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9144000" cy="5143500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Arial Black"/>
          <a:ea typeface="Arial Black"/>
          <a:cs typeface="Arial Black"/>
        </a:font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miter lim="400000"/>
            </a:ln>
          </a:left>
          <a:right>
            <a:ln w="9525" cap="flat">
              <a:solidFill>
                <a:srgbClr val="000000"/>
              </a:solidFill>
              <a:prstDash val="solid"/>
              <a:miter lim="400000"/>
            </a:ln>
          </a:right>
          <a:top>
            <a:ln w="9525" cap="flat">
              <a:solidFill>
                <a:srgbClr val="000000"/>
              </a:solidFill>
              <a:prstDash val="solid"/>
              <a:miter lim="400000"/>
            </a:ln>
          </a:top>
          <a:bottom>
            <a:ln w="9525" cap="flat">
              <a:solidFill>
                <a:srgbClr val="000000"/>
              </a:solidFill>
              <a:prstDash val="solid"/>
              <a:miter lim="400000"/>
            </a:ln>
          </a:bottom>
          <a:insideH>
            <a:ln w="9525" cap="flat">
              <a:solidFill>
                <a:srgbClr val="000000"/>
              </a:solidFill>
              <a:prstDash val="solid"/>
              <a:miter lim="400000"/>
            </a:ln>
          </a:insideH>
          <a:insideV>
            <a:ln w="952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" name="Shape 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>
            <p:ph type="title"/>
          </p:nvPr>
        </p:nvSpPr>
        <p:spPr>
          <a:xfrm>
            <a:off x="538050" y="0"/>
            <a:ext cx="5042062" cy="2571750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pPr lvl="0">
              <a:defRPr b="0" sz="1800"/>
            </a:pPr>
            <a:r>
              <a:rPr b="1" sz="3600"/>
              <a:t>Title Text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538050" y="2643913"/>
            <a:ext cx="3986221" cy="19991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2400">
                <a:latin typeface="BanderaProLight"/>
                <a:ea typeface="BanderaProLight"/>
                <a:cs typeface="BanderaProLight"/>
                <a:sym typeface="BanderaProLight"/>
              </a:defRPr>
            </a:lvl1pPr>
            <a:lvl2pPr marL="0" indent="609584">
              <a:spcBef>
                <a:spcPts val="500"/>
              </a:spcBef>
              <a:buSzTx/>
              <a:buFontTx/>
              <a:buNone/>
              <a:defRPr sz="2400">
                <a:latin typeface="BanderaProLight"/>
                <a:ea typeface="BanderaProLight"/>
                <a:cs typeface="BanderaProLight"/>
                <a:sym typeface="BanderaProLight"/>
              </a:defRPr>
            </a:lvl2pPr>
            <a:lvl3pPr marL="0" indent="1219169">
              <a:spcBef>
                <a:spcPts val="500"/>
              </a:spcBef>
              <a:buSzTx/>
              <a:buFontTx/>
              <a:buNone/>
              <a:defRPr sz="2400">
                <a:latin typeface="BanderaProLight"/>
                <a:ea typeface="BanderaProLight"/>
                <a:cs typeface="BanderaProLight"/>
                <a:sym typeface="BanderaProLight"/>
              </a:defRPr>
            </a:lvl3pPr>
            <a:lvl4pPr marL="0" indent="1828754">
              <a:spcBef>
                <a:spcPts val="500"/>
              </a:spcBef>
              <a:buSzTx/>
              <a:buFontTx/>
              <a:buNone/>
              <a:defRPr sz="2400">
                <a:latin typeface="BanderaProLight"/>
                <a:ea typeface="BanderaProLight"/>
                <a:cs typeface="BanderaProLight"/>
                <a:sym typeface="BanderaProLight"/>
              </a:defRPr>
            </a:lvl4pPr>
            <a:lvl5pPr marL="0" indent="2438338">
              <a:spcBef>
                <a:spcPts val="500"/>
              </a:spcBef>
              <a:buSzTx/>
              <a:buFontTx/>
              <a:buNone/>
              <a:defRPr sz="2400">
                <a:latin typeface="BanderaProLight"/>
                <a:ea typeface="BanderaProLight"/>
                <a:cs typeface="BanderaProLight"/>
                <a:sym typeface="BanderaProLight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40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251519" y="78085"/>
            <a:ext cx="8712970" cy="1122065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4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251519" y="120913"/>
            <a:ext cx="8640962" cy="95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b="0" sz="1800"/>
            </a:pPr>
            <a:r>
              <a:rPr b="1" sz="4000"/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251519" y="1079999"/>
            <a:ext cx="8640962" cy="406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</p:sldLayoutIdLst>
  <p:transition spd="med" advClick="1"/>
  <p:txStyles>
    <p:titleStyle>
      <a:lvl1pPr>
        <a:defRPr b="1" sz="4000">
          <a:latin typeface="Bandera Pro Regular"/>
          <a:ea typeface="Bandera Pro Regular"/>
          <a:cs typeface="Bandera Pro Regular"/>
          <a:sym typeface="Bandera Pro Regular"/>
        </a:defRPr>
      </a:lvl1pPr>
      <a:lvl2pPr>
        <a:defRPr b="1" sz="4000">
          <a:latin typeface="Bandera Pro Regular"/>
          <a:ea typeface="Bandera Pro Regular"/>
          <a:cs typeface="Bandera Pro Regular"/>
          <a:sym typeface="Bandera Pro Regular"/>
        </a:defRPr>
      </a:lvl2pPr>
      <a:lvl3pPr>
        <a:defRPr b="1" sz="4000">
          <a:latin typeface="Bandera Pro Regular"/>
          <a:ea typeface="Bandera Pro Regular"/>
          <a:cs typeface="Bandera Pro Regular"/>
          <a:sym typeface="Bandera Pro Regular"/>
        </a:defRPr>
      </a:lvl3pPr>
      <a:lvl4pPr>
        <a:defRPr b="1" sz="4000">
          <a:latin typeface="Bandera Pro Regular"/>
          <a:ea typeface="Bandera Pro Regular"/>
          <a:cs typeface="Bandera Pro Regular"/>
          <a:sym typeface="Bandera Pro Regular"/>
        </a:defRPr>
      </a:lvl4pPr>
      <a:lvl5pPr>
        <a:defRPr b="1" sz="4000">
          <a:latin typeface="Bandera Pro Regular"/>
          <a:ea typeface="Bandera Pro Regular"/>
          <a:cs typeface="Bandera Pro Regular"/>
          <a:sym typeface="Bandera Pro Regular"/>
        </a:defRPr>
      </a:lvl5pPr>
      <a:lvl6pPr indent="609584">
        <a:defRPr b="1" sz="4000">
          <a:latin typeface="Bandera Pro Regular"/>
          <a:ea typeface="Bandera Pro Regular"/>
          <a:cs typeface="Bandera Pro Regular"/>
          <a:sym typeface="Bandera Pro Regular"/>
        </a:defRPr>
      </a:lvl6pPr>
      <a:lvl7pPr indent="1219169">
        <a:defRPr b="1" sz="4000">
          <a:latin typeface="Bandera Pro Regular"/>
          <a:ea typeface="Bandera Pro Regular"/>
          <a:cs typeface="Bandera Pro Regular"/>
          <a:sym typeface="Bandera Pro Regular"/>
        </a:defRPr>
      </a:lvl7pPr>
      <a:lvl8pPr indent="1828754">
        <a:defRPr b="1" sz="4000">
          <a:latin typeface="Bandera Pro Regular"/>
          <a:ea typeface="Bandera Pro Regular"/>
          <a:cs typeface="Bandera Pro Regular"/>
          <a:sym typeface="Bandera Pro Regular"/>
        </a:defRPr>
      </a:lvl8pPr>
      <a:lvl9pPr indent="2438338">
        <a:defRPr b="1" sz="4000">
          <a:latin typeface="Bandera Pro Regular"/>
          <a:ea typeface="Bandera Pro Regular"/>
          <a:cs typeface="Bandera Pro Regular"/>
          <a:sym typeface="Bandera Pro Regular"/>
        </a:defRPr>
      </a:lvl9pPr>
    </p:titleStyle>
    <p:bodyStyle>
      <a:lvl1pPr marL="242041" indent="-242041">
        <a:spcBef>
          <a:spcPts val="1200"/>
        </a:spcBef>
        <a:buSzPct val="100000"/>
        <a:buFont typeface="Arial"/>
        <a:buChar char="•"/>
        <a:defRPr>
          <a:latin typeface="Bandera Pro Regular"/>
          <a:ea typeface="Bandera Pro Regular"/>
          <a:cs typeface="Bandera Pro Regular"/>
          <a:sym typeface="Bandera Pro Regular"/>
        </a:defRPr>
      </a:lvl1pPr>
      <a:lvl2pPr marL="838178" indent="-228593">
        <a:spcBef>
          <a:spcPts val="1200"/>
        </a:spcBef>
        <a:buSzPct val="100000"/>
        <a:buFont typeface="Arial"/>
        <a:buChar char="–"/>
        <a:defRPr>
          <a:latin typeface="Bandera Pro Regular"/>
          <a:ea typeface="Bandera Pro Regular"/>
          <a:cs typeface="Bandera Pro Regular"/>
          <a:sym typeface="Bandera Pro Regular"/>
        </a:defRPr>
      </a:lvl2pPr>
      <a:lvl3pPr marL="1430179" indent="-211009">
        <a:spcBef>
          <a:spcPts val="1200"/>
        </a:spcBef>
        <a:buSzPct val="100000"/>
        <a:buFont typeface="Arial"/>
        <a:buChar char="•"/>
        <a:defRPr>
          <a:latin typeface="Bandera Pro Regular"/>
          <a:ea typeface="Bandera Pro Regular"/>
          <a:cs typeface="Bandera Pro Regular"/>
          <a:sym typeface="Bandera Pro Regular"/>
        </a:defRPr>
      </a:lvl3pPr>
      <a:lvl4pPr marL="2057349" indent="-228593">
        <a:spcBef>
          <a:spcPts val="1200"/>
        </a:spcBef>
        <a:buSzPct val="100000"/>
        <a:buFont typeface="Arial"/>
        <a:buChar char="–"/>
        <a:defRPr>
          <a:latin typeface="Bandera Pro Regular"/>
          <a:ea typeface="Bandera Pro Regular"/>
          <a:cs typeface="Bandera Pro Regular"/>
          <a:sym typeface="Bandera Pro Regular"/>
        </a:defRPr>
      </a:lvl4pPr>
      <a:lvl5pPr marL="2712651" indent="-274312">
        <a:spcBef>
          <a:spcPts val="1200"/>
        </a:spcBef>
        <a:buSzPct val="100000"/>
        <a:buFont typeface="Arial"/>
        <a:buChar char="»"/>
        <a:defRPr>
          <a:latin typeface="Bandera Pro Regular"/>
          <a:ea typeface="Bandera Pro Regular"/>
          <a:cs typeface="Bandera Pro Regular"/>
          <a:sym typeface="Bandera Pro Regular"/>
        </a:defRPr>
      </a:lvl5pPr>
      <a:lvl6pPr marL="3258933" indent="-211009">
        <a:spcBef>
          <a:spcPts val="1200"/>
        </a:spcBef>
        <a:buSzPct val="100000"/>
        <a:buFont typeface="Arial"/>
        <a:buChar char="•"/>
        <a:defRPr>
          <a:latin typeface="Bandera Pro Regular"/>
          <a:ea typeface="Bandera Pro Regular"/>
          <a:cs typeface="Bandera Pro Regular"/>
          <a:sym typeface="Bandera Pro Regular"/>
        </a:defRPr>
      </a:lvl6pPr>
      <a:lvl7pPr marL="3868518" indent="-211009">
        <a:spcBef>
          <a:spcPts val="1200"/>
        </a:spcBef>
        <a:buSzPct val="100000"/>
        <a:buFont typeface="Arial"/>
        <a:buChar char="•"/>
        <a:defRPr>
          <a:latin typeface="Bandera Pro Regular"/>
          <a:ea typeface="Bandera Pro Regular"/>
          <a:cs typeface="Bandera Pro Regular"/>
          <a:sym typeface="Bandera Pro Regular"/>
        </a:defRPr>
      </a:lvl7pPr>
      <a:lvl8pPr marL="4478103" indent="-211009">
        <a:spcBef>
          <a:spcPts val="1200"/>
        </a:spcBef>
        <a:buSzPct val="100000"/>
        <a:buFont typeface="Arial"/>
        <a:buChar char="•"/>
        <a:defRPr>
          <a:latin typeface="Bandera Pro Regular"/>
          <a:ea typeface="Bandera Pro Regular"/>
          <a:cs typeface="Bandera Pro Regular"/>
          <a:sym typeface="Bandera Pro Regular"/>
        </a:defRPr>
      </a:lvl8pPr>
      <a:lvl9pPr marL="5087687" indent="-211009">
        <a:spcBef>
          <a:spcPts val="1200"/>
        </a:spcBef>
        <a:buSzPct val="100000"/>
        <a:buFont typeface="Arial"/>
        <a:buChar char="•"/>
        <a:defRPr>
          <a:latin typeface="Bandera Pro Regular"/>
          <a:ea typeface="Bandera Pro Regular"/>
          <a:cs typeface="Bandera Pro Regular"/>
          <a:sym typeface="Bandera Pro Regular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UCDN.com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CDN.com" TargetMode="Externa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lava@ucdn.com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538050" y="411508"/>
            <a:ext cx="5280588" cy="2232405"/>
          </a:xfrm>
          <a:prstGeom prst="rect">
            <a:avLst/>
          </a:prstGeom>
        </p:spPr>
        <p:txBody>
          <a:bodyPr lIns="0" tIns="0" rIns="0" bIns="0" anchor="t">
            <a:normAutofit fontScale="100000" lnSpcReduction="0"/>
          </a:bodyPr>
          <a:lstStyle>
            <a:lvl1pPr>
              <a:defRPr sz="3300"/>
            </a:lvl1pPr>
          </a:lstStyle>
          <a:p>
            <a:pPr lvl="0">
              <a:defRPr b="0" sz="1800"/>
            </a:pPr>
            <a:r>
              <a:rPr b="1" sz="3300"/>
              <a:t>Как считать и анализировать сотни гигабит трафика в секунду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538050" y="2646739"/>
            <a:ext cx="3986221" cy="71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731520">
              <a:spcBef>
                <a:spcPts val="400"/>
              </a:spcBef>
              <a:defRPr sz="1800"/>
            </a:pPr>
            <a:r>
              <a:rPr sz="1920">
                <a:latin typeface="Bandera Pro Regular"/>
                <a:ea typeface="Bandera Pro Regular"/>
                <a:cs typeface="Bandera Pro Regular"/>
                <a:sym typeface="Bandera Pro Regular"/>
              </a:rPr>
              <a:t>Слава Николов, </a:t>
            </a:r>
            <a:endParaRPr sz="1920">
              <a:latin typeface="Bandera Pro Regular"/>
              <a:ea typeface="Bandera Pro Regular"/>
              <a:cs typeface="Bandera Pro Regular"/>
              <a:sym typeface="Bandera Pro Regular"/>
            </a:endParaRPr>
          </a:p>
          <a:p>
            <a:pPr lvl="0" defTabSz="731520">
              <a:spcBef>
                <a:spcPts val="400"/>
              </a:spcBef>
              <a:defRPr sz="1800"/>
            </a:pPr>
            <a:r>
              <a:rPr sz="192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andera Pro Regular"/>
                <a:ea typeface="Bandera Pro Regular"/>
                <a:cs typeface="Bandera Pro Regular"/>
                <a:sym typeface="Bandera Pro Regular"/>
                <a:hlinkClick r:id="rId2" invalidUrl="" action="" tgtFrame="" tooltip="" history="1" highlightClick="0" endSnd="0"/>
              </a:rPr>
              <a:t>UCDN.com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251519" y="251999"/>
            <a:ext cx="8229601" cy="69691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4000"/>
              <a:t>Общая схема - кто что делает ? 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251519" y="1079999"/>
            <a:ext cx="8640962" cy="38164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/>
            <a:r>
              <a:rPr b="1"/>
              <a:t>Reverse Proxy (nginx модуль) - собирает первичную статистику в самом веб-сервере и шлет ее дальше</a:t>
            </a:r>
            <a:endParaRPr b="1"/>
          </a:p>
          <a:p>
            <a:pPr lvl="0"/>
            <a:r>
              <a:rPr b="1"/>
              <a:t>Stats Receiver (standalone deamon) - агрегирует статистику собраную из веб-серверов и шлет ее в базу данных</a:t>
            </a:r>
            <a:endParaRPr b="1"/>
          </a:p>
          <a:p>
            <a:pPr lvl="0"/>
            <a:r>
              <a:rPr b="1"/>
              <a:t>BinFile - бинарные логи, если Mysql не может обработать всю статистику</a:t>
            </a:r>
            <a:endParaRPr b="1"/>
          </a:p>
          <a:p>
            <a:pPr lvl="0"/>
            <a:r>
              <a:rPr b="1"/>
              <a:t>База данных (MySQL) - делает последную агрегацию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251519" y="251999"/>
            <a:ext cx="8229601" cy="69691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4000"/>
              <a:t>Reverse proxy - internal stats 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251519" y="1079999"/>
            <a:ext cx="8640962" cy="38164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/>
            <a:r>
              <a:rPr b="1"/>
              <a:t>Nginx с proxy cache модулем</a:t>
            </a:r>
            <a:endParaRPr b="1"/>
          </a:p>
          <a:p>
            <a:pPr lvl="0"/>
            <a:r>
              <a:rPr b="1"/>
              <a:t>написан модуль (internal stats), который собирает 2 типа статистики</a:t>
            </a:r>
            <a:endParaRPr b="1"/>
          </a:p>
          <a:p>
            <a:pPr lvl="1"/>
            <a:r>
              <a:rPr b="1"/>
              <a:t>тип 1: статистика по средней скорости отдачи за интервал (каждые 5 мин)</a:t>
            </a:r>
            <a:endParaRPr b="1"/>
          </a:p>
          <a:p>
            <a:pPr lvl="1"/>
            <a:r>
              <a:rPr b="1"/>
              <a:t>тип 2: статистика в конце запроса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251519" y="251999"/>
            <a:ext cx="8229601" cy="69691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786384">
              <a:defRPr sz="3440"/>
            </a:lvl1pPr>
          </a:lstStyle>
          <a:p>
            <a:pPr lvl="0">
              <a:defRPr b="0" sz="1800"/>
            </a:pPr>
            <a:r>
              <a:rPr b="1" sz="3440"/>
              <a:t>Internal stats module - сбор скорости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251519" y="1079999"/>
            <a:ext cx="8640962" cy="38164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15416" indent="-215416" defTabSz="813816">
              <a:spcBef>
                <a:spcPts val="1000"/>
              </a:spcBef>
            </a:pPr>
            <a:r>
              <a:rPr b="1" sz="1602"/>
              <a:t>модуль хранит в памяти список всех активных запросов</a:t>
            </a:r>
            <a:endParaRPr b="1" sz="1602"/>
          </a:p>
          <a:p>
            <a:pPr lvl="0" marL="215416" indent="-215416" defTabSz="813816">
              <a:spcBef>
                <a:spcPts val="1000"/>
              </a:spcBef>
            </a:pPr>
            <a:r>
              <a:rPr b="1" sz="1602"/>
              <a:t>каждую минуту он обходит этот список и собирает кол-во отданых байтов за последнюю минуту</a:t>
            </a:r>
            <a:endParaRPr b="1" sz="1602"/>
          </a:p>
          <a:p>
            <a:pPr lvl="0" marL="215416" indent="-215416" defTabSz="813816">
              <a:spcBef>
                <a:spcPts val="1000"/>
              </a:spcBef>
            </a:pPr>
            <a:r>
              <a:rPr b="1" sz="1602"/>
              <a:t>в конце этой минуты, он шлет данные по UDP stats receiver-у</a:t>
            </a:r>
            <a:endParaRPr b="1" sz="1602"/>
          </a:p>
          <a:p>
            <a:pPr lvl="1" marL="745979" indent="-203448" defTabSz="813816">
              <a:spcBef>
                <a:spcPts val="1000"/>
              </a:spcBef>
            </a:pPr>
            <a:r>
              <a:rPr b="1" sz="1602"/>
              <a:t>UDP нормально, т.к. SR находятся в том же DC как RP</a:t>
            </a:r>
            <a:endParaRPr b="1" sz="1602"/>
          </a:p>
          <a:p>
            <a:pPr lvl="0" marL="215416" indent="-215416" defTabSz="813816">
              <a:spcBef>
                <a:spcPts val="1000"/>
              </a:spcBef>
            </a:pPr>
            <a:r>
              <a:rPr b="1" sz="1602"/>
              <a:t>протокол обмена данными бинарный</a:t>
            </a:r>
            <a:endParaRPr b="1" sz="1602"/>
          </a:p>
          <a:p>
            <a:pPr lvl="1" marL="745979" indent="-203448" defTabSz="813816">
              <a:spcBef>
                <a:spcPts val="1000"/>
              </a:spcBef>
            </a:pPr>
            <a:r>
              <a:rPr b="1" sz="1602"/>
              <a:t>т.е. не нужно парсить stats receiver-у (он знает что где ожидать)</a:t>
            </a:r>
            <a:endParaRPr b="1" sz="1602"/>
          </a:p>
          <a:p>
            <a:pPr lvl="1" marL="745979" indent="-203448" defTabSz="813816">
              <a:spcBef>
                <a:spcPts val="1000"/>
              </a:spcBef>
            </a:pPr>
            <a:r>
              <a:rPr b="1" sz="1602"/>
              <a:t>каждый пакет загружается полностью (payload), чтобы не слать полупустые</a:t>
            </a:r>
            <a:endParaRPr b="1" sz="1602"/>
          </a:p>
          <a:p>
            <a:pPr lvl="1" marL="745979" indent="-203448" defTabSz="813816">
              <a:spcBef>
                <a:spcPts val="1000"/>
              </a:spcBef>
            </a:pPr>
            <a:r>
              <a:rPr b="1" sz="1602"/>
              <a:t>передается следующая информация:</a:t>
            </a:r>
            <a:br>
              <a:rPr b="1" sz="1602"/>
            </a:br>
            <a:r>
              <a:rPr b="1" sz="1602"/>
              <a:t>time interval, host_id, client_id, zone_id, </a:t>
            </a:r>
            <a:br>
              <a:rPr b="1" sz="1602"/>
            </a:br>
            <a:r>
              <a:rPr b="1" sz="1602"/>
              <a:t>bytes served, requests_served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251519" y="251999"/>
            <a:ext cx="8229601" cy="69691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612648">
              <a:defRPr sz="2680"/>
            </a:lvl1pPr>
          </a:lstStyle>
          <a:p>
            <a:pPr lvl="0">
              <a:defRPr b="0" sz="1800"/>
            </a:pPr>
            <a:r>
              <a:rPr b="1" sz="2680"/>
              <a:t>Internal stats module - сбор данных per request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251519" y="1079999"/>
            <a:ext cx="8640962" cy="38164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27518" indent="-227518" defTabSz="859536">
              <a:spcBef>
                <a:spcPts val="1100"/>
              </a:spcBef>
            </a:pPr>
            <a:r>
              <a:rPr b="1" sz="1692"/>
              <a:t>модуль ждет окончания запроса</a:t>
            </a:r>
            <a:endParaRPr b="1" sz="1692"/>
          </a:p>
          <a:p>
            <a:pPr lvl="0" marL="227518" indent="-227518" defTabSz="859536">
              <a:spcBef>
                <a:spcPts val="1100"/>
              </a:spcBef>
            </a:pPr>
            <a:r>
              <a:rPr b="1" sz="1692"/>
              <a:t>в log phase есть hook, который собирает информацию:</a:t>
            </a:r>
            <a:endParaRPr b="1" sz="1692"/>
          </a:p>
          <a:p>
            <a:pPr lvl="1" marL="787888" indent="-214878" defTabSz="859536">
              <a:spcBef>
                <a:spcPts val="1100"/>
              </a:spcBef>
            </a:pPr>
            <a:r>
              <a:rPr b="1" sz="1692"/>
              <a:t>host_id, </a:t>
            </a:r>
            <a:endParaRPr b="1" sz="1692"/>
          </a:p>
          <a:p>
            <a:pPr lvl="1" marL="787888" indent="-214878" defTabSz="859536">
              <a:spcBef>
                <a:spcPts val="1100"/>
              </a:spcBef>
            </a:pPr>
            <a:r>
              <a:rPr b="1" sz="1692"/>
              <a:t>client_id,</a:t>
            </a:r>
            <a:endParaRPr b="1" sz="1692"/>
          </a:p>
          <a:p>
            <a:pPr lvl="1" marL="787888" indent="-214878" defTabSz="859536">
              <a:spcBef>
                <a:spcPts val="1100"/>
              </a:spcBef>
            </a:pPr>
            <a:r>
              <a:rPr b="1" sz="1692"/>
              <a:t>zone_id,</a:t>
            </a:r>
            <a:endParaRPr b="1" sz="1692"/>
          </a:p>
          <a:p>
            <a:pPr lvl="1" marL="787888" indent="-214878" defTabSz="859536">
              <a:spcBef>
                <a:spcPts val="1100"/>
              </a:spcBef>
            </a:pPr>
            <a:r>
              <a:rPr b="1" sz="1692"/>
              <a:t>Hit type - cache hit, cache miss, redirect</a:t>
            </a:r>
            <a:endParaRPr b="1" sz="1692"/>
          </a:p>
          <a:p>
            <a:pPr lvl="1" marL="787888" indent="-214878" defTabSz="859536">
              <a:spcBef>
                <a:spcPts val="1100"/>
              </a:spcBef>
            </a:pPr>
            <a:r>
              <a:rPr b="1" sz="1692"/>
              <a:t>bytes sent</a:t>
            </a:r>
            <a:endParaRPr b="1" sz="1692"/>
          </a:p>
          <a:p>
            <a:pPr lvl="1" marL="787888" indent="-214878" defTabSz="859536">
              <a:spcBef>
                <a:spcPts val="1100"/>
              </a:spcBef>
            </a:pPr>
            <a:r>
              <a:rPr b="1" sz="1692"/>
              <a:t>HTTP responce code</a:t>
            </a:r>
            <a:endParaRPr b="1" sz="1692"/>
          </a:p>
          <a:p>
            <a:pPr lvl="1" marL="787888" indent="-214878" defTabSz="859536">
              <a:spcBef>
                <a:spcPts val="1100"/>
              </a:spcBef>
            </a:pPr>
            <a:r>
              <a:rPr b="1" sz="1692"/>
              <a:t>client IP</a:t>
            </a:r>
            <a:endParaRPr b="1" sz="1692"/>
          </a:p>
          <a:p>
            <a:pPr lvl="0" marL="227518" indent="-227518" defTabSz="859536">
              <a:spcBef>
                <a:spcPts val="1100"/>
              </a:spcBef>
            </a:pPr>
            <a:r>
              <a:rPr b="1" sz="1692"/>
              <a:t>в конце запроса шлет данные таким же образом (UDP) SR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251519" y="251999"/>
            <a:ext cx="8229601" cy="69691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832104">
              <a:defRPr sz="3640"/>
            </a:lvl1pPr>
          </a:lstStyle>
          <a:p>
            <a:pPr lvl="0">
              <a:defRPr b="0" sz="1800"/>
            </a:pPr>
            <a:r>
              <a:rPr b="1" sz="3640"/>
              <a:t>Stats receiver - общая архитектура </a:t>
            </a:r>
          </a:p>
        </p:txBody>
      </p:sp>
      <p:pic>
        <p:nvPicPr>
          <p:cNvPr id="59" name="SR-shema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839" y="1075664"/>
            <a:ext cx="7853682" cy="3278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xfrm>
            <a:off x="251519" y="251999"/>
            <a:ext cx="8229601" cy="69691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832104">
              <a:defRPr sz="3640"/>
            </a:lvl1pPr>
          </a:lstStyle>
          <a:p>
            <a:pPr lvl="0">
              <a:defRPr b="0" sz="1800"/>
            </a:pPr>
            <a:r>
              <a:rPr b="1" sz="3640"/>
              <a:t>Stats receiver - общая архитектура 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251519" y="1079999"/>
            <a:ext cx="8640962" cy="38164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83951" indent="-183951" defTabSz="694944">
              <a:spcBef>
                <a:spcPts val="900"/>
              </a:spcBef>
            </a:pPr>
            <a:r>
              <a:rPr b="1" sz="1368"/>
              <a:t>агрегирует данные из reverse proxy</a:t>
            </a:r>
            <a:endParaRPr b="1" sz="1368"/>
          </a:p>
          <a:p>
            <a:pPr lvl="0" marL="183951" indent="-183951" defTabSz="694944">
              <a:spcBef>
                <a:spcPts val="900"/>
              </a:spcBef>
            </a:pPr>
            <a:r>
              <a:rPr b="1" sz="1368"/>
              <a:t>реально 2 демона:</a:t>
            </a:r>
            <a:endParaRPr b="1" sz="1368"/>
          </a:p>
          <a:p>
            <a:pPr lvl="1" marL="637016" indent="-173731" defTabSz="694944">
              <a:spcBef>
                <a:spcPts val="900"/>
              </a:spcBef>
            </a:pPr>
            <a:r>
              <a:rPr b="1" sz="1368"/>
              <a:t>master SR demon:</a:t>
            </a:r>
            <a:endParaRPr b="1" sz="1368"/>
          </a:p>
          <a:p>
            <a:pPr lvl="2" marL="1086936" indent="-160367" defTabSz="694944">
              <a:spcBef>
                <a:spcPts val="900"/>
              </a:spcBef>
            </a:pPr>
            <a:r>
              <a:rPr b="1" sz="1368"/>
              <a:t>читает конфиги</a:t>
            </a:r>
            <a:endParaRPr b="1" sz="1368"/>
          </a:p>
          <a:p>
            <a:pPr lvl="2" marL="1086936" indent="-160367" defTabSz="694944">
              <a:spcBef>
                <a:spcPts val="900"/>
              </a:spcBef>
            </a:pPr>
            <a:r>
              <a:rPr b="1" sz="1368"/>
              <a:t>наблюдает за SR slave</a:t>
            </a:r>
            <a:endParaRPr b="1" sz="1368"/>
          </a:p>
          <a:p>
            <a:pPr lvl="2" marL="1086936" indent="-160367" defTabSz="694944">
              <a:spcBef>
                <a:spcPts val="900"/>
              </a:spcBef>
            </a:pPr>
            <a:r>
              <a:rPr b="1" sz="1368"/>
              <a:t>перезапускает SR slave</a:t>
            </a:r>
            <a:endParaRPr b="1" sz="1368"/>
          </a:p>
          <a:p>
            <a:pPr lvl="1" marL="637016" indent="-173731" defTabSz="694944">
              <a:spcBef>
                <a:spcPts val="900"/>
              </a:spcBef>
            </a:pPr>
            <a:r>
              <a:rPr b="1" sz="1368"/>
              <a:t>threaded slave SR demon (worker) </a:t>
            </a:r>
            <a:endParaRPr b="1" sz="1368"/>
          </a:p>
          <a:p>
            <a:pPr lvl="2" marL="1086936" indent="-160367" defTabSz="694944">
              <a:spcBef>
                <a:spcPts val="900"/>
              </a:spcBef>
            </a:pPr>
            <a:r>
              <a:rPr b="1" sz="1368"/>
              <a:t>socket reader thread </a:t>
            </a:r>
            <a:endParaRPr b="1" sz="1368"/>
          </a:p>
          <a:p>
            <a:pPr lvl="2" marL="1086936" indent="-160367" defTabSz="694944">
              <a:spcBef>
                <a:spcPts val="900"/>
              </a:spcBef>
            </a:pPr>
            <a:r>
              <a:rPr b="1" sz="1368"/>
              <a:t>packet parser &amp; aggregator thread</a:t>
            </a:r>
            <a:endParaRPr b="1" sz="1368"/>
          </a:p>
          <a:p>
            <a:pPr lvl="2" marL="1086936" indent="-160367" defTabSz="694944">
              <a:spcBef>
                <a:spcPts val="900"/>
              </a:spcBef>
            </a:pPr>
            <a:r>
              <a:rPr b="1" sz="1368"/>
              <a:t>storage writer thread</a:t>
            </a:r>
            <a:endParaRPr b="1" sz="1368"/>
          </a:p>
          <a:p>
            <a:pPr lvl="2" marL="1086936" indent="-160367" defTabSz="694944">
              <a:spcBef>
                <a:spcPts val="900"/>
              </a:spcBef>
            </a:pPr>
            <a:r>
              <a:rPr b="1" sz="1368"/>
              <a:t>binlog worker thread</a:t>
            </a:r>
            <a:endParaRPr b="1" sz="1368"/>
          </a:p>
          <a:p>
            <a:pPr lvl="2" marL="1086936" indent="-160367" defTabSz="694944">
              <a:spcBef>
                <a:spcPts val="900"/>
              </a:spcBef>
            </a:pPr>
            <a:r>
              <a:rPr b="1" sz="1368"/>
              <a:t>telnet thread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xfrm>
            <a:off x="251519" y="251999"/>
            <a:ext cx="8229601" cy="69691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832104">
              <a:defRPr sz="3640"/>
            </a:lvl1pPr>
          </a:lstStyle>
          <a:p>
            <a:pPr lvl="0">
              <a:defRPr b="0" sz="1800"/>
            </a:pPr>
            <a:r>
              <a:rPr b="1" sz="3640"/>
              <a:t>Stats receiver - общая архитектура </a:t>
            </a:r>
          </a:p>
        </p:txBody>
      </p:sp>
      <p:pic>
        <p:nvPicPr>
          <p:cNvPr id="65" name="SR-shema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839" y="1075664"/>
            <a:ext cx="7853682" cy="3278409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/>
        </p:nvSpPr>
        <p:spPr>
          <a:xfrm rot="16198781">
            <a:off x="1704240" y="2424429"/>
            <a:ext cx="1198881" cy="1270001"/>
          </a:xfrm>
          <a:prstGeom prst="rightArrow">
            <a:avLst>
              <a:gd name="adj1" fmla="val 48000"/>
              <a:gd name="adj2" fmla="val 58475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/>
          </a:p>
        </p:txBody>
      </p:sp>
      <p:sp>
        <p:nvSpPr>
          <p:cNvPr id="67" name="Shape 67"/>
          <p:cNvSpPr/>
          <p:nvPr/>
        </p:nvSpPr>
        <p:spPr>
          <a:xfrm rot="16198781">
            <a:off x="3334920" y="2846069"/>
            <a:ext cx="1198881" cy="1270001"/>
          </a:xfrm>
          <a:prstGeom prst="rightArrow">
            <a:avLst>
              <a:gd name="adj1" fmla="val 48000"/>
              <a:gd name="adj2" fmla="val 58475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xfrm>
            <a:off x="251519" y="251999"/>
            <a:ext cx="8229601" cy="69691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731520">
              <a:defRPr sz="3200"/>
            </a:lvl1pPr>
          </a:lstStyle>
          <a:p>
            <a:pPr lvl="0">
              <a:defRPr b="0" sz="1800"/>
            </a:pPr>
            <a:r>
              <a:rPr b="1" sz="3200"/>
              <a:t>Stats receiver - что делает каждый тред 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xfrm>
            <a:off x="251519" y="1079999"/>
            <a:ext cx="8640962" cy="38164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91212" indent="-191212" defTabSz="722376">
              <a:spcBef>
                <a:spcPts val="900"/>
              </a:spcBef>
            </a:pPr>
            <a:r>
              <a:rPr b="1" sz="1422"/>
              <a:t>socket reader thread (один)</a:t>
            </a:r>
            <a:endParaRPr b="1" sz="1422"/>
          </a:p>
          <a:p>
            <a:pPr lvl="1" marL="662161" indent="-180589" defTabSz="722376">
              <a:spcBef>
                <a:spcPts val="900"/>
              </a:spcBef>
            </a:pPr>
            <a:r>
              <a:rPr b="1" sz="1422"/>
              <a:t>читает пакеты быстро из сокета</a:t>
            </a:r>
            <a:endParaRPr b="1" sz="1422"/>
          </a:p>
          <a:p>
            <a:pPr lvl="1" marL="662161" indent="-180589" defTabSz="722376">
              <a:spcBef>
                <a:spcPts val="900"/>
              </a:spcBef>
            </a:pPr>
            <a:r>
              <a:rPr b="1" sz="1422"/>
              <a:t>записывает во внутренние буфера, для последующего пересчета</a:t>
            </a:r>
            <a:endParaRPr b="1" sz="1422"/>
          </a:p>
          <a:p>
            <a:pPr lvl="1" marL="662161" indent="-180589" defTabSz="722376">
              <a:spcBef>
                <a:spcPts val="900"/>
              </a:spcBef>
            </a:pPr>
            <a:r>
              <a:rPr b="1" sz="1422"/>
              <a:t>можно настраивать кол-во этих буферов в конфигурации</a:t>
            </a:r>
            <a:endParaRPr b="1" sz="1422"/>
          </a:p>
          <a:p>
            <a:pPr lvl="0" marL="191212" indent="-191212" defTabSz="722376">
              <a:spcBef>
                <a:spcPts val="900"/>
              </a:spcBef>
            </a:pPr>
            <a:r>
              <a:rPr b="1" sz="1422"/>
              <a:t>packet parser &amp; aggregator thread (несколько)</a:t>
            </a:r>
            <a:endParaRPr b="1" sz="1422"/>
          </a:p>
          <a:p>
            <a:pPr lvl="1" marL="662161" indent="-180589" defTabSz="722376">
              <a:spcBef>
                <a:spcPts val="900"/>
              </a:spcBef>
            </a:pPr>
            <a:r>
              <a:rPr b="1" sz="1422"/>
              <a:t>у каждого треда есть собственый буфер в котором свежие пакеты со статистикой</a:t>
            </a:r>
            <a:endParaRPr b="1" sz="1422"/>
          </a:p>
          <a:p>
            <a:pPr lvl="1" marL="662161" indent="-180589" defTabSz="722376">
              <a:spcBef>
                <a:spcPts val="900"/>
              </a:spcBef>
            </a:pPr>
            <a:r>
              <a:rPr b="1" sz="1422"/>
              <a:t>читает пакет со статистикой, проверяет целостность данных</a:t>
            </a:r>
            <a:endParaRPr b="1" sz="1422"/>
          </a:p>
          <a:p>
            <a:pPr lvl="1" marL="662161" indent="-180589" defTabSz="722376">
              <a:spcBef>
                <a:spcPts val="900"/>
              </a:spcBef>
            </a:pPr>
            <a:r>
              <a:rPr b="1" sz="1422"/>
              <a:t>есть структура данных (вид non-blocking tree), в котором записываются скорости</a:t>
            </a:r>
            <a:endParaRPr b="1" sz="1422"/>
          </a:p>
          <a:p>
            <a:pPr lvl="1" marL="662161" indent="-180589" defTabSz="722376">
              <a:spcBef>
                <a:spcPts val="900"/>
              </a:spcBef>
            </a:pPr>
            <a:r>
              <a:rPr b="1" sz="1422"/>
              <a:t>по ключу пакета находится его место в дереве и записывается скорость (тут реально второй Reduce)</a:t>
            </a:r>
            <a:endParaRPr b="1" sz="1422"/>
          </a:p>
          <a:p>
            <a:pPr lvl="1" marL="662161" indent="-180589" defTabSz="722376">
              <a:spcBef>
                <a:spcPts val="900"/>
              </a:spcBef>
            </a:pPr>
            <a:r>
              <a:rPr b="1" sz="1422"/>
              <a:t>если такого ключа нет (т.е. комбинации client_id, zone_id), то создается новый элемент в дереве и туда записывается скорость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251519" y="251999"/>
            <a:ext cx="8229601" cy="69691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832104">
              <a:defRPr sz="3640"/>
            </a:lvl1pPr>
          </a:lstStyle>
          <a:p>
            <a:pPr lvl="0">
              <a:defRPr b="0" sz="1800"/>
            </a:pPr>
            <a:r>
              <a:rPr b="1" sz="3640"/>
              <a:t>Stats receiver - общая архитектура </a:t>
            </a:r>
          </a:p>
        </p:txBody>
      </p:sp>
      <p:pic>
        <p:nvPicPr>
          <p:cNvPr id="73" name="SR-shema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839" y="1075664"/>
            <a:ext cx="7853682" cy="3278409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/>
        </p:nvSpPr>
        <p:spPr>
          <a:xfrm rot="16198660">
            <a:off x="5431752" y="4088076"/>
            <a:ext cx="770780" cy="816430"/>
          </a:xfrm>
          <a:prstGeom prst="rightArrow">
            <a:avLst>
              <a:gd name="adj1" fmla="val 48000"/>
              <a:gd name="adj2" fmla="val 58475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5" name="Shape 75"/>
          <p:cNvSpPr/>
          <p:nvPr/>
        </p:nvSpPr>
        <p:spPr>
          <a:xfrm>
            <a:off x="4983479" y="847821"/>
            <a:ext cx="1667370" cy="3253009"/>
          </a:xfrm>
          <a:prstGeom prst="rect">
            <a:avLst/>
          </a:prstGeom>
          <a:ln w="25400">
            <a:solidFill>
              <a:srgbClr val="4F81BD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251519" y="251999"/>
            <a:ext cx="8229601" cy="69691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676655">
              <a:defRPr sz="2960"/>
            </a:lvl1pPr>
          </a:lstStyle>
          <a:p>
            <a:pPr lvl="0">
              <a:defRPr b="0" sz="1800"/>
            </a:pPr>
            <a:r>
              <a:rPr b="1" sz="2960"/>
              <a:t>Stats receiver - что делает каждый тред (2)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251519" y="1079999"/>
            <a:ext cx="8640962" cy="38164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76690" indent="-176690" defTabSz="667512">
              <a:spcBef>
                <a:spcPts val="800"/>
              </a:spcBef>
            </a:pPr>
            <a:r>
              <a:rPr b="1" sz="1314"/>
              <a:t>storage writer thread</a:t>
            </a:r>
            <a:endParaRPr b="1" sz="1314"/>
          </a:p>
          <a:p>
            <a:pPr lvl="1" marL="611870" indent="-166873" defTabSz="667512">
              <a:spcBef>
                <a:spcPts val="800"/>
              </a:spcBef>
            </a:pPr>
            <a:r>
              <a:rPr b="1" sz="1314"/>
              <a:t>читает дерево с данными</a:t>
            </a:r>
            <a:endParaRPr b="1" sz="1314"/>
          </a:p>
          <a:p>
            <a:pPr lvl="1" marL="611870" indent="-166873" defTabSz="667512">
              <a:spcBef>
                <a:spcPts val="800"/>
              </a:spcBef>
            </a:pPr>
            <a:r>
              <a:rPr b="1" sz="1314"/>
              <a:t>генерирует SQL запросы и шлет их на ближайший DB сервер</a:t>
            </a:r>
            <a:endParaRPr b="1" sz="1314"/>
          </a:p>
          <a:p>
            <a:pPr lvl="1" marL="611870" indent="-166873" defTabSz="667512">
              <a:spcBef>
                <a:spcPts val="800"/>
              </a:spcBef>
            </a:pPr>
            <a:r>
              <a:rPr b="1" sz="1314"/>
              <a:t>так же, проверяет состояние связи и скорость записи DB</a:t>
            </a:r>
            <a:endParaRPr b="1" sz="1314"/>
          </a:p>
          <a:p>
            <a:pPr lvl="1" marL="611870" indent="-166873" defTabSz="667512">
              <a:spcBef>
                <a:spcPts val="800"/>
              </a:spcBef>
            </a:pPr>
            <a:r>
              <a:rPr b="1" sz="1314"/>
              <a:t>если скорость упала ниже граничного значения, то начинает писать в бинарные логи</a:t>
            </a:r>
            <a:endParaRPr b="1" sz="1314"/>
          </a:p>
          <a:p>
            <a:pPr lvl="1" marL="611870" indent="-166873" defTabSz="667512">
              <a:spcBef>
                <a:spcPts val="800"/>
              </a:spcBef>
            </a:pPr>
            <a:r>
              <a:rPr b="1" sz="1314"/>
              <a:t>бинлоги это все то, что не может вовремя записаться в базу данных</a:t>
            </a:r>
            <a:endParaRPr b="1" sz="1314"/>
          </a:p>
          <a:p>
            <a:pPr lvl="0" marL="176690" indent="-176690" defTabSz="667512">
              <a:spcBef>
                <a:spcPts val="800"/>
              </a:spcBef>
            </a:pPr>
            <a:r>
              <a:rPr b="1" sz="1314"/>
              <a:t>binlog worker thread</a:t>
            </a:r>
            <a:endParaRPr b="1" sz="1314"/>
          </a:p>
          <a:p>
            <a:pPr lvl="1" marL="611870" indent="-166873" defTabSz="667512">
              <a:spcBef>
                <a:spcPts val="800"/>
              </a:spcBef>
            </a:pPr>
            <a:r>
              <a:rPr b="1" sz="1314"/>
              <a:t>проверяет есть ли бинлоги</a:t>
            </a:r>
            <a:endParaRPr b="1" sz="1314"/>
          </a:p>
          <a:p>
            <a:pPr lvl="1" marL="611870" indent="-166873" defTabSz="667512">
              <a:spcBef>
                <a:spcPts val="800"/>
              </a:spcBef>
            </a:pPr>
            <a:r>
              <a:rPr b="1" sz="1314"/>
              <a:t>если есть, то пытается связаться с DB и написать их туда</a:t>
            </a:r>
            <a:endParaRPr b="1" sz="1314"/>
          </a:p>
          <a:p>
            <a:pPr lvl="0" marL="176690" indent="-176690" defTabSz="667512">
              <a:spcBef>
                <a:spcPts val="800"/>
              </a:spcBef>
            </a:pPr>
            <a:r>
              <a:rPr b="1" sz="1314"/>
              <a:t>telnet thread</a:t>
            </a:r>
            <a:endParaRPr b="1" sz="1314"/>
          </a:p>
          <a:p>
            <a:pPr lvl="1" marL="611870" indent="-166873" defTabSz="667512">
              <a:spcBef>
                <a:spcPts val="800"/>
              </a:spcBef>
            </a:pPr>
            <a:r>
              <a:rPr b="1" sz="1314"/>
              <a:t>дает возможность залезть и посмотреть счетчики, состояние тредов и всякие статистики</a:t>
            </a:r>
            <a:endParaRPr b="1" sz="1314"/>
          </a:p>
          <a:p>
            <a:pPr lvl="1" marL="611870" indent="-166873" defTabSz="667512">
              <a:spcBef>
                <a:spcPts val="800"/>
              </a:spcBef>
            </a:pPr>
            <a:r>
              <a:rPr b="1" sz="1314"/>
              <a:t>так же есть JSON статистическая страница, для внутреннего контролера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251519" y="251999"/>
            <a:ext cx="8229601" cy="69691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4000"/>
              <a:t>O компании </a:t>
            </a:r>
            <a:r>
              <a:rPr b="1" sz="4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UCDN.com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251519" y="1118099"/>
            <a:ext cx="8640962" cy="38164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7189" indent="-457189">
              <a:spcBef>
                <a:spcPts val="2000"/>
              </a:spcBef>
            </a:pPr>
            <a:r>
              <a:rPr b="1" sz="2500"/>
              <a:t>UCDN.com входит в состав холдинга XBT (Webzilla)</a:t>
            </a:r>
            <a:endParaRPr b="1" sz="2500"/>
          </a:p>
          <a:p>
            <a:pPr lvl="0" marL="457189" indent="-457189"/>
            <a:r>
              <a:rPr b="1" sz="2500"/>
              <a:t>4 года успешной работы</a:t>
            </a:r>
            <a:endParaRPr b="1" sz="2500"/>
          </a:p>
          <a:p>
            <a:pPr lvl="0" marL="457189" indent="-457189"/>
            <a:r>
              <a:rPr b="1" sz="2500"/>
              <a:t>12 точек присутствия в мире</a:t>
            </a:r>
            <a:endParaRPr b="1" sz="2500"/>
          </a:p>
          <a:p>
            <a:pPr lvl="0" marL="457189" indent="-457189"/>
            <a:r>
              <a:rPr b="1" sz="2500"/>
              <a:t>сотни Gbps трафика</a:t>
            </a:r>
            <a:endParaRPr b="1" sz="2500"/>
          </a:p>
          <a:p>
            <a:pPr lvl="0" marL="457189" indent="-457189"/>
            <a:r>
              <a:rPr b="1" sz="2500"/>
              <a:t>более 7 млрд хитов в день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251519" y="251999"/>
            <a:ext cx="8229601" cy="69691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4000"/>
              <a:t>Database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251519" y="1079999"/>
            <a:ext cx="8640962" cy="38164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/>
            <a:r>
              <a:rPr b="1"/>
              <a:t>база данных для агрегированых статистик</a:t>
            </a:r>
            <a:endParaRPr b="1"/>
          </a:p>
          <a:p>
            <a:pPr lvl="0"/>
            <a:r>
              <a:rPr b="1"/>
              <a:t>все записывается фиксироваными интервалами продолжителностью 5 мин</a:t>
            </a:r>
            <a:endParaRPr b="1"/>
          </a:p>
          <a:p>
            <a:pPr lvl="0"/>
            <a:r>
              <a:rPr b="1"/>
              <a:t>таким образом каждый день кол-во рядов постоянно (288 5min/24h)</a:t>
            </a:r>
            <a:endParaRPr b="1"/>
          </a:p>
          <a:p>
            <a:pPr lvl="0"/>
            <a:r>
              <a:rPr b="1"/>
              <a:t>можно ротировать легче базу данных</a:t>
            </a:r>
            <a:endParaRPr b="1"/>
          </a:p>
          <a:p>
            <a:pPr lvl="0"/>
            <a:r>
              <a:rPr b="1"/>
              <a:t>есть 2 основные агрегационные точки, которые связаны в master-master репликацию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251519" y="251999"/>
            <a:ext cx="8229601" cy="69691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4000"/>
              <a:t>Отказоустойчивость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251519" y="1079999"/>
            <a:ext cx="8640962" cy="38164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/>
            <a:r>
              <a:rPr b="1"/>
              <a:t>каждый RP может слать статистику разным SR</a:t>
            </a:r>
            <a:endParaRPr b="1"/>
          </a:p>
          <a:p>
            <a:pPr lvl="0"/>
            <a:r>
              <a:rPr b="1"/>
              <a:t>есть failover в RP, если SR недоступен (за этим следит отдельный демон, т.к. UDP stateless)</a:t>
            </a:r>
            <a:endParaRPr b="1"/>
          </a:p>
          <a:p>
            <a:pPr lvl="0"/>
            <a:r>
              <a:rPr b="1"/>
              <a:t>каждый SR  может писать в &gt;1 базы данных (паралельно)</a:t>
            </a:r>
            <a:endParaRPr b="1"/>
          </a:p>
          <a:p>
            <a:pPr lvl="0"/>
            <a:r>
              <a:rPr b="1"/>
              <a:t>SR следит за состоянием записи в базу и создает бинлоги, когда не видит базу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251519" y="251999"/>
            <a:ext cx="8229601" cy="69691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4000"/>
              <a:t>Скалируемость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xfrm>
            <a:off x="251519" y="1079999"/>
            <a:ext cx="8640962" cy="38164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/>
            <a:r>
              <a:rPr b="1"/>
              <a:t>RP практически не загружает nginx и т.к. код компилируется, то нет penalty интерпретирования</a:t>
            </a:r>
            <a:endParaRPr b="1"/>
          </a:p>
          <a:p>
            <a:pPr lvl="0"/>
            <a:r>
              <a:rPr b="1"/>
              <a:t>каждый SR может агрегировать другому SR (если необходимо stack)</a:t>
            </a:r>
            <a:endParaRPr b="1"/>
          </a:p>
          <a:p>
            <a:pPr lvl="0"/>
            <a:r>
              <a:rPr b="1"/>
              <a:t>каждый SR может писать в несколько баз данных шардя записи 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xfrm>
            <a:off x="251519" y="251999"/>
            <a:ext cx="8229601" cy="69691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4000"/>
              <a:t>Нагрузка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xfrm>
            <a:off x="251519" y="1079999"/>
            <a:ext cx="8640962" cy="38164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76690" indent="-176690" defTabSz="667512">
              <a:spcBef>
                <a:spcPts val="800"/>
              </a:spcBef>
            </a:pPr>
            <a:r>
              <a:rPr b="1" sz="1314"/>
              <a:t>так как все native, то практически не заметно</a:t>
            </a:r>
            <a:endParaRPr b="1" sz="1314"/>
          </a:p>
          <a:p>
            <a:pPr lvl="0" marL="176690" indent="-176690" defTabSz="667512">
              <a:spcBef>
                <a:spcPts val="800"/>
              </a:spcBef>
            </a:pPr>
            <a:r>
              <a:rPr b="1" sz="1314"/>
              <a:t>в nginx: немного памяти на внутрение структуры + немного CPU на обход структур</a:t>
            </a:r>
            <a:endParaRPr b="1" sz="1314"/>
          </a:p>
          <a:p>
            <a:pPr lvl="1" marL="611870" indent="-166873" defTabSz="667512">
              <a:spcBef>
                <a:spcPts val="800"/>
              </a:spcBef>
            </a:pPr>
            <a:r>
              <a:rPr b="1" sz="1314"/>
              <a:t>реально не замечали, даже после первого пуска в production, не могли отличить сервера со считалкой от тех без нее</a:t>
            </a:r>
            <a:endParaRPr b="1" sz="1314"/>
          </a:p>
          <a:p>
            <a:pPr lvl="0" marL="176690" indent="-176690" defTabSz="667512">
              <a:spcBef>
                <a:spcPts val="800"/>
              </a:spcBef>
            </a:pPr>
            <a:r>
              <a:rPr b="1" sz="1314"/>
              <a:t>SR мега быстрый</a:t>
            </a:r>
            <a:endParaRPr b="1" sz="1314"/>
          </a:p>
          <a:p>
            <a:pPr lvl="1" marL="611870" indent="-166873" defTabSz="667512">
              <a:spcBef>
                <a:spcPts val="800"/>
              </a:spcBef>
            </a:pPr>
            <a:r>
              <a:rPr b="1" sz="1314"/>
              <a:t>можно настраивать количество тредов</a:t>
            </a:r>
            <a:endParaRPr b="1" sz="1314"/>
          </a:p>
          <a:p>
            <a:pPr lvl="1" marL="611870" indent="-166873" defTabSz="667512">
              <a:spcBef>
                <a:spcPts val="800"/>
              </a:spcBef>
            </a:pPr>
            <a:r>
              <a:rPr b="1" sz="1314"/>
              <a:t>все native и не использует ничего внешнего</a:t>
            </a:r>
            <a:endParaRPr b="1" sz="1314"/>
          </a:p>
          <a:p>
            <a:pPr lvl="1" marL="611870" indent="-166873" defTabSz="667512">
              <a:spcBef>
                <a:spcPts val="800"/>
              </a:spcBef>
            </a:pPr>
            <a:r>
              <a:rPr b="1" sz="1314"/>
              <a:t>все структуры написаны самостоятельно и максимально упрощены</a:t>
            </a:r>
            <a:endParaRPr b="1" sz="1314"/>
          </a:p>
          <a:p>
            <a:pPr lvl="1" marL="611870" indent="-166873" defTabSz="667512">
              <a:spcBef>
                <a:spcPts val="800"/>
              </a:spcBef>
            </a:pPr>
            <a:r>
              <a:rPr b="1" sz="1314"/>
              <a:t>один сервер посчитал 124 Gbps с load average 0.1</a:t>
            </a:r>
            <a:endParaRPr b="1" sz="1314"/>
          </a:p>
          <a:p>
            <a:pPr lvl="0" marL="176690" indent="-176690" defTabSz="667512">
              <a:spcBef>
                <a:spcPts val="800"/>
              </a:spcBef>
            </a:pPr>
            <a:r>
              <a:rPr b="1" sz="1314"/>
              <a:t>DB</a:t>
            </a:r>
            <a:endParaRPr b="1" sz="1314"/>
          </a:p>
          <a:p>
            <a:pPr lvl="1" marL="611870" indent="-166873" defTabSz="667512">
              <a:spcBef>
                <a:spcPts val="800"/>
              </a:spcBef>
            </a:pPr>
            <a:r>
              <a:rPr b="1" sz="1314"/>
              <a:t>есть горизональный шардинг, каждый SR может писать паралельно в несколько баз</a:t>
            </a:r>
            <a:endParaRPr b="1" sz="1314"/>
          </a:p>
          <a:p>
            <a:pPr lvl="1" marL="611870" indent="-166873" defTabSz="667512">
              <a:spcBef>
                <a:spcPts val="800"/>
              </a:spcBef>
            </a:pPr>
            <a:r>
              <a:rPr b="1" sz="1314"/>
              <a:t>последняя агрегация только на фиксированом кол-ве интервалов (288 интервалов на ключ)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251519" y="251999"/>
            <a:ext cx="8229601" cy="69691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4000"/>
              <a:t>Hadoop ?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251519" y="1079999"/>
            <a:ext cx="8640962" cy="38164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/>
            <a:r>
              <a:rPr b="1"/>
              <a:t>мы не против hadoop, даже скорее всего будем использовать его в анализе performance / мониторинг данных</a:t>
            </a:r>
            <a:endParaRPr b="1"/>
          </a:p>
          <a:p>
            <a:pPr lvl="0"/>
            <a:r>
              <a:rPr b="1"/>
              <a:t>начали читать и настраивать, но испугались всех слоев</a:t>
            </a:r>
            <a:endParaRPr b="1"/>
          </a:p>
          <a:p>
            <a:pPr lvl="0"/>
            <a:r>
              <a:rPr b="1"/>
              <a:t>не хотели покупать сервера, т.к. сейчас все работает на тех же серверах, которые отдают трафик</a:t>
            </a:r>
            <a:endParaRPr b="1"/>
          </a:p>
          <a:p>
            <a:pPr lvl="0"/>
            <a:r>
              <a:rPr b="1"/>
              <a:t>данные структурированы и агрегация одна и та же, так что задача не меняется постоянно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251519" y="251999"/>
            <a:ext cx="8229601" cy="69691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731520">
              <a:defRPr sz="3200"/>
            </a:lvl1pPr>
          </a:lstStyle>
          <a:p>
            <a:pPr lvl="0">
              <a:defRPr b="0" sz="1800"/>
            </a:pPr>
            <a:r>
              <a:rPr b="1" sz="3200"/>
              <a:t>Kак бы мы сейчас написали такое же ?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xfrm>
            <a:off x="251519" y="1079999"/>
            <a:ext cx="8640962" cy="38164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/>
            <a:r>
              <a:rPr b="1"/>
              <a:t>прошло почти 4 года</a:t>
            </a:r>
            <a:endParaRPr b="1"/>
          </a:p>
          <a:p>
            <a:pPr lvl="0"/>
            <a:r>
              <a:rPr b="1"/>
              <a:t>модуль так же (никуда не деться, нужно лезть в nginx)</a:t>
            </a:r>
            <a:endParaRPr b="1"/>
          </a:p>
          <a:p>
            <a:pPr lvl="0"/>
            <a:r>
              <a:rPr b="1"/>
              <a:t>SR можно написать на чем-то более легком, чем C, которое компилируется</a:t>
            </a:r>
            <a:endParaRPr b="1"/>
          </a:p>
          <a:p>
            <a:pPr lvl="1"/>
            <a:r>
              <a:rPr b="1"/>
              <a:t>erlang</a:t>
            </a:r>
            <a:endParaRPr b="1"/>
          </a:p>
          <a:p>
            <a:pPr lvl="1"/>
            <a:r>
              <a:rPr b="1"/>
              <a:t>go</a:t>
            </a:r>
            <a:endParaRPr b="1"/>
          </a:p>
          <a:p>
            <a:pPr lvl="1"/>
            <a:r>
              <a:rPr b="1"/>
              <a:t>если не жаль CPU и памяти и интерпретируемое можно поставить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xfrm>
            <a:off x="251519" y="251999"/>
            <a:ext cx="8229601" cy="69691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539495">
              <a:defRPr sz="2359"/>
            </a:lvl1pPr>
          </a:lstStyle>
          <a:p>
            <a:pPr lvl="0">
              <a:defRPr b="0" sz="1800"/>
            </a:pPr>
            <a:r>
              <a:rPr b="1" sz="2359"/>
              <a:t>Что из этого можно использовать в вашем проекте ?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xfrm>
            <a:off x="251519" y="1079999"/>
            <a:ext cx="8640962" cy="38164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/>
            <a:r>
              <a:rPr b="1"/>
              <a:t>анализ данных</a:t>
            </a:r>
            <a:endParaRPr b="1"/>
          </a:p>
          <a:p>
            <a:pPr lvl="1"/>
            <a:r>
              <a:rPr b="1"/>
              <a:t>можно ли их фильтрировать (Map)</a:t>
            </a:r>
            <a:endParaRPr b="1"/>
          </a:p>
          <a:p>
            <a:pPr lvl="1"/>
            <a:r>
              <a:rPr b="1"/>
              <a:t>поддаются ли агрегации у источника ?</a:t>
            </a:r>
            <a:endParaRPr b="1"/>
          </a:p>
          <a:p>
            <a:pPr lvl="0"/>
            <a:r>
              <a:rPr b="1"/>
              <a:t>не всегда нужно микроскопом забивать гвозди</a:t>
            </a:r>
            <a:endParaRPr b="1"/>
          </a:p>
          <a:p>
            <a:pPr lvl="1"/>
            <a:r>
              <a:rPr b="1"/>
              <a:t>иногда универсальные системы слишком громоздкие</a:t>
            </a:r>
            <a:endParaRPr b="1"/>
          </a:p>
          <a:p>
            <a:pPr lvl="1"/>
            <a:r>
              <a:rPr b="1"/>
              <a:t>часто задачу можно сделать проще, если смотреть в корень проблемы</a:t>
            </a:r>
            <a:endParaRPr b="1"/>
          </a:p>
          <a:p>
            <a:pPr lvl="0"/>
            <a:r>
              <a:rPr b="1"/>
              <a:t>собственные алгоритмы агрегации в коде, могут быть быстрее NoSQL + latency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1965960" y="1928399"/>
            <a:ext cx="5212080" cy="12867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algn="ctr" defTabSz="905255">
              <a:defRPr b="0" sz="1800"/>
            </a:pPr>
            <a:r>
              <a:rPr b="1" sz="3959"/>
              <a:t>Спасибо! Вопросы ?</a:t>
            </a:r>
            <a:br>
              <a:rPr b="1" sz="3959"/>
            </a:br>
            <a:r>
              <a:rPr b="1" sz="2178">
                <a:hlinkClick r:id="rId2" invalidUrl="" action="" tgtFrame="" tooltip="" history="1" highlightClick="0" endSnd="0"/>
              </a:rPr>
              <a:t>slava@ucdn.com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xfrm>
            <a:off x="251519" y="251999"/>
            <a:ext cx="8229601" cy="69691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4000"/>
              <a:t>Немного обо мне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251519" y="1079999"/>
            <a:ext cx="8640962" cy="38164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7189" indent="-457189"/>
            <a:r>
              <a:rPr b="1" sz="2500"/>
              <a:t>технический директор и сооснователь компании UCDN</a:t>
            </a:r>
            <a:endParaRPr b="1" sz="2500"/>
          </a:p>
          <a:p>
            <a:pPr lvl="0" marL="457189" indent="-457189"/>
            <a:r>
              <a:rPr b="1" sz="2500"/>
              <a:t>сооснователь большого видео проекта (10ки Gbps в 2007 году)</a:t>
            </a:r>
            <a:endParaRPr b="1" sz="2500"/>
          </a:p>
          <a:p>
            <a:pPr lvl="0" marL="457189" indent="-457189"/>
            <a:r>
              <a:rPr b="1" sz="2500"/>
              <a:t>опыт работы в хостинговых компаниях</a:t>
            </a:r>
            <a:endParaRPr b="1" sz="2500"/>
          </a:p>
          <a:p>
            <a:pPr lvl="0" marL="457189" indent="-457189"/>
            <a:r>
              <a:rPr b="1" sz="2500"/>
              <a:t>первый сайт за который мне заплатили сделан в 1997 году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xfrm>
            <a:off x="251519" y="251999"/>
            <a:ext cx="8229601" cy="69691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4000"/>
              <a:t>О чем будем говорить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xfrm>
            <a:off x="251519" y="1079999"/>
            <a:ext cx="8478402" cy="33592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/>
            <a:r>
              <a:rPr b="1"/>
              <a:t>как мы 60 Gb логов/день собирались считать</a:t>
            </a:r>
            <a:endParaRPr b="1"/>
          </a:p>
          <a:p>
            <a:pPr lvl="0"/>
            <a:r>
              <a:rPr b="1"/>
              <a:t>общая схема системы подсчета трафика</a:t>
            </a:r>
            <a:endParaRPr b="1"/>
          </a:p>
          <a:p>
            <a:pPr lvl="0"/>
            <a:r>
              <a:rPr b="1"/>
              <a:t>кто что делает ?</a:t>
            </a:r>
            <a:endParaRPr b="1"/>
          </a:p>
          <a:p>
            <a:pPr lvl="0"/>
            <a:r>
              <a:rPr b="1"/>
              <a:t>а почему не hadoop ?</a:t>
            </a:r>
            <a:endParaRPr b="1"/>
          </a:p>
          <a:p>
            <a:pPr lvl="0"/>
            <a:r>
              <a:rPr b="1"/>
              <a:t>как бы мы написали сейчас такое же  ?</a:t>
            </a:r>
            <a:endParaRPr b="1"/>
          </a:p>
          <a:p>
            <a:pPr lvl="0"/>
            <a:r>
              <a:rPr b="1"/>
              <a:t>что из этого можно использовать в вашем проекте ?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51519" y="251999"/>
            <a:ext cx="8229601" cy="69691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649223">
              <a:defRPr sz="2840"/>
            </a:lvl1pPr>
          </a:lstStyle>
          <a:p>
            <a:pPr lvl="0">
              <a:defRPr b="0" sz="1800"/>
            </a:pPr>
            <a:r>
              <a:rPr b="1" sz="2840"/>
              <a:t>Только наш опыт, он не абсолютная истина</a:t>
            </a:r>
          </a:p>
        </p:txBody>
      </p:sp>
      <p:pic>
        <p:nvPicPr>
          <p:cNvPr id="31" name="holivar.png"/>
          <p:cNvPicPr/>
          <p:nvPr/>
        </p:nvPicPr>
        <p:blipFill>
          <a:blip r:embed="rId2">
            <a:extLst/>
          </a:blip>
          <a:srcRect l="5000" t="5000" r="5000" b="5000"/>
          <a:stretch>
            <a:fillRect/>
          </a:stretch>
        </p:blipFill>
        <p:spPr>
          <a:xfrm>
            <a:off x="1904801" y="1118056"/>
            <a:ext cx="5334572" cy="3334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251519" y="251999"/>
            <a:ext cx="8229601" cy="69691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621791">
              <a:defRPr sz="2720"/>
            </a:lvl1pPr>
          </a:lstStyle>
          <a:p>
            <a:pPr lvl="0">
              <a:defRPr b="0" sz="1800"/>
            </a:pPr>
            <a:r>
              <a:rPr b="1" sz="2720"/>
              <a:t>Как мы 60 Gb логов/день собирались считать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251519" y="1079999"/>
            <a:ext cx="8640962" cy="38164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/>
            <a:r>
              <a:rPr b="1"/>
              <a:t>есть 12 DC, в каждом из которых находятся от 10ти до 100тни серверов</a:t>
            </a:r>
            <a:endParaRPr b="1"/>
          </a:p>
          <a:p>
            <a:pPr lvl="0"/>
            <a:r>
              <a:rPr b="1"/>
              <a:t>каждый DC находится на rtt от 5 мс (в Европе) до 180 мс (Азия) друг от друга</a:t>
            </a:r>
            <a:endParaRPr b="1"/>
          </a:p>
          <a:p>
            <a:pPr lvl="0"/>
            <a:r>
              <a:rPr b="1"/>
              <a:t>на каждом сервере все клиенты в перемешку</a:t>
            </a:r>
            <a:endParaRPr b="1"/>
          </a:p>
          <a:p>
            <a:pPr lvl="0"/>
            <a:r>
              <a:rPr b="1"/>
              <a:t>каждую секунду проходят через сеть сотни Gbps (каждые 100 Gbps ~ 13 Gb данных/сек)</a:t>
            </a:r>
            <a:endParaRPr b="1"/>
          </a:p>
          <a:p>
            <a:pPr lvl="0"/>
            <a:r>
              <a:rPr b="1"/>
              <a:t>каждыe 24 часа проходят около 10ти млрд хитов (10 000 000 000 хитов)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251519" y="251999"/>
            <a:ext cx="8229601" cy="69691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4000"/>
              <a:t>Что надо было считать ?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251519" y="1079999"/>
            <a:ext cx="8640962" cy="38164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/>
            <a:r>
              <a:rPr b="1"/>
              <a:t>каждые 5 минут</a:t>
            </a:r>
            <a:endParaRPr b="1"/>
          </a:p>
          <a:p>
            <a:pPr lvl="1"/>
            <a:r>
              <a:rPr b="1"/>
              <a:t>средную скорость отдачи по клиентам по DC (на все миллиарды хитов)</a:t>
            </a:r>
            <a:endParaRPr b="1"/>
          </a:p>
          <a:p>
            <a:pPr lvl="0" marL="457189" indent="-457189"/>
            <a:endParaRPr b="1"/>
          </a:p>
          <a:p>
            <a:pPr lvl="0"/>
            <a:r>
              <a:rPr b="1"/>
              <a:t>в конце запроса</a:t>
            </a:r>
            <a:endParaRPr b="1"/>
          </a:p>
          <a:p>
            <a:pPr lvl="1"/>
            <a:r>
              <a:rPr b="1"/>
              <a:t>http return code</a:t>
            </a:r>
            <a:endParaRPr b="1"/>
          </a:p>
          <a:p>
            <a:pPr lvl="1"/>
            <a:r>
              <a:rPr b="1"/>
              <a:t>average speed (bytes)</a:t>
            </a:r>
            <a:endParaRPr b="1"/>
          </a:p>
          <a:p>
            <a:pPr lvl="1"/>
            <a:r>
              <a:rPr b="1"/>
              <a:t>total bytes served</a:t>
            </a:r>
            <a:endParaRPr b="1"/>
          </a:p>
          <a:p>
            <a:pPr lvl="1"/>
            <a:r>
              <a:rPr b="1"/>
              <a:t>и несколько других служебных метрик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251519" y="251999"/>
            <a:ext cx="8229601" cy="69691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850391">
              <a:defRPr sz="3720"/>
            </a:lvl1pPr>
          </a:lstStyle>
          <a:p>
            <a:pPr lvl="0">
              <a:defRPr b="0" sz="1800"/>
            </a:pPr>
            <a:r>
              <a:rPr b="1" sz="3720"/>
              <a:t>Почему не получилось с логами ?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251519" y="1079999"/>
            <a:ext cx="8640962" cy="38164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/>
            <a:r>
              <a:rPr b="1"/>
              <a:t>слишком много хитов</a:t>
            </a:r>
            <a:endParaRPr b="1"/>
          </a:p>
          <a:p>
            <a:pPr lvl="0"/>
            <a:r>
              <a:rPr b="1"/>
              <a:t>логи занимают место (на каждые 100 Gbps ~ 60Gb/день)</a:t>
            </a:r>
            <a:endParaRPr b="1"/>
          </a:p>
          <a:p>
            <a:pPr lvl="0"/>
            <a:r>
              <a:rPr b="1"/>
              <a:t>всю кучу логов надо по латентным связям слать далеко, что не быстро</a:t>
            </a:r>
            <a:endParaRPr b="1"/>
          </a:p>
          <a:p>
            <a:pPr lvl="0"/>
            <a:r>
              <a:rPr b="1"/>
              <a:t>если нет связи (или она плохая), то надо буферировать много информации, а диски не бесконечные</a:t>
            </a:r>
            <a:endParaRPr b="1"/>
          </a:p>
          <a:p>
            <a:pPr lvl="0"/>
            <a:r>
              <a:rPr b="1"/>
              <a:t>логи весом 60 Гб в день, надо парсить, а CPU и дисков жалко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251519" y="251999"/>
            <a:ext cx="8229601" cy="69691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4000"/>
              <a:t>Общая схема</a:t>
            </a:r>
          </a:p>
        </p:txBody>
      </p:sp>
      <p:pic>
        <p:nvPicPr>
          <p:cNvPr id="43" name="StatsSchem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137" y="1040392"/>
            <a:ext cx="5320682" cy="3929119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>
            <p:ph type="body" idx="1"/>
          </p:nvPr>
        </p:nvSpPr>
        <p:spPr>
          <a:xfrm>
            <a:off x="6276399" y="1079999"/>
            <a:ext cx="2616082" cy="29835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/>
            <a:r>
              <a:rPr b="1"/>
              <a:t>RP - reverse proxy</a:t>
            </a:r>
            <a:endParaRPr b="1"/>
          </a:p>
          <a:p>
            <a:pPr lvl="0"/>
            <a:r>
              <a:rPr b="1"/>
              <a:t>SR - stats receiver</a:t>
            </a:r>
            <a:endParaRPr b="1"/>
          </a:p>
          <a:p>
            <a:pPr lvl="0"/>
            <a:r>
              <a:rPr b="1"/>
              <a:t>BinFile - binary log file</a:t>
            </a:r>
            <a:endParaRPr b="1"/>
          </a:p>
          <a:p>
            <a:pPr lvl="0"/>
            <a:r>
              <a:rPr b="1"/>
              <a:t>MySQL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normAutofit fontScale="100000" lnSpcReduction="0"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normAutofit fontScale="100000" lnSpcReduction="0"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