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1" r:id="rId2"/>
    <p:sldId id="293" r:id="rId3"/>
    <p:sldId id="282" r:id="rId4"/>
    <p:sldId id="271" r:id="rId5"/>
    <p:sldId id="273" r:id="rId6"/>
    <p:sldId id="267" r:id="rId7"/>
    <p:sldId id="268" r:id="rId8"/>
    <p:sldId id="314" r:id="rId9"/>
    <p:sldId id="276" r:id="rId10"/>
    <p:sldId id="284" r:id="rId11"/>
    <p:sldId id="305" r:id="rId12"/>
    <p:sldId id="298" r:id="rId13"/>
    <p:sldId id="301" r:id="rId14"/>
    <p:sldId id="306" r:id="rId15"/>
    <p:sldId id="297" r:id="rId16"/>
    <p:sldId id="302" r:id="rId17"/>
    <p:sldId id="300" r:id="rId18"/>
    <p:sldId id="304" r:id="rId19"/>
    <p:sldId id="303" r:id="rId20"/>
    <p:sldId id="311" r:id="rId21"/>
    <p:sldId id="315" r:id="rId22"/>
    <p:sldId id="294" r:id="rId23"/>
    <p:sldId id="307" r:id="rId24"/>
    <p:sldId id="265" r:id="rId25"/>
    <p:sldId id="266" r:id="rId26"/>
    <p:sldId id="278" r:id="rId27"/>
    <p:sldId id="279" r:id="rId28"/>
    <p:sldId id="299" r:id="rId29"/>
    <p:sldId id="287" r:id="rId30"/>
    <p:sldId id="288" r:id="rId31"/>
    <p:sldId id="309" r:id="rId32"/>
    <p:sldId id="290" r:id="rId33"/>
    <p:sldId id="280" r:id="rId34"/>
    <p:sldId id="274" r:id="rId35"/>
    <p:sldId id="264" r:id="rId36"/>
    <p:sldId id="291" r:id="rId37"/>
    <p:sldId id="308" r:id="rId38"/>
    <p:sldId id="292" r:id="rId39"/>
    <p:sldId id="272" r:id="rId40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76400" autoAdjust="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1A225-4E2F-40C5-91BD-A20C5803804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C9E2-374A-4A70-A57E-5385C273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1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Какую</a:t>
            </a:r>
            <a:r>
              <a:rPr lang="ru-RU" baseline="0" dirty="0" smtClean="0"/>
              <a:t> бы систему не выбрали,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Кому</a:t>
            </a:r>
            <a:r>
              <a:rPr lang="ru-RU" baseline="0" dirty="0" smtClean="0"/>
              <a:t> полезен доклад:</a:t>
            </a:r>
          </a:p>
          <a:p>
            <a:pPr>
              <a:spcBef>
                <a:spcPts val="1200"/>
              </a:spcBef>
            </a:pPr>
            <a:r>
              <a:rPr lang="ru-RU" sz="1200" dirty="0" smtClean="0"/>
              <a:t>Тем,</a:t>
            </a:r>
            <a:r>
              <a:rPr lang="ru-RU" sz="1200" baseline="0" dirty="0" smtClean="0"/>
              <a:t> кто выбирает систему хранения</a:t>
            </a:r>
            <a:endParaRPr lang="ru-RU" sz="1200" dirty="0" smtClean="0"/>
          </a:p>
          <a:p>
            <a:pPr>
              <a:spcBef>
                <a:spcPts val="1200"/>
              </a:spcBef>
            </a:pPr>
            <a:r>
              <a:rPr lang="ru-RU" sz="1200" dirty="0" smtClean="0"/>
              <a:t>Тем, кто собирается разворачивать ту или иную системы хранения данных</a:t>
            </a:r>
          </a:p>
          <a:p>
            <a:pPr>
              <a:spcBef>
                <a:spcPts val="1200"/>
              </a:spcBef>
            </a:pPr>
            <a:r>
              <a:rPr lang="ru-RU" sz="1200" dirty="0" smtClean="0"/>
              <a:t>Тем, кому важно не потерять свои данные</a:t>
            </a:r>
          </a:p>
          <a:p>
            <a:pPr>
              <a:spcBef>
                <a:spcPts val="1200"/>
              </a:spcBef>
            </a:pPr>
            <a:endParaRPr lang="ru-RU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5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сначала</a:t>
            </a:r>
            <a:r>
              <a:rPr lang="ru-RU" baseline="0" dirty="0" smtClean="0"/>
              <a:t> расскажу что делать не надо, а потом расскажу что же в итоге нужно делать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4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Типичная</a:t>
            </a:r>
            <a:r>
              <a:rPr lang="ru-RU" baseline="0" dirty="0" smtClean="0"/>
              <a:t> проблема тестов, как </a:t>
            </a:r>
            <a:r>
              <a:rPr lang="en-US" baseline="0" dirty="0" err="1" smtClean="0"/>
              <a:t>Iozone</a:t>
            </a:r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0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Arial" charset="0"/>
              <a:buNone/>
            </a:pPr>
            <a:r>
              <a:rPr lang="ru-RU" dirty="0" smtClean="0"/>
              <a:t>Это – самая распространённая ошибка. Всегда надо спрашивать себя: «А честное ли это соревнование?».</a:t>
            </a:r>
          </a:p>
          <a:p>
            <a:pPr marL="0" lvl="0" indent="0">
              <a:spcBef>
                <a:spcPts val="1200"/>
              </a:spcBef>
              <a:buFont typeface="Arial" charset="0"/>
              <a:buNone/>
            </a:pPr>
            <a:r>
              <a:rPr lang="ru-RU" dirty="0" smtClean="0"/>
              <a:t>Система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4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9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1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Проверить это казалось</a:t>
            </a:r>
            <a:r>
              <a:rPr lang="ru-RU" baseline="0" dirty="0" smtClean="0"/>
              <a:t> бы очень просто. 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9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Типичная</a:t>
            </a:r>
            <a:r>
              <a:rPr lang="ru-RU" baseline="0" dirty="0" smtClean="0"/>
              <a:t> проблема тестов, как </a:t>
            </a:r>
            <a:r>
              <a:rPr lang="en-US" baseline="0" dirty="0" err="1" smtClean="0"/>
              <a:t>Iozone</a:t>
            </a:r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85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Строгая </a:t>
            </a:r>
            <a:r>
              <a:rPr lang="ru-RU" dirty="0" err="1" smtClean="0"/>
              <a:t>консистентность</a:t>
            </a:r>
            <a:r>
              <a:rPr lang="ru-RU" baseline="0" dirty="0" smtClean="0"/>
              <a:t> гарантирует, что вы прочитаете строго то, что записали. Всегда. Представить это можно как транзакционную базу данных, где добавив и </a:t>
            </a:r>
            <a:r>
              <a:rPr lang="ru-RU" baseline="0" dirty="0" err="1" smtClean="0"/>
              <a:t>закоммитив</a:t>
            </a:r>
            <a:r>
              <a:rPr lang="ru-RU" baseline="0" dirty="0" smtClean="0"/>
              <a:t> новую строчку в базу вы полностью уверены, что она в этом базе есть.</a:t>
            </a:r>
          </a:p>
          <a:p>
            <a:endParaRPr lang="ru-RU" baseline="0" dirty="0" smtClean="0"/>
          </a:p>
          <a:p>
            <a:r>
              <a:rPr lang="en-US" sz="1200" dirty="0" smtClean="0"/>
              <a:t>E</a:t>
            </a:r>
            <a:r>
              <a:rPr lang="ru-RU" sz="1200" dirty="0" err="1" smtClean="0"/>
              <a:t>ventual</a:t>
            </a:r>
            <a:r>
              <a:rPr lang="ru-RU" sz="1200" dirty="0" smtClean="0"/>
              <a:t> </a:t>
            </a:r>
            <a:r>
              <a:rPr lang="ru-RU" sz="1200" dirty="0" err="1" smtClean="0"/>
              <a:t>consistency</a:t>
            </a:r>
            <a:r>
              <a:rPr lang="ru-RU" sz="1200" dirty="0" smtClean="0"/>
              <a:t> не</a:t>
            </a:r>
            <a:r>
              <a:rPr lang="ru-RU" sz="1200" baseline="0" dirty="0" smtClean="0"/>
              <a:t> гарантирует, что вы прочитаете новые данные </a:t>
            </a:r>
          </a:p>
          <a:p>
            <a:endParaRPr lang="ru-RU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NFS – “Close-to-Open Consistency”</a:t>
            </a:r>
            <a:endParaRPr lang="ru-RU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46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Проверить это казалось</a:t>
            </a:r>
            <a:r>
              <a:rPr lang="ru-RU" baseline="0" dirty="0" smtClean="0"/>
              <a:t> бы очень просто. </a:t>
            </a:r>
            <a:r>
              <a:rPr lang="ru-RU" baseline="0" dirty="0" smtClean="0"/>
              <a:t>Но запись фактически может пройти в </a:t>
            </a:r>
            <a:r>
              <a:rPr lang="ru-RU" baseline="0" dirty="0" err="1" smtClean="0"/>
              <a:t>кеш</a:t>
            </a:r>
            <a:r>
              <a:rPr lang="ru-RU" baseline="0" dirty="0" smtClean="0"/>
              <a:t> вместо того чтобы упасть на диски.</a:t>
            </a:r>
          </a:p>
          <a:p>
            <a:r>
              <a:rPr lang="ru-RU" baseline="0" dirty="0" smtClean="0"/>
              <a:t>Так как система распределенная, то </a:t>
            </a:r>
            <a:r>
              <a:rPr lang="ru-RU" baseline="0" dirty="0" err="1" smtClean="0"/>
              <a:t>кеш</a:t>
            </a:r>
            <a:r>
              <a:rPr lang="ru-RU" baseline="0" dirty="0" smtClean="0"/>
              <a:t> может быть даже не на локальной машине, а где-то в кластере.</a:t>
            </a:r>
          </a:p>
          <a:p>
            <a:r>
              <a:rPr lang="ru-RU" baseline="0" dirty="0" smtClean="0"/>
              <a:t>Поэтому нужно тестировать </a:t>
            </a:r>
            <a:r>
              <a:rPr lang="ru-RU" baseline="0" dirty="0" err="1" smtClean="0"/>
              <a:t>консистентность</a:t>
            </a:r>
            <a:r>
              <a:rPr lang="ru-RU" baseline="0" dirty="0" smtClean="0"/>
              <a:t> во время моделирование сбоя компонент, чтобы убедиться, что данные реально лежат на дисках.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докладе будет часто встречаться специфическая терминология, поэтому давайте с неё и начнем. </a:t>
            </a:r>
            <a:r>
              <a:rPr lang="ru-RU" dirty="0" smtClean="0"/>
              <a:t>Для начала, определимся</a:t>
            </a:r>
            <a:r>
              <a:rPr lang="ru-RU" baseline="0" dirty="0" smtClean="0"/>
              <a:t> о каких именно хранилищах пойдет речь. Ведь дл</a:t>
            </a:r>
            <a:r>
              <a:rPr lang="ru-RU" dirty="0" smtClean="0"/>
              <a:t>я</a:t>
            </a:r>
            <a:r>
              <a:rPr lang="ru-RU" baseline="0" dirty="0" smtClean="0"/>
              <a:t> различных видов информации существуют хранилища своего типа. </a:t>
            </a:r>
          </a:p>
          <a:p>
            <a:r>
              <a:rPr lang="ru-RU" baseline="0" dirty="0" smtClean="0"/>
              <a:t>Их можно условно разделить на несколько типов.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Direct Attached Storage (DAS)</a:t>
            </a:r>
            <a:r>
              <a:rPr lang="ru-RU" sz="1200" baseline="0" dirty="0" smtClean="0"/>
              <a:t> – это то, что напрямую вставлено в сервер, совокупность локальных дисков. Его мы будем часто вспоминать, говоря о распределенных хранилищах.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Далее, </a:t>
            </a:r>
            <a:r>
              <a:rPr lang="en-US" sz="1200" dirty="0" smtClean="0"/>
              <a:t>Block storage</a:t>
            </a:r>
            <a:r>
              <a:rPr lang="ru-RU" sz="1200" dirty="0" smtClean="0"/>
              <a:t> и </a:t>
            </a:r>
            <a:r>
              <a:rPr lang="en-US" sz="1200" dirty="0" smtClean="0"/>
              <a:t>File storage</a:t>
            </a:r>
            <a:r>
              <a:rPr lang="ru-RU" sz="1200" dirty="0" smtClean="0"/>
              <a:t>.</a:t>
            </a:r>
            <a:r>
              <a:rPr lang="ru-RU" sz="1200" baseline="0" dirty="0" smtClean="0"/>
              <a:t> Название говорит само за себя. Именно о них пойдет речь. Очень часто люди путаются в понятиях </a:t>
            </a:r>
            <a:r>
              <a:rPr lang="en-US" sz="1200" baseline="0" dirty="0" smtClean="0"/>
              <a:t>SAN </a:t>
            </a:r>
            <a:r>
              <a:rPr lang="ru-RU" sz="1200" baseline="0" dirty="0" smtClean="0"/>
              <a:t>и </a:t>
            </a:r>
            <a:r>
              <a:rPr lang="en-US" sz="1200" baseline="0" dirty="0" smtClean="0"/>
              <a:t>NAS</a:t>
            </a:r>
            <a:r>
              <a:rPr lang="ru-RU" sz="1200" baseline="0" dirty="0" smtClean="0"/>
              <a:t>.  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Грубо говоря</a:t>
            </a:r>
            <a:r>
              <a:rPr lang="ru-RU" sz="1200" baseline="0" dirty="0" smtClean="0"/>
              <a:t> </a:t>
            </a:r>
            <a:r>
              <a:rPr lang="en-US" sz="1200" dirty="0" smtClean="0"/>
              <a:t>SAN – </a:t>
            </a:r>
            <a:r>
              <a:rPr lang="ru-RU" sz="1200" dirty="0" smtClean="0"/>
              <a:t>это</a:t>
            </a:r>
            <a:r>
              <a:rPr lang="ru-RU" sz="1200" baseline="0" dirty="0" smtClean="0"/>
              <a:t> хранилища, работающие по протоколу блочного уровня и предоставляющие доступ как к куску данных/диску. Обычно, подключенное хранилище выглядит как диск.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File storage</a:t>
            </a:r>
            <a:r>
              <a:rPr lang="ru-RU" sz="1200" dirty="0" smtClean="0"/>
              <a:t> – сюда</a:t>
            </a:r>
            <a:r>
              <a:rPr lang="ru-RU" sz="1200" baseline="0" dirty="0" smtClean="0"/>
              <a:t> входят хранилища с файловым интерфейсом.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Еще</a:t>
            </a:r>
            <a:r>
              <a:rPr lang="ru-RU" sz="1200" baseline="0" dirty="0" smtClean="0"/>
              <a:t> есть 2 современных вида хранилищ (</a:t>
            </a:r>
            <a:r>
              <a:rPr lang="en-US" sz="1200" dirty="0" smtClean="0"/>
              <a:t>Object storage</a:t>
            </a:r>
            <a:r>
              <a:rPr lang="ru-RU" sz="1200" baseline="0" dirty="0" smtClean="0"/>
              <a:t> и </a:t>
            </a:r>
            <a:r>
              <a:rPr lang="en-US" sz="1200" dirty="0" smtClean="0"/>
              <a:t>Key-value storage</a:t>
            </a:r>
            <a:r>
              <a:rPr lang="ru-RU" sz="1200" baseline="0" dirty="0" smtClean="0"/>
              <a:t>), но о их мы сегодня не затронем.</a:t>
            </a:r>
            <a:endParaRPr lang="ru-RU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7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Моделируем</a:t>
            </a:r>
            <a:r>
              <a:rPr lang="ru-RU" baseline="0" dirty="0" smtClean="0"/>
              <a:t> проблему на оборудовании, а </a:t>
            </a:r>
            <a:r>
              <a:rPr lang="en-US" sz="1200" b="0" dirty="0" err="1" smtClean="0"/>
              <a:t>hw_flush_check</a:t>
            </a:r>
            <a:r>
              <a:rPr lang="ru-RU" sz="1200" b="0" dirty="0" smtClean="0"/>
              <a:t> позволяет</a:t>
            </a:r>
            <a:r>
              <a:rPr lang="ru-RU" sz="1200" b="0" baseline="0" dirty="0" smtClean="0"/>
              <a:t> проверить сохранились ли данные.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SSD</a:t>
            </a:r>
            <a:r>
              <a:rPr lang="ru-RU" sz="1200" dirty="0" smtClean="0"/>
              <a:t> – это мини компьютер, с кэшем</a:t>
            </a:r>
            <a:r>
              <a:rPr lang="en-US" sz="1200" dirty="0" smtClean="0"/>
              <a:t> (RAM)</a:t>
            </a:r>
            <a:endParaRPr lang="ru-RU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5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Типичная</a:t>
            </a:r>
            <a:r>
              <a:rPr lang="ru-RU" baseline="0" dirty="0" smtClean="0"/>
              <a:t> проблема тестов, как </a:t>
            </a:r>
            <a:r>
              <a:rPr lang="en-US" baseline="0" dirty="0" err="1" smtClean="0"/>
              <a:t>Iozone</a:t>
            </a:r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78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Любое</a:t>
            </a:r>
            <a:r>
              <a:rPr lang="ru-RU" baseline="0" dirty="0" smtClean="0"/>
              <a:t> хранилище, которое имеет дисковые группы, покажет производительность ниже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Обычно </a:t>
            </a:r>
            <a:r>
              <a:rPr lang="ru-RU" sz="1200" baseline="0" dirty="0" smtClean="0"/>
              <a:t>промышленные </a:t>
            </a:r>
            <a:r>
              <a:rPr lang="en-US" sz="1200" dirty="0" smtClean="0"/>
              <a:t>NAS </a:t>
            </a:r>
            <a:r>
              <a:rPr lang="ru-RU" sz="1200" dirty="0" smtClean="0"/>
              <a:t>и</a:t>
            </a:r>
            <a:r>
              <a:rPr lang="ru-RU" sz="1200" baseline="0" dirty="0" smtClean="0"/>
              <a:t> </a:t>
            </a:r>
            <a:r>
              <a:rPr lang="en-US" sz="1200" baseline="0" dirty="0" smtClean="0"/>
              <a:t>SAN</a:t>
            </a:r>
            <a:r>
              <a:rPr lang="ru-RU" sz="1200" baseline="0" dirty="0" smtClean="0"/>
              <a:t> это несколько </a:t>
            </a:r>
            <a:r>
              <a:rPr lang="ru-RU" sz="1200" baseline="0" dirty="0" err="1" smtClean="0"/>
              <a:t>юнитовые</a:t>
            </a:r>
            <a:r>
              <a:rPr lang="ru-RU" sz="1200" baseline="0" dirty="0" smtClean="0"/>
              <a:t> коробки с </a:t>
            </a:r>
            <a:r>
              <a:rPr lang="ru-RU" sz="1200" baseline="0" dirty="0" err="1" smtClean="0"/>
              <a:t>откоусточивостью</a:t>
            </a:r>
            <a:r>
              <a:rPr lang="ru-RU" sz="1200" baseline="0" dirty="0" smtClean="0"/>
              <a:t> на железном уровне. Они имеют двойные мозги, двойное питание и все их компоненты дублируются на уровне железа.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/>
              <a:t>Их можно представить себе как отказоустойчивую кружку с двойными ручками.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/>
              <a:t>Самое главное – они имеют централизованное место принятия решений</a:t>
            </a:r>
            <a:r>
              <a:rPr lang="en-US" sz="1200" baseline="0" dirty="0" smtClean="0"/>
              <a:t>, </a:t>
            </a:r>
            <a:r>
              <a:rPr lang="ru-RU" sz="1200" baseline="0" dirty="0" smtClean="0"/>
              <a:t>так называемые «мозги». Есть какой-то выделенный блок, которое определяет состояние данных.</a:t>
            </a:r>
            <a:endParaRPr lang="ru-RU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распределенной системе центр принятия решений не может быть один иначе он будет является</a:t>
            </a:r>
            <a:r>
              <a:rPr lang="ru-RU" baseline="0" dirty="0" smtClean="0"/>
              <a:t> </a:t>
            </a:r>
            <a:r>
              <a:rPr lang="ru-RU" dirty="0" smtClean="0"/>
              <a:t>единой</a:t>
            </a:r>
            <a:r>
              <a:rPr lang="ru-RU" baseline="0" dirty="0" smtClean="0"/>
              <a:t> точной отказа.</a:t>
            </a:r>
            <a:endParaRPr lang="ru-RU" dirty="0" smtClean="0"/>
          </a:p>
          <a:p>
            <a:r>
              <a:rPr lang="ru-RU" dirty="0" smtClean="0"/>
              <a:t>То</a:t>
            </a:r>
            <a:r>
              <a:rPr lang="ru-RU" baseline="0" dirty="0" smtClean="0"/>
              <a:t> есть система принятий решения должна быть распределенная,</a:t>
            </a:r>
            <a:r>
              <a:rPr lang="ru-RU" dirty="0" smtClean="0"/>
              <a:t> </a:t>
            </a:r>
            <a:r>
              <a:rPr lang="ru-RU" baseline="0" dirty="0" smtClean="0"/>
              <a:t>иметь устойчивый к сбою.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1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сначала</a:t>
            </a:r>
            <a:r>
              <a:rPr lang="ru-RU" baseline="0" dirty="0" smtClean="0"/>
              <a:t> расскажу что делать не надо, а потом расскажу что же в итоге нужно делать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1200" dirty="0" smtClean="0"/>
              <a:t>Максимально приближенный к реальной нагрузке</a:t>
            </a:r>
          </a:p>
          <a:p>
            <a:pPr>
              <a:spcBef>
                <a:spcPts val="1200"/>
              </a:spcBef>
            </a:pPr>
            <a:r>
              <a:rPr lang="ru-RU" sz="1200" dirty="0" smtClean="0"/>
              <a:t>Производительность полученная с одной </a:t>
            </a:r>
            <a:r>
              <a:rPr lang="ru-RU" sz="1200" dirty="0" err="1" smtClean="0"/>
              <a:t>ноды</a:t>
            </a:r>
            <a:r>
              <a:rPr lang="ru-RU" sz="1200" dirty="0" smtClean="0"/>
              <a:t> не дает представления о производительности системы в целом</a:t>
            </a:r>
          </a:p>
          <a:p>
            <a:pPr>
              <a:spcBef>
                <a:spcPts val="1200"/>
              </a:spcBef>
            </a:pPr>
            <a:r>
              <a:rPr lang="ru-RU" sz="1200" dirty="0" smtClean="0"/>
              <a:t>Лучше постепенно менять параметры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0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файловый север, то у нас есть только один хост осуществляет нагрузку на все хранилище. Т.е. хранилище должно максимально быстро уметь обслужить один хост.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сценарии же кластера для </a:t>
            </a:r>
            <a:r>
              <a:rPr lang="en-US" baseline="0" dirty="0" smtClean="0"/>
              <a:t>VM</a:t>
            </a:r>
            <a:r>
              <a:rPr lang="ru-RU" baseline="0" dirty="0" err="1" smtClean="0"/>
              <a:t>ок</a:t>
            </a:r>
            <a:r>
              <a:rPr lang="ru-RU" baseline="0" dirty="0" smtClean="0"/>
              <a:t> </a:t>
            </a:r>
            <a:r>
              <a:rPr lang="en-US" baseline="0" dirty="0" smtClean="0"/>
              <a:t>(VPS </a:t>
            </a:r>
            <a:r>
              <a:rPr lang="ru-RU" baseline="0" dirty="0" smtClean="0"/>
              <a:t>хостинг</a:t>
            </a:r>
            <a:r>
              <a:rPr lang="en-US" baseline="0" dirty="0" smtClean="0"/>
              <a:t>)</a:t>
            </a:r>
            <a:r>
              <a:rPr lang="ru-RU" baseline="0" dirty="0" smtClean="0"/>
              <a:t>, кластер должен уметь обслуживать несколько хостов.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Либо у вас </a:t>
            </a:r>
            <a:r>
              <a:rPr lang="ru-RU" baseline="0" dirty="0" err="1" smtClean="0"/>
              <a:t>кластероное</a:t>
            </a:r>
            <a:r>
              <a:rPr lang="ru-RU" baseline="0" dirty="0" smtClean="0"/>
              <a:t> хранилище совмещено с вычислительными </a:t>
            </a:r>
            <a:r>
              <a:rPr lang="ru-RU" baseline="0" dirty="0" err="1" smtClean="0"/>
              <a:t>нодами</a:t>
            </a:r>
            <a:r>
              <a:rPr lang="ru-RU" baseline="0" dirty="0" smtClean="0"/>
              <a:t> и нагрузка на сам кластер идет изнутри на тех же самых </a:t>
            </a:r>
            <a:r>
              <a:rPr lang="ru-RU" baseline="0" dirty="0" err="1" smtClean="0"/>
              <a:t>нода</a:t>
            </a:r>
            <a:r>
              <a:rPr lang="ru-RU" baseline="0" dirty="0" smtClean="0"/>
              <a:t>. Учитывайте расстояние между компонентами, разнесенными друг от друга.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По сути это 3 разных сценария. Нужно не забывать о сети (пропускной способности) и расстоянии (</a:t>
            </a:r>
            <a:r>
              <a:rPr lang="en-US" baseline="0" dirty="0" smtClean="0"/>
              <a:t>latency</a:t>
            </a:r>
            <a:r>
              <a:rPr lang="ru-RU" baseline="0" dirty="0" smtClean="0"/>
              <a:t>).</a:t>
            </a:r>
          </a:p>
          <a:p>
            <a:r>
              <a:rPr lang="ru-RU" dirty="0" smtClean="0"/>
              <a:t>Если</a:t>
            </a:r>
            <a:r>
              <a:rPr lang="ru-RU" baseline="0" dirty="0" smtClean="0"/>
              <a:t> предполагается, что все сервисы работают с хранилищем одновременно, то необходимо </a:t>
            </a:r>
            <a:r>
              <a:rPr lang="ru-RU" baseline="0" dirty="0" err="1" smtClean="0"/>
              <a:t>гразить</a:t>
            </a:r>
            <a:r>
              <a:rPr lang="ru-RU" baseline="0" dirty="0" smtClean="0"/>
              <a:t> хранилище одновременно со всех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. Результат замеров для одной </a:t>
            </a:r>
            <a:r>
              <a:rPr lang="ru-RU" baseline="0" dirty="0" err="1" smtClean="0"/>
              <a:t>ноды</a:t>
            </a:r>
            <a:r>
              <a:rPr lang="ru-RU" baseline="0" dirty="0" smtClean="0"/>
              <a:t> умноженный на количество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 не даст вам даже похожего результата с реальностью.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5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Многие системы (в том числе HW</a:t>
            </a:r>
            <a:r>
              <a:rPr lang="en-US" dirty="0" smtClean="0"/>
              <a:t>, SSD</a:t>
            </a:r>
            <a:r>
              <a:rPr lang="ru-RU" dirty="0" smtClean="0"/>
              <a:t>) имеют специальные </a:t>
            </a:r>
            <a:r>
              <a:rPr lang="ru-RU" dirty="0" err="1" smtClean="0"/>
              <a:t>тригеры</a:t>
            </a:r>
            <a:r>
              <a:rPr lang="ru-RU" dirty="0" smtClean="0"/>
              <a:t> на обработку нулевых данных.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C9E2-374A-4A70-A57E-5385C273EB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2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8051" y="483518"/>
            <a:ext cx="5042061" cy="2088232"/>
          </a:xfrm>
        </p:spPr>
        <p:txBody>
          <a:bodyPr anchor="b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Bandera Pro" panose="02060504040200020004" pitchFamily="18" charset="0"/>
              </a:defRPr>
            </a:lvl1pPr>
          </a:lstStyle>
          <a:p>
            <a:r>
              <a:rPr lang="ru-RU" dirty="0" smtClean="0"/>
              <a:t>Длинное название темы для </a:t>
            </a:r>
            <a:r>
              <a:rPr lang="en-US" dirty="0" err="1" smtClean="0"/>
              <a:t>HighLoad</a:t>
            </a:r>
            <a:r>
              <a:rPr lang="en-US" dirty="0" smtClean="0"/>
              <a:t>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8051" y="2643913"/>
            <a:ext cx="3986219" cy="713240"/>
          </a:xfrm>
        </p:spPr>
        <p:txBody>
          <a:bodyPr/>
          <a:lstStyle>
            <a:lvl1pPr marL="0" indent="0" algn="l">
              <a:buNone/>
              <a:defRPr sz="2400" b="0" baseline="0">
                <a:solidFill>
                  <a:schemeClr val="tx1"/>
                </a:solidFill>
                <a:latin typeface="Bandera Pro Light" panose="02060304040200020004" pitchFamily="18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Олег Бунин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640960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80000"/>
            <a:ext cx="8640960" cy="3816424"/>
          </a:xfrm>
        </p:spPr>
        <p:txBody>
          <a:bodyPr/>
          <a:lstStyle>
            <a:lvl1pPr>
              <a:defRPr>
                <a:latin typeface="Bandera Pro" panose="02060504040200020004" pitchFamily="18" charset="0"/>
              </a:defRPr>
            </a:lvl1pPr>
            <a:lvl2pPr>
              <a:defRPr>
                <a:latin typeface="Bandera Pro" panose="02060504040200020004" pitchFamily="18" charset="0"/>
              </a:defRPr>
            </a:lvl2pPr>
            <a:lvl3pPr>
              <a:defRPr>
                <a:latin typeface="Bandera Pro" panose="02060504040200020004" pitchFamily="18" charset="0"/>
              </a:defRPr>
            </a:lvl3pPr>
            <a:lvl4pPr>
              <a:defRPr>
                <a:latin typeface="Bandera Pro" panose="02060504040200020004" pitchFamily="18" charset="0"/>
              </a:defRPr>
            </a:lvl4pPr>
            <a:lvl5pPr>
              <a:defRPr>
                <a:latin typeface="Bandera Pro" panose="020605040402000200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90661"/>
            <a:ext cx="8712968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251520" y="252000"/>
            <a:ext cx="8640960" cy="7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251520" y="1080000"/>
            <a:ext cx="864096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20" r:id="rId3"/>
    <p:sldLayoutId id="2147483721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Bandera Pro" panose="020605040402000200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emf"/><Relationship Id="rId9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8051" y="411509"/>
            <a:ext cx="5280587" cy="2232403"/>
          </a:xfrm>
        </p:spPr>
        <p:txBody>
          <a:bodyPr/>
          <a:lstStyle/>
          <a:p>
            <a:r>
              <a:rPr lang="ru-RU" sz="3200" dirty="0"/>
              <a:t>Тестируем производительность распределенных систем хранения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8051" y="2646740"/>
            <a:ext cx="3986219" cy="713240"/>
          </a:xfrm>
        </p:spPr>
        <p:txBody>
          <a:bodyPr/>
          <a:lstStyle/>
          <a:p>
            <a:r>
              <a:rPr lang="ru-RU" dirty="0" smtClean="0">
                <a:latin typeface="Bandera Pro" panose="02060504040200020004" pitchFamily="18" charset="0"/>
              </a:rPr>
              <a:t>Киров Александр</a:t>
            </a:r>
            <a:endParaRPr lang="ru-RU" dirty="0">
              <a:latin typeface="Bandera Pro" panose="020605040402000200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измеряем?</a:t>
            </a:r>
            <a:endParaRPr lang="en-US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51520" y="1080000"/>
            <a:ext cx="8640960" cy="38164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/>
              <a:t>Понять какая предполагается нагрузка на систему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Что и сколько хотим получить от системы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Смоделировать реальную нагрузку</a:t>
            </a:r>
          </a:p>
        </p:txBody>
      </p:sp>
    </p:spTree>
    <p:extLst>
      <p:ext uri="{BB962C8B-B14F-4D97-AF65-F5344CB8AC3E}">
        <p14:creationId xmlns:p14="http://schemas.microsoft.com/office/powerpoint/2010/main" val="41132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Определиться что хотим получить</a:t>
            </a:r>
            <a:endParaRPr lang="en-US" sz="3600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1363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/>
              <a:t>Понять какая предполагается нагрузка на систему</a:t>
            </a:r>
          </a:p>
          <a:p>
            <a:pPr>
              <a:spcBef>
                <a:spcPts val="1200"/>
              </a:spcBef>
            </a:pPr>
            <a:r>
              <a:rPr lang="ru-RU" sz="1800" dirty="0"/>
              <a:t>Что и сколько хотим получить от системы</a:t>
            </a:r>
          </a:p>
          <a:p>
            <a:pPr>
              <a:spcBef>
                <a:spcPts val="1200"/>
              </a:spcBef>
            </a:pPr>
            <a:r>
              <a:rPr lang="ru-RU" sz="1800" dirty="0"/>
              <a:t>Смоделировать реальную нагрузку</a:t>
            </a:r>
          </a:p>
        </p:txBody>
      </p:sp>
      <p:sp>
        <p:nvSpPr>
          <p:cNvPr id="4" name="Объект 1"/>
          <p:cNvSpPr txBox="1">
            <a:spLocks/>
          </p:cNvSpPr>
          <p:nvPr/>
        </p:nvSpPr>
        <p:spPr bwMode="auto">
          <a:xfrm>
            <a:off x="251520" y="2715766"/>
            <a:ext cx="864096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ru-RU" sz="1800" dirty="0" smtClean="0"/>
              <a:t>Позволяет: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Понять что действительно важно, а что нет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Числено определить требования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Понять характер нагрузки, основные сценарии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Сколько </a:t>
            </a:r>
            <a:r>
              <a:rPr lang="ru-RU" sz="1800" dirty="0" err="1" smtClean="0"/>
              <a:t>нод</a:t>
            </a:r>
            <a:r>
              <a:rPr lang="ru-RU" sz="1800" dirty="0" smtClean="0"/>
              <a:t> работает с хранилищем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703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Как это влияет на сценарий</a:t>
            </a:r>
            <a:endParaRPr lang="en-US" sz="36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179512" y="1059582"/>
            <a:ext cx="4248472" cy="1440160"/>
            <a:chOff x="179512" y="1059582"/>
            <a:chExt cx="4248472" cy="1440160"/>
          </a:xfrm>
        </p:grpSpPr>
        <p:sp>
          <p:nvSpPr>
            <p:cNvPr id="4" name="Объект 1"/>
            <p:cNvSpPr txBox="1">
              <a:spLocks/>
            </p:cNvSpPr>
            <p:nvPr/>
          </p:nvSpPr>
          <p:spPr bwMode="auto">
            <a:xfrm>
              <a:off x="2267744" y="1059582"/>
              <a:ext cx="2160240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57189" indent="-457189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4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1pPr>
              <a:lvl2pPr marL="990575" indent="-38099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30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2pPr>
              <a:lvl3pPr marL="1523962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6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3pPr>
              <a:lvl4pPr marL="2133547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4pPr>
              <a:lvl5pPr marL="2743131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ru-RU" sz="2400" dirty="0" smtClean="0"/>
                <a:t>Файловый </a:t>
              </a:r>
            </a:p>
            <a:p>
              <a:pPr mar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ru-RU" sz="2400" dirty="0" smtClean="0"/>
                <a:t>сервер</a:t>
              </a:r>
              <a:endParaRPr lang="ru-RU" sz="2400" dirty="0"/>
            </a:p>
          </p:txBody>
        </p:sp>
        <p:pic>
          <p:nvPicPr>
            <p:cNvPr id="11" name="3 gray boxes" descr="C:\Users\Administrator\Documents\graphics\Cloud Storage video graphics\3-gray-boxes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115" b="26268"/>
            <a:stretch/>
          </p:blipFill>
          <p:spPr bwMode="auto">
            <a:xfrm>
              <a:off x="2843808" y="1707654"/>
              <a:ext cx="956110" cy="7920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179512" y="1203598"/>
              <a:ext cx="2201625" cy="1224136"/>
              <a:chOff x="395536" y="915566"/>
              <a:chExt cx="2201625" cy="122413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95536" y="915566"/>
                <a:ext cx="2201625" cy="1224136"/>
              </a:xfrm>
              <a:prstGeom prst="rect">
                <a:avLst/>
              </a:prstGeom>
            </p:spPr>
          </p:pic>
          <p:pic>
            <p:nvPicPr>
              <p:cNvPr id="12" name="3 gray boxes" descr="C:\Users\Administrator\Documents\graphics\Cloud Storage video graphics\3-gray-boxes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61" b="26268"/>
              <a:stretch/>
            </p:blipFill>
            <p:spPr bwMode="auto">
              <a:xfrm>
                <a:off x="683568" y="1635646"/>
                <a:ext cx="1503751" cy="432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3 gray boxes" descr="C:\Users\Administrator\Documents\graphics\Cloud Storage video graphics\3-gray-boxes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61" b="26268"/>
              <a:stretch/>
            </p:blipFill>
            <p:spPr bwMode="auto">
              <a:xfrm>
                <a:off x="827584" y="1347614"/>
                <a:ext cx="1296144" cy="37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3 gray boxes" descr="C:\Users\Administrator\Documents\graphics\Cloud Storage video graphics\3-gray-boxes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582" r="39070" b="26268"/>
              <a:stretch/>
            </p:blipFill>
            <p:spPr bwMode="auto">
              <a:xfrm flipH="1">
                <a:off x="971600" y="1059582"/>
                <a:ext cx="755576" cy="342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" name="Straight Connector 15"/>
            <p:cNvCxnSpPr/>
            <p:nvPr/>
          </p:nvCxnSpPr>
          <p:spPr>
            <a:xfrm>
              <a:off x="2339752" y="2067694"/>
              <a:ext cx="5760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12" descr="http://teyl.ru/wp-content/uploads/2010/03/linux_logo.jpg"/>
            <p:cNvPicPr>
              <a:picLocks noChangeAspect="1" noChangeArrowheads="1"/>
            </p:cNvPicPr>
            <p:nvPr/>
          </p:nvPicPr>
          <p:blipFill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563638"/>
              <a:ext cx="546322" cy="74143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107504" y="2643758"/>
            <a:ext cx="5112568" cy="2480300"/>
            <a:chOff x="107504" y="2643758"/>
            <a:chExt cx="5112568" cy="2480300"/>
          </a:xfrm>
        </p:grpSpPr>
        <p:sp>
          <p:nvSpPr>
            <p:cNvPr id="6" name="Объект 1"/>
            <p:cNvSpPr txBox="1">
              <a:spLocks/>
            </p:cNvSpPr>
            <p:nvPr/>
          </p:nvSpPr>
          <p:spPr bwMode="auto">
            <a:xfrm>
              <a:off x="2339752" y="2643758"/>
              <a:ext cx="2880320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57189" indent="-457189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4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1pPr>
              <a:lvl2pPr marL="990575" indent="-38099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30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2pPr>
              <a:lvl3pPr marL="1523962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6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3pPr>
              <a:lvl4pPr marL="2133547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4pPr>
              <a:lvl5pPr marL="2743131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en-US" sz="2400" dirty="0" smtClean="0"/>
                <a:t>VPS </a:t>
              </a:r>
              <a:r>
                <a:rPr lang="ru-RU" sz="2400" dirty="0" smtClean="0"/>
                <a:t>хостинг</a:t>
              </a:r>
              <a:endParaRPr lang="ru-RU" sz="2400" dirty="0"/>
            </a:p>
          </p:txBody>
        </p:sp>
        <p:pic>
          <p:nvPicPr>
            <p:cNvPr id="24" name="3 gray boxes" descr="C:\Users\Administrator\Documents\graphics\Cloud Storage video graphics\3-gray-boxes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115" b="26268"/>
            <a:stretch/>
          </p:blipFill>
          <p:spPr bwMode="auto">
            <a:xfrm>
              <a:off x="2771800" y="3755906"/>
              <a:ext cx="956110" cy="7920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/>
            <p:cNvGrpSpPr/>
            <p:nvPr/>
          </p:nvGrpSpPr>
          <p:grpSpPr>
            <a:xfrm>
              <a:off x="107504" y="3435846"/>
              <a:ext cx="2201625" cy="1224136"/>
              <a:chOff x="395536" y="915566"/>
              <a:chExt cx="2201625" cy="1224136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95536" y="915566"/>
                <a:ext cx="2201625" cy="1224136"/>
              </a:xfrm>
              <a:prstGeom prst="rect">
                <a:avLst/>
              </a:prstGeom>
            </p:spPr>
          </p:pic>
          <p:pic>
            <p:nvPicPr>
              <p:cNvPr id="27" name="3 gray boxes" descr="C:\Users\Administrator\Documents\graphics\Cloud Storage video graphics\3-gray-boxes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61" b="26268"/>
              <a:stretch/>
            </p:blipFill>
            <p:spPr bwMode="auto">
              <a:xfrm>
                <a:off x="683568" y="1635646"/>
                <a:ext cx="1503751" cy="432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3 gray boxes" descr="C:\Users\Administrator\Documents\graphics\Cloud Storage video graphics\3-gray-boxes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61" b="26268"/>
              <a:stretch/>
            </p:blipFill>
            <p:spPr bwMode="auto">
              <a:xfrm>
                <a:off x="827584" y="1347614"/>
                <a:ext cx="1296144" cy="37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3 gray boxes" descr="C:\Users\Administrator\Documents\graphics\Cloud Storage video graphics\3-gray-boxes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582" r="39070" b="26268"/>
              <a:stretch/>
            </p:blipFill>
            <p:spPr bwMode="auto">
              <a:xfrm flipH="1">
                <a:off x="971600" y="1059582"/>
                <a:ext cx="755576" cy="342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" name="Straight Connector 29"/>
            <p:cNvCxnSpPr/>
            <p:nvPr/>
          </p:nvCxnSpPr>
          <p:spPr>
            <a:xfrm>
              <a:off x="2267744" y="4227934"/>
              <a:ext cx="5760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3 gray boxes" descr="C:\Users\Administrator\Documents\graphics\Cloud Storage video graphics\3-gray-boxes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115" b="26268"/>
            <a:stretch/>
          </p:blipFill>
          <p:spPr bwMode="auto">
            <a:xfrm>
              <a:off x="2771800" y="3179842"/>
              <a:ext cx="956110" cy="7920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3 gray boxes" descr="C:\Users\Administrator\Documents\graphics\Cloud Storage video graphics\3-gray-boxes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115" b="26268"/>
            <a:stretch/>
          </p:blipFill>
          <p:spPr bwMode="auto">
            <a:xfrm>
              <a:off x="2771800" y="4331970"/>
              <a:ext cx="956110" cy="7920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2195736" y="3651870"/>
              <a:ext cx="648072" cy="324036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95736" y="4443958"/>
              <a:ext cx="648072" cy="21602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8" descr="http://itcoordinates.com/model2/content/images/vmware-vsphere4-Logo-500x500.jpg"/>
            <p:cNvPicPr>
              <a:picLocks noChangeAspect="1" noChangeArrowheads="1"/>
            </p:cNvPicPr>
            <p:nvPr/>
          </p:nvPicPr>
          <p:blipFill rotWithShape="1"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46" b="33879"/>
            <a:stretch/>
          </p:blipFill>
          <p:spPr bwMode="auto">
            <a:xfrm>
              <a:off x="3635896" y="3899922"/>
              <a:ext cx="964732" cy="31426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://sp.parallels.com/typo3conf/ext/parallels_template/i/parrallels-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251850"/>
              <a:ext cx="1178435" cy="246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www.cloudcomputinginsights.com/~/media/Boost%20and%20EP%20Images/IT%20World/cci_hypervVMware.ashx"/>
            <p:cNvPicPr>
              <a:picLocks noChangeAspect="1" noChangeArrowheads="1"/>
            </p:cNvPicPr>
            <p:nvPr/>
          </p:nvPicPr>
          <p:blipFill rotWithShape="1">
            <a:blip r:embed="rId11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r="30658" b="47255"/>
            <a:stretch/>
          </p:blipFill>
          <p:spPr bwMode="auto">
            <a:xfrm>
              <a:off x="3707904" y="4475986"/>
              <a:ext cx="486532" cy="50405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 bwMode="auto">
            <a:xfrm>
              <a:off x="3059832" y="3291830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3203848" y="3219822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3275856" y="3291830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3059832" y="3939902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203848" y="3867894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3275856" y="3939902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3131840" y="4515966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3275856" y="4443958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3347864" y="4515966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580112" y="1203598"/>
            <a:ext cx="3456384" cy="2926979"/>
            <a:chOff x="5580112" y="1203598"/>
            <a:chExt cx="3456384" cy="2926979"/>
          </a:xfrm>
        </p:grpSpPr>
        <p:grpSp>
          <p:nvGrpSpPr>
            <p:cNvPr id="55" name="Group 54"/>
            <p:cNvGrpSpPr/>
            <p:nvPr/>
          </p:nvGrpSpPr>
          <p:grpSpPr>
            <a:xfrm>
              <a:off x="5580112" y="1707654"/>
              <a:ext cx="3456384" cy="1944216"/>
              <a:chOff x="395536" y="915566"/>
              <a:chExt cx="2201625" cy="1224136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95536" y="915566"/>
                <a:ext cx="2201625" cy="1224136"/>
              </a:xfrm>
              <a:prstGeom prst="rect">
                <a:avLst/>
              </a:prstGeom>
            </p:spPr>
          </p:pic>
          <p:pic>
            <p:nvPicPr>
              <p:cNvPr id="57" name="3 gray boxes" descr="C:\Users\Administrator\Documents\graphics\Cloud Storage video graphics\3-gray-boxes.png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61" b="26268"/>
              <a:stretch/>
            </p:blipFill>
            <p:spPr bwMode="auto">
              <a:xfrm>
                <a:off x="716606" y="1640980"/>
                <a:ext cx="1638390" cy="470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3 gray boxes" descr="C:\Users\Administrator\Documents\graphics\Cloud Storage video graphics\3-gray-boxes.png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61" b="26268"/>
              <a:stretch/>
            </p:blipFill>
            <p:spPr bwMode="auto">
              <a:xfrm>
                <a:off x="854208" y="1368950"/>
                <a:ext cx="1296144" cy="37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3 gray boxes" descr="C:\Users\Administrator\Documents\graphics\Cloud Storage video graphics\3-gray-boxes.png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582" r="39070" b="26268"/>
              <a:stretch/>
            </p:blipFill>
            <p:spPr bwMode="auto">
              <a:xfrm>
                <a:off x="945942" y="1142258"/>
                <a:ext cx="642141" cy="289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Объект 1"/>
            <p:cNvSpPr txBox="1">
              <a:spLocks/>
            </p:cNvSpPr>
            <p:nvPr/>
          </p:nvSpPr>
          <p:spPr bwMode="auto">
            <a:xfrm>
              <a:off x="6156176" y="1203598"/>
              <a:ext cx="2016224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57189" indent="-457189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4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1pPr>
              <a:lvl2pPr marL="990575" indent="-38099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30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2pPr>
              <a:lvl3pPr marL="1523962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6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3pPr>
              <a:lvl4pPr marL="2133547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4pPr>
              <a:lvl5pPr marL="2743131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en-US" sz="2400" dirty="0" smtClean="0"/>
                <a:t>VPS </a:t>
              </a:r>
              <a:r>
                <a:rPr lang="ru-RU" sz="2400" dirty="0" smtClean="0"/>
                <a:t>кластер</a:t>
              </a:r>
              <a:endParaRPr lang="ru-RU" sz="2400" dirty="0"/>
            </a:p>
          </p:txBody>
        </p:sp>
        <p:pic>
          <p:nvPicPr>
            <p:cNvPr id="61" name="Picture 2" descr="http://sp.parallels.com/typo3conf/ext/parallels_template/i/parrallels-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3723878"/>
              <a:ext cx="1944216" cy="406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ounded Rectangle 70"/>
            <p:cNvSpPr/>
            <p:nvPr/>
          </p:nvSpPr>
          <p:spPr bwMode="auto">
            <a:xfrm>
              <a:off x="6372200" y="3003798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6660232" y="2499742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6588224" y="3003798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7164288" y="2931790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7380312" y="2931790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7236296" y="2427734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7956376" y="3003798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 bwMode="auto">
            <a:xfrm>
              <a:off x="8100392" y="2931790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8172400" y="3003798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7884368" y="2499742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 bwMode="auto">
            <a:xfrm>
              <a:off x="7092280" y="1995686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6660232" y="2067694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6444208" y="2499742"/>
              <a:ext cx="154365" cy="156592"/>
            </a:xfrm>
            <a:prstGeom prst="roundRect">
              <a:avLst>
                <a:gd name="adj" fmla="val 8216"/>
              </a:avLst>
            </a:prstGeom>
            <a:solidFill>
              <a:srgbClr val="3399FF"/>
            </a:solidFill>
            <a:ln w="1905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07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Какой </a:t>
            </a:r>
            <a:r>
              <a:rPr lang="ru-RU" sz="3600" dirty="0"/>
              <a:t>сценарий </a:t>
            </a:r>
            <a:r>
              <a:rPr lang="ru-RU" sz="3600" dirty="0" smtClean="0"/>
              <a:t>выбирать</a:t>
            </a:r>
            <a:r>
              <a:rPr lang="ru-RU" sz="3600" dirty="0" smtClean="0"/>
              <a:t>?</a:t>
            </a:r>
            <a:endParaRPr lang="en-US" sz="3600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24036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1800" dirty="0" smtClean="0"/>
              <a:t>Советы: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Максимально </a:t>
            </a:r>
            <a:r>
              <a:rPr lang="ru-RU" sz="1800" dirty="0"/>
              <a:t>приближенный к реальной нагрузке</a:t>
            </a:r>
          </a:p>
          <a:p>
            <a:pPr>
              <a:spcBef>
                <a:spcPts val="1200"/>
              </a:spcBef>
            </a:pPr>
            <a:r>
              <a:rPr lang="ru-RU" sz="1800" dirty="0"/>
              <a:t>Производительность полученная с одной </a:t>
            </a:r>
            <a:r>
              <a:rPr lang="ru-RU" sz="1800" dirty="0" err="1"/>
              <a:t>ноды</a:t>
            </a:r>
            <a:r>
              <a:rPr lang="ru-RU" sz="1800" dirty="0"/>
              <a:t> не дает представления о производительности системы в </a:t>
            </a:r>
            <a:r>
              <a:rPr lang="ru-RU" sz="1800" dirty="0" smtClean="0"/>
              <a:t>целом, нужно нагружать со всех серверов</a:t>
            </a:r>
            <a:endParaRPr lang="ru-RU" sz="1800" dirty="0"/>
          </a:p>
          <a:p>
            <a:pPr>
              <a:spcBef>
                <a:spcPts val="1200"/>
              </a:spcBef>
            </a:pPr>
            <a:r>
              <a:rPr lang="ru-RU" sz="1800" dirty="0"/>
              <a:t>Лучше постепенно менять параметры </a:t>
            </a:r>
          </a:p>
          <a:p>
            <a:pPr>
              <a:spcBef>
                <a:spcPts val="1200"/>
              </a:spcBef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178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640960" cy="696913"/>
          </a:xfrm>
        </p:spPr>
        <p:txBody>
          <a:bodyPr/>
          <a:lstStyle/>
          <a:p>
            <a:r>
              <a:rPr lang="ru-RU" sz="3600" dirty="0" smtClean="0"/>
              <a:t>Как делаем мы</a:t>
            </a:r>
            <a:endParaRPr lang="en-US" sz="3600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107504" y="771550"/>
            <a:ext cx="4176464" cy="36004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1800" dirty="0" smtClean="0"/>
              <a:t>Горизонтальное масштабирование:</a:t>
            </a:r>
            <a:endParaRPr lang="ru-RU" sz="1800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 bwMode="auto">
          <a:xfrm>
            <a:off x="4499992" y="771550"/>
            <a:ext cx="39969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charset="0"/>
              <a:buNone/>
            </a:pPr>
            <a:r>
              <a:rPr lang="ru-RU" sz="1800" dirty="0" smtClean="0"/>
              <a:t>Вертикальное масштабирование:</a:t>
            </a:r>
            <a:endParaRPr lang="ru-R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131590"/>
            <a:ext cx="3611703" cy="3797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31590"/>
            <a:ext cx="3537563" cy="38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Не нужно использование хорошо сжимаемые шаблоны данных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51520" y="3579862"/>
            <a:ext cx="85106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urandom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rnd_f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size=1M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rnd_f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of=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sda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size=1M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=direct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251520" y="3291830"/>
            <a:ext cx="8352928" cy="43204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</a:rPr>
              <a:t>Правильно:</a:t>
            </a:r>
            <a:endParaRPr lang="ru-RU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1520" y="1347614"/>
            <a:ext cx="8352928" cy="749697"/>
            <a:chOff x="251520" y="1347614"/>
            <a:chExt cx="8352928" cy="749697"/>
          </a:xfrm>
        </p:grpSpPr>
        <p:sp>
          <p:nvSpPr>
            <p:cNvPr id="4" name="Rectangle 3"/>
            <p:cNvSpPr/>
            <p:nvPr/>
          </p:nvSpPr>
          <p:spPr>
            <a:xfrm>
              <a:off x="251520" y="1635646"/>
              <a:ext cx="61318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if=</a:t>
              </a:r>
              <a:r>
                <a:rPr lang="en-US" sz="2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2400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dev</a:t>
              </a:r>
              <a:r>
                <a:rPr lang="en-US" sz="2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/zero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of=/</a:t>
              </a:r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dev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sda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size=1M</a:t>
              </a:r>
            </a:p>
          </p:txBody>
        </p:sp>
        <p:sp>
          <p:nvSpPr>
            <p:cNvPr id="9" name="Объект 1"/>
            <p:cNvSpPr txBox="1">
              <a:spLocks/>
            </p:cNvSpPr>
            <p:nvPr/>
          </p:nvSpPr>
          <p:spPr bwMode="auto">
            <a:xfrm>
              <a:off x="251520" y="1347614"/>
              <a:ext cx="835292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57189" indent="-457189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4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1pPr>
              <a:lvl2pPr marL="990575" indent="-38099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30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2pPr>
              <a:lvl3pPr marL="1523962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6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3pPr>
              <a:lvl4pPr marL="2133547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4pPr>
              <a:lvl5pPr marL="2743131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Font typeface="Arial" charset="0"/>
                <a:buNone/>
              </a:pPr>
              <a:r>
                <a:rPr lang="ru-RU" sz="1800" dirty="0" smtClean="0"/>
                <a:t>Самый популярный </a:t>
              </a:r>
              <a:r>
                <a:rPr lang="ru-RU" sz="1800" b="1" dirty="0" smtClean="0"/>
                <a:t>не</a:t>
              </a:r>
              <a:r>
                <a:rPr lang="ru-RU" sz="1800" dirty="0" smtClean="0"/>
                <a:t>правильный тест:</a:t>
              </a:r>
              <a:endParaRPr lang="ru-RU" sz="1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1520" y="2211710"/>
            <a:ext cx="8352928" cy="749697"/>
            <a:chOff x="251520" y="2211710"/>
            <a:chExt cx="8352928" cy="749697"/>
          </a:xfrm>
        </p:grpSpPr>
        <p:sp>
          <p:nvSpPr>
            <p:cNvPr id="6" name="Rectangle 5"/>
            <p:cNvSpPr/>
            <p:nvPr/>
          </p:nvSpPr>
          <p:spPr>
            <a:xfrm>
              <a:off x="251520" y="2499742"/>
              <a:ext cx="66415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if</a:t>
              </a:r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2400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dev</a:t>
              </a:r>
              <a:r>
                <a:rPr lang="en-US" sz="2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2400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r>
                <a:rPr lang="en-US" sz="2400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random</a:t>
              </a:r>
              <a:r>
                <a:rPr lang="en-US" sz="2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of=/</a:t>
              </a:r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dev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sda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size=1M</a:t>
              </a:r>
            </a:p>
          </p:txBody>
        </p:sp>
        <p:sp>
          <p:nvSpPr>
            <p:cNvPr id="10" name="Объект 1"/>
            <p:cNvSpPr txBox="1">
              <a:spLocks/>
            </p:cNvSpPr>
            <p:nvPr/>
          </p:nvSpPr>
          <p:spPr bwMode="auto">
            <a:xfrm>
              <a:off x="251520" y="2211710"/>
              <a:ext cx="835292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57189" indent="-457189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4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1pPr>
              <a:lvl2pPr marL="990575" indent="-38099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30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2pPr>
              <a:lvl3pPr marL="1523962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6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3pPr>
              <a:lvl4pPr marL="2133547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4pPr>
              <a:lvl5pPr marL="2743131" indent="-3047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Bandera Pro" panose="02060504040200020004" pitchFamily="18" charset="0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ru-RU" sz="1800" dirty="0" smtClean="0"/>
                <a:t>Улучшенный вариант</a:t>
              </a:r>
              <a:r>
                <a:rPr lang="en-US" sz="1800" dirty="0" smtClean="0"/>
                <a:t>, </a:t>
              </a:r>
              <a:r>
                <a:rPr lang="ru-RU" sz="1800" dirty="0" smtClean="0"/>
                <a:t>но по-прежнему </a:t>
              </a:r>
              <a:r>
                <a:rPr lang="ru-RU" sz="1800" b="1" dirty="0" smtClean="0"/>
                <a:t>не</a:t>
              </a:r>
              <a:r>
                <a:rPr lang="ru-RU" sz="1800" dirty="0" smtClean="0"/>
                <a:t>правильный :</a:t>
              </a:r>
              <a:endParaRPr lang="ru-RU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96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Не пренебрегайте статистикой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51520" y="1203598"/>
            <a:ext cx="842493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>
              <a:spcBef>
                <a:spcPts val="1200"/>
              </a:spcBef>
              <a:buFont typeface="Arial" charset="0"/>
              <a:buChar char="•"/>
            </a:pPr>
            <a:r>
              <a:rPr lang="ru-RU" dirty="0">
                <a:solidFill>
                  <a:prstClr val="black"/>
                </a:solidFill>
                <a:latin typeface="Bandera Pro" panose="02060504040200020004" pitchFamily="18" charset="0"/>
                <a:cs typeface="+mn-cs"/>
              </a:rPr>
              <a:t>Отведите не меньше минуты на проведение </a:t>
            </a:r>
            <a:r>
              <a:rPr lang="ru-RU" dirty="0" smtClean="0">
                <a:solidFill>
                  <a:prstClr val="black"/>
                </a:solidFill>
                <a:latin typeface="Bandera Pro" panose="02060504040200020004" pitchFamily="18" charset="0"/>
                <a:cs typeface="+mn-cs"/>
              </a:rPr>
              <a:t>теста</a:t>
            </a:r>
          </a:p>
          <a:p>
            <a:pPr marL="457189" lvl="0" indent="-457189">
              <a:spcBef>
                <a:spcPts val="1200"/>
              </a:spcBef>
              <a:buFont typeface="Arial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Bandera Pro" panose="02060504040200020004" pitchFamily="18" charset="0"/>
                <a:cs typeface="+mn-cs"/>
              </a:rPr>
              <a:t>Лучше – дольше</a:t>
            </a:r>
          </a:p>
          <a:p>
            <a:pPr marL="457189" lvl="0" indent="-457189">
              <a:spcBef>
                <a:spcPts val="1200"/>
              </a:spcBef>
              <a:buFont typeface="Arial" charset="0"/>
              <a:buChar char="•"/>
            </a:pPr>
            <a:r>
              <a:rPr lang="ru-RU" dirty="0">
                <a:solidFill>
                  <a:prstClr val="black"/>
                </a:solidFill>
                <a:latin typeface="Bandera Pro" panose="02060504040200020004" pitchFamily="18" charset="0"/>
                <a:cs typeface="+mn-cs"/>
              </a:rPr>
              <a:t>Проводите один тест несколько раз, чтобы сгладить </a:t>
            </a:r>
            <a:r>
              <a:rPr lang="ru-RU" dirty="0" smtClean="0">
                <a:solidFill>
                  <a:prstClr val="black"/>
                </a:solidFill>
                <a:latin typeface="Bandera Pro" panose="02060504040200020004" pitchFamily="18" charset="0"/>
                <a:cs typeface="+mn-cs"/>
              </a:rPr>
              <a:t>отклонения</a:t>
            </a:r>
          </a:p>
          <a:p>
            <a:pPr marL="457189" lvl="0" indent="-457189">
              <a:spcBef>
                <a:spcPts val="1200"/>
              </a:spcBef>
              <a:buFont typeface="Arial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Bandera Pro" panose="02060504040200020004" pitchFamily="18" charset="0"/>
                <a:cs typeface="+mn-cs"/>
              </a:rPr>
              <a:t>Делайте паузу между тестами</a:t>
            </a:r>
            <a:endParaRPr lang="ru-RU" dirty="0">
              <a:solidFill>
                <a:prstClr val="black"/>
              </a:solidFill>
              <a:latin typeface="Bandera Pro" panose="02060504040200020004" pitchFamily="18" charset="0"/>
              <a:cs typeface="+mn-cs"/>
            </a:endParaRPr>
          </a:p>
          <a:p>
            <a:pPr marL="457189" lvl="0" indent="-457189">
              <a:spcBef>
                <a:spcPts val="1200"/>
              </a:spcBef>
              <a:buFont typeface="Arial" charset="0"/>
              <a:buChar char="•"/>
            </a:pPr>
            <a:endParaRPr lang="ru-RU" b="1" dirty="0">
              <a:solidFill>
                <a:prstClr val="black"/>
              </a:solidFill>
              <a:latin typeface="Bandera Pro" panose="020605040402000200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8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Используйте большой </a:t>
            </a:r>
            <a:r>
              <a:rPr lang="ru-RU" sz="3600" dirty="0" err="1"/>
              <a:t>working</a:t>
            </a:r>
            <a:r>
              <a:rPr lang="ru-RU" sz="3600" dirty="0"/>
              <a:t> </a:t>
            </a:r>
            <a:r>
              <a:rPr lang="ru-RU" sz="3600" dirty="0" err="1"/>
              <a:t>set</a:t>
            </a:r>
            <a:endParaRPr lang="en-US" sz="3600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51520" y="1352471"/>
            <a:ext cx="8640960" cy="71522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1800" dirty="0" smtClean="0"/>
              <a:t>Плохой пример</a:t>
            </a:r>
            <a:r>
              <a:rPr lang="ru-RU" sz="1800" dirty="0" smtClean="0"/>
              <a:t>: </a:t>
            </a:r>
            <a:r>
              <a:rPr lang="en-US" sz="1800" dirty="0" err="1" smtClean="0"/>
              <a:t>iozone</a:t>
            </a:r>
            <a:r>
              <a:rPr lang="ru-RU" sz="1800" dirty="0" smtClean="0"/>
              <a:t> – имеет маленький </a:t>
            </a:r>
            <a:r>
              <a:rPr lang="en-US" sz="1800" dirty="0"/>
              <a:t>working </a:t>
            </a:r>
            <a:r>
              <a:rPr lang="en-US" sz="1800" dirty="0" smtClean="0"/>
              <a:t>set</a:t>
            </a:r>
            <a:r>
              <a:rPr lang="ru-RU" sz="1800" dirty="0" smtClean="0"/>
              <a:t>, поэтому меряет память</a:t>
            </a:r>
            <a:endParaRPr lang="ru-RU" sz="1800" dirty="0" smtClean="0"/>
          </a:p>
        </p:txBody>
      </p:sp>
      <p:sp>
        <p:nvSpPr>
          <p:cNvPr id="4" name="Объект 1"/>
          <p:cNvSpPr txBox="1">
            <a:spLocks/>
          </p:cNvSpPr>
          <p:nvPr/>
        </p:nvSpPr>
        <p:spPr bwMode="auto">
          <a:xfrm>
            <a:off x="251520" y="2283718"/>
            <a:ext cx="86409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ru-RU" sz="1800" dirty="0" smtClean="0"/>
              <a:t>Производительность </a:t>
            </a:r>
            <a:r>
              <a:rPr lang="en-US" sz="1800" dirty="0" smtClean="0"/>
              <a:t>RAID </a:t>
            </a:r>
            <a:r>
              <a:rPr lang="ru-RU" sz="1800" dirty="0" smtClean="0"/>
              <a:t>контроллера при различном </a:t>
            </a:r>
            <a:r>
              <a:rPr lang="ru-RU" sz="1800" dirty="0" err="1"/>
              <a:t>working</a:t>
            </a:r>
            <a:r>
              <a:rPr lang="ru-RU" sz="1800" dirty="0"/>
              <a:t> </a:t>
            </a:r>
            <a:r>
              <a:rPr lang="ru-RU" sz="1800" dirty="0" err="1" smtClean="0"/>
              <a:t>set</a:t>
            </a:r>
            <a:r>
              <a:rPr lang="ru-RU" sz="1800" dirty="0" smtClean="0"/>
              <a:t>: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512</a:t>
            </a:r>
            <a:r>
              <a:rPr lang="en-US" sz="1800" dirty="0" smtClean="0"/>
              <a:t> </a:t>
            </a:r>
            <a:r>
              <a:rPr lang="ru-RU" sz="1800" dirty="0" smtClean="0"/>
              <a:t>M</a:t>
            </a:r>
            <a:r>
              <a:rPr lang="en-US" sz="1800" dirty="0" smtClean="0"/>
              <a:t>B file – </a:t>
            </a:r>
            <a:r>
              <a:rPr lang="ru-RU" sz="1800" dirty="0" smtClean="0"/>
              <a:t>100</a:t>
            </a:r>
            <a:r>
              <a:rPr lang="en-US" sz="1800" dirty="0" smtClean="0"/>
              <a:t>’000</a:t>
            </a:r>
            <a:r>
              <a:rPr lang="ru-RU" sz="1800" dirty="0" smtClean="0"/>
              <a:t> </a:t>
            </a:r>
            <a:r>
              <a:rPr lang="en-US" sz="1800" dirty="0" smtClean="0"/>
              <a:t>IOPS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2</a:t>
            </a:r>
            <a:r>
              <a:rPr lang="en-US" sz="1800" dirty="0" smtClean="0"/>
              <a:t>048 </a:t>
            </a:r>
            <a:r>
              <a:rPr lang="en-US" sz="1800" dirty="0"/>
              <a:t>M</a:t>
            </a:r>
            <a:r>
              <a:rPr lang="ru-RU" sz="1800" dirty="0" smtClean="0"/>
              <a:t>B </a:t>
            </a:r>
            <a:r>
              <a:rPr lang="en-US" sz="1800" dirty="0" smtClean="0"/>
              <a:t>file –</a:t>
            </a:r>
            <a:r>
              <a:rPr lang="ru-RU" sz="1800" dirty="0" smtClean="0"/>
              <a:t> 3</a:t>
            </a:r>
            <a:r>
              <a:rPr lang="en-US" sz="1800" dirty="0" smtClean="0"/>
              <a:t>’000</a:t>
            </a:r>
            <a:r>
              <a:rPr lang="ru-RU" sz="1800" dirty="0" smtClean="0"/>
              <a:t> IOPS</a:t>
            </a:r>
          </a:p>
        </p:txBody>
      </p:sp>
    </p:spTree>
    <p:extLst>
      <p:ext uri="{BB962C8B-B14F-4D97-AF65-F5344CB8AC3E}">
        <p14:creationId xmlns:p14="http://schemas.microsoft.com/office/powerpoint/2010/main" val="24454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Убедитесь, что сравнение честное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51520" y="1203598"/>
            <a:ext cx="76328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ru-RU" dirty="0" smtClean="0"/>
              <a:t>Всегда </a:t>
            </a:r>
            <a:r>
              <a:rPr lang="ru-RU" dirty="0"/>
              <a:t>сравнивать только «Яблоки с </a:t>
            </a:r>
            <a:r>
              <a:rPr lang="ru-RU" dirty="0" smtClean="0"/>
              <a:t>Яблоками»:</a:t>
            </a:r>
          </a:p>
          <a:p>
            <a:pPr marL="914389" lvl="1" indent="-457189">
              <a:spcBef>
                <a:spcPts val="1200"/>
              </a:spcBef>
              <a:buFont typeface="Arial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Bandera Pro" panose="02060504040200020004" pitchFamily="18" charset="0"/>
                <a:cs typeface="+mn-cs"/>
              </a:rPr>
              <a:t>Одинаковое железо</a:t>
            </a:r>
          </a:p>
          <a:p>
            <a:pPr marL="914389" lvl="1" indent="-457189">
              <a:spcBef>
                <a:spcPts val="1200"/>
              </a:spcBef>
              <a:buFont typeface="Arial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Bandera Pro" panose="02060504040200020004" pitchFamily="18" charset="0"/>
                <a:cs typeface="+mn-cs"/>
              </a:rPr>
              <a:t>Одинаковая нагрузка</a:t>
            </a:r>
          </a:p>
          <a:p>
            <a:pPr marL="914389" lvl="1" indent="-457189">
              <a:spcBef>
                <a:spcPts val="1200"/>
              </a:spcBef>
              <a:buFont typeface="Arial" charset="0"/>
              <a:buChar char="•"/>
            </a:pPr>
            <a:r>
              <a:rPr lang="ru-RU" dirty="0">
                <a:solidFill>
                  <a:prstClr val="black"/>
                </a:solidFill>
                <a:latin typeface="Bandera Pro" panose="02060504040200020004" pitchFamily="18" charset="0"/>
              </a:rPr>
              <a:t>Одинаковый уровень отказоустойчивости</a:t>
            </a:r>
          </a:p>
          <a:p>
            <a:pPr marL="914389" lvl="1" indent="-457189">
              <a:spcBef>
                <a:spcPts val="1200"/>
              </a:spcBef>
              <a:buFont typeface="Arial" charset="0"/>
              <a:buChar char="•"/>
            </a:pPr>
            <a:endParaRPr lang="ru-RU" dirty="0">
              <a:solidFill>
                <a:prstClr val="black"/>
              </a:solidFill>
              <a:latin typeface="Bandera Pro" panose="020605040402000200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0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Тестируем </a:t>
            </a:r>
            <a:r>
              <a:rPr lang="en-US" sz="3600" dirty="0" smtClean="0"/>
              <a:t>Sync()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51520" y="1203598"/>
            <a:ext cx="763284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Write() </a:t>
            </a:r>
            <a:r>
              <a:rPr lang="ru-RU" dirty="0" smtClean="0"/>
              <a:t>и </a:t>
            </a:r>
            <a:r>
              <a:rPr lang="en-US" dirty="0" smtClean="0"/>
              <a:t>Read()</a:t>
            </a:r>
            <a:r>
              <a:rPr lang="ru-RU" dirty="0" smtClean="0"/>
              <a:t> – это не все операции над блочным хранилищем</a:t>
            </a:r>
          </a:p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Необходимо тестировать </a:t>
            </a:r>
            <a:r>
              <a:rPr lang="en-US" dirty="0" smtClean="0"/>
              <a:t>sync()</a:t>
            </a:r>
            <a:r>
              <a:rPr lang="ru-RU" dirty="0"/>
              <a:t> </a:t>
            </a:r>
            <a:endParaRPr lang="ru-RU" b="1" dirty="0">
              <a:solidFill>
                <a:prstClr val="black"/>
              </a:solidFill>
              <a:latin typeface="Bandera Pro" panose="02060504040200020004" pitchFamily="18" charset="0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067694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Операции </a:t>
            </a:r>
            <a:r>
              <a:rPr lang="en-US" dirty="0" smtClean="0"/>
              <a:t>sync() </a:t>
            </a:r>
            <a:r>
              <a:rPr lang="ru-RU" dirty="0" smtClean="0"/>
              <a:t>и </a:t>
            </a:r>
            <a:r>
              <a:rPr lang="en-US" dirty="0" err="1" smtClean="0"/>
              <a:t>fdata</a:t>
            </a:r>
            <a:r>
              <a:rPr lang="en-US" dirty="0" err="1" smtClean="0"/>
              <a:t>sync</a:t>
            </a:r>
            <a:r>
              <a:rPr lang="en-US" dirty="0" smtClean="0"/>
              <a:t>() </a:t>
            </a:r>
            <a:r>
              <a:rPr lang="ru-RU" dirty="0" smtClean="0"/>
              <a:t>требуют записи данных из </a:t>
            </a:r>
            <a:r>
              <a:rPr lang="ru-RU" dirty="0" err="1" smtClean="0"/>
              <a:t>кешей</a:t>
            </a:r>
            <a:r>
              <a:rPr lang="ru-RU" dirty="0" smtClean="0"/>
              <a:t> на диск</a:t>
            </a:r>
            <a:endParaRPr lang="ru-RU" b="1" dirty="0">
              <a:solidFill>
                <a:prstClr val="black"/>
              </a:solidFill>
              <a:latin typeface="Bandera Pro" panose="020605040402000200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9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en-US" dirty="0"/>
          </a:p>
        </p:txBody>
      </p:sp>
      <p:sp>
        <p:nvSpPr>
          <p:cNvPr id="3" name="Объект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38164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/>
              <a:t>5+ лет в </a:t>
            </a:r>
            <a:r>
              <a:rPr lang="en-US" sz="1800" dirty="0" smtClean="0"/>
              <a:t>Parallels</a:t>
            </a:r>
            <a:endParaRPr lang="ru-RU" sz="18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1800" dirty="0" smtClean="0"/>
              <a:t>Чем занимаюсь: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ru-RU" sz="1800" dirty="0" smtClean="0"/>
              <a:t>Анализ производительности </a:t>
            </a:r>
            <a:r>
              <a:rPr lang="en-US" sz="1800" dirty="0" smtClean="0"/>
              <a:t>Parallels </a:t>
            </a:r>
            <a:r>
              <a:rPr lang="en-US" sz="1800" dirty="0" err="1" smtClean="0"/>
              <a:t>Plesk</a:t>
            </a:r>
            <a:r>
              <a:rPr lang="en-US" sz="1800" dirty="0" smtClean="0"/>
              <a:t> Panel</a:t>
            </a:r>
            <a:endParaRPr lang="ru-RU" sz="1800" dirty="0"/>
          </a:p>
          <a:p>
            <a:pPr>
              <a:spcBef>
                <a:spcPts val="1200"/>
              </a:spcBef>
            </a:pPr>
            <a:r>
              <a:rPr lang="ru-RU" sz="1800" dirty="0" smtClean="0"/>
              <a:t>Анализ </a:t>
            </a:r>
            <a:r>
              <a:rPr lang="ru-RU" sz="1800" dirty="0"/>
              <a:t>производительности </a:t>
            </a:r>
            <a:r>
              <a:rPr lang="ru-RU" sz="1800" dirty="0" smtClean="0"/>
              <a:t>серверной виртуализации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Program manager</a:t>
            </a:r>
            <a:r>
              <a:rPr lang="ru-RU" sz="1800" dirty="0" smtClean="0"/>
              <a:t> </a:t>
            </a:r>
            <a:r>
              <a:rPr lang="en-US" sz="1800" dirty="0" smtClean="0"/>
              <a:t>Parallels Cloud Storage</a:t>
            </a:r>
          </a:p>
        </p:txBody>
      </p:sp>
    </p:spTree>
    <p:extLst>
      <p:ext uri="{BB962C8B-B14F-4D97-AF65-F5344CB8AC3E}">
        <p14:creationId xmlns:p14="http://schemas.microsoft.com/office/powerpoint/2010/main" val="20235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784976" cy="696913"/>
          </a:xfrm>
        </p:spPr>
        <p:txBody>
          <a:bodyPr/>
          <a:lstStyle/>
          <a:p>
            <a:r>
              <a:rPr lang="ru-RU" sz="3600" dirty="0" smtClean="0"/>
              <a:t>Масштабируемость </a:t>
            </a:r>
            <a:r>
              <a:rPr lang="en-US" sz="3600" dirty="0" smtClean="0"/>
              <a:t>Sync</a:t>
            </a:r>
            <a:r>
              <a:rPr lang="ru-RU" sz="3600" dirty="0" smtClean="0"/>
              <a:t>()</a:t>
            </a:r>
            <a:r>
              <a:rPr lang="en-US" sz="3600" dirty="0" smtClean="0"/>
              <a:t>/flush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15840"/>
              </p:ext>
            </p:extLst>
          </p:nvPr>
        </p:nvGraphicFramePr>
        <p:xfrm>
          <a:off x="208179" y="1707654"/>
          <a:ext cx="871296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323"/>
                <a:gridCol w="2904323"/>
                <a:gridCol w="290432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Входящих дисков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Кол-во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smtClean="0"/>
                        <a:t>Sync() / </a:t>
                      </a:r>
                      <a:r>
                        <a:rPr lang="ru-RU" dirty="0" smtClean="0"/>
                        <a:t>сек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dirty="0" smtClean="0"/>
                        <a:t>1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dirty="0" smtClean="0"/>
                        <a:t>RAID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RAID </a:t>
                      </a: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RAID </a:t>
                      </a:r>
                      <a:r>
                        <a:rPr lang="ru-RU" sz="2400" dirty="0" smtClean="0"/>
                        <a:t>5</a:t>
                      </a:r>
                      <a:r>
                        <a:rPr lang="en-US" sz="2400" dirty="0" smtClean="0"/>
                        <a:t>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RAID </a:t>
                      </a:r>
                      <a:r>
                        <a:rPr lang="en-US" baseline="0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Объект 1"/>
          <p:cNvSpPr>
            <a:spLocks noGrp="1"/>
          </p:cNvSpPr>
          <p:nvPr>
            <p:ph idx="1"/>
          </p:nvPr>
        </p:nvSpPr>
        <p:spPr>
          <a:xfrm>
            <a:off x="179512" y="948913"/>
            <a:ext cx="8640960" cy="64807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1800" dirty="0" smtClean="0"/>
              <a:t>Во сколько раз массив </a:t>
            </a:r>
            <a:r>
              <a:rPr lang="ru-RU" sz="1800" dirty="0" smtClean="0"/>
              <a:t>из дисков способен сделать </a:t>
            </a:r>
            <a:r>
              <a:rPr lang="ru-RU" sz="1800" dirty="0" smtClean="0"/>
              <a:t>больше операций </a:t>
            </a:r>
            <a:r>
              <a:rPr lang="en-US" sz="1800" dirty="0" smtClean="0"/>
              <a:t>sync</a:t>
            </a:r>
            <a:r>
              <a:rPr lang="en-US" sz="1800" dirty="0" smtClean="0"/>
              <a:t>()/flush </a:t>
            </a:r>
            <a:r>
              <a:rPr lang="ru-RU" sz="1800" dirty="0" smtClean="0"/>
              <a:t>по сравнению с одним диском</a:t>
            </a:r>
            <a:r>
              <a:rPr lang="ru-RU" sz="1800" dirty="0" smtClean="0"/>
              <a:t>?</a:t>
            </a:r>
            <a:endParaRPr lang="ru-RU" sz="1800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 bwMode="auto">
          <a:xfrm>
            <a:off x="240025" y="4587974"/>
            <a:ext cx="864096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charset="0"/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Данные должны быть сброшены на </a:t>
            </a:r>
            <a:r>
              <a:rPr lang="ru-RU" sz="1800" b="1" dirty="0" smtClean="0">
                <a:solidFill>
                  <a:srgbClr val="FF0000"/>
                </a:solidFill>
              </a:rPr>
              <a:t>каждом</a:t>
            </a:r>
            <a:r>
              <a:rPr lang="ru-RU" sz="1800" dirty="0" smtClean="0">
                <a:solidFill>
                  <a:srgbClr val="FF0000"/>
                </a:solidFill>
              </a:rPr>
              <a:t> диске!</a:t>
            </a: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Sync()</a:t>
            </a:r>
            <a:r>
              <a:rPr lang="ru-RU" sz="3600" dirty="0" smtClean="0"/>
              <a:t> в распределенной системе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51520" y="1203598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ru-RU" dirty="0" smtClean="0"/>
              <a:t>Здесь будет картинка показывающая, что </a:t>
            </a:r>
            <a:r>
              <a:rPr lang="en-US" dirty="0" smtClean="0"/>
              <a:t>Sync </a:t>
            </a:r>
            <a:r>
              <a:rPr lang="ru-RU" dirty="0" smtClean="0"/>
              <a:t>в распределенной системе приводит к </a:t>
            </a:r>
            <a:r>
              <a:rPr lang="en-US" dirty="0"/>
              <a:t>Sync </a:t>
            </a:r>
            <a:r>
              <a:rPr lang="ru-RU" dirty="0" smtClean="0"/>
              <a:t>на нескольких удаленных дисках</a:t>
            </a:r>
            <a:endParaRPr lang="ru-RU" b="1" dirty="0">
              <a:solidFill>
                <a:prstClr val="black"/>
              </a:solidFill>
              <a:latin typeface="Bandera Pro" panose="020605040402000200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1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45" y="894008"/>
            <a:ext cx="6977887" cy="3981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784976" cy="696913"/>
          </a:xfrm>
        </p:spPr>
        <p:txBody>
          <a:bodyPr/>
          <a:lstStyle/>
          <a:p>
            <a:r>
              <a:rPr lang="ru-RU" sz="3600" dirty="0" smtClean="0"/>
              <a:t>Результат тестирования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75212"/>
            <a:ext cx="7488832" cy="26749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</a:pPr>
            <a:r>
              <a:rPr lang="en-US" sz="1050" dirty="0" smtClean="0"/>
              <a:t>*Parallels </a:t>
            </a:r>
            <a:r>
              <a:rPr lang="en-US" sz="1050" dirty="0"/>
              <a:t>Cloud Storage </a:t>
            </a:r>
            <a:r>
              <a:rPr lang="en-US" sz="1050" dirty="0" smtClean="0"/>
              <a:t>6.0: pstorage-5.0.1-440 ; </a:t>
            </a:r>
            <a:r>
              <a:rPr lang="en-US" sz="1050" dirty="0" err="1" smtClean="0"/>
              <a:t>OnApp</a:t>
            </a:r>
            <a:r>
              <a:rPr lang="en-US" sz="1050" dirty="0" smtClean="0"/>
              <a:t> </a:t>
            </a:r>
            <a:r>
              <a:rPr lang="en-US" sz="1050" dirty="0"/>
              <a:t>Cloud </a:t>
            </a:r>
            <a:r>
              <a:rPr lang="en-US" sz="1050" dirty="0" smtClean="0"/>
              <a:t>3.0: onapp-store-install-3.0.0-24</a:t>
            </a:r>
            <a:r>
              <a:rPr lang="en-US" sz="1050" dirty="0"/>
              <a:t>, onapp-cp-install-3.0.0-20 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9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err="1" smtClean="0"/>
              <a:t>Раздатка</a:t>
            </a:r>
            <a:endParaRPr lang="en-US" sz="3600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51520" y="1059582"/>
            <a:ext cx="3600400" cy="324036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2400" dirty="0" smtClean="0"/>
              <a:t>Скачать методологию:</a:t>
            </a:r>
          </a:p>
        </p:txBody>
      </p:sp>
      <p:pic>
        <p:nvPicPr>
          <p:cNvPr id="1026" name="Picture 2" descr="QR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5645"/>
            <a:ext cx="3240360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1"/>
          <p:cNvSpPr txBox="1">
            <a:spLocks/>
          </p:cNvSpPr>
          <p:nvPr/>
        </p:nvSpPr>
        <p:spPr bwMode="auto">
          <a:xfrm>
            <a:off x="4572000" y="1059582"/>
            <a:ext cx="324036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charset="0"/>
              <a:buNone/>
            </a:pPr>
            <a:r>
              <a:rPr lang="ru-RU" sz="2400" dirty="0" smtClean="0"/>
              <a:t>Скачать </a:t>
            </a:r>
            <a:r>
              <a:rPr lang="en-US" sz="2400" dirty="0" err="1" smtClean="0"/>
              <a:t>at_io_iops</a:t>
            </a:r>
            <a:r>
              <a:rPr lang="ru-RU" sz="2400" dirty="0" smtClean="0"/>
              <a:t>:</a:t>
            </a:r>
          </a:p>
        </p:txBody>
      </p:sp>
      <p:pic>
        <p:nvPicPr>
          <p:cNvPr id="1028" name="Picture 4" descr="QR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5646"/>
            <a:ext cx="3240360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6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Консистентность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Консистентность</a:t>
            </a:r>
            <a:endParaRPr lang="en-US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179512" y="1059582"/>
            <a:ext cx="8640960" cy="38164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1800" b="1" dirty="0"/>
              <a:t>Строгая </a:t>
            </a:r>
            <a:r>
              <a:rPr lang="ru-RU" sz="1800" b="1" dirty="0" err="1"/>
              <a:t>консистентность</a:t>
            </a:r>
            <a:r>
              <a:rPr lang="ru-RU" sz="1800" b="1" dirty="0"/>
              <a:t> </a:t>
            </a:r>
            <a:r>
              <a:rPr lang="ru-RU" sz="1800" dirty="0"/>
              <a:t>(англ. </a:t>
            </a:r>
            <a:r>
              <a:rPr lang="ru-RU" sz="1800" dirty="0" err="1"/>
              <a:t>strict</a:t>
            </a:r>
            <a:r>
              <a:rPr lang="ru-RU" sz="1800" dirty="0"/>
              <a:t> </a:t>
            </a:r>
            <a:r>
              <a:rPr lang="ru-RU" sz="1800" dirty="0" err="1" smtClean="0"/>
              <a:t>consistency</a:t>
            </a:r>
            <a:r>
              <a:rPr lang="ru-RU" sz="1800" dirty="0" smtClean="0"/>
              <a:t>) гарантировано возвращает </a:t>
            </a:r>
            <a:r>
              <a:rPr lang="ru-RU" sz="1800" dirty="0"/>
              <a:t>значение, записанное самой последней операцией "</a:t>
            </a:r>
            <a:r>
              <a:rPr lang="ru-RU" sz="1800" dirty="0" smtClean="0"/>
              <a:t>запись</a:t>
            </a:r>
            <a:r>
              <a:rPr lang="en-US" sz="1800" dirty="0" smtClean="0"/>
              <a:t>”</a:t>
            </a:r>
            <a:r>
              <a:rPr lang="ru-RU" sz="1800" dirty="0"/>
              <a:t> </a:t>
            </a:r>
            <a:r>
              <a:rPr lang="ru-RU" sz="1800" dirty="0" smtClean="0"/>
              <a:t>	Примеры</a:t>
            </a:r>
            <a:r>
              <a:rPr lang="ru-RU" sz="1800" dirty="0"/>
              <a:t>: </a:t>
            </a:r>
            <a:r>
              <a:rPr lang="en-US" sz="1800" dirty="0"/>
              <a:t>Parallels Cloud </a:t>
            </a:r>
            <a:r>
              <a:rPr lang="en-US" sz="1800" dirty="0" smtClean="0"/>
              <a:t>Storage, </a:t>
            </a:r>
            <a:r>
              <a:rPr lang="en-US" sz="1800" dirty="0" err="1"/>
              <a:t>Lustre</a:t>
            </a:r>
            <a:r>
              <a:rPr lang="en-US" sz="1800" dirty="0" smtClean="0"/>
              <a:t>, …</a:t>
            </a:r>
            <a:endParaRPr lang="ru-RU" sz="1800" dirty="0" smtClean="0"/>
          </a:p>
          <a:p>
            <a:pPr>
              <a:spcBef>
                <a:spcPts val="1200"/>
              </a:spcBef>
            </a:pPr>
            <a:r>
              <a:rPr lang="ru-RU" sz="1800" b="1" dirty="0" err="1"/>
              <a:t>Консистентность</a:t>
            </a:r>
            <a:r>
              <a:rPr lang="ru-RU" sz="1800" b="1" dirty="0"/>
              <a:t> в конечном счете </a:t>
            </a:r>
            <a:r>
              <a:rPr lang="ru-RU" sz="1800" dirty="0"/>
              <a:t>(англ. </a:t>
            </a:r>
            <a:r>
              <a:rPr lang="ru-RU" sz="1800" dirty="0" err="1"/>
              <a:t>eventual</a:t>
            </a:r>
            <a:r>
              <a:rPr lang="ru-RU" sz="1800" dirty="0"/>
              <a:t> </a:t>
            </a:r>
            <a:r>
              <a:rPr lang="ru-RU" sz="1800" dirty="0" err="1"/>
              <a:t>consistency</a:t>
            </a:r>
            <a:r>
              <a:rPr lang="ru-RU" sz="1800" dirty="0" smtClean="0"/>
              <a:t>) гарантирует</a:t>
            </a:r>
            <a:r>
              <a:rPr lang="ru-RU" sz="1800" dirty="0"/>
              <a:t>, что, в отсутствии изменений данных, в конечном счете все запросы будут возвращать последнее обновленное значение</a:t>
            </a:r>
            <a:r>
              <a:rPr lang="ru-RU" sz="1800" dirty="0" smtClean="0"/>
              <a:t>. 	Примеры: </a:t>
            </a:r>
            <a:r>
              <a:rPr lang="en-US" sz="1800" dirty="0" smtClean="0"/>
              <a:t>DNS, Amazon S3, …</a:t>
            </a:r>
          </a:p>
          <a:p>
            <a:pPr>
              <a:spcBef>
                <a:spcPts val="1200"/>
              </a:spcBef>
            </a:pPr>
            <a:endParaRPr lang="en-US" sz="1800" dirty="0">
              <a:latin typeface="Bandera Pro" panose="0206050404020002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5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784976" cy="696913"/>
          </a:xfrm>
        </p:spPr>
        <p:txBody>
          <a:bodyPr/>
          <a:lstStyle/>
          <a:p>
            <a:r>
              <a:rPr lang="ru-RU" sz="3600" dirty="0" smtClean="0"/>
              <a:t>Как проверять </a:t>
            </a:r>
            <a:r>
              <a:rPr lang="ru-RU" sz="3600" dirty="0" err="1" smtClean="0"/>
              <a:t>консистентность</a:t>
            </a:r>
            <a:r>
              <a:rPr lang="ru-RU" sz="3600" dirty="0"/>
              <a:t>?</a:t>
            </a:r>
            <a:endParaRPr lang="en-US" sz="3600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179512" y="1131590"/>
            <a:ext cx="8640960" cy="381642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1800" dirty="0" smtClean="0"/>
              <a:t>Решение: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Записать данные и прочитать их</a:t>
            </a:r>
          </a:p>
          <a:p>
            <a:pPr>
              <a:spcBef>
                <a:spcPts val="1200"/>
              </a:spcBef>
            </a:pPr>
            <a:endParaRPr lang="ru-RU" sz="18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1800" dirty="0" smtClean="0"/>
              <a:t>Проблемы: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Кеши</a:t>
            </a:r>
          </a:p>
          <a:p>
            <a:pPr>
              <a:spcBef>
                <a:spcPts val="1200"/>
              </a:spcBef>
            </a:pPr>
            <a:r>
              <a:rPr lang="ru-RU" sz="1800" dirty="0" err="1" smtClean="0"/>
              <a:t>Распределенность</a:t>
            </a:r>
            <a:r>
              <a:rPr lang="ru-RU" sz="1800" dirty="0" smtClean="0"/>
              <a:t> системы </a:t>
            </a:r>
          </a:p>
          <a:p>
            <a:pPr>
              <a:spcBef>
                <a:spcPts val="1200"/>
              </a:spcBef>
            </a:pPr>
            <a:r>
              <a:rPr lang="ru-RU" sz="1800" dirty="0" err="1"/>
              <a:t>Консистентность</a:t>
            </a:r>
            <a:r>
              <a:rPr lang="ru-RU" sz="1800" dirty="0"/>
              <a:t> системы связана с её устойчивостью к </a:t>
            </a:r>
            <a:r>
              <a:rPr lang="ru-RU" sz="1800" dirty="0" smtClean="0"/>
              <a:t>сбоям</a:t>
            </a:r>
            <a:endParaRPr lang="ru-RU" sz="1800" dirty="0"/>
          </a:p>
          <a:p>
            <a:pPr marL="0" indent="0">
              <a:spcBef>
                <a:spcPts val="120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1200"/>
              </a:spcBef>
              <a:buNone/>
            </a:pPr>
            <a:endParaRPr lang="ru-RU" sz="1800" dirty="0">
              <a:latin typeface="Bandera Pro" panose="0206050404020002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784976" cy="696913"/>
          </a:xfrm>
        </p:spPr>
        <p:txBody>
          <a:bodyPr/>
          <a:lstStyle/>
          <a:p>
            <a:r>
              <a:rPr lang="ru-RU" dirty="0" smtClean="0"/>
              <a:t>Чем проверять </a:t>
            </a:r>
            <a:r>
              <a:rPr lang="ru-RU" dirty="0" err="1" smtClean="0"/>
              <a:t>консистентность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179512" y="1059582"/>
            <a:ext cx="8640960" cy="381642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1800" b="1" dirty="0" smtClean="0"/>
              <a:t>Утилита «</a:t>
            </a:r>
            <a:r>
              <a:rPr lang="en-US" sz="1800" b="1" dirty="0" err="1" smtClean="0"/>
              <a:t>hw_flush_check</a:t>
            </a:r>
            <a:r>
              <a:rPr lang="ru-RU" sz="1800" b="1" dirty="0" smtClean="0"/>
              <a:t>»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1800" dirty="0"/>
              <a:t>Принцип работы</a:t>
            </a:r>
            <a:r>
              <a:rPr lang="ru-RU" sz="1800" dirty="0" smtClean="0"/>
              <a:t>:</a:t>
            </a:r>
            <a:endParaRPr lang="ru-RU" sz="1800" b="1" dirty="0" smtClean="0"/>
          </a:p>
          <a:p>
            <a:pPr>
              <a:spcBef>
                <a:spcPts val="1200"/>
              </a:spcBef>
            </a:pPr>
            <a:r>
              <a:rPr lang="ru-RU" sz="1800" dirty="0"/>
              <a:t>Клиент-серверное приложение</a:t>
            </a:r>
          </a:p>
          <a:p>
            <a:pPr>
              <a:spcBef>
                <a:spcPts val="1200"/>
              </a:spcBef>
            </a:pPr>
            <a:r>
              <a:rPr lang="ru-RU" sz="1800" dirty="0"/>
              <a:t>Клиент </a:t>
            </a:r>
            <a:r>
              <a:rPr lang="ru-RU" sz="1800" dirty="0" smtClean="0"/>
              <a:t>записывает данные </a:t>
            </a:r>
            <a:r>
              <a:rPr lang="ru-RU" sz="1800" dirty="0"/>
              <a:t>и посылает </a:t>
            </a:r>
            <a:r>
              <a:rPr lang="en-US" sz="1800" dirty="0" smtClean="0"/>
              <a:t>Sync</a:t>
            </a:r>
            <a:endParaRPr lang="ru-RU" sz="1800" dirty="0" smtClean="0"/>
          </a:p>
          <a:p>
            <a:pPr>
              <a:spcBef>
                <a:spcPts val="1200"/>
              </a:spcBef>
            </a:pPr>
            <a:r>
              <a:rPr lang="ru-RU" sz="1800" dirty="0" smtClean="0"/>
              <a:t>По</a:t>
            </a:r>
            <a:r>
              <a:rPr lang="en-US" sz="1800" dirty="0" smtClean="0"/>
              <a:t> </a:t>
            </a:r>
            <a:r>
              <a:rPr lang="ru-RU" sz="1800" dirty="0" smtClean="0"/>
              <a:t>окончанию </a:t>
            </a:r>
            <a:r>
              <a:rPr lang="en-US" sz="1800" dirty="0" smtClean="0"/>
              <a:t>S</a:t>
            </a:r>
            <a:r>
              <a:rPr lang="en-US" sz="1800" dirty="0" smtClean="0"/>
              <a:t>ync</a:t>
            </a:r>
            <a:r>
              <a:rPr lang="ru-RU" sz="1800" dirty="0" smtClean="0"/>
              <a:t>, посылает отчет на сервер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После отключения питания сервер проверят сохранились ли данные</a:t>
            </a:r>
            <a:endParaRPr lang="ru-RU" sz="1800" dirty="0" smtClean="0"/>
          </a:p>
          <a:p>
            <a:pPr>
              <a:spcBef>
                <a:spcPts val="1200"/>
              </a:spcBef>
            </a:pPr>
            <a:endParaRPr lang="ru-RU" sz="1800" dirty="0" smtClean="0"/>
          </a:p>
          <a:p>
            <a:pPr>
              <a:spcBef>
                <a:spcPts val="1200"/>
              </a:spcBef>
            </a:pPr>
            <a:endParaRPr lang="ru-RU" sz="1800" dirty="0" smtClean="0"/>
          </a:p>
          <a:p>
            <a:pPr marL="0" indent="0">
              <a:spcBef>
                <a:spcPts val="1200"/>
              </a:spcBef>
              <a:buNone/>
            </a:pPr>
            <a:endParaRPr lang="ru-RU" sz="1800" dirty="0">
              <a:latin typeface="Bandera Pro" panose="020605040402000200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43608" y="3704761"/>
            <a:ext cx="1224136" cy="1001812"/>
            <a:chOff x="13720" y="3116436"/>
            <a:chExt cx="3180247" cy="2279329"/>
          </a:xfrm>
        </p:grpSpPr>
        <p:pic>
          <p:nvPicPr>
            <p:cNvPr id="13" name="gray HDs" descr="C:\Users\Administrator\Documents\graphics\Cloud Storage video graphics\2-gray-hds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50" y="3596310"/>
              <a:ext cx="825877" cy="526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3 gray boxes" descr="C:\Users\Administrator\Documents\graphics\Cloud Storage video graphics\3-gray-boxes.pn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54" b="26268"/>
            <a:stretch/>
          </p:blipFill>
          <p:spPr bwMode="auto">
            <a:xfrm>
              <a:off x="13720" y="3116436"/>
              <a:ext cx="3180247" cy="227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491880" y="3723878"/>
            <a:ext cx="1224136" cy="1001812"/>
            <a:chOff x="13720" y="3116436"/>
            <a:chExt cx="3180247" cy="2279329"/>
          </a:xfrm>
        </p:grpSpPr>
        <p:pic>
          <p:nvPicPr>
            <p:cNvPr id="16" name="gray HDs" descr="C:\Users\Administrator\Documents\graphics\Cloud Storage video graphics\2-gray-hds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50" y="3596310"/>
              <a:ext cx="825877" cy="526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3 gray boxes" descr="C:\Users\Administrator\Documents\graphics\Cloud Storage video graphics\3-gray-boxes.pn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54" b="26268"/>
            <a:stretch/>
          </p:blipFill>
          <p:spPr bwMode="auto">
            <a:xfrm>
              <a:off x="13720" y="3116436"/>
              <a:ext cx="3180247" cy="227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1331640" y="4524308"/>
            <a:ext cx="446449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Здесь будет анимация объясняющая принцип работы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железо влияет на </a:t>
            </a:r>
            <a:r>
              <a:rPr lang="en-US" dirty="0" smtClean="0"/>
              <a:t>SDS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784976" cy="696913"/>
          </a:xfrm>
        </p:spPr>
        <p:txBody>
          <a:bodyPr/>
          <a:lstStyle/>
          <a:p>
            <a:r>
              <a:rPr lang="ru-RU" dirty="0" err="1" smtClean="0"/>
              <a:t>Консистентрость</a:t>
            </a:r>
            <a:r>
              <a:rPr lang="ru-RU" dirty="0" smtClean="0"/>
              <a:t> данных на </a:t>
            </a:r>
            <a:r>
              <a:rPr lang="en-US" dirty="0" smtClean="0"/>
              <a:t>SSD</a:t>
            </a:r>
            <a:endParaRPr lang="en-US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185597" y="1078872"/>
            <a:ext cx="8640960" cy="864096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1800" b="1" dirty="0" smtClean="0"/>
              <a:t>Тот же подход применим к тестированию железа: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/>
              <a:t>SSD, RAID</a:t>
            </a:r>
            <a:r>
              <a:rPr lang="ru-RU" sz="1800" dirty="0" smtClean="0"/>
              <a:t>-контролеров, </a:t>
            </a:r>
            <a:r>
              <a:rPr lang="en-US" sz="1800" dirty="0" smtClean="0"/>
              <a:t>SAN</a:t>
            </a:r>
            <a:endParaRPr lang="ru-RU" sz="1800" dirty="0" smtClean="0"/>
          </a:p>
          <a:p>
            <a:pPr>
              <a:spcBef>
                <a:spcPts val="1200"/>
              </a:spcBef>
            </a:pPr>
            <a:endParaRPr lang="ru-RU" sz="1800" dirty="0" smtClean="0"/>
          </a:p>
          <a:p>
            <a:pPr marL="0" indent="0">
              <a:spcBef>
                <a:spcPts val="1200"/>
              </a:spcBef>
              <a:buNone/>
            </a:pP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1026" name="Picture 2" descr="http://www.corerise.com/en/images/Technology/UPS/Tan-Com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68586"/>
            <a:ext cx="3491880" cy="277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1"/>
          <p:cNvSpPr txBox="1">
            <a:spLocks/>
          </p:cNvSpPr>
          <p:nvPr/>
        </p:nvSpPr>
        <p:spPr bwMode="auto">
          <a:xfrm>
            <a:off x="179512" y="3219822"/>
            <a:ext cx="8640960" cy="179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charset="0"/>
              <a:buNone/>
            </a:pPr>
            <a:r>
              <a:rPr lang="ru-RU" sz="1800" b="1" dirty="0" smtClean="0"/>
              <a:t>Ищите в спецификации к </a:t>
            </a:r>
            <a:r>
              <a:rPr lang="en-US" sz="1800" b="1" dirty="0" smtClean="0"/>
              <a:t>SSD</a:t>
            </a:r>
            <a:r>
              <a:rPr lang="ru-RU" sz="1800" b="1" dirty="0" smtClean="0"/>
              <a:t>:</a:t>
            </a:r>
            <a:endParaRPr lang="ru-RU" sz="1800" dirty="0" smtClean="0"/>
          </a:p>
          <a:p>
            <a:r>
              <a:rPr lang="en-US" sz="1800" dirty="0" smtClean="0"/>
              <a:t>Intel: Enhanced </a:t>
            </a:r>
            <a:r>
              <a:rPr lang="en-US" sz="1800" dirty="0"/>
              <a:t>Power Loss Data </a:t>
            </a:r>
            <a:r>
              <a:rPr lang="en-US" sz="1800" dirty="0" smtClean="0"/>
              <a:t>Protection</a:t>
            </a:r>
            <a:endParaRPr lang="ru-RU" sz="1800" dirty="0" smtClean="0"/>
          </a:p>
          <a:p>
            <a:r>
              <a:rPr lang="en-US" sz="1800" dirty="0" smtClean="0"/>
              <a:t>Samsung: Cache </a:t>
            </a:r>
            <a:r>
              <a:rPr lang="en-US" sz="1800" dirty="0"/>
              <a:t>Power </a:t>
            </a:r>
            <a:r>
              <a:rPr lang="en-US" sz="1800" dirty="0" smtClean="0"/>
              <a:t>Protection</a:t>
            </a:r>
            <a:endParaRPr lang="ru-RU" sz="1800" dirty="0" smtClean="0"/>
          </a:p>
          <a:p>
            <a:r>
              <a:rPr lang="en-US" sz="1800" dirty="0" smtClean="0"/>
              <a:t>Kingston: Power-Failure Support</a:t>
            </a:r>
            <a:endParaRPr lang="ru-RU" sz="1800" dirty="0" smtClean="0"/>
          </a:p>
          <a:p>
            <a:r>
              <a:rPr lang="en-US" sz="1800" dirty="0" smtClean="0"/>
              <a:t>OCZ: Complete </a:t>
            </a:r>
            <a:r>
              <a:rPr lang="en-US" sz="1800" dirty="0"/>
              <a:t>Power Fail </a:t>
            </a:r>
            <a:r>
              <a:rPr lang="en-US" sz="1800" dirty="0" smtClean="0"/>
              <a:t>Protection </a:t>
            </a:r>
            <a:endParaRPr lang="en-US" sz="1800" dirty="0"/>
          </a:p>
          <a:p>
            <a:pPr>
              <a:spcBef>
                <a:spcPts val="1200"/>
              </a:spcBef>
            </a:pPr>
            <a:endParaRPr lang="ru-RU" sz="1800" dirty="0" smtClean="0"/>
          </a:p>
          <a:p>
            <a:pPr>
              <a:spcBef>
                <a:spcPts val="1200"/>
              </a:spcBef>
            </a:pPr>
            <a:endParaRPr lang="ru-RU" sz="1800" dirty="0" smtClean="0"/>
          </a:p>
          <a:p>
            <a:pPr marL="0" indent="0">
              <a:spcBef>
                <a:spcPts val="1200"/>
              </a:spcBef>
              <a:buFont typeface="Arial" charset="0"/>
              <a:buNone/>
            </a:pPr>
            <a:endParaRPr lang="ru-RU" sz="1800" dirty="0"/>
          </a:p>
        </p:txBody>
      </p:sp>
      <p:sp>
        <p:nvSpPr>
          <p:cNvPr id="7" name="Объект 1"/>
          <p:cNvSpPr txBox="1">
            <a:spLocks/>
          </p:cNvSpPr>
          <p:nvPr/>
        </p:nvSpPr>
        <p:spPr bwMode="auto">
          <a:xfrm>
            <a:off x="214941" y="2340660"/>
            <a:ext cx="864096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charset="0"/>
              <a:buNone/>
            </a:pPr>
            <a:r>
              <a:rPr lang="en-US" sz="1800" b="1" dirty="0" smtClean="0"/>
              <a:t>SSD </a:t>
            </a:r>
            <a:r>
              <a:rPr lang="ru-RU" sz="1800" b="1" dirty="0" smtClean="0"/>
              <a:t>не теряющие данные имеют конденсаторы </a:t>
            </a:r>
            <a:endParaRPr lang="ru-RU" sz="1800" dirty="0" smtClean="0"/>
          </a:p>
          <a:p>
            <a:pPr marL="0" indent="0">
              <a:spcBef>
                <a:spcPts val="1200"/>
              </a:spcBef>
              <a:buFont typeface="Arial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619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важен доклад</a:t>
            </a:r>
            <a:endParaRPr lang="en-US" dirty="0"/>
          </a:p>
        </p:txBody>
      </p:sp>
      <p:sp>
        <p:nvSpPr>
          <p:cNvPr id="3" name="Объект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38164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/>
              <a:t>Что тестировать и как? (</a:t>
            </a:r>
            <a:r>
              <a:rPr lang="ru-RU" sz="1800" dirty="0" err="1" smtClean="0"/>
              <a:t>консистентность</a:t>
            </a:r>
            <a:r>
              <a:rPr lang="ru-RU" sz="1800" dirty="0" smtClean="0"/>
              <a:t>, производительность)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ru-RU" sz="1800" dirty="0" smtClean="0"/>
              <a:t>На что нужно обращать внимание в первую очередь?</a:t>
            </a:r>
            <a:endParaRPr lang="ru-RU" sz="1800" dirty="0"/>
          </a:p>
          <a:p>
            <a:pPr>
              <a:spcBef>
                <a:spcPts val="1200"/>
              </a:spcBef>
            </a:pPr>
            <a:r>
              <a:rPr lang="ru-RU" sz="1800" dirty="0" smtClean="0"/>
              <a:t>Как обойти множество подводных камней при тестировании?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684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784976" cy="696913"/>
          </a:xfrm>
        </p:spPr>
        <p:txBody>
          <a:bodyPr/>
          <a:lstStyle/>
          <a:p>
            <a:r>
              <a:rPr lang="ru-RU" dirty="0" err="1" smtClean="0"/>
              <a:t>Консистентрость</a:t>
            </a:r>
            <a:r>
              <a:rPr lang="ru-RU" dirty="0" smtClean="0"/>
              <a:t>. Выводы</a:t>
            </a:r>
            <a:endParaRPr lang="en-US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 bwMode="auto">
          <a:xfrm>
            <a:off x="217241" y="1203598"/>
            <a:ext cx="864096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SW </a:t>
            </a:r>
            <a:r>
              <a:rPr lang="ru-RU" sz="1800" dirty="0" smtClean="0"/>
              <a:t>и </a:t>
            </a:r>
            <a:r>
              <a:rPr lang="en-US" sz="1800" dirty="0" smtClean="0"/>
              <a:t>HW </a:t>
            </a:r>
            <a:r>
              <a:rPr lang="ru-RU" sz="1800" dirty="0" smtClean="0"/>
              <a:t>необходимо тестировать на сохранность данных</a:t>
            </a:r>
          </a:p>
          <a:p>
            <a:r>
              <a:rPr lang="ru-RU" sz="1800" dirty="0" smtClean="0"/>
              <a:t>Используем для этого утилиту </a:t>
            </a:r>
            <a:r>
              <a:rPr lang="en-US" sz="1800" dirty="0" err="1" smtClean="0"/>
              <a:t>hw_flush_check</a:t>
            </a:r>
            <a:endParaRPr lang="ru-RU" sz="1800" dirty="0" smtClean="0"/>
          </a:p>
          <a:p>
            <a:r>
              <a:rPr lang="ru-RU" sz="1800" dirty="0" smtClean="0"/>
              <a:t>Не используем </a:t>
            </a:r>
            <a:r>
              <a:rPr lang="en-US" sz="1800" dirty="0" smtClean="0"/>
              <a:t>SSD </a:t>
            </a:r>
            <a:r>
              <a:rPr lang="ru-RU" sz="1800" dirty="0" smtClean="0"/>
              <a:t>для ноутбуков в серверах</a:t>
            </a:r>
          </a:p>
          <a:p>
            <a:r>
              <a:rPr lang="ru-RU" sz="1800" dirty="0" smtClean="0"/>
              <a:t>Покупаем </a:t>
            </a:r>
            <a:r>
              <a:rPr lang="en-US" sz="1800" dirty="0" smtClean="0"/>
              <a:t>SSD </a:t>
            </a:r>
            <a:r>
              <a:rPr lang="ru-RU" sz="1800" dirty="0" smtClean="0"/>
              <a:t>с </a:t>
            </a:r>
            <a:r>
              <a:rPr lang="en-US" sz="1800" dirty="0"/>
              <a:t>Power Loss </a:t>
            </a:r>
            <a:r>
              <a:rPr lang="en-US" sz="1800" dirty="0" smtClean="0"/>
              <a:t>Protection</a:t>
            </a:r>
            <a:endParaRPr lang="ru-RU" sz="1800" dirty="0" smtClean="0"/>
          </a:p>
          <a:p>
            <a:r>
              <a:rPr lang="ru-RU" sz="1800" dirty="0"/>
              <a:t>Покупаем </a:t>
            </a:r>
            <a:r>
              <a:rPr lang="en-US" sz="1800" dirty="0" smtClean="0"/>
              <a:t>SSD</a:t>
            </a:r>
            <a:r>
              <a:rPr lang="ru-RU" sz="1800" dirty="0" smtClean="0"/>
              <a:t> с большим сроком службы (</a:t>
            </a:r>
            <a:r>
              <a:rPr lang="en-US" sz="1800" dirty="0" smtClean="0"/>
              <a:t>durability</a:t>
            </a:r>
            <a:r>
              <a:rPr lang="ru-RU" sz="1800" dirty="0" smtClean="0"/>
              <a:t>)</a:t>
            </a:r>
          </a:p>
          <a:p>
            <a:pPr>
              <a:spcBef>
                <a:spcPts val="1200"/>
              </a:spcBef>
            </a:pPr>
            <a:endParaRPr lang="ru-RU" sz="1800" dirty="0" smtClean="0"/>
          </a:p>
          <a:p>
            <a:pPr>
              <a:spcBef>
                <a:spcPts val="1200"/>
              </a:spcBef>
            </a:pPr>
            <a:endParaRPr lang="ru-RU" sz="1800" dirty="0" smtClean="0"/>
          </a:p>
          <a:p>
            <a:pPr marL="0" indent="0">
              <a:spcBef>
                <a:spcPts val="1200"/>
              </a:spcBef>
              <a:buFont typeface="Arial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7430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err="1" smtClean="0"/>
              <a:t>Раздатка</a:t>
            </a:r>
            <a:endParaRPr lang="en-US" sz="3600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483768" y="1131590"/>
            <a:ext cx="4032448" cy="324036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2400" dirty="0" smtClean="0"/>
              <a:t>Скачать </a:t>
            </a:r>
            <a:r>
              <a:rPr lang="en-US" sz="2400" dirty="0" err="1" smtClean="0"/>
              <a:t>hw_flush_check</a:t>
            </a:r>
            <a:r>
              <a:rPr lang="ru-RU" sz="2400" dirty="0" smtClean="0"/>
              <a:t>:</a:t>
            </a:r>
          </a:p>
        </p:txBody>
      </p:sp>
      <p:pic>
        <p:nvPicPr>
          <p:cNvPr id="7" name="Picture 4" descr="QR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35646"/>
            <a:ext cx="3240360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восстановления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8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dirty="0" smtClean="0"/>
              <a:t>Наработка на отказ</a:t>
            </a:r>
            <a:endParaRPr lang="ru-RU" b="1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215786"/>
            <a:ext cx="8640960" cy="381642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mean time to data loss (MTTDL) </a:t>
            </a:r>
            <a:r>
              <a:rPr lang="ru-RU" sz="2000" dirty="0"/>
              <a:t>— среднее время наработки до потери </a:t>
            </a:r>
            <a:r>
              <a:rPr lang="ru-RU" sz="2000" dirty="0" smtClean="0"/>
              <a:t>данных</a:t>
            </a:r>
            <a:r>
              <a:rPr lang="en-US" sz="2000" dirty="0" smtClean="0"/>
              <a:t>:</a:t>
            </a:r>
            <a:r>
              <a:rPr lang="en-US" sz="2000" b="1" dirty="0"/>
              <a:t> </a:t>
            </a:r>
            <a:r>
              <a:rPr lang="ru-RU" sz="2000" b="1" dirty="0" smtClean="0"/>
              <a:t>MTTDL </a:t>
            </a:r>
            <a:r>
              <a:rPr lang="ru-RU" sz="2000" b="1" dirty="0"/>
              <a:t>~= 1 / </a:t>
            </a:r>
            <a:r>
              <a:rPr lang="ru-RU" sz="2000" b="1" dirty="0" smtClean="0"/>
              <a:t>T^2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b="1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 smtClean="0"/>
              <a:t>Вывод:</a:t>
            </a:r>
            <a:r>
              <a:rPr lang="ru-RU" sz="2000" b="1" dirty="0" smtClean="0"/>
              <a:t> Чем быстрее система восстанавливает данные, тем выше наработка на отказ</a:t>
            </a:r>
            <a:endParaRPr lang="ru-RU" sz="2000" dirty="0" smtClean="0"/>
          </a:p>
        </p:txBody>
      </p:sp>
      <p:sp>
        <p:nvSpPr>
          <p:cNvPr id="4" name="Объект 1"/>
          <p:cNvSpPr txBox="1">
            <a:spLocks/>
          </p:cNvSpPr>
          <p:nvPr/>
        </p:nvSpPr>
        <p:spPr bwMode="auto">
          <a:xfrm>
            <a:off x="235833" y="1313029"/>
            <a:ext cx="8640960" cy="53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charset="0"/>
              <a:buNone/>
            </a:pPr>
            <a:r>
              <a:rPr lang="ru-RU" sz="2000" dirty="0" smtClean="0"/>
              <a:t>Наработка на отказ связана со скоростью восстановления данных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425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784976" cy="696913"/>
          </a:xfrm>
        </p:spPr>
        <p:txBody>
          <a:bodyPr/>
          <a:lstStyle/>
          <a:p>
            <a:r>
              <a:rPr lang="ru-RU" dirty="0" smtClean="0"/>
              <a:t>Как проверить?</a:t>
            </a:r>
            <a:endParaRPr lang="en-US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179512" y="1059582"/>
            <a:ext cx="8640960" cy="381642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1800" dirty="0" smtClean="0">
                <a:latin typeface="Bandera Pro" panose="02060504040200020004" pitchFamily="18" charset="0"/>
              </a:rPr>
              <a:t>Сценарий</a:t>
            </a:r>
            <a:r>
              <a:rPr lang="ru-RU" sz="1800" dirty="0" smtClean="0"/>
              <a:t>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1800" dirty="0" smtClean="0">
                <a:latin typeface="Bandera Pro" panose="02060504040200020004" pitchFamily="18" charset="0"/>
              </a:rPr>
              <a:t>Записать значительный объем данных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1800" dirty="0" smtClean="0"/>
              <a:t>Отключить компонент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1800" dirty="0" smtClean="0"/>
              <a:t>Замерить время до полного восстановления данных</a:t>
            </a:r>
            <a:endParaRPr lang="ru-RU" sz="1800" dirty="0" smtClean="0">
              <a:latin typeface="Bandera Pro" panose="020605040402000200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1800" dirty="0" smtClean="0">
              <a:latin typeface="Bandera Pro" panose="020605040402000200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1800" dirty="0" smtClean="0"/>
              <a:t>Результат:</a:t>
            </a:r>
            <a:endParaRPr lang="ru-RU" sz="18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1800" dirty="0" smtClean="0">
                <a:latin typeface="Bandera Pro" panose="02060504040200020004" pitchFamily="18" charset="0"/>
              </a:rPr>
              <a:t>Сильно зависит от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8087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dirty="0" smtClean="0"/>
              <a:t>Время восстановления </a:t>
            </a:r>
            <a:r>
              <a:rPr lang="en-US" dirty="0" smtClean="0"/>
              <a:t>RAID</a:t>
            </a:r>
            <a:endParaRPr lang="ru-RU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3326"/>
              </p:ext>
            </p:extLst>
          </p:nvPr>
        </p:nvGraphicFramePr>
        <p:xfrm>
          <a:off x="179512" y="1131590"/>
          <a:ext cx="87129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323"/>
                <a:gridCol w="2904323"/>
                <a:gridCol w="290432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</a:t>
                      </a:r>
                      <a:r>
                        <a:rPr lang="ru-RU" baseline="0" dirty="0" smtClean="0"/>
                        <a:t> с рабочих дисков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Запись</a:t>
                      </a:r>
                      <a:r>
                        <a:rPr lang="ru-RU" baseline="0" dirty="0" smtClean="0"/>
                        <a:t> на новый диск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dirty="0" smtClean="0"/>
                        <a:t>RAID </a:t>
                      </a:r>
                      <a:r>
                        <a:rPr lang="ru-RU" sz="24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RAID </a:t>
                      </a:r>
                      <a:r>
                        <a:rPr lang="ru-RU" sz="2400" dirty="0" smtClean="0"/>
                        <a:t>5</a:t>
                      </a:r>
                      <a:r>
                        <a:rPr lang="en-US" sz="2400" dirty="0" smtClean="0"/>
                        <a:t>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</a:t>
                      </a:r>
                      <a:r>
                        <a:rPr lang="ru-RU" dirty="0" smtClean="0"/>
                        <a:t>но</a:t>
                      </a:r>
                      <a:r>
                        <a:rPr lang="ru-RU" baseline="0" dirty="0" smtClean="0"/>
                        <a:t> читает со всех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RAID </a:t>
                      </a:r>
                      <a:r>
                        <a:rPr lang="en-US" baseline="0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9512" y="4227934"/>
            <a:ext cx="759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dirty="0" smtClean="0">
                <a:solidFill>
                  <a:srgbClr val="FF0000"/>
                </a:solidFill>
                <a:latin typeface="Bandera Pro" panose="02060504040200020004" pitchFamily="18" charset="0"/>
              </a:rPr>
              <a:t>Если на диски идёт нагрузка, то время будет значительно больше</a:t>
            </a:r>
            <a:endParaRPr lang="ru-RU" dirty="0">
              <a:solidFill>
                <a:srgbClr val="FF0000"/>
              </a:solidFill>
              <a:latin typeface="Bandera Pro" panose="0206050404020002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784976" cy="696913"/>
          </a:xfrm>
        </p:spPr>
        <p:txBody>
          <a:bodyPr/>
          <a:lstStyle/>
          <a:p>
            <a:r>
              <a:rPr lang="ru-RU" sz="3600" dirty="0" smtClean="0"/>
              <a:t>Сравнение скорости восстановления</a:t>
            </a:r>
            <a:endParaRPr lang="en-US" sz="36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8" y="975298"/>
            <a:ext cx="6163439" cy="398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8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784976" cy="696913"/>
          </a:xfrm>
        </p:spPr>
        <p:txBody>
          <a:bodyPr/>
          <a:lstStyle/>
          <a:p>
            <a:r>
              <a:rPr lang="ru-RU" sz="3600" dirty="0" smtClean="0"/>
              <a:t>Сравнение скорости восстановления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9582"/>
            <a:ext cx="5922530" cy="383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99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784976" cy="696913"/>
          </a:xfrm>
        </p:spPr>
        <p:txBody>
          <a:bodyPr/>
          <a:lstStyle/>
          <a:p>
            <a:r>
              <a:rPr lang="ru-RU" sz="3600" dirty="0" smtClean="0"/>
              <a:t>Сравнение скорости восстановления</a:t>
            </a:r>
            <a:endParaRPr lang="en-US" sz="3600" dirty="0"/>
          </a:p>
        </p:txBody>
      </p:sp>
      <p:pic>
        <p:nvPicPr>
          <p:cNvPr id="512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48913"/>
            <a:ext cx="58483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5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851670"/>
            <a:ext cx="3456384" cy="696913"/>
          </a:xfrm>
        </p:spPr>
        <p:txBody>
          <a:bodyPr/>
          <a:lstStyle/>
          <a:p>
            <a:r>
              <a:rPr lang="en-US" sz="3600" dirty="0" smtClean="0"/>
              <a:t>Q&amp;A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94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хранения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Каждым данным – свое хранилище</a:t>
            </a:r>
            <a:endParaRPr lang="en-US" sz="3600" dirty="0"/>
          </a:p>
        </p:txBody>
      </p:sp>
      <p:sp>
        <p:nvSpPr>
          <p:cNvPr id="3" name="Объект 1"/>
          <p:cNvSpPr>
            <a:spLocks noGrp="1"/>
          </p:cNvSpPr>
          <p:nvPr>
            <p:ph idx="1"/>
          </p:nvPr>
        </p:nvSpPr>
        <p:spPr>
          <a:xfrm>
            <a:off x="179512" y="1923678"/>
            <a:ext cx="4680520" cy="7920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 smtClean="0"/>
              <a:t>Block storage</a:t>
            </a:r>
            <a:r>
              <a:rPr lang="ru-RU" sz="1800" dirty="0" smtClean="0"/>
              <a:t> (</a:t>
            </a:r>
            <a:r>
              <a:rPr lang="en-US" sz="1800" dirty="0" smtClean="0"/>
              <a:t>SAN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lvl="1">
              <a:spcBef>
                <a:spcPts val="1200"/>
              </a:spcBef>
            </a:pPr>
            <a:r>
              <a:rPr lang="en-US" sz="1400" dirty="0" smtClean="0"/>
              <a:t>iSCSI, FC, </a:t>
            </a:r>
            <a:r>
              <a:rPr lang="en-US" sz="1400" dirty="0" err="1"/>
              <a:t>ATAoE</a:t>
            </a:r>
            <a:r>
              <a:rPr lang="en-US" sz="1400" dirty="0" smtClean="0"/>
              <a:t>, …</a:t>
            </a:r>
            <a:endParaRPr lang="ru-RU" sz="1800" dirty="0">
              <a:latin typeface="Bandera Pro" panose="02060504040200020004" pitchFamily="18" charset="0"/>
            </a:endParaRPr>
          </a:p>
        </p:txBody>
      </p:sp>
      <p:sp>
        <p:nvSpPr>
          <p:cNvPr id="4" name="Объект 1"/>
          <p:cNvSpPr txBox="1">
            <a:spLocks/>
          </p:cNvSpPr>
          <p:nvPr/>
        </p:nvSpPr>
        <p:spPr bwMode="auto">
          <a:xfrm>
            <a:off x="179512" y="2787774"/>
            <a:ext cx="468052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800" dirty="0" smtClean="0"/>
              <a:t>File storage (NAS)</a:t>
            </a:r>
            <a:endParaRPr lang="ru-RU" sz="1800" dirty="0" smtClean="0"/>
          </a:p>
          <a:p>
            <a:pPr lvl="1">
              <a:spcBef>
                <a:spcPts val="1200"/>
              </a:spcBef>
            </a:pPr>
            <a:r>
              <a:rPr lang="en-US" sz="1400" dirty="0" smtClean="0"/>
              <a:t>NFS, SMB, GPFS, …</a:t>
            </a:r>
          </a:p>
        </p:txBody>
      </p:sp>
      <p:sp>
        <p:nvSpPr>
          <p:cNvPr id="5" name="Объект 1"/>
          <p:cNvSpPr txBox="1">
            <a:spLocks/>
          </p:cNvSpPr>
          <p:nvPr/>
        </p:nvSpPr>
        <p:spPr bwMode="auto">
          <a:xfrm>
            <a:off x="179512" y="3651870"/>
            <a:ext cx="460851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800" dirty="0" smtClean="0"/>
              <a:t>Object storage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Key-value storage</a:t>
            </a:r>
            <a:endParaRPr lang="ru-RU" sz="1800" dirty="0"/>
          </a:p>
        </p:txBody>
      </p:sp>
      <p:pic>
        <p:nvPicPr>
          <p:cNvPr id="1026" name="Picture 2" descr="File:SANvsNA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75606"/>
            <a:ext cx="486309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1"/>
          <p:cNvSpPr txBox="1">
            <a:spLocks/>
          </p:cNvSpPr>
          <p:nvPr/>
        </p:nvSpPr>
        <p:spPr bwMode="auto">
          <a:xfrm>
            <a:off x="179512" y="1059582"/>
            <a:ext cx="460851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800" dirty="0" smtClean="0"/>
              <a:t>Direct </a:t>
            </a:r>
            <a:r>
              <a:rPr lang="en-US" sz="1800" dirty="0"/>
              <a:t>A</a:t>
            </a:r>
            <a:r>
              <a:rPr lang="en-US" sz="1800" dirty="0" smtClean="0"/>
              <a:t>ttached Storage (DAS)</a:t>
            </a:r>
          </a:p>
          <a:p>
            <a:pPr lvl="1">
              <a:spcBef>
                <a:spcPts val="1200"/>
              </a:spcBef>
            </a:pPr>
            <a:r>
              <a:rPr lang="en-US" sz="1400" dirty="0" smtClean="0"/>
              <a:t>RAID, JBOD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5301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Традиционные системы хранения</a:t>
            </a:r>
            <a:endParaRPr lang="en-US" sz="3600" dirty="0"/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179512" y="1131590"/>
            <a:ext cx="4680520" cy="208823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1800" b="1" dirty="0" smtClean="0"/>
              <a:t>Резервируют всё на </a:t>
            </a:r>
            <a:r>
              <a:rPr lang="en-US" sz="1800" b="1" dirty="0" smtClean="0"/>
              <a:t>HW </a:t>
            </a:r>
            <a:r>
              <a:rPr lang="ru-RU" sz="1800" b="1" dirty="0" smtClean="0"/>
              <a:t>уровне: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Дублированное </a:t>
            </a:r>
            <a:r>
              <a:rPr lang="ru-RU" sz="1800" dirty="0"/>
              <a:t>питание </a:t>
            </a:r>
            <a:endParaRPr lang="ru-RU" sz="1800" dirty="0" smtClean="0"/>
          </a:p>
          <a:p>
            <a:pPr>
              <a:spcBef>
                <a:spcPts val="1200"/>
              </a:spcBef>
            </a:pPr>
            <a:r>
              <a:rPr lang="ru-RU" sz="1800" dirty="0" smtClean="0"/>
              <a:t>Двойные «мозги»</a:t>
            </a:r>
            <a:endParaRPr lang="ru-RU" sz="1800" dirty="0" smtClean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Дублированное подключение</a:t>
            </a:r>
            <a:endParaRPr lang="en-US" sz="1800" dirty="0" smtClean="0"/>
          </a:p>
          <a:p>
            <a:pPr>
              <a:spcBef>
                <a:spcPts val="1200"/>
              </a:spcBef>
            </a:pPr>
            <a:endParaRPr lang="ru-RU" sz="1800" dirty="0" smtClean="0"/>
          </a:p>
        </p:txBody>
      </p:sp>
      <p:pic>
        <p:nvPicPr>
          <p:cNvPr id="5" name="Picture 2" descr="Dell EqualLogic PS6510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35646"/>
            <a:ext cx="3456384" cy="18728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29308"/>
            <a:ext cx="3367988" cy="3314649"/>
          </a:xfrm>
          <a:prstGeom prst="rect">
            <a:avLst/>
          </a:prstGeom>
        </p:spPr>
      </p:pic>
      <p:sp>
        <p:nvSpPr>
          <p:cNvPr id="7" name="Объект 1"/>
          <p:cNvSpPr txBox="1">
            <a:spLocks/>
          </p:cNvSpPr>
          <p:nvPr/>
        </p:nvSpPr>
        <p:spPr bwMode="auto">
          <a:xfrm>
            <a:off x="179512" y="2859782"/>
            <a:ext cx="468052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endParaRPr lang="ru-RU" sz="1800" dirty="0" smtClean="0"/>
          </a:p>
          <a:p>
            <a:pPr>
              <a:spcBef>
                <a:spcPts val="1200"/>
              </a:spcBef>
            </a:pPr>
            <a:r>
              <a:rPr lang="ru-RU" sz="1800" dirty="0" smtClean="0">
                <a:solidFill>
                  <a:srgbClr val="FF0000"/>
                </a:solidFill>
              </a:rPr>
              <a:t>Централизованная система принятия решений</a:t>
            </a:r>
          </a:p>
          <a:p>
            <a:pPr marL="0" indent="0">
              <a:buFont typeface="Arial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8613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Распределенные системы хранения</a:t>
            </a:r>
            <a:endParaRPr lang="en-US" sz="3600" dirty="0"/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179512" y="1131590"/>
            <a:ext cx="4680520" cy="223224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1800" b="1" dirty="0" smtClean="0"/>
              <a:t>Резервируют всё на </a:t>
            </a:r>
            <a:r>
              <a:rPr lang="en-US" sz="1800" b="1" dirty="0" smtClean="0"/>
              <a:t>SW </a:t>
            </a:r>
            <a:r>
              <a:rPr lang="ru-RU" sz="1800" b="1" dirty="0" smtClean="0"/>
              <a:t>уровне: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HW </a:t>
            </a:r>
            <a:r>
              <a:rPr lang="ru-RU" sz="1800" dirty="0" smtClean="0"/>
              <a:t>априори никогда не надежно  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Резервирование на уровне </a:t>
            </a:r>
            <a:r>
              <a:rPr lang="en-US" sz="1800" dirty="0" smtClean="0"/>
              <a:t>SW</a:t>
            </a:r>
            <a:endParaRPr lang="ru-RU" sz="1800" dirty="0" smtClean="0"/>
          </a:p>
          <a:p>
            <a:pPr>
              <a:spcBef>
                <a:spcPts val="1200"/>
              </a:spcBef>
            </a:pPr>
            <a:r>
              <a:rPr lang="ru-RU" sz="1800" dirty="0" smtClean="0"/>
              <a:t>Готова к отказу любого компонента</a:t>
            </a:r>
            <a:endParaRPr lang="ru-RU" sz="1800" dirty="0" smtClean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Не требует необычного железа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203598"/>
            <a:ext cx="3176079" cy="3096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03598"/>
            <a:ext cx="4047573" cy="3159538"/>
          </a:xfrm>
          <a:prstGeom prst="rect">
            <a:avLst/>
          </a:prstGeom>
        </p:spPr>
      </p:pic>
      <p:sp>
        <p:nvSpPr>
          <p:cNvPr id="7" name="Объект 1"/>
          <p:cNvSpPr txBox="1">
            <a:spLocks/>
          </p:cNvSpPr>
          <p:nvPr/>
        </p:nvSpPr>
        <p:spPr bwMode="auto">
          <a:xfrm>
            <a:off x="179512" y="3579862"/>
            <a:ext cx="468052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dera Pro" panose="02060504040200020004" pitchFamily="18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ru-RU" sz="1800" dirty="0" smtClean="0">
                <a:solidFill>
                  <a:srgbClr val="FF0000"/>
                </a:solidFill>
              </a:rPr>
              <a:t>Распределенная система принятия решений</a:t>
            </a: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0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Мы имеем экспертизу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84168" y="699542"/>
            <a:ext cx="2633993" cy="1550385"/>
            <a:chOff x="38466" y="800860"/>
            <a:chExt cx="9123982" cy="4703261"/>
          </a:xfrm>
        </p:grpSpPr>
        <p:pic>
          <p:nvPicPr>
            <p:cNvPr id="9" name="3 gray boxes" descr="C:\Users\Administrator\Documents\graphics\Cloud Storage video graphics\3-gray-boxes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61" b="26268"/>
            <a:stretch/>
          </p:blipFill>
          <p:spPr bwMode="auto">
            <a:xfrm>
              <a:off x="38466" y="3224792"/>
              <a:ext cx="9123982" cy="22793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Cloud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8455" y="800860"/>
              <a:ext cx="4577916" cy="2297162"/>
            </a:xfrm>
            <a:prstGeom prst="rect">
              <a:avLst/>
            </a:prstGeom>
          </p:spPr>
        </p:pic>
        <p:pic>
          <p:nvPicPr>
            <p:cNvPr id="11" name="dotted line arc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846"/>
            <a:stretch/>
          </p:blipFill>
          <p:spPr>
            <a:xfrm>
              <a:off x="3414705" y="1229816"/>
              <a:ext cx="2258970" cy="417542"/>
            </a:xfrm>
            <a:prstGeom prst="rect">
              <a:avLst/>
            </a:prstGeom>
          </p:spPr>
        </p:pic>
        <p:cxnSp>
          <p:nvCxnSpPr>
            <p:cNvPr id="12" name="Curved Connector 11"/>
            <p:cNvCxnSpPr>
              <a:stCxn id="10" idx="1"/>
            </p:cNvCxnSpPr>
            <p:nvPr/>
          </p:nvCxnSpPr>
          <p:spPr>
            <a:xfrm rot="10800000" flipV="1">
              <a:off x="1565581" y="1949439"/>
              <a:ext cx="692874" cy="1885407"/>
            </a:xfrm>
            <a:prstGeom prst="curvedConnector2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0" idx="3"/>
            </p:cNvCxnSpPr>
            <p:nvPr/>
          </p:nvCxnSpPr>
          <p:spPr>
            <a:xfrm>
              <a:off x="6836371" y="1949441"/>
              <a:ext cx="646641" cy="1727246"/>
            </a:xfrm>
            <a:prstGeom prst="curvedConnector2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0" idx="2"/>
            </p:cNvCxnSpPr>
            <p:nvPr/>
          </p:nvCxnSpPr>
          <p:spPr>
            <a:xfrm rot="5400000">
              <a:off x="4313678" y="3319392"/>
              <a:ext cx="455105" cy="1236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0"/>
              <a:endCxn id="11" idx="2"/>
            </p:cNvCxnSpPr>
            <p:nvPr/>
          </p:nvCxnSpPr>
          <p:spPr>
            <a:xfrm>
              <a:off x="4544190" y="1229816"/>
              <a:ext cx="0" cy="417542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een red"/>
            <p:cNvGrpSpPr/>
            <p:nvPr/>
          </p:nvGrpSpPr>
          <p:grpSpPr>
            <a:xfrm>
              <a:off x="2856337" y="1513195"/>
              <a:ext cx="3520099" cy="1129732"/>
              <a:chOff x="4532706" y="3537095"/>
              <a:chExt cx="3247840" cy="1042624"/>
            </a:xfrm>
          </p:grpSpPr>
          <p:pic>
            <p:nvPicPr>
              <p:cNvPr id="17" name="gray HDs" descr="C:\Users\Administrator\Documents\graphics\Cloud Storage video graphics\2-gray-hds.png"/>
              <p:cNvPicPr>
                <a:picLocks noChangeAspect="1" noChangeArrowheads="1"/>
              </p:cNvPicPr>
              <p:nvPr/>
            </p:nvPicPr>
            <p:blipFill>
              <a:blip r:embed="rId6" cstate="email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2706" y="3964736"/>
                <a:ext cx="964679" cy="614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gray HDs" descr="C:\Users\Administrator\Documents\graphics\Cloud Storage video graphics\2-gray-hds.png"/>
              <p:cNvPicPr>
                <a:picLocks noChangeAspect="1" noChangeArrowheads="1"/>
              </p:cNvPicPr>
              <p:nvPr/>
            </p:nvPicPr>
            <p:blipFill>
              <a:blip r:embed="rId6" cstate="email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2708" y="3557095"/>
                <a:ext cx="964679" cy="614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gray HDs" descr="C:\Users\Administrator\Documents\graphics\Cloud Storage video graphics\2-gray-hds.png"/>
              <p:cNvPicPr>
                <a:picLocks noChangeAspect="1" noChangeArrowheads="1"/>
              </p:cNvPicPr>
              <p:nvPr/>
            </p:nvPicPr>
            <p:blipFill>
              <a:blip r:embed="rId6" cstate="email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1454" y="3944735"/>
                <a:ext cx="964679" cy="614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gray HDs" descr="C:\Users\Administrator\Documents\graphics\Cloud Storage video graphics\2-gray-hds.png"/>
              <p:cNvPicPr>
                <a:picLocks noChangeAspect="1" noChangeArrowheads="1"/>
              </p:cNvPicPr>
              <p:nvPr/>
            </p:nvPicPr>
            <p:blipFill>
              <a:blip r:embed="rId6" cstate="email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1456" y="3537095"/>
                <a:ext cx="964682" cy="614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gray HDs" descr="C:\Users\Administrator\Documents\graphics\Cloud Storage video graphics\2-gray-hds.png"/>
              <p:cNvPicPr>
                <a:picLocks noChangeAspect="1" noChangeArrowheads="1"/>
              </p:cNvPicPr>
              <p:nvPr/>
            </p:nvPicPr>
            <p:blipFill>
              <a:blip r:embed="rId6" cstate="email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5863" y="3944735"/>
                <a:ext cx="964681" cy="614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gray HDs" descr="C:\Users\Administrator\Documents\graphics\Cloud Storage video graphics\2-gray-hds.png"/>
              <p:cNvPicPr>
                <a:picLocks noChangeAspect="1" noChangeArrowheads="1"/>
              </p:cNvPicPr>
              <p:nvPr/>
            </p:nvPicPr>
            <p:blipFill>
              <a:blip r:embed="rId6" cstate="email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5865" y="3537095"/>
                <a:ext cx="964681" cy="614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TextBox 22"/>
          <p:cNvSpPr txBox="1"/>
          <p:nvPr/>
        </p:nvSpPr>
        <p:spPr>
          <a:xfrm>
            <a:off x="6484246" y="2093927"/>
            <a:ext cx="1837940" cy="276999"/>
          </a:xfrm>
          <a:prstGeom prst="rect">
            <a:avLst/>
          </a:prstGeom>
        </p:spPr>
        <p:txBody>
          <a:bodyPr wrap="square" lIns="68580" tIns="0" rIns="68580" bIns="0" rtlCol="0">
            <a:spAutoFit/>
          </a:bodyPr>
          <a:lstStyle/>
          <a:p>
            <a:pPr algn="ctr">
              <a:spcBef>
                <a:spcPts val="0"/>
              </a:spcBef>
              <a:buClr>
                <a:schemeClr val="accent1"/>
              </a:buClr>
            </a:pPr>
            <a:r>
              <a:rPr lang="en-US" sz="900" dirty="0">
                <a:solidFill>
                  <a:schemeClr val="tx2"/>
                </a:solidFill>
                <a:latin typeface="+mn-lt"/>
                <a:cs typeface="+mn-cs"/>
              </a:rPr>
              <a:t>Hard drives connected into storage cluster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62737" y="3421311"/>
            <a:ext cx="2633993" cy="914591"/>
            <a:chOff x="5489135" y="4095750"/>
            <a:chExt cx="3511990" cy="1219455"/>
          </a:xfrm>
        </p:grpSpPr>
        <p:grpSp>
          <p:nvGrpSpPr>
            <p:cNvPr id="25" name="Group 24"/>
            <p:cNvGrpSpPr/>
            <p:nvPr/>
          </p:nvGrpSpPr>
          <p:grpSpPr>
            <a:xfrm>
              <a:off x="5489135" y="4313393"/>
              <a:ext cx="3511990" cy="1001812"/>
              <a:chOff x="13720" y="3116436"/>
              <a:chExt cx="9123982" cy="2279329"/>
            </a:xfrm>
          </p:grpSpPr>
          <p:pic>
            <p:nvPicPr>
              <p:cNvPr id="32" name="gray HDs" descr="C:\Users\Administrator\Documents\graphics\Cloud Storage video graphics\2-gray-hds.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6650" y="3596310"/>
                <a:ext cx="825877" cy="526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3 gray boxes" descr="C:\Users\Administrator\Documents\graphics\Cloud Storage video graphics\3-gray-boxes.png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61" b="26268"/>
              <a:stretch/>
            </p:blipFill>
            <p:spPr bwMode="auto">
              <a:xfrm>
                <a:off x="13720" y="3116436"/>
                <a:ext cx="9123982" cy="2279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gray HDs" descr="C:\Users\Administrator\Documents\graphics\Cloud Storage video graphics\2-gray-hd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51" y="4400550"/>
              <a:ext cx="465350" cy="2965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gray HDs" descr="C:\Users\Administrator\Documents\graphics\Cloud Storage video graphics\2-gray-hd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51" y="4210050"/>
              <a:ext cx="465350" cy="2965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gray HDs" descr="C:\Users\Administrator\Documents\graphics\Cloud Storage video graphics\2-gray-hd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0526" y="4286250"/>
              <a:ext cx="465350" cy="2965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gray HDs" descr="C:\Users\Administrator\Documents\graphics\Cloud Storage video graphics\2-gray-hd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0526" y="4095750"/>
              <a:ext cx="465350" cy="2965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gray HDs" descr="C:\Users\Administrator\Documents\graphics\Cloud Storage video graphics\2-gray-hd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276" y="4381500"/>
              <a:ext cx="465350" cy="2965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gray HDs" descr="C:\Users\Administrator\Documents\graphics\Cloud Storage video graphics\2-gray-hd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276" y="4191000"/>
              <a:ext cx="465350" cy="2965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Up Arrow 33"/>
          <p:cNvSpPr/>
          <p:nvPr/>
        </p:nvSpPr>
        <p:spPr>
          <a:xfrm>
            <a:off x="7225117" y="2606923"/>
            <a:ext cx="314325" cy="421481"/>
          </a:xfrm>
          <a:prstGeom prst="upArrow">
            <a:avLst>
              <a:gd name="adj1" fmla="val 39286"/>
              <a:gd name="adj2" fmla="val 40747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519965" y="4237052"/>
            <a:ext cx="1837940" cy="138499"/>
          </a:xfrm>
          <a:prstGeom prst="rect">
            <a:avLst/>
          </a:prstGeom>
        </p:spPr>
        <p:txBody>
          <a:bodyPr wrap="square" lIns="68580" tIns="0" rIns="68580" bIns="0" rtlCol="0">
            <a:spAutoFit/>
          </a:bodyPr>
          <a:lstStyle/>
          <a:p>
            <a:pPr algn="ctr">
              <a:spcBef>
                <a:spcPts val="0"/>
              </a:spcBef>
              <a:buClr>
                <a:schemeClr val="accent1"/>
              </a:buClr>
            </a:pPr>
            <a:r>
              <a:rPr lang="en-US" sz="900" dirty="0">
                <a:solidFill>
                  <a:schemeClr val="tx2"/>
                </a:solidFill>
                <a:latin typeface="+mn-lt"/>
                <a:cs typeface="+mn-cs"/>
              </a:rPr>
              <a:t>Individual hard drives</a:t>
            </a:r>
            <a:endParaRPr lang="en-US" sz="9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82130" y="354275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1TB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7032236" y="3457029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1TB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7825192" y="354275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1TB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210830" y="663823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3TB</a:t>
            </a:r>
            <a:endParaRPr lang="en-US" sz="900" dirty="0"/>
          </a:p>
        </p:txBody>
      </p:sp>
      <p:sp>
        <p:nvSpPr>
          <p:cNvPr id="40" name="Title 1"/>
          <p:cNvSpPr txBox="1">
            <a:spLocks/>
          </p:cNvSpPr>
          <p:nvPr/>
        </p:nvSpPr>
        <p:spPr bwMode="auto">
          <a:xfrm>
            <a:off x="5974888" y="241955"/>
            <a:ext cx="306179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ea typeface="MS PGothic" panose="020B0600070205080204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sz="2400" dirty="0"/>
              <a:t>Parallels Cloud Storage</a:t>
            </a:r>
            <a:endParaRPr lang="en-US" sz="2250" dirty="0">
              <a:latin typeface="Arial" charset="0"/>
              <a:ea typeface="MS PGothic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011986" y="1981784"/>
            <a:ext cx="6340287" cy="478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5730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73977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Courier New" charset="0"/>
              <a:buChar char="o"/>
              <a:defRPr sz="20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973138" indent="-2317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196975" indent="-2317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400" dirty="0"/>
          </a:p>
        </p:txBody>
      </p:sp>
      <p:sp>
        <p:nvSpPr>
          <p:cNvPr id="45" name="Объект 1"/>
          <p:cNvSpPr>
            <a:spLocks noGrp="1"/>
          </p:cNvSpPr>
          <p:nvPr>
            <p:ph idx="1"/>
          </p:nvPr>
        </p:nvSpPr>
        <p:spPr>
          <a:xfrm>
            <a:off x="179511" y="1131590"/>
            <a:ext cx="5419821" cy="388843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Высокая производительность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ru-RU" sz="1800" dirty="0" smtClean="0"/>
              <a:t>Автоматическая балансировка данных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Out-of-the-box </a:t>
            </a:r>
            <a:r>
              <a:rPr lang="en-US" sz="1800" dirty="0" smtClean="0"/>
              <a:t>SSD</a:t>
            </a:r>
            <a:r>
              <a:rPr lang="ru-RU" sz="1800" dirty="0" smtClean="0"/>
              <a:t>-кеширование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Масштабируемость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ru-RU" sz="1800" dirty="0" smtClean="0"/>
              <a:t>Легко расширяется, автоматически масштабируется, реорганизует кластер про добавлении новых дисков</a:t>
            </a:r>
            <a:r>
              <a:rPr lang="en-US" sz="1800" dirty="0" smtClean="0"/>
              <a:t>/</a:t>
            </a:r>
            <a:r>
              <a:rPr lang="ru-RU" sz="1800" dirty="0" smtClean="0"/>
              <a:t>серверов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Server </a:t>
            </a:r>
            <a:r>
              <a:rPr lang="en-US" sz="1800" dirty="0"/>
              <a:t>storage capacity and bandwidth no longer </a:t>
            </a:r>
            <a:r>
              <a:rPr lang="en-US" sz="1800" dirty="0" smtClean="0"/>
              <a:t>limited</a:t>
            </a:r>
            <a:r>
              <a:rPr lang="ru-RU" sz="1800" dirty="0" smtClean="0"/>
              <a:t> </a:t>
            </a:r>
            <a:r>
              <a:rPr lang="en-US" sz="1800" dirty="0" smtClean="0"/>
              <a:t>by </a:t>
            </a:r>
            <a:r>
              <a:rPr lang="en-US" sz="1800" dirty="0"/>
              <a:t>individual nodes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Отказоустойчивость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Автоматически управляет отказоустойчивостью и восстановлением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Прозрачная репликация данных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87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их тестировать?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презентации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6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Шаблон HL++ 2014.potx" id="{8695006E-AED9-46F2-870F-6794A45C24BC}" vid="{01DC9245-C6FF-4B9A-8411-39F575BBBC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HL++ 2014</Template>
  <TotalTime>5898</TotalTime>
  <Words>1670</Words>
  <Application>Microsoft Office PowerPoint</Application>
  <PresentationFormat>On-screen Show (16:9)</PresentationFormat>
  <Paragraphs>286</Paragraphs>
  <Slides>39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MS PGothic</vt:lpstr>
      <vt:lpstr>Arial</vt:lpstr>
      <vt:lpstr>Bandera Pro</vt:lpstr>
      <vt:lpstr>Bandera Pro Light</vt:lpstr>
      <vt:lpstr>Calibri</vt:lpstr>
      <vt:lpstr>Consolas</vt:lpstr>
      <vt:lpstr>Шаблон презентации</vt:lpstr>
      <vt:lpstr>Тестируем производительность распределенных систем хранения данных</vt:lpstr>
      <vt:lpstr>О себе</vt:lpstr>
      <vt:lpstr>Чем важен доклад</vt:lpstr>
      <vt:lpstr>Системы хранения</vt:lpstr>
      <vt:lpstr>Каждым данным – свое хранилище</vt:lpstr>
      <vt:lpstr>Традиционные системы хранения</vt:lpstr>
      <vt:lpstr>Распределенные системы хранения</vt:lpstr>
      <vt:lpstr>Мы имеем экспертизу</vt:lpstr>
      <vt:lpstr>Как их тестировать?</vt:lpstr>
      <vt:lpstr>Зачем измеряем?</vt:lpstr>
      <vt:lpstr>Определиться что хотим получить</vt:lpstr>
      <vt:lpstr>Как это влияет на сценарий</vt:lpstr>
      <vt:lpstr>Какой сценарий выбирать?</vt:lpstr>
      <vt:lpstr>Как делаем мы</vt:lpstr>
      <vt:lpstr>Не нужно использование хорошо сжимаемые шаблоны данных</vt:lpstr>
      <vt:lpstr>Не пренебрегайте статистикой</vt:lpstr>
      <vt:lpstr>Используйте большой working set</vt:lpstr>
      <vt:lpstr>Убедитесь, что сравнение честное</vt:lpstr>
      <vt:lpstr>Тестируем Sync()</vt:lpstr>
      <vt:lpstr>Масштабируемость Sync()/flush</vt:lpstr>
      <vt:lpstr>Sync() в распределенной системе </vt:lpstr>
      <vt:lpstr>Результат тестирования</vt:lpstr>
      <vt:lpstr>Раздатка</vt:lpstr>
      <vt:lpstr>Консистентность</vt:lpstr>
      <vt:lpstr>Консистентность</vt:lpstr>
      <vt:lpstr>Как проверять консистентность?</vt:lpstr>
      <vt:lpstr>Чем проверять консистентность?</vt:lpstr>
      <vt:lpstr>Как железо влияет на SDS?</vt:lpstr>
      <vt:lpstr>Консистентрость данных на SSD</vt:lpstr>
      <vt:lpstr>Консистентрость. Выводы</vt:lpstr>
      <vt:lpstr>Раздатка</vt:lpstr>
      <vt:lpstr>Время восстановления</vt:lpstr>
      <vt:lpstr>Наработка на отказ</vt:lpstr>
      <vt:lpstr>Как проверить?</vt:lpstr>
      <vt:lpstr>Время восстановления RAID</vt:lpstr>
      <vt:lpstr>Сравнение скорости восстановления</vt:lpstr>
      <vt:lpstr>Сравнение скорости восстановления</vt:lpstr>
      <vt:lpstr>Сравнение скорости восстановления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Тестируем производительность распределенных систем хранения данных</dc:title>
  <dc:creator>Alexander Kirov</dc:creator>
  <cp:lastModifiedBy>Alexander Kirov</cp:lastModifiedBy>
  <cp:revision>107</cp:revision>
  <dcterms:created xsi:type="dcterms:W3CDTF">2014-10-23T15:12:38Z</dcterms:created>
  <dcterms:modified xsi:type="dcterms:W3CDTF">2014-10-29T19:30:03Z</dcterms:modified>
</cp:coreProperties>
</file>