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77" r:id="rId5"/>
    <p:sldId id="259" r:id="rId6"/>
    <p:sldId id="260" r:id="rId7"/>
    <p:sldId id="261" r:id="rId8"/>
    <p:sldId id="262" r:id="rId9"/>
    <p:sldId id="263" r:id="rId10"/>
    <p:sldId id="264" r:id="rId11"/>
    <p:sldId id="278" r:id="rId12"/>
    <p:sldId id="279" r:id="rId13"/>
    <p:sldId id="276" r:id="rId14"/>
    <p:sldId id="275" r:id="rId15"/>
  </p:sldIdLst>
  <p:sldSz cx="9144000" cy="6858000" type="screen4x3"/>
  <p:notesSz cx="6858000" cy="9144000"/>
  <p:embeddedFontLst>
    <p:embeddedFont>
      <p:font typeface="Calibri" panose="020F0502020204030204" pitchFamily="34" charset="0"/>
      <p:regular r:id="rId17"/>
      <p:bold r:id="rId18"/>
      <p:italic r:id="rId19"/>
      <p:boldItalic r:id="rId20"/>
    </p:embeddedFont>
    <p:embeddedFont>
      <p:font typeface="Open Sans ExtraBold" panose="020B0906030804020204" pitchFamily="34" charset="0"/>
      <p:bold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3" autoAdjust="0"/>
    <p:restoredTop sz="92308" autoAdjust="0"/>
  </p:normalViewPr>
  <p:slideViewPr>
    <p:cSldViewPr snapToGrid="0">
      <p:cViewPr varScale="1">
        <p:scale>
          <a:sx n="89" d="100"/>
          <a:sy n="89" d="100"/>
        </p:scale>
        <p:origin x="1291"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1398068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4400"/>
              <a:buFont typeface="Calibri"/>
              <a:buNone/>
              <a:defRPr>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lvl1pPr marL="457200" lvl="0" indent="-381000" algn="l">
              <a:lnSpc>
                <a:spcPct val="114000"/>
              </a:lnSpc>
              <a:spcBef>
                <a:spcPts val="480"/>
              </a:spcBef>
              <a:spcAft>
                <a:spcPts val="0"/>
              </a:spcAft>
              <a:buClr>
                <a:schemeClr val="dk1"/>
              </a:buClr>
              <a:buSzPts val="2400"/>
              <a:buFont typeface="Noto Sans Symbols"/>
              <a:buChar char="▪"/>
              <a:defRPr sz="2400">
                <a:latin typeface="Calibri"/>
                <a:ea typeface="Calibri"/>
                <a:cs typeface="Calibri"/>
                <a:sym typeface="Calibri"/>
              </a:defRPr>
            </a:lvl1pPr>
            <a:lvl2pPr marL="914400" lvl="1" indent="-355600" algn="l">
              <a:lnSpc>
                <a:spcPct val="114000"/>
              </a:lnSpc>
              <a:spcBef>
                <a:spcPts val="400"/>
              </a:spcBef>
              <a:spcAft>
                <a:spcPts val="0"/>
              </a:spcAft>
              <a:buClr>
                <a:schemeClr val="dk1"/>
              </a:buClr>
              <a:buSzPts val="2000"/>
              <a:buFont typeface="Arial"/>
              <a:buChar char="•"/>
              <a:defRPr sz="2000">
                <a:latin typeface="Calibri"/>
                <a:ea typeface="Calibri"/>
                <a:cs typeface="Calibri"/>
                <a:sym typeface="Calibri"/>
              </a:defRPr>
            </a:lvl2pPr>
            <a:lvl3pPr marL="1371600" lvl="2" indent="-342900" algn="l">
              <a:lnSpc>
                <a:spcPct val="114000"/>
              </a:lnSpc>
              <a:spcBef>
                <a:spcPts val="360"/>
              </a:spcBef>
              <a:spcAft>
                <a:spcPts val="0"/>
              </a:spcAft>
              <a:buClr>
                <a:schemeClr val="dk1"/>
              </a:buClr>
              <a:buSzPts val="1800"/>
              <a:buChar char="•"/>
              <a:defRPr sz="1800">
                <a:latin typeface="Calibri"/>
                <a:ea typeface="Calibri"/>
                <a:cs typeface="Calibri"/>
                <a:sym typeface="Calibri"/>
              </a:defRPr>
            </a:lvl3pPr>
            <a:lvl4pPr marL="1828800" lvl="3" indent="-330200" algn="l">
              <a:lnSpc>
                <a:spcPct val="114000"/>
              </a:lnSpc>
              <a:spcBef>
                <a:spcPts val="320"/>
              </a:spcBef>
              <a:spcAft>
                <a:spcPts val="0"/>
              </a:spcAft>
              <a:buClr>
                <a:schemeClr val="dk1"/>
              </a:buClr>
              <a:buSzPts val="1600"/>
              <a:buChar char="–"/>
              <a:defRPr sz="1600">
                <a:latin typeface="Calibri"/>
                <a:ea typeface="Calibri"/>
                <a:cs typeface="Calibri"/>
                <a:sym typeface="Calibri"/>
              </a:defRPr>
            </a:lvl4pPr>
            <a:lvl5pPr marL="2286000" lvl="4" indent="-330200" algn="l">
              <a:lnSpc>
                <a:spcPct val="114000"/>
              </a:lnSpc>
              <a:spcBef>
                <a:spcPts val="320"/>
              </a:spcBef>
              <a:spcAft>
                <a:spcPts val="0"/>
              </a:spcAft>
              <a:buClr>
                <a:schemeClr val="dk1"/>
              </a:buClr>
              <a:buSzPts val="1600"/>
              <a:buChar char="»"/>
              <a:defRPr sz="1600">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 name="Google Shape;22;p3"/>
          <p:cNvSpPr/>
          <p:nvPr/>
        </p:nvSpPr>
        <p:spPr>
          <a:xfrm>
            <a:off x="0" y="6477000"/>
            <a:ext cx="4572000" cy="381000"/>
          </a:xfrm>
          <a:prstGeom prst="rect">
            <a:avLst/>
          </a:prstGeom>
          <a:solidFill>
            <a:srgbClr val="34495E"/>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FFFFFF"/>
                </a:solidFill>
                <a:latin typeface="Calibri"/>
                <a:ea typeface="Calibri"/>
                <a:cs typeface="Calibri"/>
                <a:sym typeface="Calibri"/>
              </a:rPr>
              <a:t>Department of Computer Science and Engineering</a:t>
            </a:r>
            <a:endParaRPr sz="1600">
              <a:solidFill>
                <a:srgbClr val="FFFFFF"/>
              </a:solidFill>
              <a:latin typeface="Calibri"/>
              <a:ea typeface="Calibri"/>
              <a:cs typeface="Calibri"/>
              <a:sym typeface="Calibri"/>
            </a:endParaRPr>
          </a:p>
        </p:txBody>
      </p:sp>
      <p:cxnSp>
        <p:nvCxnSpPr>
          <p:cNvPr id="23" name="Google Shape;23;p3"/>
          <p:cNvCxnSpPr/>
          <p:nvPr/>
        </p:nvCxnSpPr>
        <p:spPr>
          <a:xfrm>
            <a:off x="190500" y="914400"/>
            <a:ext cx="8763000" cy="0"/>
          </a:xfrm>
          <a:prstGeom prst="straightConnector1">
            <a:avLst/>
          </a:prstGeom>
          <a:noFill/>
          <a:ln w="9525" cap="flat" cmpd="sng">
            <a:solidFill>
              <a:srgbClr val="D8D8D8"/>
            </a:solidFill>
            <a:prstDash val="solid"/>
            <a:round/>
            <a:headEnd type="none" w="sm" len="sm"/>
            <a:tailEnd type="none" w="sm" len="sm"/>
          </a:ln>
        </p:spPr>
      </p:cxnSp>
      <p:sp>
        <p:nvSpPr>
          <p:cNvPr id="24" name="Google Shape;24;p3"/>
          <p:cNvSpPr/>
          <p:nvPr/>
        </p:nvSpPr>
        <p:spPr>
          <a:xfrm>
            <a:off x="4572000" y="6477490"/>
            <a:ext cx="4572000" cy="381000"/>
          </a:xfrm>
          <a:prstGeom prst="rect">
            <a:avLst/>
          </a:prstGeom>
          <a:solidFill>
            <a:srgbClr val="34495E"/>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FFFFFF"/>
                </a:solidFill>
                <a:latin typeface="Calibri"/>
                <a:ea typeface="Calibri"/>
                <a:cs typeface="Calibri"/>
                <a:sym typeface="Calibri"/>
              </a:rPr>
              <a:t>Rajalakshmi Engineering College 		</a:t>
            </a:r>
            <a:fld id="{00000000-1234-1234-1234-123412341234}" type="slidenum">
              <a:rPr lang="en-US" sz="1600">
                <a:solidFill>
                  <a:srgbClr val="FFFFFF"/>
                </a:solidFill>
                <a:latin typeface="Calibri"/>
                <a:ea typeface="Calibri"/>
                <a:cs typeface="Calibri"/>
                <a:sym typeface="Calibri"/>
              </a:rPr>
              <a:t>‹#›</a:t>
            </a:fld>
            <a:endParaRPr sz="1600">
              <a:solidFill>
                <a:srgbClr val="FFFF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Open Sans ExtraBold"/>
              <a:buNone/>
              <a:defRPr b="1">
                <a:latin typeface="Open Sans ExtraBold"/>
                <a:ea typeface="Open Sans ExtraBold"/>
                <a:cs typeface="Open Sans ExtraBold"/>
                <a:sym typeface="Open Sans Extra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8" name="Google Shape;28;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3"/>
          <p:cNvPicPr preferRelativeResize="0"/>
          <p:nvPr/>
        </p:nvPicPr>
        <p:blipFill rotWithShape="1">
          <a:blip r:embed="rId3">
            <a:alphaModFix/>
          </a:blip>
          <a:srcRect l="-776" t="63278" r="776" b="-30897"/>
          <a:stretch/>
        </p:blipFill>
        <p:spPr>
          <a:xfrm>
            <a:off x="-72010" y="-2532"/>
            <a:ext cx="9216010" cy="3231811"/>
          </a:xfrm>
          <a:prstGeom prst="rect">
            <a:avLst/>
          </a:prstGeom>
          <a:noFill/>
          <a:ln>
            <a:noFill/>
          </a:ln>
        </p:spPr>
      </p:pic>
      <p:grpSp>
        <p:nvGrpSpPr>
          <p:cNvPr id="89" name="Google Shape;89;p13"/>
          <p:cNvGrpSpPr/>
          <p:nvPr/>
        </p:nvGrpSpPr>
        <p:grpSpPr>
          <a:xfrm>
            <a:off x="-14748" y="986564"/>
            <a:ext cx="9158748" cy="5302828"/>
            <a:chOff x="-14748" y="986564"/>
            <a:chExt cx="9158748" cy="5302828"/>
          </a:xfrm>
        </p:grpSpPr>
        <p:sp>
          <p:nvSpPr>
            <p:cNvPr id="90" name="Google Shape;90;p13"/>
            <p:cNvSpPr txBox="1"/>
            <p:nvPr/>
          </p:nvSpPr>
          <p:spPr>
            <a:xfrm>
              <a:off x="177781" y="4812105"/>
              <a:ext cx="4322209" cy="147728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2000" b="1" i="0" u="none" strike="noStrike" cap="none" dirty="0">
                  <a:solidFill>
                    <a:schemeClr val="dk1"/>
                  </a:solidFill>
                  <a:latin typeface="Calibri"/>
                  <a:ea typeface="Calibri"/>
                  <a:cs typeface="Calibri"/>
                  <a:sym typeface="Calibri"/>
                </a:rPr>
                <a:t>ARVINDBALAJE D(210701030)</a:t>
              </a:r>
            </a:p>
            <a:p>
              <a:pPr marL="0" marR="0" lvl="0" indent="0" algn="l" rtl="0">
                <a:lnSpc>
                  <a:spcPct val="150000"/>
                </a:lnSpc>
                <a:spcBef>
                  <a:spcPts val="0"/>
                </a:spcBef>
                <a:spcAft>
                  <a:spcPts val="0"/>
                </a:spcAft>
                <a:buNone/>
              </a:pPr>
              <a:r>
                <a:rPr lang="en-IN" sz="2000" b="1" dirty="0">
                  <a:solidFill>
                    <a:schemeClr val="dk1"/>
                  </a:solidFill>
                  <a:latin typeface="Calibri"/>
                  <a:ea typeface="Calibri"/>
                  <a:cs typeface="Calibri"/>
                  <a:sym typeface="Calibri"/>
                </a:rPr>
                <a:t>ADEN JOE A(210701013)</a:t>
              </a:r>
            </a:p>
            <a:p>
              <a:pPr marL="0" marR="0" lvl="0" indent="0" algn="l" rtl="0">
                <a:lnSpc>
                  <a:spcPct val="150000"/>
                </a:lnSpc>
                <a:spcBef>
                  <a:spcPts val="0"/>
                </a:spcBef>
                <a:spcAft>
                  <a:spcPts val="0"/>
                </a:spcAft>
                <a:buNone/>
              </a:pPr>
              <a:r>
                <a:rPr lang="en-IN" sz="2000" b="1" dirty="0">
                  <a:solidFill>
                    <a:schemeClr val="dk1"/>
                  </a:solidFill>
                  <a:latin typeface="Calibri"/>
                  <a:ea typeface="Calibri"/>
                  <a:cs typeface="Calibri"/>
                  <a:sym typeface="Calibri"/>
                </a:rPr>
                <a:t>ABDUL HAZEER T(210701007)</a:t>
              </a:r>
              <a:endParaRPr dirty="0"/>
            </a:p>
          </p:txBody>
        </p:sp>
        <p:grpSp>
          <p:nvGrpSpPr>
            <p:cNvPr id="91" name="Google Shape;91;p13"/>
            <p:cNvGrpSpPr/>
            <p:nvPr/>
          </p:nvGrpSpPr>
          <p:grpSpPr>
            <a:xfrm>
              <a:off x="-14748" y="986564"/>
              <a:ext cx="9158748" cy="3628907"/>
              <a:chOff x="-14748" y="986564"/>
              <a:chExt cx="9158748" cy="3628907"/>
            </a:xfrm>
          </p:grpSpPr>
          <p:sp>
            <p:nvSpPr>
              <p:cNvPr id="92" name="Google Shape;92;p13"/>
              <p:cNvSpPr/>
              <p:nvPr/>
            </p:nvSpPr>
            <p:spPr>
              <a:xfrm>
                <a:off x="5003203" y="1761199"/>
                <a:ext cx="4140797" cy="2622445"/>
              </a:xfrm>
              <a:custGeom>
                <a:avLst/>
                <a:gdLst/>
                <a:ahLst/>
                <a:cxnLst/>
                <a:rect l="l" t="t" r="r" b="b"/>
                <a:pathLst>
                  <a:path w="4140797" h="2622445" extrusionOk="0">
                    <a:moveTo>
                      <a:pt x="1" y="0"/>
                    </a:moveTo>
                    <a:lnTo>
                      <a:pt x="4140797" y="0"/>
                    </a:lnTo>
                    <a:lnTo>
                      <a:pt x="4140797" y="2622445"/>
                    </a:lnTo>
                    <a:lnTo>
                      <a:pt x="0" y="2622445"/>
                    </a:lnTo>
                    <a:lnTo>
                      <a:pt x="1311223" y="1311222"/>
                    </a:lnTo>
                    <a:lnTo>
                      <a:pt x="1" y="0"/>
                    </a:lnTo>
                    <a:close/>
                  </a:path>
                </a:pathLst>
              </a:custGeom>
              <a:solidFill>
                <a:srgbClr val="00AAA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3" name="Google Shape;93;p13"/>
              <p:cNvSpPr/>
              <p:nvPr/>
            </p:nvSpPr>
            <p:spPr>
              <a:xfrm>
                <a:off x="0" y="1529371"/>
                <a:ext cx="5743977" cy="3086100"/>
              </a:xfrm>
              <a:prstGeom prst="homePlate">
                <a:avLst>
                  <a:gd name="adj" fmla="val 50000"/>
                </a:avLst>
              </a:prstGeom>
              <a:solidFill>
                <a:srgbClr val="59595B"/>
              </a:solidFill>
              <a:ln w="25400" cap="flat" cmpd="sng">
                <a:solidFill>
                  <a:srgbClr val="59595B"/>
                </a:solidFill>
                <a:prstDash val="solid"/>
                <a:round/>
                <a:headEnd type="none" w="sm" len="sm"/>
                <a:tailEnd type="none" w="sm" len="sm"/>
              </a:ln>
              <a:effectLst>
                <a:outerShdw blurRad="50800" dist="38100" algn="l"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94" name="Google Shape;94;p13"/>
              <p:cNvGrpSpPr/>
              <p:nvPr/>
            </p:nvGrpSpPr>
            <p:grpSpPr>
              <a:xfrm>
                <a:off x="-14748" y="986564"/>
                <a:ext cx="4014973" cy="1075928"/>
                <a:chOff x="-19391" y="1011603"/>
                <a:chExt cx="5278947" cy="1075928"/>
              </a:xfrm>
            </p:grpSpPr>
            <p:sp>
              <p:nvSpPr>
                <p:cNvPr id="95" name="Google Shape;95;p13"/>
                <p:cNvSpPr/>
                <p:nvPr/>
              </p:nvSpPr>
              <p:spPr>
                <a:xfrm>
                  <a:off x="-19391" y="1011603"/>
                  <a:ext cx="5278947" cy="1075928"/>
                </a:xfrm>
                <a:prstGeom prst="homePlate">
                  <a:avLst>
                    <a:gd name="adj" fmla="val 50000"/>
                  </a:avLst>
                </a:prstGeom>
                <a:solidFill>
                  <a:srgbClr val="00AAAD"/>
                </a:solidFill>
                <a:ln>
                  <a:noFill/>
                </a:ln>
                <a:effectLst>
                  <a:outerShdw blurRad="50800" dist="38100" algn="l"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6" name="Google Shape;96;p13"/>
                <p:cNvSpPr txBox="1"/>
                <p:nvPr/>
              </p:nvSpPr>
              <p:spPr>
                <a:xfrm>
                  <a:off x="237041" y="1349532"/>
                  <a:ext cx="4181886" cy="400069"/>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IN" sz="2000" b="1" dirty="0">
                      <a:solidFill>
                        <a:schemeClr val="lt1"/>
                      </a:solidFill>
                      <a:latin typeface="Calibri"/>
                      <a:ea typeface="Calibri"/>
                      <a:cs typeface="Calibri"/>
                      <a:sym typeface="Calibri"/>
                    </a:rPr>
                    <a:t>INTERNET OF THINGS</a:t>
                  </a:r>
                  <a:endParaRPr sz="2000" b="1" dirty="0">
                    <a:solidFill>
                      <a:schemeClr val="lt1"/>
                    </a:solidFill>
                    <a:latin typeface="Calibri"/>
                    <a:ea typeface="Calibri"/>
                    <a:cs typeface="Calibri"/>
                    <a:sym typeface="Calibri"/>
                  </a:endParaRPr>
                </a:p>
              </p:txBody>
            </p:sp>
          </p:grpSp>
          <p:sp>
            <p:nvSpPr>
              <p:cNvPr id="97" name="Google Shape;97;p13"/>
              <p:cNvSpPr txBox="1"/>
              <p:nvPr/>
            </p:nvSpPr>
            <p:spPr>
              <a:xfrm>
                <a:off x="-3080" y="2075105"/>
                <a:ext cx="5491498" cy="15696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dirty="0">
                    <a:solidFill>
                      <a:schemeClr val="lt1"/>
                    </a:solidFill>
                    <a:latin typeface="Calibri"/>
                    <a:ea typeface="Calibri"/>
                    <a:cs typeface="Calibri"/>
                    <a:sym typeface="Calibri"/>
                  </a:rPr>
                  <a:t>SMART HOME AUTOMATION</a:t>
                </a:r>
                <a:endParaRPr sz="4800" dirty="0"/>
              </a:p>
            </p:txBody>
          </p:sp>
          <p:sp>
            <p:nvSpPr>
              <p:cNvPr id="98" name="Google Shape;98;p13"/>
              <p:cNvSpPr/>
              <p:nvPr/>
            </p:nvSpPr>
            <p:spPr>
              <a:xfrm>
                <a:off x="4652237" y="1529372"/>
                <a:ext cx="1672363" cy="3086099"/>
              </a:xfrm>
              <a:custGeom>
                <a:avLst/>
                <a:gdLst/>
                <a:ahLst/>
                <a:cxnLst/>
                <a:rect l="l" t="t" r="r" b="b"/>
                <a:pathLst>
                  <a:path w="1672363" h="3086099" extrusionOk="0">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pic>
        <p:nvPicPr>
          <p:cNvPr id="99" name="Google Shape;99;p13"/>
          <p:cNvPicPr preferRelativeResize="0"/>
          <p:nvPr/>
        </p:nvPicPr>
        <p:blipFill rotWithShape="1">
          <a:blip r:embed="rId4">
            <a:alphaModFix/>
          </a:blip>
          <a:srcRect/>
          <a:stretch/>
        </p:blipFill>
        <p:spPr>
          <a:xfrm>
            <a:off x="7128284" y="4441459"/>
            <a:ext cx="1813542" cy="154151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OUTPUTS</a:t>
            </a:r>
            <a:endParaRPr dirty="0">
              <a:latin typeface="Calibri"/>
              <a:ea typeface="Calibri"/>
              <a:cs typeface="Calibri"/>
              <a:sym typeface="Calibri"/>
            </a:endParaRPr>
          </a:p>
        </p:txBody>
      </p:sp>
      <p:pic>
        <p:nvPicPr>
          <p:cNvPr id="4" name="Picture 3">
            <a:extLst>
              <a:ext uri="{FF2B5EF4-FFF2-40B4-BE49-F238E27FC236}">
                <a16:creationId xmlns:a16="http://schemas.microsoft.com/office/drawing/2014/main" id="{04036FA4-1201-1D8E-5F91-416692E42D27}"/>
              </a:ext>
            </a:extLst>
          </p:cNvPr>
          <p:cNvPicPr>
            <a:picLocks noChangeAspect="1"/>
          </p:cNvPicPr>
          <p:nvPr/>
        </p:nvPicPr>
        <p:blipFill>
          <a:blip r:embed="rId3"/>
          <a:stretch>
            <a:fillRect/>
          </a:stretch>
        </p:blipFill>
        <p:spPr>
          <a:xfrm>
            <a:off x="425302" y="1254643"/>
            <a:ext cx="8059479" cy="47846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78E2D-8BCF-5547-ABBE-3C22ADF4911A}"/>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9F8DAEC7-5E0E-E34F-A0C9-688A416BA3CC}"/>
              </a:ext>
            </a:extLst>
          </p:cNvPr>
          <p:cNvSpPr>
            <a:spLocks noGrp="1"/>
          </p:cNvSpPr>
          <p:nvPr>
            <p:ph type="body" idx="1"/>
          </p:nvPr>
        </p:nvSpPr>
        <p:spPr/>
        <p:txBody>
          <a:bodyPr>
            <a:normAutofit fontScale="92500"/>
          </a:bodyPr>
          <a:lstStyle/>
          <a:p>
            <a:pPr marL="76200" indent="0">
              <a:lnSpc>
                <a:spcPct val="150000"/>
              </a:lnSpc>
              <a:buNone/>
            </a:pPr>
            <a:r>
              <a:rPr lang="en-US" sz="1800" dirty="0">
                <a:effectLst/>
                <a:latin typeface="Times New Roman" panose="02020603050405020304" pitchFamily="18" charset="0"/>
                <a:ea typeface="Times New Roman" panose="02020603050405020304" pitchFamily="18" charset="0"/>
              </a:rPr>
              <a:t>The implementation of our smart street light management system starts with setting up the hardware components. Each street light is equipped with an Arduino Uno microcontroller, an LDR (Light Dependent Resistor) sensor, and an LED light. The LDR sensor is positioned to accurately measure ambient light levels, while the Arduino Uno processes this data and controls the LED light. Proper mounting and alignment of these components are essential for accurate and reliable operation.</a:t>
            </a:r>
            <a:endParaRPr lang="en-IN" sz="1800" dirty="0">
              <a:effectLst/>
              <a:latin typeface="Times New Roman" panose="02020603050405020304" pitchFamily="18" charset="0"/>
              <a:ea typeface="Times New Roman" panose="02020603050405020304" pitchFamily="18" charset="0"/>
            </a:endParaRPr>
          </a:p>
          <a:p>
            <a:pPr marL="76200" indent="0">
              <a:lnSpc>
                <a:spcPct val="150000"/>
              </a:lnSpc>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76200" indent="0">
              <a:lnSpc>
                <a:spcPct val="150000"/>
              </a:lnSpc>
              <a:buNone/>
            </a:pPr>
            <a:r>
              <a:rPr lang="en-US" sz="1800" dirty="0">
                <a:effectLst/>
                <a:latin typeface="Times New Roman" panose="02020603050405020304" pitchFamily="18" charset="0"/>
                <a:ea typeface="Times New Roman" panose="02020603050405020304" pitchFamily="18" charset="0"/>
              </a:rPr>
              <a:t>The next phase involves developing software for the Arduino Uno microcontrollers. The software continuously reads data from the LDR sensors using the Arduino’s analog input pins. This data is processed with algorithms that compare the light intensity against predefined thresholds to decide if the LED light should be turned on, off, or adjusted in brightness. These control algorithms ensure the lights provide adequate illumination while optimizing energy consumption. The software is tested in simulated environments to verify its accuracy and responsiveness.</a:t>
            </a:r>
            <a:endParaRPr lang="en-IN" sz="1800" dirty="0">
              <a:effectLst/>
              <a:latin typeface="Times New Roman" panose="02020603050405020304" pitchFamily="18" charset="0"/>
              <a:ea typeface="Times New Roman" panose="02020603050405020304" pitchFamily="18" charset="0"/>
            </a:endParaRPr>
          </a:p>
          <a:p>
            <a:pPr marL="76200" indent="0">
              <a:buNone/>
            </a:pPr>
            <a:endParaRPr lang="en-IN" dirty="0"/>
          </a:p>
        </p:txBody>
      </p:sp>
    </p:spTree>
    <p:extLst>
      <p:ext uri="{BB962C8B-B14F-4D97-AF65-F5344CB8AC3E}">
        <p14:creationId xmlns:p14="http://schemas.microsoft.com/office/powerpoint/2010/main" val="2125429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8EF01-D477-3BE0-35A2-3749EFF39B80}"/>
              </a:ext>
            </a:extLst>
          </p:cNvPr>
          <p:cNvSpPr>
            <a:spLocks noGrp="1"/>
          </p:cNvSpPr>
          <p:nvPr>
            <p:ph type="title"/>
          </p:nvPr>
        </p:nvSpPr>
        <p:spPr/>
        <p:txBody>
          <a:bodyPr/>
          <a:lstStyle/>
          <a:p>
            <a:r>
              <a:rPr lang="en-IN" dirty="0"/>
              <a:t>FUTURE ENHANCEMENTS</a:t>
            </a:r>
          </a:p>
        </p:txBody>
      </p:sp>
      <p:sp>
        <p:nvSpPr>
          <p:cNvPr id="3" name="Text Placeholder 2">
            <a:extLst>
              <a:ext uri="{FF2B5EF4-FFF2-40B4-BE49-F238E27FC236}">
                <a16:creationId xmlns:a16="http://schemas.microsoft.com/office/drawing/2014/main" id="{08F15ED0-AFA2-1651-832D-161F4E6319C9}"/>
              </a:ext>
            </a:extLst>
          </p:cNvPr>
          <p:cNvSpPr>
            <a:spLocks noGrp="1"/>
          </p:cNvSpPr>
          <p:nvPr>
            <p:ph type="body" idx="1"/>
          </p:nvPr>
        </p:nvSpPr>
        <p:spPr/>
        <p:txBody>
          <a:bodyPr>
            <a:normAutofit fontScale="92500" lnSpcReduction="20000"/>
          </a:bodyPr>
          <a:lstStyle/>
          <a:p>
            <a:pPr marL="0" marR="377190" indent="0" algn="just">
              <a:lnSpc>
                <a:spcPct val="150000"/>
              </a:lnSpc>
              <a:spcAft>
                <a:spcPts val="0"/>
              </a:spcAft>
              <a:buNone/>
            </a:pPr>
            <a:r>
              <a:rPr lang="en-US" sz="1800" dirty="0">
                <a:effectLst/>
                <a:latin typeface="Times New Roman" panose="02020603050405020304" pitchFamily="18" charset="0"/>
                <a:ea typeface="Times New Roman" panose="02020603050405020304" pitchFamily="18" charset="0"/>
              </a:rPr>
              <a:t>The future work for our smart street light management system involves several key enhancements and expansions to further improve efficiency, functionality, and integration. One significant area of development is the incorporation of advanced IoT technologies and sensors. By integrating additional sensors such as motion detectors and environmental sensors, the system can provide more dynamic and context-aware lighting. For instance, lights could brighten in response to detected movement, improving safety for pedestrians and vehicles, and dim when no activity is present to conserve energy.</a:t>
            </a:r>
          </a:p>
          <a:p>
            <a:pPr marL="88900" marR="377190" algn="just">
              <a:lnSpc>
                <a:spcPct val="150000"/>
              </a:lnSpc>
              <a:spcAft>
                <a:spcPts val="0"/>
              </a:spcAft>
            </a:pPr>
            <a:endParaRPr lang="en-IN" sz="1800" dirty="0">
              <a:latin typeface="Times New Roman" panose="02020603050405020304" pitchFamily="18" charset="0"/>
              <a:ea typeface="Times New Roman" panose="02020603050405020304" pitchFamily="18" charset="0"/>
            </a:endParaRPr>
          </a:p>
          <a:p>
            <a:pPr marL="0" marR="377190" indent="0" algn="just">
              <a:lnSpc>
                <a:spcPct val="150000"/>
              </a:lnSpc>
              <a:spcAft>
                <a:spcPts val="0"/>
              </a:spcAft>
              <a:buNone/>
            </a:pPr>
            <a:r>
              <a:rPr lang="en-US" sz="1800" dirty="0">
                <a:effectLst/>
                <a:latin typeface="Times New Roman" panose="02020603050405020304" pitchFamily="18" charset="0"/>
                <a:ea typeface="Times New Roman" panose="02020603050405020304" pitchFamily="18" charset="0"/>
              </a:rPr>
              <a:t>Another critical area for future work is the implementation of predictive analytics and machine learning algorithms. These technologies can analyze historical and real-time data to predict and preemptively address maintenance issues, optimize energy usage patterns, and adapt to changing environmental conditions. Machine learning models could learn from traffic patterns, weather conditions, and seasonal changes to automatically adjust lighting schedules and intensities, providing a more efficient and responsive system. </a:t>
            </a:r>
          </a:p>
          <a:p>
            <a:pPr marL="0" marR="377190" indent="0" algn="just">
              <a:lnSpc>
                <a:spcPct val="150000"/>
              </a:lnSpc>
              <a:spcAft>
                <a:spcPts val="0"/>
              </a:spcAft>
              <a:buNone/>
            </a:pPr>
            <a:endParaRPr lang="en-IN" sz="1800" dirty="0">
              <a:effectLst/>
              <a:latin typeface="Times New Roman" panose="02020603050405020304" pitchFamily="18" charset="0"/>
              <a:ea typeface="Times New Roman" panose="02020603050405020304" pitchFamily="18" charset="0"/>
            </a:endParaRPr>
          </a:p>
          <a:p>
            <a:pPr marL="76200" indent="0">
              <a:buNone/>
            </a:pPr>
            <a:endParaRPr lang="en-IN" dirty="0"/>
          </a:p>
        </p:txBody>
      </p:sp>
    </p:spTree>
    <p:extLst>
      <p:ext uri="{BB962C8B-B14F-4D97-AF65-F5344CB8AC3E}">
        <p14:creationId xmlns:p14="http://schemas.microsoft.com/office/powerpoint/2010/main" val="373114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4"/>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REFERENCES</a:t>
            </a:r>
            <a:endParaRPr dirty="0">
              <a:latin typeface="Calibri"/>
              <a:ea typeface="Calibri"/>
              <a:cs typeface="Calibri"/>
              <a:sym typeface="Calibri"/>
            </a:endParaRPr>
          </a:p>
        </p:txBody>
      </p:sp>
      <p:sp>
        <p:nvSpPr>
          <p:cNvPr id="176" name="Google Shape;176;p24"/>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nSpc>
                <a:spcPct val="150000"/>
              </a:lnSpc>
              <a:buFont typeface="+mj-lt"/>
              <a:buAutoNum type="arabicPeriod"/>
            </a:pPr>
            <a:r>
              <a:rPr lang="en-US" sz="1800" dirty="0" err="1">
                <a:effectLst/>
                <a:latin typeface="Times New Roman" panose="02020603050405020304" pitchFamily="18" charset="0"/>
                <a:ea typeface="Times New Roman" panose="02020603050405020304" pitchFamily="18" charset="0"/>
              </a:rPr>
              <a:t>Ajagbe</a:t>
            </a:r>
            <a:r>
              <a:rPr lang="en-US" sz="1800" dirty="0">
                <a:effectLst/>
                <a:latin typeface="Times New Roman" panose="02020603050405020304" pitchFamily="18" charset="0"/>
                <a:ea typeface="Times New Roman" panose="02020603050405020304" pitchFamily="18" charset="0"/>
              </a:rPr>
              <a:t>, S.A., </a:t>
            </a:r>
            <a:r>
              <a:rPr lang="en-US" sz="1800" dirty="0" err="1">
                <a:effectLst/>
                <a:latin typeface="Times New Roman" panose="02020603050405020304" pitchFamily="18" charset="0"/>
                <a:ea typeface="Times New Roman" panose="02020603050405020304" pitchFamily="18" charset="0"/>
              </a:rPr>
              <a:t>Adeaga</a:t>
            </a:r>
            <a:r>
              <a:rPr lang="en-US" sz="1800" dirty="0">
                <a:effectLst/>
                <a:latin typeface="Times New Roman" panose="02020603050405020304" pitchFamily="18" charset="0"/>
                <a:ea typeface="Times New Roman" panose="02020603050405020304" pitchFamily="18" charset="0"/>
              </a:rPr>
              <a:t>, O.A., &amp; Alabi, O.O. (2024). "Design and development of </a:t>
            </a:r>
            <a:r>
              <a:rPr lang="en-US" sz="1800" dirty="0" err="1">
                <a:effectLst/>
                <a:latin typeface="Times New Roman" panose="02020603050405020304" pitchFamily="18" charset="0"/>
                <a:ea typeface="Times New Roman" panose="02020603050405020304" pitchFamily="18" charset="0"/>
              </a:rPr>
              <a:t>NodeMCU</a:t>
            </a:r>
            <a:r>
              <a:rPr lang="en-US" sz="1800" dirty="0">
                <a:effectLst/>
                <a:latin typeface="Times New Roman" panose="02020603050405020304" pitchFamily="18" charset="0"/>
                <a:ea typeface="Times New Roman" panose="02020603050405020304" pitchFamily="18" charset="0"/>
              </a:rPr>
              <a:t>-based automation home system using the internet of things." Journal of IoT Innovations, 15(3), 215-228.</a:t>
            </a:r>
            <a:endParaRPr lang="en-IN" sz="1800" dirty="0">
              <a:effectLst/>
              <a:latin typeface="Times New Roman" panose="02020603050405020304" pitchFamily="18" charset="0"/>
              <a:ea typeface="Times New Roman" panose="02020603050405020304" pitchFamily="18" charset="0"/>
            </a:endParaRPr>
          </a:p>
          <a:p>
            <a:pPr marL="457200" indent="-229235">
              <a:lnSpc>
                <a:spcPct val="150000"/>
              </a:lnSpc>
            </a:pP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mj-lt"/>
              <a:buAutoNum type="arabicPeriod" startAt="2"/>
            </a:pPr>
            <a:r>
              <a:rPr lang="en-US" sz="1800" dirty="0">
                <a:effectLst/>
                <a:latin typeface="Times New Roman" panose="02020603050405020304" pitchFamily="18" charset="0"/>
                <a:ea typeface="Times New Roman" panose="02020603050405020304" pitchFamily="18" charset="0"/>
              </a:rPr>
              <a:t>Yadav, R., &amp; Sharma, P. (2023). "Smart street lighting system using Arduino Uno and LDR." International Journal of Smart Grid and Clean Energy, 12(1), 45-54.</a:t>
            </a:r>
            <a:endParaRPr lang="en-IN" sz="1800" dirty="0">
              <a:effectLst/>
              <a:latin typeface="Times New Roman" panose="02020603050405020304" pitchFamily="18" charset="0"/>
              <a:ea typeface="Times New Roman" panose="02020603050405020304" pitchFamily="18" charset="0"/>
            </a:endParaRPr>
          </a:p>
          <a:p>
            <a:pPr marL="546735" indent="-229235"/>
            <a:endParaRPr lang="en-IN" sz="1800" dirty="0">
              <a:effectLst/>
              <a:latin typeface="Times New Roman" panose="02020603050405020304" pitchFamily="18" charset="0"/>
              <a:ea typeface="Times New Roman" panose="02020603050405020304" pitchFamily="18" charset="0"/>
            </a:endParaRPr>
          </a:p>
          <a:p>
            <a:pPr marL="457200" indent="-229235">
              <a:lnSpc>
                <a:spcPct val="150000"/>
              </a:lnSpc>
            </a:pP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mj-lt"/>
              <a:buAutoNum type="arabicPeriod" startAt="3"/>
            </a:pPr>
            <a:r>
              <a:rPr lang="en-US" sz="1800" dirty="0">
                <a:effectLst/>
                <a:latin typeface="Times New Roman" panose="02020603050405020304" pitchFamily="18" charset="0"/>
                <a:ea typeface="Times New Roman" panose="02020603050405020304" pitchFamily="18" charset="0"/>
              </a:rPr>
              <a:t>Singh, A., &amp; Verma, K. (2022). "Energy-efficient street lighting using IoT and machine learning algorithms." IEEE Transactions on Sustainable Computing, 6(4), 776-784.</a:t>
            </a:r>
            <a:endParaRPr lang="en-IN" sz="1800" dirty="0">
              <a:effectLst/>
              <a:latin typeface="Times New Roman" panose="02020603050405020304" pitchFamily="18" charset="0"/>
              <a:ea typeface="Times New Roman" panose="02020603050405020304" pitchFamily="18" charset="0"/>
            </a:endParaRPr>
          </a:p>
          <a:p>
            <a:pPr marL="457200" indent="-229235">
              <a:lnSpc>
                <a:spcPct val="150000"/>
              </a:lnSpc>
            </a:pP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mj-lt"/>
              <a:buAutoNum type="arabicPeriod" startAt="4"/>
            </a:pPr>
            <a:r>
              <a:rPr lang="en-US" sz="1800" dirty="0">
                <a:effectLst/>
                <a:latin typeface="Times New Roman" panose="02020603050405020304" pitchFamily="18" charset="0"/>
                <a:ea typeface="Times New Roman" panose="02020603050405020304" pitchFamily="18" charset="0"/>
              </a:rPr>
              <a:t>Patel, D., &amp; Desai, R. (2021). "IoT-based adaptive street lighting system with real-time monitoring." International Journal of Advanced Research in Electrical, Electronics and Instrumentation Engineering, 10(5), 3556-3563.</a:t>
            </a:r>
            <a:endParaRPr lang="en-IN" sz="1800" dirty="0">
              <a:effectLst/>
              <a:latin typeface="Times New Roman" panose="02020603050405020304" pitchFamily="18" charset="0"/>
              <a:ea typeface="Times New Roman" panose="02020603050405020304" pitchFamily="18" charset="0"/>
            </a:endParaRPr>
          </a:p>
          <a:p>
            <a:pPr marL="546735" indent="-229235"/>
            <a:endParaRPr lang="en-IN" sz="1800" dirty="0">
              <a:effectLst/>
              <a:latin typeface="Times New Roman" panose="02020603050405020304" pitchFamily="18" charset="0"/>
              <a:ea typeface="Times New Roman" panose="02020603050405020304" pitchFamily="18" charset="0"/>
            </a:endParaRPr>
          </a:p>
          <a:p>
            <a:pPr marL="342900" lvl="0" indent="-190500" algn="just" rtl="0">
              <a:lnSpc>
                <a:spcPct val="114000"/>
              </a:lnSpc>
              <a:spcBef>
                <a:spcPts val="480"/>
              </a:spcBef>
              <a:spcAft>
                <a:spcPts val="0"/>
              </a:spcAft>
              <a:buClr>
                <a:schemeClr val="dk1"/>
              </a:buClr>
              <a:buSzPts val="2400"/>
              <a:buFont typeface="Noto Sans Symbols"/>
              <a:buNone/>
            </a:pPr>
            <a:endParaRPr dirty="0"/>
          </a:p>
        </p:txBody>
      </p:sp>
    </p:spTree>
    <p:extLst>
      <p:ext uri="{BB962C8B-B14F-4D97-AF65-F5344CB8AC3E}">
        <p14:creationId xmlns:p14="http://schemas.microsoft.com/office/powerpoint/2010/main" val="3912840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2"/>
          <p:cNvSpPr/>
          <p:nvPr/>
        </p:nvSpPr>
        <p:spPr>
          <a:xfrm>
            <a:off x="1844234" y="2321005"/>
            <a:ext cx="5455532" cy="156966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9600">
                <a:solidFill>
                  <a:schemeClr val="dk1"/>
                </a:solidFill>
                <a:latin typeface="Calibri"/>
                <a:ea typeface="Calibri"/>
                <a:cs typeface="Calibri"/>
                <a:sym typeface="Calibri"/>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4"/>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sym typeface="Calibri"/>
            </a:endParaRPr>
          </a:p>
        </p:txBody>
      </p:sp>
      <p:sp>
        <p:nvSpPr>
          <p:cNvPr id="106" name="Google Shape;106;p14"/>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fontScale="92500" lnSpcReduction="20000"/>
          </a:bodyPr>
          <a:lstStyle/>
          <a:p>
            <a:pPr marL="0" marR="352425" indent="0" algn="just">
              <a:spcBef>
                <a:spcPts val="380"/>
              </a:spcBef>
              <a:spcAft>
                <a:spcPts val="0"/>
              </a:spcAft>
              <a:buNone/>
            </a:pPr>
            <a:r>
              <a:rPr lang="en-US" sz="1800" b="0" kern="0" dirty="0">
                <a:effectLst/>
                <a:latin typeface="Times New Roman" panose="02020603050405020304" pitchFamily="18" charset="0"/>
                <a:ea typeface="Times New Roman" panose="02020603050405020304" pitchFamily="18" charset="0"/>
              </a:rPr>
              <a:t>The "Smart Street Light Management System" is an IoT-based project designed to enhance urban lighting infrastructure by ensuring efficient operation and maintenance of street lights. This system leverages Arduino Uno microcontrollers and Light Dependent Resistor (LDR) modules to monitor and manage street lights in real-</a:t>
            </a:r>
            <a:r>
              <a:rPr lang="en-US" sz="1800" b="0" kern="0" dirty="0" err="1">
                <a:effectLst/>
                <a:latin typeface="Times New Roman" panose="02020603050405020304" pitchFamily="18" charset="0"/>
                <a:ea typeface="Times New Roman" panose="02020603050405020304" pitchFamily="18" charset="0"/>
              </a:rPr>
              <a:t>time.Each</a:t>
            </a:r>
            <a:r>
              <a:rPr lang="en-US" sz="1800" b="0" kern="0" dirty="0">
                <a:effectLst/>
                <a:latin typeface="Times New Roman" panose="02020603050405020304" pitchFamily="18" charset="0"/>
                <a:ea typeface="Times New Roman" panose="02020603050405020304" pitchFamily="18" charset="0"/>
              </a:rPr>
              <a:t> street light is equipped with an LDR sensor connected to an Arduino Uno, enabling the detection of ambient light levels. </a:t>
            </a:r>
          </a:p>
          <a:p>
            <a:pPr marL="0" marR="352425" indent="0" algn="just">
              <a:spcBef>
                <a:spcPts val="380"/>
              </a:spcBef>
              <a:spcAft>
                <a:spcPts val="0"/>
              </a:spcAft>
              <a:buNone/>
            </a:pPr>
            <a:endParaRPr lang="en-US" sz="1800" b="0" kern="0" dirty="0">
              <a:effectLst/>
              <a:latin typeface="Times New Roman" panose="02020603050405020304" pitchFamily="18" charset="0"/>
              <a:ea typeface="Times New Roman" panose="02020603050405020304" pitchFamily="18" charset="0"/>
            </a:endParaRPr>
          </a:p>
          <a:p>
            <a:pPr marL="0" marR="352425" indent="0" algn="just">
              <a:spcBef>
                <a:spcPts val="380"/>
              </a:spcBef>
              <a:spcAft>
                <a:spcPts val="0"/>
              </a:spcAft>
              <a:buNone/>
            </a:pPr>
            <a:r>
              <a:rPr lang="en-US" sz="1800" b="0" kern="0" dirty="0">
                <a:effectLst/>
                <a:latin typeface="Times New Roman" panose="02020603050405020304" pitchFamily="18" charset="0"/>
                <a:ea typeface="Times New Roman" panose="02020603050405020304" pitchFamily="18" charset="0"/>
              </a:rPr>
              <a:t>The system continuously monitors these levels to determine whether the street lights are functioning correctly. If a light is not turned on when required, the system identifies and reports this issue to a central management </a:t>
            </a:r>
            <a:r>
              <a:rPr lang="en-US" sz="1800" b="0" kern="0" dirty="0" err="1">
                <a:effectLst/>
                <a:latin typeface="Times New Roman" panose="02020603050405020304" pitchFamily="18" charset="0"/>
                <a:ea typeface="Times New Roman" panose="02020603050405020304" pitchFamily="18" charset="0"/>
              </a:rPr>
              <a:t>platform.The</a:t>
            </a:r>
            <a:r>
              <a:rPr lang="en-US" sz="1800" b="0" kern="0" dirty="0">
                <a:effectLst/>
                <a:latin typeface="Times New Roman" panose="02020603050405020304" pitchFamily="18" charset="0"/>
                <a:ea typeface="Times New Roman" panose="02020603050405020304" pitchFamily="18" charset="0"/>
              </a:rPr>
              <a:t> data collected by the LDR sensors is transmitted wirelessly to a central server using communication modules. The central platform processes this data to provide real-time insights and notifications about the status of each street light. This setup allows for quick identification of malfunctioning lights, facilitating prompt maintenance and reducing downtime. </a:t>
            </a:r>
          </a:p>
          <a:p>
            <a:pPr marL="0" marR="352425" indent="0" algn="just">
              <a:spcBef>
                <a:spcPts val="380"/>
              </a:spcBef>
              <a:spcAft>
                <a:spcPts val="0"/>
              </a:spcAft>
              <a:buNone/>
            </a:pPr>
            <a:endParaRPr lang="en-IN" sz="1800" b="1" kern="0" dirty="0">
              <a:effectLst/>
              <a:latin typeface="Times New Roman" panose="02020603050405020304" pitchFamily="18" charset="0"/>
              <a:ea typeface="Times New Roman" panose="02020603050405020304" pitchFamily="18" charset="0"/>
            </a:endParaRPr>
          </a:p>
          <a:p>
            <a:pPr marL="0" marR="352425" indent="0" algn="just">
              <a:spcBef>
                <a:spcPts val="380"/>
              </a:spcBef>
              <a:spcAft>
                <a:spcPts val="0"/>
              </a:spcAft>
              <a:buNone/>
            </a:pPr>
            <a:r>
              <a:rPr lang="en-US" sz="1800" b="0" kern="0" dirty="0">
                <a:effectLst/>
                <a:latin typeface="Times New Roman" panose="02020603050405020304" pitchFamily="18" charset="0"/>
                <a:ea typeface="Times New Roman" panose="02020603050405020304" pitchFamily="18" charset="0"/>
              </a:rPr>
              <a:t>By automating the monitoring process and enabling remote management, the Smart Street Light Management System not only improves public safety but also optimizes energy consumption. The system's ability to adjust the brightness of street lights based on real-time ambient conditions further contributes to energy savings.</a:t>
            </a:r>
            <a:endParaRPr lang="en-IN" sz="1800" b="1" kern="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IN" sz="1800" dirty="0">
                <a:effectLst/>
                <a:latin typeface="Times New Roman" panose="02020603050405020304" pitchFamily="18" charset="0"/>
                <a:ea typeface="Times New Roman" panose="02020603050405020304" pitchFamily="18"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LITERATURE SURVEY</a:t>
            </a:r>
            <a:endParaRPr dirty="0">
              <a:latin typeface="Calibri"/>
              <a:ea typeface="Calibri"/>
              <a:cs typeface="Calibri"/>
              <a:sym typeface="Calibri"/>
            </a:endParaRPr>
          </a:p>
        </p:txBody>
      </p:sp>
      <p:sp>
        <p:nvSpPr>
          <p:cNvPr id="113" name="Google Shape;113;p15"/>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lnSpcReduction="10000"/>
          </a:bodyPr>
          <a:lstStyle/>
          <a:p>
            <a:pPr marL="0" marR="375920" lvl="0" indent="0" algn="just">
              <a:lnSpc>
                <a:spcPct val="150000"/>
              </a:lnSpc>
              <a:spcAft>
                <a:spcPts val="0"/>
              </a:spcAft>
              <a:buNone/>
              <a:tabLst>
                <a:tab pos="457200" algn="l"/>
              </a:tabLst>
            </a:pPr>
            <a:r>
              <a:rPr lang="en-IN" sz="1400" b="1" dirty="0">
                <a:latin typeface="Times New Roman" panose="02020603050405020304" pitchFamily="18" charset="0"/>
                <a:ea typeface="Times New Roman" panose="02020603050405020304" pitchFamily="18" charset="0"/>
              </a:rPr>
              <a:t>1.</a:t>
            </a:r>
            <a:r>
              <a:rPr lang="en-IN" sz="1400" b="1" dirty="0">
                <a:effectLst/>
                <a:latin typeface="Times New Roman" panose="02020603050405020304" pitchFamily="18" charset="0"/>
                <a:ea typeface="Times New Roman" panose="02020603050405020304" pitchFamily="18" charset="0"/>
              </a:rPr>
              <a:t>Paper:</a:t>
            </a:r>
            <a:r>
              <a:rPr lang="en-IN" sz="1400" dirty="0">
                <a:effectLst/>
                <a:latin typeface="Times New Roman" panose="02020603050405020304" pitchFamily="18" charset="0"/>
                <a:ea typeface="Times New Roman" panose="02020603050405020304" pitchFamily="18" charset="0"/>
              </a:rPr>
              <a:t> Design and development of </a:t>
            </a:r>
            <a:r>
              <a:rPr lang="en-IN" sz="1400" dirty="0" err="1">
                <a:effectLst/>
                <a:latin typeface="Times New Roman" panose="02020603050405020304" pitchFamily="18" charset="0"/>
                <a:ea typeface="Times New Roman" panose="02020603050405020304" pitchFamily="18" charset="0"/>
              </a:rPr>
              <a:t>NodeMCU</a:t>
            </a:r>
            <a:r>
              <a:rPr lang="en-IN" sz="1400" dirty="0">
                <a:effectLst/>
                <a:latin typeface="Times New Roman" panose="02020603050405020304" pitchFamily="18" charset="0"/>
                <a:ea typeface="Times New Roman" panose="02020603050405020304" pitchFamily="18" charset="0"/>
              </a:rPr>
              <a:t>-based automation home system using the internet of things</a:t>
            </a:r>
          </a:p>
          <a:p>
            <a:pPr marL="742950" marR="375920" lvl="1" indent="-285750" algn="just">
              <a:lnSpc>
                <a:spcPct val="150000"/>
              </a:lnSpc>
              <a:spcAft>
                <a:spcPts val="0"/>
              </a:spcAft>
              <a:buSzPts val="1000"/>
              <a:buFont typeface="Symbol" panose="05050102010706020507" pitchFamily="18" charset="2"/>
              <a:buChar char=""/>
              <a:tabLst>
                <a:tab pos="914400" algn="l"/>
              </a:tabLst>
            </a:pPr>
            <a:r>
              <a:rPr lang="en-IN" sz="1400" b="1" dirty="0">
                <a:effectLst/>
                <a:latin typeface="Times New Roman" panose="02020603050405020304" pitchFamily="18" charset="0"/>
                <a:ea typeface="Times New Roman" panose="02020603050405020304" pitchFamily="18" charset="0"/>
              </a:rPr>
              <a:t>Author:</a:t>
            </a:r>
            <a:r>
              <a:rPr lang="en-IN" sz="1400" dirty="0">
                <a:effectLst/>
                <a:latin typeface="Times New Roman" panose="02020603050405020304" pitchFamily="18" charset="0"/>
                <a:ea typeface="Times New Roman" panose="02020603050405020304" pitchFamily="18" charset="0"/>
              </a:rPr>
              <a:t> SA </a:t>
            </a:r>
            <a:r>
              <a:rPr lang="en-IN" sz="1400" dirty="0" err="1">
                <a:effectLst/>
                <a:latin typeface="Times New Roman" panose="02020603050405020304" pitchFamily="18" charset="0"/>
                <a:ea typeface="Times New Roman" panose="02020603050405020304" pitchFamily="18" charset="0"/>
              </a:rPr>
              <a:t>Ajagbe</a:t>
            </a:r>
            <a:r>
              <a:rPr lang="en-IN" sz="1400" dirty="0">
                <a:effectLst/>
                <a:latin typeface="Times New Roman" panose="02020603050405020304" pitchFamily="18" charset="0"/>
                <a:ea typeface="Times New Roman" panose="02020603050405020304" pitchFamily="18" charset="0"/>
              </a:rPr>
              <a:t>, OA </a:t>
            </a:r>
            <a:r>
              <a:rPr lang="en-IN" sz="1400" dirty="0" err="1">
                <a:effectLst/>
                <a:latin typeface="Times New Roman" panose="02020603050405020304" pitchFamily="18" charset="0"/>
                <a:ea typeface="Times New Roman" panose="02020603050405020304" pitchFamily="18" charset="0"/>
              </a:rPr>
              <a:t>Adeaga</a:t>
            </a:r>
            <a:r>
              <a:rPr lang="en-IN" sz="1400" dirty="0">
                <a:effectLst/>
                <a:latin typeface="Times New Roman" panose="02020603050405020304" pitchFamily="18" charset="0"/>
                <a:ea typeface="Times New Roman" panose="02020603050405020304" pitchFamily="18" charset="0"/>
              </a:rPr>
              <a:t>, OO Alabi</a:t>
            </a:r>
          </a:p>
          <a:p>
            <a:pPr marL="742950" marR="375920" lvl="1" indent="-285750" algn="just">
              <a:lnSpc>
                <a:spcPct val="150000"/>
              </a:lnSpc>
              <a:spcAft>
                <a:spcPts val="0"/>
              </a:spcAft>
              <a:buSzPts val="1000"/>
              <a:buFont typeface="Symbol" panose="05050102010706020507" pitchFamily="18" charset="2"/>
              <a:buChar char=""/>
              <a:tabLst>
                <a:tab pos="914400" algn="l"/>
              </a:tabLst>
            </a:pPr>
            <a:r>
              <a:rPr lang="en-IN" sz="1400" b="1" dirty="0">
                <a:effectLst/>
                <a:latin typeface="Times New Roman" panose="02020603050405020304" pitchFamily="18" charset="0"/>
                <a:ea typeface="Times New Roman" panose="02020603050405020304" pitchFamily="18" charset="0"/>
              </a:rPr>
              <a:t>Year:</a:t>
            </a:r>
            <a:r>
              <a:rPr lang="en-IN" sz="1400" dirty="0">
                <a:effectLst/>
                <a:latin typeface="Times New Roman" panose="02020603050405020304" pitchFamily="18" charset="0"/>
                <a:ea typeface="Times New Roman" panose="02020603050405020304" pitchFamily="18" charset="0"/>
              </a:rPr>
              <a:t> 2024</a:t>
            </a:r>
          </a:p>
          <a:p>
            <a:pPr marL="742950" marR="375920" lvl="1" indent="-285750" algn="just">
              <a:lnSpc>
                <a:spcPct val="150000"/>
              </a:lnSpc>
              <a:spcAft>
                <a:spcPts val="0"/>
              </a:spcAft>
              <a:buSzPts val="1000"/>
              <a:buFont typeface="Symbol" panose="05050102010706020507" pitchFamily="18" charset="2"/>
              <a:buChar char=""/>
              <a:tabLst>
                <a:tab pos="914400" algn="l"/>
              </a:tabLst>
            </a:pPr>
            <a:r>
              <a:rPr lang="en-IN" sz="1400" b="1" dirty="0">
                <a:effectLst/>
                <a:latin typeface="Times New Roman" panose="02020603050405020304" pitchFamily="18" charset="0"/>
                <a:ea typeface="Times New Roman" panose="02020603050405020304" pitchFamily="18" charset="0"/>
              </a:rPr>
              <a:t>Disadvantage:</a:t>
            </a:r>
            <a:r>
              <a:rPr lang="en-IN" sz="1400" dirty="0">
                <a:effectLst/>
                <a:latin typeface="Times New Roman" panose="02020603050405020304" pitchFamily="18" charset="0"/>
                <a:ea typeface="Times New Roman" panose="02020603050405020304" pitchFamily="18" charset="0"/>
              </a:rPr>
              <a:t> While the system is described as low-cost, it may lack advanced features found in more expensive solutions.</a:t>
            </a:r>
          </a:p>
          <a:p>
            <a:pPr marL="0" marR="375920" lvl="0" indent="0" algn="just">
              <a:lnSpc>
                <a:spcPct val="150000"/>
              </a:lnSpc>
              <a:spcAft>
                <a:spcPts val="0"/>
              </a:spcAft>
              <a:buNone/>
              <a:tabLst>
                <a:tab pos="457200" algn="l"/>
              </a:tabLst>
            </a:pPr>
            <a:r>
              <a:rPr lang="en-IN" sz="1400" b="1" dirty="0">
                <a:effectLst/>
                <a:latin typeface="Times New Roman" panose="02020603050405020304" pitchFamily="18" charset="0"/>
                <a:ea typeface="Times New Roman" panose="02020603050405020304" pitchFamily="18" charset="0"/>
              </a:rPr>
              <a:t>2.Paper:</a:t>
            </a:r>
            <a:r>
              <a:rPr lang="en-IN" sz="1400" dirty="0">
                <a:effectLst/>
                <a:latin typeface="Times New Roman" panose="02020603050405020304" pitchFamily="18" charset="0"/>
                <a:ea typeface="Times New Roman" panose="02020603050405020304" pitchFamily="18" charset="0"/>
              </a:rPr>
              <a:t> Light Fidelity-based Home Automation System with </a:t>
            </a:r>
            <a:r>
              <a:rPr lang="en-IN" sz="1400" dirty="0" err="1">
                <a:effectLst/>
                <a:latin typeface="Times New Roman" panose="02020603050405020304" pitchFamily="18" charset="0"/>
                <a:ea typeface="Times New Roman" panose="02020603050405020304" pitchFamily="18" charset="0"/>
              </a:rPr>
              <a:t>NodeMCU</a:t>
            </a:r>
            <a:endParaRPr lang="en-IN" sz="1400" dirty="0">
              <a:effectLst/>
              <a:latin typeface="Times New Roman" panose="02020603050405020304" pitchFamily="18" charset="0"/>
              <a:ea typeface="Times New Roman" panose="02020603050405020304" pitchFamily="18" charset="0"/>
            </a:endParaRPr>
          </a:p>
          <a:p>
            <a:pPr marL="742950" marR="375920" lvl="1" indent="-285750" algn="just">
              <a:lnSpc>
                <a:spcPct val="150000"/>
              </a:lnSpc>
              <a:spcAft>
                <a:spcPts val="0"/>
              </a:spcAft>
              <a:buSzPts val="1000"/>
              <a:buFont typeface="Symbol" panose="05050102010706020507" pitchFamily="18" charset="2"/>
              <a:buChar char=""/>
              <a:tabLst>
                <a:tab pos="914400" algn="l"/>
              </a:tabLst>
            </a:pPr>
            <a:r>
              <a:rPr lang="en-IN" sz="1400" b="1" dirty="0">
                <a:effectLst/>
                <a:latin typeface="Times New Roman" panose="02020603050405020304" pitchFamily="18" charset="0"/>
                <a:ea typeface="Times New Roman" panose="02020603050405020304" pitchFamily="18" charset="0"/>
              </a:rPr>
              <a:t>Author:</a:t>
            </a:r>
            <a:r>
              <a:rPr lang="en-IN" sz="1400" dirty="0">
                <a:effectLst/>
                <a:latin typeface="Times New Roman" panose="02020603050405020304" pitchFamily="18" charset="0"/>
                <a:ea typeface="Times New Roman" panose="02020603050405020304" pitchFamily="18" charset="0"/>
              </a:rPr>
              <a:t> MM </a:t>
            </a:r>
            <a:r>
              <a:rPr lang="en-IN" sz="1400" dirty="0" err="1">
                <a:effectLst/>
                <a:latin typeface="Times New Roman" panose="02020603050405020304" pitchFamily="18" charset="0"/>
                <a:ea typeface="Times New Roman" panose="02020603050405020304" pitchFamily="18" charset="0"/>
              </a:rPr>
              <a:t>Gwani</a:t>
            </a:r>
            <a:r>
              <a:rPr lang="en-IN" sz="1400" dirty="0">
                <a:effectLst/>
                <a:latin typeface="Times New Roman" panose="02020603050405020304" pitchFamily="18" charset="0"/>
                <a:ea typeface="Times New Roman" panose="02020603050405020304" pitchFamily="18" charset="0"/>
              </a:rPr>
              <a:t>, AM </a:t>
            </a:r>
            <a:r>
              <a:rPr lang="en-IN" sz="1400" dirty="0" err="1">
                <a:effectLst/>
                <a:latin typeface="Times New Roman" panose="02020603050405020304" pitchFamily="18" charset="0"/>
                <a:ea typeface="Times New Roman" panose="02020603050405020304" pitchFamily="18" charset="0"/>
              </a:rPr>
              <a:t>Gimba</a:t>
            </a:r>
            <a:r>
              <a:rPr lang="en-IN" sz="1400" dirty="0">
                <a:effectLst/>
                <a:latin typeface="Times New Roman" panose="02020603050405020304" pitchFamily="18" charset="0"/>
                <a:ea typeface="Times New Roman" panose="02020603050405020304" pitchFamily="18" charset="0"/>
              </a:rPr>
              <a:t>, MM Kunya</a:t>
            </a:r>
          </a:p>
          <a:p>
            <a:pPr marL="742950" marR="375920" lvl="1" indent="-285750" algn="just">
              <a:lnSpc>
                <a:spcPct val="150000"/>
              </a:lnSpc>
              <a:spcAft>
                <a:spcPts val="0"/>
              </a:spcAft>
              <a:buSzPts val="1000"/>
              <a:buFont typeface="Symbol" panose="05050102010706020507" pitchFamily="18" charset="2"/>
              <a:buChar char=""/>
              <a:tabLst>
                <a:tab pos="914400" algn="l"/>
              </a:tabLst>
            </a:pPr>
            <a:r>
              <a:rPr lang="en-IN" sz="1400" b="1" dirty="0">
                <a:effectLst/>
                <a:latin typeface="Times New Roman" panose="02020603050405020304" pitchFamily="18" charset="0"/>
                <a:ea typeface="Times New Roman" panose="02020603050405020304" pitchFamily="18" charset="0"/>
              </a:rPr>
              <a:t>Year:</a:t>
            </a:r>
            <a:r>
              <a:rPr lang="en-IN" sz="1400" dirty="0">
                <a:effectLst/>
                <a:latin typeface="Times New Roman" panose="02020603050405020304" pitchFamily="18" charset="0"/>
                <a:ea typeface="Times New Roman" panose="02020603050405020304" pitchFamily="18" charset="0"/>
              </a:rPr>
              <a:t> 2024</a:t>
            </a:r>
          </a:p>
          <a:p>
            <a:pPr marL="742950" marR="375920" lvl="1" indent="-285750" algn="just">
              <a:lnSpc>
                <a:spcPct val="150000"/>
              </a:lnSpc>
              <a:spcAft>
                <a:spcPts val="0"/>
              </a:spcAft>
              <a:buSzPts val="1000"/>
              <a:buFont typeface="Symbol" panose="05050102010706020507" pitchFamily="18" charset="2"/>
              <a:buChar char=""/>
              <a:tabLst>
                <a:tab pos="914400" algn="l"/>
              </a:tabLst>
            </a:pPr>
            <a:r>
              <a:rPr lang="en-IN" sz="1400" b="1" dirty="0">
                <a:effectLst/>
                <a:latin typeface="Times New Roman" panose="02020603050405020304" pitchFamily="18" charset="0"/>
                <a:ea typeface="Times New Roman" panose="02020603050405020304" pitchFamily="18" charset="0"/>
              </a:rPr>
              <a:t>Disadvantage:</a:t>
            </a:r>
            <a:r>
              <a:rPr lang="en-IN" sz="1400" dirty="0">
                <a:effectLst/>
                <a:latin typeface="Times New Roman" panose="02020603050405020304" pitchFamily="18" charset="0"/>
                <a:ea typeface="Times New Roman" panose="02020603050405020304" pitchFamily="18" charset="0"/>
              </a:rPr>
              <a:t> The system's reliance on light fidelity may limit its effectiveness in environments with poor lighting conditions.</a:t>
            </a:r>
          </a:p>
          <a:p>
            <a:pPr marL="0" marR="375920" lvl="0" indent="0" algn="just">
              <a:lnSpc>
                <a:spcPct val="150000"/>
              </a:lnSpc>
              <a:spcAft>
                <a:spcPts val="0"/>
              </a:spcAft>
              <a:buNone/>
              <a:tabLst>
                <a:tab pos="457200" algn="l"/>
              </a:tabLst>
            </a:pPr>
            <a:r>
              <a:rPr lang="en-IN" sz="1400" b="1" dirty="0">
                <a:effectLst/>
                <a:latin typeface="Times New Roman" panose="02020603050405020304" pitchFamily="18" charset="0"/>
                <a:ea typeface="Times New Roman" panose="02020603050405020304" pitchFamily="18" charset="0"/>
              </a:rPr>
              <a:t>3.Paper:</a:t>
            </a:r>
            <a:r>
              <a:rPr lang="en-IN" sz="1400" dirty="0">
                <a:effectLst/>
                <a:latin typeface="Times New Roman" panose="02020603050405020304" pitchFamily="18" charset="0"/>
                <a:ea typeface="Times New Roman" panose="02020603050405020304" pitchFamily="18" charset="0"/>
              </a:rPr>
              <a:t> Design and Construction of Voice Controlled Home Automation using </a:t>
            </a:r>
            <a:r>
              <a:rPr lang="en-IN" sz="1400" dirty="0" err="1">
                <a:effectLst/>
                <a:latin typeface="Times New Roman" panose="02020603050405020304" pitchFamily="18" charset="0"/>
                <a:ea typeface="Times New Roman" panose="02020603050405020304" pitchFamily="18" charset="0"/>
              </a:rPr>
              <a:t>NodeMCU</a:t>
            </a:r>
            <a:endParaRPr lang="en-IN" sz="1400" dirty="0">
              <a:effectLst/>
              <a:latin typeface="Times New Roman" panose="02020603050405020304" pitchFamily="18" charset="0"/>
              <a:ea typeface="Times New Roman" panose="02020603050405020304" pitchFamily="18" charset="0"/>
            </a:endParaRPr>
          </a:p>
          <a:p>
            <a:pPr marL="742950" marR="375920" lvl="1" indent="-285750" algn="just">
              <a:lnSpc>
                <a:spcPct val="150000"/>
              </a:lnSpc>
              <a:spcAft>
                <a:spcPts val="0"/>
              </a:spcAft>
              <a:buSzPts val="1000"/>
              <a:buFont typeface="Symbol" panose="05050102010706020507" pitchFamily="18" charset="2"/>
              <a:buChar char=""/>
              <a:tabLst>
                <a:tab pos="914400" algn="l"/>
              </a:tabLst>
            </a:pPr>
            <a:r>
              <a:rPr lang="en-IN" sz="1400" b="1" dirty="0">
                <a:effectLst/>
                <a:latin typeface="Times New Roman" panose="02020603050405020304" pitchFamily="18" charset="0"/>
                <a:ea typeface="Times New Roman" panose="02020603050405020304" pitchFamily="18" charset="0"/>
              </a:rPr>
              <a:t>Author:</a:t>
            </a:r>
            <a:r>
              <a:rPr lang="en-IN" sz="1400" dirty="0">
                <a:effectLst/>
                <a:latin typeface="Times New Roman" panose="02020603050405020304" pitchFamily="18" charset="0"/>
                <a:ea typeface="Times New Roman" panose="02020603050405020304" pitchFamily="18" charset="0"/>
              </a:rPr>
              <a:t> UI Ibrahim, H </a:t>
            </a:r>
            <a:r>
              <a:rPr lang="en-IN" sz="1400" dirty="0" err="1">
                <a:effectLst/>
                <a:latin typeface="Times New Roman" panose="02020603050405020304" pitchFamily="18" charset="0"/>
                <a:ea typeface="Times New Roman" panose="02020603050405020304" pitchFamily="18" charset="0"/>
              </a:rPr>
              <a:t>Ohize</a:t>
            </a:r>
            <a:r>
              <a:rPr lang="en-IN" sz="1400" dirty="0">
                <a:effectLst/>
                <a:latin typeface="Times New Roman" panose="02020603050405020304" pitchFamily="18" charset="0"/>
                <a:ea typeface="Times New Roman" panose="02020603050405020304" pitchFamily="18" charset="0"/>
              </a:rPr>
              <a:t>, UA Umar</a:t>
            </a:r>
          </a:p>
          <a:p>
            <a:pPr marL="742950" marR="375920" lvl="1" indent="-285750" algn="just">
              <a:lnSpc>
                <a:spcPct val="150000"/>
              </a:lnSpc>
              <a:spcAft>
                <a:spcPts val="0"/>
              </a:spcAft>
              <a:buSzPts val="1000"/>
              <a:buFont typeface="Symbol" panose="05050102010706020507" pitchFamily="18" charset="2"/>
              <a:buChar char=""/>
              <a:tabLst>
                <a:tab pos="914400" algn="l"/>
              </a:tabLst>
            </a:pPr>
            <a:r>
              <a:rPr lang="en-IN" sz="1400" b="1" dirty="0">
                <a:effectLst/>
                <a:latin typeface="Times New Roman" panose="02020603050405020304" pitchFamily="18" charset="0"/>
                <a:ea typeface="Times New Roman" panose="02020603050405020304" pitchFamily="18" charset="0"/>
              </a:rPr>
              <a:t>Year:</a:t>
            </a:r>
            <a:r>
              <a:rPr lang="en-IN" sz="1400" dirty="0">
                <a:effectLst/>
                <a:latin typeface="Times New Roman" panose="02020603050405020304" pitchFamily="18" charset="0"/>
                <a:ea typeface="Times New Roman" panose="02020603050405020304" pitchFamily="18" charset="0"/>
              </a:rPr>
              <a:t> 2024</a:t>
            </a:r>
          </a:p>
          <a:p>
            <a:pPr marL="742950" marR="375920" lvl="1" indent="-285750" algn="just">
              <a:lnSpc>
                <a:spcPct val="150000"/>
              </a:lnSpc>
              <a:spcAft>
                <a:spcPts val="0"/>
              </a:spcAft>
              <a:buSzPts val="1000"/>
              <a:buFont typeface="Symbol" panose="05050102010706020507" pitchFamily="18" charset="2"/>
              <a:buChar char=""/>
              <a:tabLst>
                <a:tab pos="914400" algn="l"/>
              </a:tabLst>
            </a:pPr>
            <a:r>
              <a:rPr lang="en-IN" sz="1400" b="1" dirty="0">
                <a:effectLst/>
                <a:latin typeface="Times New Roman" panose="02020603050405020304" pitchFamily="18" charset="0"/>
                <a:ea typeface="Times New Roman" panose="02020603050405020304" pitchFamily="18" charset="0"/>
              </a:rPr>
              <a:t>Disadvantage:</a:t>
            </a:r>
            <a:r>
              <a:rPr lang="en-IN" sz="1400" dirty="0">
                <a:effectLst/>
                <a:latin typeface="Times New Roman" panose="02020603050405020304" pitchFamily="18" charset="0"/>
                <a:ea typeface="Times New Roman" panose="02020603050405020304" pitchFamily="18" charset="0"/>
              </a:rPr>
              <a:t> Voice-controlled systems may suffer from accuracy issues, particularly in noisy environments or with accents that the system may not recognize.</a:t>
            </a:r>
          </a:p>
          <a:p>
            <a:pPr marL="0" marR="375920" lvl="0" indent="0" algn="just">
              <a:lnSpc>
                <a:spcPct val="150000"/>
              </a:lnSpc>
              <a:spcAft>
                <a:spcPts val="0"/>
              </a:spcAft>
              <a:buNone/>
              <a:tabLst>
                <a:tab pos="457200" algn="l"/>
              </a:tabLst>
            </a:pP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ECAE0-155C-A365-5317-615CD0803A6D}"/>
              </a:ext>
            </a:extLst>
          </p:cNvPr>
          <p:cNvSpPr>
            <a:spLocks noGrp="1"/>
          </p:cNvSpPr>
          <p:nvPr>
            <p:ph type="title"/>
          </p:nvPr>
        </p:nvSpPr>
        <p:spPr/>
        <p:txBody>
          <a:bodyPr/>
          <a:lstStyle/>
          <a:p>
            <a:r>
              <a:rPr lang="en-IN" dirty="0"/>
              <a:t>LITERATURE SURVEY</a:t>
            </a:r>
          </a:p>
        </p:txBody>
      </p:sp>
      <p:sp>
        <p:nvSpPr>
          <p:cNvPr id="3" name="Text Placeholder 2">
            <a:extLst>
              <a:ext uri="{FF2B5EF4-FFF2-40B4-BE49-F238E27FC236}">
                <a16:creationId xmlns:a16="http://schemas.microsoft.com/office/drawing/2014/main" id="{04A51CE7-BF72-24CD-57FB-695FD10628AC}"/>
              </a:ext>
            </a:extLst>
          </p:cNvPr>
          <p:cNvSpPr>
            <a:spLocks noGrp="1"/>
          </p:cNvSpPr>
          <p:nvPr>
            <p:ph type="body" idx="1"/>
          </p:nvPr>
        </p:nvSpPr>
        <p:spPr/>
        <p:txBody>
          <a:bodyPr>
            <a:normAutofit lnSpcReduction="10000"/>
          </a:bodyPr>
          <a:lstStyle/>
          <a:p>
            <a:pPr marL="0" marR="375920" lvl="0" indent="0" algn="just">
              <a:lnSpc>
                <a:spcPct val="150000"/>
              </a:lnSpc>
              <a:spcAft>
                <a:spcPts val="0"/>
              </a:spcAft>
              <a:buNone/>
              <a:tabLst>
                <a:tab pos="457200" algn="l"/>
              </a:tabLst>
            </a:pPr>
            <a:r>
              <a:rPr lang="en-IN" sz="1400" b="1" dirty="0">
                <a:effectLst/>
                <a:latin typeface="Times New Roman" panose="02020603050405020304" pitchFamily="18" charset="0"/>
                <a:ea typeface="Times New Roman" panose="02020603050405020304" pitchFamily="18" charset="0"/>
              </a:rPr>
              <a:t>4.Paper:</a:t>
            </a:r>
            <a:r>
              <a:rPr lang="en-IN" sz="1400" dirty="0">
                <a:effectLst/>
                <a:latin typeface="Times New Roman" panose="02020603050405020304" pitchFamily="18" charset="0"/>
                <a:ea typeface="Times New Roman" panose="02020603050405020304" pitchFamily="18" charset="0"/>
              </a:rPr>
              <a:t> IoT Based Home Automation System: Security Challenges and Solutions</a:t>
            </a:r>
          </a:p>
          <a:p>
            <a:pPr marL="742950" marR="375920" lvl="1" indent="-285750" algn="just">
              <a:lnSpc>
                <a:spcPct val="150000"/>
              </a:lnSpc>
              <a:spcAft>
                <a:spcPts val="0"/>
              </a:spcAft>
              <a:buSzPts val="1000"/>
              <a:buFont typeface="Symbol" panose="05050102010706020507" pitchFamily="18" charset="2"/>
              <a:buChar char=""/>
              <a:tabLst>
                <a:tab pos="914400" algn="l"/>
              </a:tabLst>
            </a:pPr>
            <a:r>
              <a:rPr lang="en-IN" sz="1400" b="1" dirty="0">
                <a:effectLst/>
                <a:latin typeface="Times New Roman" panose="02020603050405020304" pitchFamily="18" charset="0"/>
                <a:ea typeface="Times New Roman" panose="02020603050405020304" pitchFamily="18" charset="0"/>
              </a:rPr>
              <a:t>Author:</a:t>
            </a:r>
            <a:r>
              <a:rPr lang="en-IN" sz="1400" dirty="0">
                <a:effectLst/>
                <a:latin typeface="Times New Roman" panose="02020603050405020304" pitchFamily="18" charset="0"/>
                <a:ea typeface="Times New Roman" panose="02020603050405020304" pitchFamily="18" charset="0"/>
              </a:rPr>
              <a:t> N </a:t>
            </a:r>
            <a:r>
              <a:rPr lang="en-IN" sz="1400" dirty="0" err="1">
                <a:effectLst/>
                <a:latin typeface="Times New Roman" panose="02020603050405020304" pitchFamily="18" charset="0"/>
                <a:ea typeface="Times New Roman" panose="02020603050405020304" pitchFamily="18" charset="0"/>
              </a:rPr>
              <a:t>Solangi</a:t>
            </a:r>
            <a:r>
              <a:rPr lang="en-IN" sz="1400" dirty="0">
                <a:effectLst/>
                <a:latin typeface="Times New Roman" panose="02020603050405020304" pitchFamily="18" charset="0"/>
                <a:ea typeface="Times New Roman" panose="02020603050405020304" pitchFamily="18" charset="0"/>
              </a:rPr>
              <a:t>, A Khan, MF Qureshi, N </a:t>
            </a:r>
            <a:r>
              <a:rPr lang="en-IN" sz="1400" dirty="0" err="1">
                <a:effectLst/>
                <a:latin typeface="Times New Roman" panose="02020603050405020304" pitchFamily="18" charset="0"/>
                <a:ea typeface="Times New Roman" panose="02020603050405020304" pitchFamily="18" charset="0"/>
              </a:rPr>
              <a:t>Zaki</a:t>
            </a:r>
            <a:endParaRPr lang="en-IN" sz="1400" dirty="0">
              <a:effectLst/>
              <a:latin typeface="Times New Roman" panose="02020603050405020304" pitchFamily="18" charset="0"/>
              <a:ea typeface="Times New Roman" panose="02020603050405020304" pitchFamily="18" charset="0"/>
            </a:endParaRPr>
          </a:p>
          <a:p>
            <a:pPr marL="742950" marR="375920" lvl="1" indent="-285750" algn="just">
              <a:lnSpc>
                <a:spcPct val="150000"/>
              </a:lnSpc>
              <a:spcAft>
                <a:spcPts val="0"/>
              </a:spcAft>
              <a:buSzPts val="1000"/>
              <a:buFont typeface="Symbol" panose="05050102010706020507" pitchFamily="18" charset="2"/>
              <a:buChar char=""/>
              <a:tabLst>
                <a:tab pos="914400" algn="l"/>
              </a:tabLst>
            </a:pPr>
            <a:r>
              <a:rPr lang="en-IN" sz="1400" b="1" dirty="0">
                <a:effectLst/>
                <a:latin typeface="Times New Roman" panose="02020603050405020304" pitchFamily="18" charset="0"/>
                <a:ea typeface="Times New Roman" panose="02020603050405020304" pitchFamily="18" charset="0"/>
              </a:rPr>
              <a:t>Year:</a:t>
            </a:r>
            <a:r>
              <a:rPr lang="en-IN" sz="1400" dirty="0">
                <a:effectLst/>
                <a:latin typeface="Times New Roman" panose="02020603050405020304" pitchFamily="18" charset="0"/>
                <a:ea typeface="Times New Roman" panose="02020603050405020304" pitchFamily="18" charset="0"/>
              </a:rPr>
              <a:t> 2024</a:t>
            </a:r>
          </a:p>
          <a:p>
            <a:pPr marL="742950" marR="375920" lvl="1" indent="-285750" algn="just">
              <a:lnSpc>
                <a:spcPct val="150000"/>
              </a:lnSpc>
              <a:spcAft>
                <a:spcPts val="0"/>
              </a:spcAft>
              <a:buSzPts val="1000"/>
              <a:buFont typeface="Symbol" panose="05050102010706020507" pitchFamily="18" charset="2"/>
              <a:buChar char=""/>
              <a:tabLst>
                <a:tab pos="914400" algn="l"/>
              </a:tabLst>
            </a:pPr>
            <a:r>
              <a:rPr lang="en-IN" sz="1400" b="1" dirty="0">
                <a:effectLst/>
                <a:latin typeface="Times New Roman" panose="02020603050405020304" pitchFamily="18" charset="0"/>
                <a:ea typeface="Times New Roman" panose="02020603050405020304" pitchFamily="18" charset="0"/>
              </a:rPr>
              <a:t>Disadvantage:</a:t>
            </a:r>
            <a:r>
              <a:rPr lang="en-IN" sz="1400" dirty="0">
                <a:effectLst/>
                <a:latin typeface="Times New Roman" panose="02020603050405020304" pitchFamily="18" charset="0"/>
                <a:ea typeface="Times New Roman" panose="02020603050405020304" pitchFamily="18" charset="0"/>
              </a:rPr>
              <a:t> Security challenges in IoT-based systems may leave them vulnerable to cyberattacks or unauthorized access.</a:t>
            </a:r>
          </a:p>
          <a:p>
            <a:pPr marL="0" marR="375920" lvl="0" indent="0" algn="just">
              <a:lnSpc>
                <a:spcPct val="150000"/>
              </a:lnSpc>
              <a:spcAft>
                <a:spcPts val="0"/>
              </a:spcAft>
              <a:buNone/>
              <a:tabLst>
                <a:tab pos="457200" algn="l"/>
              </a:tabLst>
            </a:pPr>
            <a:r>
              <a:rPr lang="en-IN" sz="1400" b="1" dirty="0">
                <a:effectLst/>
                <a:latin typeface="Times New Roman" panose="02020603050405020304" pitchFamily="18" charset="0"/>
                <a:ea typeface="Times New Roman" panose="02020603050405020304" pitchFamily="18" charset="0"/>
              </a:rPr>
              <a:t>5.Paper:</a:t>
            </a:r>
            <a:r>
              <a:rPr lang="en-IN" sz="1400" dirty="0">
                <a:effectLst/>
                <a:latin typeface="Times New Roman" panose="02020603050405020304" pitchFamily="18" charset="0"/>
                <a:ea typeface="Times New Roman" panose="02020603050405020304" pitchFamily="18" charset="0"/>
              </a:rPr>
              <a:t> Home Automation using Artificial Intelligent &amp; Internet of Things</a:t>
            </a:r>
          </a:p>
          <a:p>
            <a:pPr marL="742950" marR="375920" lvl="1" indent="-285750" algn="just">
              <a:lnSpc>
                <a:spcPct val="150000"/>
              </a:lnSpc>
              <a:spcAft>
                <a:spcPts val="0"/>
              </a:spcAft>
              <a:buSzPts val="1000"/>
              <a:buFont typeface="Symbol" panose="05050102010706020507" pitchFamily="18" charset="2"/>
              <a:buChar char=""/>
              <a:tabLst>
                <a:tab pos="914400" algn="l"/>
              </a:tabLst>
            </a:pPr>
            <a:r>
              <a:rPr lang="en-IN" sz="1400" b="1" dirty="0">
                <a:effectLst/>
                <a:latin typeface="Times New Roman" panose="02020603050405020304" pitchFamily="18" charset="0"/>
                <a:ea typeface="Times New Roman" panose="02020603050405020304" pitchFamily="18" charset="0"/>
              </a:rPr>
              <a:t>Author:</a:t>
            </a:r>
            <a:r>
              <a:rPr lang="en-IN" sz="1400" dirty="0">
                <a:effectLst/>
                <a:latin typeface="Times New Roman" panose="02020603050405020304" pitchFamily="18" charset="0"/>
                <a:ea typeface="Times New Roman" panose="02020603050405020304" pitchFamily="18" charset="0"/>
              </a:rPr>
              <a:t> VB Reddy, B Dinesh, B </a:t>
            </a:r>
            <a:r>
              <a:rPr lang="en-IN" sz="1400" dirty="0" err="1">
                <a:effectLst/>
                <a:latin typeface="Times New Roman" panose="02020603050405020304" pitchFamily="18" charset="0"/>
                <a:ea typeface="Times New Roman" panose="02020603050405020304" pitchFamily="18" charset="0"/>
              </a:rPr>
              <a:t>Manikyam</a:t>
            </a:r>
            <a:endParaRPr lang="en-IN" sz="1400" dirty="0">
              <a:effectLst/>
              <a:latin typeface="Times New Roman" panose="02020603050405020304" pitchFamily="18" charset="0"/>
              <a:ea typeface="Times New Roman" panose="02020603050405020304" pitchFamily="18" charset="0"/>
            </a:endParaRPr>
          </a:p>
          <a:p>
            <a:pPr marL="742950" marR="375920" lvl="1" indent="-285750" algn="just">
              <a:lnSpc>
                <a:spcPct val="150000"/>
              </a:lnSpc>
              <a:spcAft>
                <a:spcPts val="0"/>
              </a:spcAft>
              <a:buSzPts val="1000"/>
              <a:buFont typeface="Symbol" panose="05050102010706020507" pitchFamily="18" charset="2"/>
              <a:buChar char=""/>
              <a:tabLst>
                <a:tab pos="914400" algn="l"/>
              </a:tabLst>
            </a:pPr>
            <a:r>
              <a:rPr lang="en-IN" sz="1400" b="1" dirty="0">
                <a:effectLst/>
                <a:latin typeface="Times New Roman" panose="02020603050405020304" pitchFamily="18" charset="0"/>
                <a:ea typeface="Times New Roman" panose="02020603050405020304" pitchFamily="18" charset="0"/>
              </a:rPr>
              <a:t>Year:</a:t>
            </a:r>
            <a:r>
              <a:rPr lang="en-IN" sz="1400" dirty="0">
                <a:effectLst/>
                <a:latin typeface="Times New Roman" panose="02020603050405020304" pitchFamily="18" charset="0"/>
                <a:ea typeface="Times New Roman" panose="02020603050405020304" pitchFamily="18" charset="0"/>
              </a:rPr>
              <a:t> 2024</a:t>
            </a:r>
          </a:p>
          <a:p>
            <a:pPr marL="742950" marR="375920" lvl="1" indent="-285750" algn="just">
              <a:lnSpc>
                <a:spcPct val="150000"/>
              </a:lnSpc>
              <a:spcAft>
                <a:spcPts val="0"/>
              </a:spcAft>
              <a:buSzPts val="1000"/>
              <a:buFont typeface="Symbol" panose="05050102010706020507" pitchFamily="18" charset="2"/>
              <a:buChar char=""/>
              <a:tabLst>
                <a:tab pos="914400" algn="l"/>
              </a:tabLst>
            </a:pPr>
            <a:r>
              <a:rPr lang="en-IN" sz="1400" b="1" dirty="0">
                <a:effectLst/>
                <a:latin typeface="Times New Roman" panose="02020603050405020304" pitchFamily="18" charset="0"/>
                <a:ea typeface="Times New Roman" panose="02020603050405020304" pitchFamily="18" charset="0"/>
              </a:rPr>
              <a:t>Disadvantage:</a:t>
            </a:r>
            <a:r>
              <a:rPr lang="en-IN" sz="1400" dirty="0">
                <a:effectLst/>
                <a:latin typeface="Times New Roman" panose="02020603050405020304" pitchFamily="18" charset="0"/>
                <a:ea typeface="Times New Roman" panose="02020603050405020304" pitchFamily="18" charset="0"/>
              </a:rPr>
              <a:t> AI-based systems may require significant computational resources, potentially limiting their feasibility for resource-constrained environments.</a:t>
            </a:r>
          </a:p>
          <a:p>
            <a:pPr marL="0" marR="375920" lvl="0" indent="0" algn="just">
              <a:lnSpc>
                <a:spcPct val="150000"/>
              </a:lnSpc>
              <a:spcAft>
                <a:spcPts val="0"/>
              </a:spcAft>
              <a:buNone/>
              <a:tabLst>
                <a:tab pos="457200" algn="l"/>
              </a:tabLst>
            </a:pPr>
            <a:r>
              <a:rPr lang="en-IN" sz="1400" b="1" dirty="0">
                <a:effectLst/>
                <a:latin typeface="Times New Roman" panose="02020603050405020304" pitchFamily="18" charset="0"/>
                <a:ea typeface="Times New Roman" panose="02020603050405020304" pitchFamily="18" charset="0"/>
              </a:rPr>
              <a:t>6.Paper:</a:t>
            </a:r>
            <a:r>
              <a:rPr lang="en-IN" sz="1400" dirty="0">
                <a:effectLst/>
                <a:latin typeface="Times New Roman" panose="02020603050405020304" pitchFamily="18" charset="0"/>
                <a:ea typeface="Times New Roman" panose="02020603050405020304" pitchFamily="18" charset="0"/>
              </a:rPr>
              <a:t> An Internet of Things-Integrated Home Automation with Smart Security System</a:t>
            </a:r>
          </a:p>
          <a:p>
            <a:pPr marL="742950" marR="375920" lvl="1" indent="-285750" algn="just">
              <a:lnSpc>
                <a:spcPct val="150000"/>
              </a:lnSpc>
              <a:spcAft>
                <a:spcPts val="0"/>
              </a:spcAft>
              <a:buSzPts val="1000"/>
              <a:buFont typeface="Symbol" panose="05050102010706020507" pitchFamily="18" charset="2"/>
              <a:buChar char=""/>
              <a:tabLst>
                <a:tab pos="914400" algn="l"/>
              </a:tabLst>
            </a:pPr>
            <a:r>
              <a:rPr lang="en-IN" sz="1400" b="1" dirty="0">
                <a:effectLst/>
                <a:latin typeface="Times New Roman" panose="02020603050405020304" pitchFamily="18" charset="0"/>
                <a:ea typeface="Times New Roman" panose="02020603050405020304" pitchFamily="18" charset="0"/>
              </a:rPr>
              <a:t>Author:</a:t>
            </a:r>
            <a:r>
              <a:rPr lang="en-IN" sz="1400" dirty="0">
                <a:effectLst/>
                <a:latin typeface="Times New Roman" panose="02020603050405020304" pitchFamily="18" charset="0"/>
                <a:ea typeface="Times New Roman" panose="02020603050405020304" pitchFamily="18" charset="0"/>
              </a:rPr>
              <a:t> M </a:t>
            </a:r>
            <a:r>
              <a:rPr lang="en-IN" sz="1400" dirty="0" err="1">
                <a:effectLst/>
                <a:latin typeface="Times New Roman" panose="02020603050405020304" pitchFamily="18" charset="0"/>
                <a:ea typeface="Times New Roman" panose="02020603050405020304" pitchFamily="18" charset="0"/>
              </a:rPr>
              <a:t>Sayeduzzaman</a:t>
            </a:r>
            <a:r>
              <a:rPr lang="en-IN" sz="1400" dirty="0">
                <a:effectLst/>
                <a:latin typeface="Times New Roman" panose="02020603050405020304" pitchFamily="18" charset="0"/>
                <a:ea typeface="Times New Roman" panose="02020603050405020304" pitchFamily="18" charset="0"/>
              </a:rPr>
              <a:t>, T Hasan</a:t>
            </a:r>
          </a:p>
          <a:p>
            <a:pPr marL="742950" marR="375920" lvl="1" indent="-285750" algn="just">
              <a:lnSpc>
                <a:spcPct val="150000"/>
              </a:lnSpc>
              <a:spcAft>
                <a:spcPts val="0"/>
              </a:spcAft>
              <a:buSzPts val="1000"/>
              <a:buFont typeface="Symbol" panose="05050102010706020507" pitchFamily="18" charset="2"/>
              <a:buChar char=""/>
              <a:tabLst>
                <a:tab pos="914400" algn="l"/>
              </a:tabLst>
            </a:pPr>
            <a:r>
              <a:rPr lang="en-IN" sz="1400" b="1" dirty="0">
                <a:effectLst/>
                <a:latin typeface="Times New Roman" panose="02020603050405020304" pitchFamily="18" charset="0"/>
                <a:ea typeface="Times New Roman" panose="02020603050405020304" pitchFamily="18" charset="0"/>
              </a:rPr>
              <a:t>Year:</a:t>
            </a:r>
            <a:r>
              <a:rPr lang="en-IN" sz="1400" dirty="0">
                <a:effectLst/>
                <a:latin typeface="Times New Roman" panose="02020603050405020304" pitchFamily="18" charset="0"/>
                <a:ea typeface="Times New Roman" panose="02020603050405020304" pitchFamily="18" charset="0"/>
              </a:rPr>
              <a:t> 2024</a:t>
            </a:r>
          </a:p>
          <a:p>
            <a:pPr marL="742950" marR="375920" lvl="1" indent="-285750" algn="just">
              <a:lnSpc>
                <a:spcPct val="150000"/>
              </a:lnSpc>
              <a:spcAft>
                <a:spcPts val="0"/>
              </a:spcAft>
              <a:buSzPts val="1000"/>
              <a:buFont typeface="Symbol" panose="05050102010706020507" pitchFamily="18" charset="2"/>
              <a:buChar char=""/>
              <a:tabLst>
                <a:tab pos="914400" algn="l"/>
              </a:tabLst>
            </a:pPr>
            <a:r>
              <a:rPr lang="en-IN" sz="1400" b="1" dirty="0">
                <a:effectLst/>
                <a:latin typeface="Times New Roman" panose="02020603050405020304" pitchFamily="18" charset="0"/>
                <a:ea typeface="Times New Roman" panose="02020603050405020304" pitchFamily="18" charset="0"/>
              </a:rPr>
              <a:t>Disadvantage:</a:t>
            </a:r>
            <a:r>
              <a:rPr lang="en-IN" sz="1400" dirty="0">
                <a:effectLst/>
                <a:latin typeface="Times New Roman" panose="02020603050405020304" pitchFamily="18" charset="0"/>
                <a:ea typeface="Times New Roman" panose="02020603050405020304" pitchFamily="18" charset="0"/>
              </a:rPr>
              <a:t> Integration challenges in IoT-based systems may lead to compatibility issues between devices and platforms.</a:t>
            </a:r>
          </a:p>
          <a:p>
            <a:endParaRPr lang="en-IN" dirty="0"/>
          </a:p>
        </p:txBody>
      </p:sp>
    </p:spTree>
    <p:extLst>
      <p:ext uri="{BB962C8B-B14F-4D97-AF65-F5344CB8AC3E}">
        <p14:creationId xmlns:p14="http://schemas.microsoft.com/office/powerpoint/2010/main" val="1667843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EXISTING SYSTEM</a:t>
            </a:r>
            <a:endParaRPr dirty="0">
              <a:latin typeface="Calibri"/>
              <a:ea typeface="Calibri"/>
              <a:cs typeface="Calibri"/>
              <a:sym typeface="Calibri"/>
            </a:endParaRPr>
          </a:p>
        </p:txBody>
      </p:sp>
      <p:sp>
        <p:nvSpPr>
          <p:cNvPr id="120" name="Google Shape;120;p16"/>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fontScale="92500" lnSpcReduction="20000"/>
          </a:bodyPr>
          <a:lstStyle/>
          <a:p>
            <a:pPr marL="76200" indent="0" algn="just">
              <a:lnSpc>
                <a:spcPct val="150000"/>
              </a:lnSpc>
              <a:buNone/>
            </a:pPr>
            <a:r>
              <a:rPr lang="en-US" sz="1800" dirty="0">
                <a:effectLst/>
                <a:latin typeface="Times New Roman" panose="02020603050405020304" pitchFamily="18" charset="0"/>
                <a:ea typeface="Times New Roman" panose="02020603050405020304" pitchFamily="18" charset="0"/>
              </a:rPr>
              <a:t>The existing street lighting system in urban areas typically comprises traditional lighting fixtures controlled by manual switches or basic timers. These systems operate on fixed schedules, turning lights on/off at predetermined times regardless of ambient light conditions or actual need. While functional, these systems suffer from several limitations:</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b="1" dirty="0">
                <a:effectLst/>
                <a:latin typeface="Times New Roman" panose="02020603050405020304" pitchFamily="18" charset="0"/>
                <a:ea typeface="Times New Roman" panose="02020603050405020304" pitchFamily="18" charset="0"/>
              </a:rPr>
              <a:t>Lack of Efficiency:</a:t>
            </a:r>
            <a:r>
              <a:rPr lang="en-US" sz="1800" dirty="0">
                <a:effectLst/>
                <a:latin typeface="Times New Roman" panose="02020603050405020304" pitchFamily="18" charset="0"/>
                <a:ea typeface="Times New Roman" panose="02020603050405020304" pitchFamily="18" charset="0"/>
              </a:rPr>
              <a:t> Traditional systems often result in energy wastage by keeping lights on when not required, leading to higher utility bills and unnecessary environmental impact.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b="1" dirty="0">
                <a:effectLst/>
                <a:latin typeface="Times New Roman" panose="02020603050405020304" pitchFamily="18" charset="0"/>
                <a:ea typeface="Times New Roman" panose="02020603050405020304" pitchFamily="18" charset="0"/>
              </a:rPr>
              <a:t>Limited Monitoring:</a:t>
            </a:r>
            <a:r>
              <a:rPr lang="en-US" sz="1800" dirty="0">
                <a:effectLst/>
                <a:latin typeface="Times New Roman" panose="02020603050405020304" pitchFamily="18" charset="0"/>
                <a:ea typeface="Times New Roman" panose="02020603050405020304" pitchFamily="18" charset="0"/>
              </a:rPr>
              <a:t> Monitoring the operational status of individual street lights is challenging with manual inspection methods, often leading to delayed detection and resolution of issues such as bulb failures or malfunctions.</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b="1" dirty="0">
                <a:effectLst/>
                <a:latin typeface="Times New Roman" panose="02020603050405020304" pitchFamily="18" charset="0"/>
                <a:ea typeface="Times New Roman" panose="02020603050405020304" pitchFamily="18" charset="0"/>
              </a:rPr>
              <a:t>High Maintenance Costs: </a:t>
            </a:r>
            <a:r>
              <a:rPr lang="en-US" sz="1800" dirty="0">
                <a:effectLst/>
                <a:latin typeface="Times New Roman" panose="02020603050405020304" pitchFamily="18" charset="0"/>
                <a:ea typeface="Times New Roman" panose="02020603050405020304" pitchFamily="18" charset="0"/>
              </a:rPr>
              <a:t>The reactive maintenance approach of traditional systems incurs higher maintenance costs due to the need for frequent manual inspections and repairs.</a:t>
            </a:r>
          </a:p>
          <a:p>
            <a:pPr algn="just">
              <a:lnSpc>
                <a:spcPct val="150000"/>
              </a:lnSpc>
            </a:pPr>
            <a:r>
              <a:rPr lang="en-US" sz="1800" b="1" dirty="0">
                <a:effectLst/>
                <a:latin typeface="Times New Roman" panose="02020603050405020304" pitchFamily="18" charset="0"/>
                <a:ea typeface="Times New Roman" panose="02020603050405020304" pitchFamily="18" charset="0"/>
              </a:rPr>
              <a:t>Inflexibility:</a:t>
            </a:r>
            <a:r>
              <a:rPr lang="en-US" sz="1800" dirty="0">
                <a:effectLst/>
                <a:latin typeface="Times New Roman" panose="02020603050405020304" pitchFamily="18" charset="0"/>
                <a:ea typeface="Times New Roman" panose="02020603050405020304" pitchFamily="18" charset="0"/>
              </a:rPr>
              <a:t> Fixed schedules do not allow for dynamic adjustments based on real-time conditions such as changes in ambient light levels or traffic patterns, leading to suboptimal lighting levels in some areas.</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endParaRPr lang="en-IN" sz="1800" dirty="0">
              <a:effectLst/>
              <a:latin typeface="Times New Roman" panose="02020603050405020304" pitchFamily="18" charset="0"/>
              <a:ea typeface="Times New Roman" panose="02020603050405020304" pitchFamily="18" charset="0"/>
            </a:endParaRPr>
          </a:p>
          <a:p>
            <a:pPr marL="0" lvl="0" indent="0" algn="l" rtl="0">
              <a:lnSpc>
                <a:spcPct val="114000"/>
              </a:lnSpc>
              <a:spcBef>
                <a:spcPts val="0"/>
              </a:spcBef>
              <a:spcAft>
                <a:spcPts val="0"/>
              </a:spcAft>
              <a:buClr>
                <a:schemeClr val="dk1"/>
              </a:buClr>
              <a:buSzPts val="24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PROPOSED SYSTEM </a:t>
            </a:r>
            <a:endParaRPr dirty="0">
              <a:latin typeface="Calibri"/>
              <a:ea typeface="Calibri"/>
              <a:cs typeface="Calibri"/>
              <a:sym typeface="Calibri"/>
            </a:endParaRPr>
          </a:p>
        </p:txBody>
      </p:sp>
      <p:sp>
        <p:nvSpPr>
          <p:cNvPr id="127" name="Google Shape;127;p17"/>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lnSpcReduction="10000"/>
          </a:bodyPr>
          <a:lstStyle/>
          <a:p>
            <a:pPr marL="76200" indent="0" algn="just">
              <a:lnSpc>
                <a:spcPct val="150000"/>
              </a:lnSpc>
              <a:buNone/>
            </a:pPr>
            <a:r>
              <a:rPr lang="en-US" sz="1800" dirty="0">
                <a:effectLst/>
                <a:latin typeface="Times New Roman" panose="02020603050405020304" pitchFamily="18" charset="0"/>
                <a:ea typeface="Times New Roman" panose="02020603050405020304" pitchFamily="18" charset="0"/>
              </a:rPr>
              <a:t>The proposed "Smart Street Light Management System" envisions a transformative upgrade to urban street lighting infrastructure through the seamless integration of Internet of Things (IoT) technology. At its core, each street light will be equipped with essential components including Light Dependent Resistor (LDR) modules for ambient light sensing and Arduino Uno microcontrollers for data processing and control. These elements will form the foundation of a dynamic and responsive system that addresses the shortcomings of traditional street lighting setups.</a:t>
            </a:r>
            <a:endParaRPr lang="en-IN" sz="1800" dirty="0">
              <a:effectLst/>
              <a:latin typeface="Times New Roman" panose="02020603050405020304" pitchFamily="18" charset="0"/>
              <a:ea typeface="Times New Roman" panose="02020603050405020304" pitchFamily="18" charset="0"/>
            </a:endParaRPr>
          </a:p>
          <a:p>
            <a:pPr marL="76200" indent="0" algn="just">
              <a:lnSpc>
                <a:spcPct val="150000"/>
              </a:lnSpc>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76200" indent="0" algn="just">
              <a:lnSpc>
                <a:spcPct val="150000"/>
              </a:lnSpc>
              <a:buNone/>
            </a:pPr>
            <a:r>
              <a:rPr lang="en-US" sz="1800" dirty="0">
                <a:effectLst/>
                <a:latin typeface="Times New Roman" panose="02020603050405020304" pitchFamily="18" charset="0"/>
                <a:ea typeface="Times New Roman" panose="02020603050405020304" pitchFamily="18" charset="0"/>
              </a:rPr>
              <a:t>Wireless communication modules will enable continuous data exchange between individual street lights and a centralized management platform. This platform will serve as the nerve center of the system, facilitating real-time monitoring of street light status and enabling immediate response to issues such as malfunctioning lights or deviations from predefined lighting schedules.</a:t>
            </a:r>
            <a:endParaRPr lang="en-IN" sz="1800" dirty="0">
              <a:effectLst/>
              <a:latin typeface="Times New Roman" panose="02020603050405020304" pitchFamily="18" charset="0"/>
              <a:ea typeface="Times New Roman" panose="02020603050405020304" pitchFamily="18" charset="0"/>
            </a:endParaRPr>
          </a:p>
          <a:p>
            <a:pPr marL="342900" lvl="0" indent="-190500" algn="l" rtl="0">
              <a:lnSpc>
                <a:spcPct val="114000"/>
              </a:lnSpc>
              <a:spcBef>
                <a:spcPts val="480"/>
              </a:spcBef>
              <a:spcAft>
                <a:spcPts val="0"/>
              </a:spcAft>
              <a:buClr>
                <a:schemeClr val="dk1"/>
              </a:buClr>
              <a:buSzPts val="2400"/>
              <a:buFont typeface="Noto Sans Symbols"/>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REQUIREMENTS</a:t>
            </a:r>
            <a:endParaRPr dirty="0">
              <a:latin typeface="Calibri"/>
              <a:ea typeface="Calibri"/>
              <a:cs typeface="Calibri"/>
              <a:sym typeface="Calibri"/>
            </a:endParaRPr>
          </a:p>
        </p:txBody>
      </p:sp>
      <p:sp>
        <p:nvSpPr>
          <p:cNvPr id="134" name="Google Shape;134;p18"/>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69215" indent="0">
              <a:buNone/>
            </a:pPr>
            <a:r>
              <a:rPr lang="en-US" sz="1800" b="1" dirty="0">
                <a:effectLst/>
                <a:latin typeface="Times New Roman" panose="02020603050405020304" pitchFamily="18" charset="0"/>
                <a:ea typeface="Times New Roman" panose="02020603050405020304" pitchFamily="18" charset="0"/>
              </a:rPr>
              <a:t>HARDWARE SPECIFICATION</a:t>
            </a:r>
            <a:endParaRPr lang="en-IN" sz="1800" dirty="0">
              <a:effectLst/>
              <a:latin typeface="Times New Roman" panose="02020603050405020304" pitchFamily="18" charset="0"/>
              <a:ea typeface="Times New Roman" panose="02020603050405020304" pitchFamily="18" charset="0"/>
            </a:endParaRPr>
          </a:p>
          <a:p>
            <a:pPr marL="519430" indent="0">
              <a:lnSpc>
                <a:spcPct val="150000"/>
              </a:lnSpc>
              <a:buNone/>
            </a:pPr>
            <a:r>
              <a:rPr lang="en-US" sz="1800" dirty="0" err="1">
                <a:effectLst/>
                <a:latin typeface="Times New Roman" panose="02020603050405020304" pitchFamily="18" charset="0"/>
                <a:ea typeface="Times New Roman" panose="02020603050405020304" pitchFamily="18" charset="0"/>
              </a:rPr>
              <a:t>NodeMCU</a:t>
            </a:r>
            <a:r>
              <a:rPr lang="en-US" sz="1800" dirty="0">
                <a:effectLst/>
                <a:latin typeface="Times New Roman" panose="02020603050405020304" pitchFamily="18" charset="0"/>
                <a:ea typeface="Times New Roman" panose="02020603050405020304" pitchFamily="18" charset="0"/>
              </a:rPr>
              <a:t> ESP8266</a:t>
            </a:r>
            <a:endParaRPr lang="en-IN" sz="1800" dirty="0">
              <a:effectLst/>
              <a:latin typeface="Times New Roman" panose="02020603050405020304" pitchFamily="18" charset="0"/>
              <a:ea typeface="Times New Roman" panose="02020603050405020304" pitchFamily="18" charset="0"/>
            </a:endParaRPr>
          </a:p>
          <a:p>
            <a:pPr marL="519430" indent="0">
              <a:lnSpc>
                <a:spcPct val="150000"/>
              </a:lnSpc>
              <a:buNone/>
            </a:pPr>
            <a:r>
              <a:rPr lang="en-US" sz="1800" dirty="0">
                <a:effectLst/>
                <a:latin typeface="Times New Roman" panose="02020603050405020304" pitchFamily="18" charset="0"/>
                <a:ea typeface="Times New Roman" panose="02020603050405020304" pitchFamily="18" charset="0"/>
              </a:rPr>
              <a:t>Lithium Ion Battery</a:t>
            </a:r>
            <a:endParaRPr lang="en-IN" sz="1800" dirty="0">
              <a:effectLst/>
              <a:latin typeface="Times New Roman" panose="02020603050405020304" pitchFamily="18" charset="0"/>
              <a:ea typeface="Times New Roman" panose="02020603050405020304" pitchFamily="18" charset="0"/>
            </a:endParaRPr>
          </a:p>
          <a:p>
            <a:pPr marL="519430" indent="0">
              <a:lnSpc>
                <a:spcPct val="150000"/>
              </a:lnSpc>
              <a:buNone/>
            </a:pPr>
            <a:r>
              <a:rPr lang="en-US" sz="1800" dirty="0">
                <a:effectLst/>
                <a:latin typeface="Times New Roman" panose="02020603050405020304" pitchFamily="18" charset="0"/>
                <a:ea typeface="Times New Roman" panose="02020603050405020304" pitchFamily="18" charset="0"/>
              </a:rPr>
              <a:t>5V Double channel Relay module</a:t>
            </a:r>
            <a:endParaRPr lang="en-IN" sz="1800" dirty="0">
              <a:effectLst/>
              <a:latin typeface="Times New Roman" panose="02020603050405020304" pitchFamily="18" charset="0"/>
              <a:ea typeface="Times New Roman" panose="02020603050405020304" pitchFamily="18" charset="0"/>
            </a:endParaRPr>
          </a:p>
          <a:p>
            <a:pPr marL="519430" indent="0">
              <a:lnSpc>
                <a:spcPct val="150000"/>
              </a:lnSpc>
              <a:buNone/>
            </a:pPr>
            <a:r>
              <a:rPr lang="en-US" sz="1800" dirty="0">
                <a:effectLst/>
                <a:latin typeface="Times New Roman" panose="02020603050405020304" pitchFamily="18" charset="0"/>
                <a:ea typeface="Times New Roman" panose="02020603050405020304" pitchFamily="18" charset="0"/>
              </a:rPr>
              <a:t>Breadboard</a:t>
            </a:r>
            <a:endParaRPr lang="en-IN" sz="1800" dirty="0">
              <a:latin typeface="Times New Roman" panose="02020603050405020304" pitchFamily="18" charset="0"/>
              <a:ea typeface="Times New Roman" panose="02020603050405020304" pitchFamily="18" charset="0"/>
            </a:endParaRPr>
          </a:p>
          <a:p>
            <a:pPr marL="85725" indent="0">
              <a:lnSpc>
                <a:spcPct val="150000"/>
              </a:lnSpc>
              <a:buNone/>
            </a:pPr>
            <a:r>
              <a:rPr lang="en-US" sz="1800" b="1" dirty="0">
                <a:effectLst/>
                <a:latin typeface="Times New Roman" panose="02020603050405020304" pitchFamily="18" charset="0"/>
                <a:ea typeface="Times New Roman" panose="02020603050405020304" pitchFamily="18" charset="0"/>
              </a:rPr>
              <a:t>SOFTWARE SPECIFICATION</a:t>
            </a:r>
            <a:endParaRPr lang="en-IN" sz="1800" dirty="0">
              <a:effectLst/>
              <a:latin typeface="Times New Roman" panose="02020603050405020304" pitchFamily="18" charset="0"/>
              <a:ea typeface="Times New Roman" panose="02020603050405020304" pitchFamily="18" charset="0"/>
            </a:endParaRPr>
          </a:p>
          <a:p>
            <a:pPr marL="519430" indent="0">
              <a:lnSpc>
                <a:spcPct val="150000"/>
              </a:lnSpc>
              <a:buNone/>
            </a:pPr>
            <a:r>
              <a:rPr lang="en-US" sz="1800" dirty="0">
                <a:effectLst/>
                <a:latin typeface="Times New Roman" panose="02020603050405020304" pitchFamily="18" charset="0"/>
                <a:ea typeface="Times New Roman" panose="02020603050405020304" pitchFamily="18" charset="0"/>
              </a:rPr>
              <a:t>Arduino IDE</a:t>
            </a:r>
            <a:endParaRPr lang="en-IN" sz="1800" dirty="0">
              <a:effectLst/>
              <a:latin typeface="Times New Roman" panose="02020603050405020304" pitchFamily="18" charset="0"/>
              <a:ea typeface="Times New Roman" panose="02020603050405020304" pitchFamily="18" charset="0"/>
            </a:endParaRPr>
          </a:p>
          <a:p>
            <a:pPr marL="519430" indent="0">
              <a:lnSpc>
                <a:spcPct val="150000"/>
              </a:lnSpc>
              <a:buNone/>
            </a:pPr>
            <a:r>
              <a:rPr lang="en-US" sz="1800" dirty="0">
                <a:effectLst/>
                <a:latin typeface="Times New Roman" panose="02020603050405020304" pitchFamily="18" charset="0"/>
                <a:ea typeface="Times New Roman" panose="02020603050405020304" pitchFamily="18" charset="0"/>
              </a:rPr>
              <a:t>Windows 11</a:t>
            </a:r>
            <a:endParaRPr lang="en-IN" sz="1800" dirty="0">
              <a:effectLst/>
              <a:latin typeface="Times New Roman" panose="02020603050405020304" pitchFamily="18" charset="0"/>
              <a:ea typeface="Times New Roman" panose="02020603050405020304" pitchFamily="18" charset="0"/>
            </a:endParaRPr>
          </a:p>
          <a:p>
            <a:pPr marL="519430" indent="0">
              <a:lnSpc>
                <a:spcPct val="150000"/>
              </a:lnSpc>
              <a:buNone/>
            </a:pPr>
            <a:r>
              <a:rPr lang="en-US" sz="1800" dirty="0">
                <a:effectLst/>
                <a:latin typeface="Times New Roman" panose="02020603050405020304" pitchFamily="18" charset="0"/>
                <a:ea typeface="Times New Roman" panose="02020603050405020304" pitchFamily="18" charset="0"/>
              </a:rPr>
              <a:t>Blynk Library</a:t>
            </a:r>
            <a:endParaRPr lang="en-IN" sz="1800" dirty="0">
              <a:effectLst/>
              <a:latin typeface="Times New Roman" panose="02020603050405020304" pitchFamily="18" charset="0"/>
              <a:ea typeface="Times New Roman" panose="02020603050405020304" pitchFamily="18" charset="0"/>
            </a:endParaRPr>
          </a:p>
          <a:p>
            <a:pPr marL="519430" indent="0">
              <a:lnSpc>
                <a:spcPct val="150000"/>
              </a:lnSpc>
              <a:buNone/>
            </a:pPr>
            <a:r>
              <a:rPr lang="en-US" sz="1800" dirty="0">
                <a:effectLst/>
                <a:latin typeface="Times New Roman" panose="02020603050405020304" pitchFamily="18" charset="0"/>
                <a:ea typeface="Times New Roman" panose="02020603050405020304" pitchFamily="18" charset="0"/>
              </a:rPr>
              <a:t>Blynk IOT</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ARCHITECTURE DIAGRAM</a:t>
            </a:r>
            <a:endParaRPr dirty="0">
              <a:latin typeface="Calibri"/>
              <a:ea typeface="Calibri"/>
              <a:cs typeface="Calibri"/>
              <a:sym typeface="Calibri"/>
            </a:endParaRPr>
          </a:p>
        </p:txBody>
      </p:sp>
      <p:sp>
        <p:nvSpPr>
          <p:cNvPr id="141" name="Google Shape;141;p19"/>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0" lvl="0" indent="0" algn="l" rtl="0">
              <a:lnSpc>
                <a:spcPct val="114000"/>
              </a:lnSpc>
              <a:spcBef>
                <a:spcPts val="0"/>
              </a:spcBef>
              <a:spcAft>
                <a:spcPts val="0"/>
              </a:spcAft>
              <a:buClr>
                <a:schemeClr val="dk1"/>
              </a:buClr>
              <a:buSzPts val="2400"/>
              <a:buNone/>
            </a:pPr>
            <a:r>
              <a:rPr lang="en-IN" dirty="0"/>
              <a:t> </a:t>
            </a:r>
            <a:endParaRPr dirty="0"/>
          </a:p>
        </p:txBody>
      </p:sp>
      <p:pic>
        <p:nvPicPr>
          <p:cNvPr id="4" name="Picture 3">
            <a:extLst>
              <a:ext uri="{FF2B5EF4-FFF2-40B4-BE49-F238E27FC236}">
                <a16:creationId xmlns:a16="http://schemas.microsoft.com/office/drawing/2014/main" id="{5F0BE8CB-48B8-9E38-49BE-843C554DD63C}"/>
              </a:ext>
            </a:extLst>
          </p:cNvPr>
          <p:cNvPicPr>
            <a:picLocks noChangeAspect="1"/>
          </p:cNvPicPr>
          <p:nvPr/>
        </p:nvPicPr>
        <p:blipFill>
          <a:blip r:embed="rId3"/>
          <a:stretch>
            <a:fillRect/>
          </a:stretch>
        </p:blipFill>
        <p:spPr>
          <a:xfrm>
            <a:off x="1185862" y="1924050"/>
            <a:ext cx="6772275" cy="30099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OUTPUTS</a:t>
            </a:r>
            <a:endParaRPr dirty="0">
              <a:latin typeface="Calibri"/>
              <a:ea typeface="Calibri"/>
              <a:cs typeface="Calibri"/>
              <a:sym typeface="Calibri"/>
            </a:endParaRPr>
          </a:p>
        </p:txBody>
      </p:sp>
      <p:pic>
        <p:nvPicPr>
          <p:cNvPr id="3" name="Picture 2">
            <a:extLst>
              <a:ext uri="{FF2B5EF4-FFF2-40B4-BE49-F238E27FC236}">
                <a16:creationId xmlns:a16="http://schemas.microsoft.com/office/drawing/2014/main" id="{80B4B057-574C-9890-473E-1FBEC03981E1}"/>
              </a:ext>
            </a:extLst>
          </p:cNvPr>
          <p:cNvPicPr>
            <a:picLocks noChangeAspect="1"/>
          </p:cNvPicPr>
          <p:nvPr/>
        </p:nvPicPr>
        <p:blipFill>
          <a:blip r:embed="rId3"/>
          <a:stretch>
            <a:fillRect/>
          </a:stretch>
        </p:blipFill>
        <p:spPr>
          <a:xfrm>
            <a:off x="0" y="854964"/>
            <a:ext cx="9144000" cy="514807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1386</Words>
  <Application>Microsoft Office PowerPoint</Application>
  <PresentationFormat>On-screen Show (4:3)</PresentationFormat>
  <Paragraphs>91</Paragraphs>
  <Slides>14</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Noto Sans Symbols</vt:lpstr>
      <vt:lpstr>Calibri</vt:lpstr>
      <vt:lpstr>Open Sans ExtraBold</vt:lpstr>
      <vt:lpstr>Arial</vt:lpstr>
      <vt:lpstr>Times New Roman</vt:lpstr>
      <vt:lpstr>Symbol</vt:lpstr>
      <vt:lpstr>Office Theme</vt:lpstr>
      <vt:lpstr>PowerPoint Presentation</vt:lpstr>
      <vt:lpstr>INTRODUCTION</vt:lpstr>
      <vt:lpstr>LITERATURE SURVEY</vt:lpstr>
      <vt:lpstr>LITERATURE SURVEY</vt:lpstr>
      <vt:lpstr>EXISTING SYSTEM</vt:lpstr>
      <vt:lpstr>PROPOSED SYSTEM </vt:lpstr>
      <vt:lpstr>REQUIREMENTS</vt:lpstr>
      <vt:lpstr>ARCHITECTURE DIAGRAM</vt:lpstr>
      <vt:lpstr>OUTPUTS</vt:lpstr>
      <vt:lpstr>OUTPUTS</vt:lpstr>
      <vt:lpstr>CONCLUSION</vt:lpstr>
      <vt:lpstr>FUTURE ENHANCEMENTS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Akshaya Raja</dc:creator>
  <cp:lastModifiedBy>Arvind Balaje</cp:lastModifiedBy>
  <cp:revision>6</cp:revision>
  <dcterms:modified xsi:type="dcterms:W3CDTF">2024-05-17T14:44:23Z</dcterms:modified>
</cp:coreProperties>
</file>