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2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3.xml" ContentType="application/vnd.openxmlformats-officedocument.drawingml.chartshape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4.xml" ContentType="application/vnd.openxmlformats-officedocument.drawingml.chartshape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5.xml" ContentType="application/vnd.openxmlformats-officedocument.drawingml.chartshapes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drawings/drawing6.xml" ContentType="application/vnd.openxmlformats-officedocument.drawingml.chartshapes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drawings/drawing7.xml" ContentType="application/vnd.openxmlformats-officedocument.drawingml.chartshapes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drawings/drawing8.xml" ContentType="application/vnd.openxmlformats-officedocument.drawingml.chartshapes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drawings/drawing9.xml" ContentType="application/vnd.openxmlformats-officedocument.drawingml.chartshapes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4"/>
  </p:sldMasterIdLst>
  <p:notesMasterIdLst>
    <p:notesMasterId r:id="rId12"/>
  </p:notesMasterIdLst>
  <p:sldIdLst>
    <p:sldId id="258" r:id="rId5"/>
    <p:sldId id="422" r:id="rId6"/>
    <p:sldId id="424" r:id="rId7"/>
    <p:sldId id="423" r:id="rId8"/>
    <p:sldId id="421" r:id="rId9"/>
    <p:sldId id="419" r:id="rId10"/>
    <p:sldId id="41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F2F2F2"/>
    <a:srgbClr val="EFEFEF"/>
    <a:srgbClr val="FF0000"/>
    <a:srgbClr val="2F5597"/>
    <a:srgbClr val="005CAB"/>
    <a:srgbClr val="EAEFF7"/>
    <a:srgbClr val="2F5598"/>
    <a:srgbClr val="D2DEE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CB2C8C-4B04-4CF8-9C34-5BBDD4A78944}" v="1" dt="2024-04-18T04:29:33.3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400" autoAdjust="0"/>
  </p:normalViewPr>
  <p:slideViewPr>
    <p:cSldViewPr snapToGrid="0">
      <p:cViewPr varScale="1">
        <p:scale>
          <a:sx n="78" d="100"/>
          <a:sy n="78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chartUserShapes" Target="../drawings/drawing8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chartUserShapes" Target="../drawings/drawing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5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chartUserShapes" Target="../drawings/drawing6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chartUserShapes" Target="../drawings/drawing7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9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636711711711712"/>
          <c:y val="0.24693106396734116"/>
          <c:w val="0.78726651651651647"/>
          <c:h val="0.7896146122214784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38100"/>
          </c:spPr>
          <c:dPt>
            <c:idx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3810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CF9-46DF-85F4-FCDA2BE889D5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 w="3810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CF9-46DF-85F4-FCDA2BE889D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3810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CF9-46DF-85F4-FCDA2BE889D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3810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CF9-46DF-85F4-FCDA2BE889D5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14.8</c:v>
                </c:pt>
                <c:pt idx="1">
                  <c:v>85.2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CF9-46DF-85F4-FCDA2BE889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9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38100"/>
          </c:spPr>
          <c:dPt>
            <c:idx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3810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757-44AD-8082-E6A7C7CF0F91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 w="3810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757-44AD-8082-E6A7C7CF0F9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3810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757-44AD-8082-E6A7C7CF0F9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3810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757-44AD-8082-E6A7C7CF0F91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2.9</c:v>
                </c:pt>
                <c:pt idx="1">
                  <c:v>98.1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757-44AD-8082-E6A7C7CF0F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9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636711711711712"/>
          <c:y val="0.24693106396734116"/>
          <c:w val="0.78726651651651647"/>
          <c:h val="0.78961461222147844"/>
        </c:manualLayout>
      </c:layout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9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636711711711712"/>
          <c:y val="0.24693106396734116"/>
          <c:w val="0.78726651651651647"/>
          <c:h val="0.7896146122214784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38100"/>
          </c:spPr>
          <c:dPt>
            <c:idx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3810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1D9-4A7C-8DDD-97BA3F0ADC4C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 w="3810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1D9-4A7C-8DDD-97BA3F0ADC4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3810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1D9-4A7C-8DDD-97BA3F0ADC4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3810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1D9-4A7C-8DDD-97BA3F0ADC4C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 formatCode="General">
                  <c:v>14.8</c:v>
                </c:pt>
                <c:pt idx="1">
                  <c:v>85.2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1D9-4A7C-8DDD-97BA3F0ADC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9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38100"/>
          </c:spPr>
          <c:dPt>
            <c:idx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3810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48A-4201-A89F-D635532EED6B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 w="3810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48A-4201-A89F-D635532EED6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3810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48A-4201-A89F-D635532EED6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3810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48A-4201-A89F-D635532EED6B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2.7</c:v>
                </c:pt>
                <c:pt idx="1">
                  <c:v>97.3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48A-4201-A89F-D635532EED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9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9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636711711711712"/>
          <c:y val="0.24693106396734116"/>
          <c:w val="0.78726651651651647"/>
          <c:h val="0.78961461222147844"/>
        </c:manualLayout>
      </c:layout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9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636711711711712"/>
          <c:y val="0.24693106396734116"/>
          <c:w val="0.78726651651651647"/>
          <c:h val="0.7896146122214784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38100"/>
          </c:spPr>
          <c:dPt>
            <c:idx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3810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380-4BF0-AD0D-A173B559B539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 w="3810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380-4BF0-AD0D-A173B559B53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3810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380-4BF0-AD0D-A173B559B53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3810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380-4BF0-AD0D-A173B559B539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14.8</c:v>
                </c:pt>
                <c:pt idx="1">
                  <c:v>85.2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380-4BF0-AD0D-A173B559B5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9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38100"/>
          </c:spPr>
          <c:dPt>
            <c:idx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3810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3EC-4628-A7D8-01EACD6FB75C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 w="3810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3EC-4628-A7D8-01EACD6FB75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3810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3EC-4628-A7D8-01EACD6FB75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3810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3EC-4628-A7D8-01EACD6FB75C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2.9</c:v>
                </c:pt>
                <c:pt idx="1">
                  <c:v>98.1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3EC-4628-A7D8-01EACD6FB7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9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636711711711712"/>
          <c:y val="0.24693106396734116"/>
          <c:w val="0.78726651651651647"/>
          <c:h val="0.78961461222147844"/>
        </c:manualLayout>
      </c:layout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9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0.21779</cdr:x>
      <cdr:y>0.48759</cdr:y>
    </cdr:from>
    <cdr:to>
      <cdr:x>0.84877</cdr:x>
      <cdr:y>0.75527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BBBEDE2B-4777-C3D1-3650-1EF61BF3F4EE}"/>
            </a:ext>
          </a:extLst>
        </cdr:cNvPr>
        <cdr:cNvSpPr txBox="1"/>
      </cdr:nvSpPr>
      <cdr:spPr>
        <a:xfrm xmlns:a="http://schemas.openxmlformats.org/drawingml/2006/main">
          <a:off x="290091" y="748160"/>
          <a:ext cx="840466" cy="41073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endParaRPr lang="en-US" sz="1600" b="1" dirty="0"/>
        </a:p>
        <a:p xmlns:a="http://schemas.openxmlformats.org/drawingml/2006/main">
          <a:pPr algn="ctr"/>
          <a:endParaRPr lang="en-US" sz="1600" b="1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0.19033</cdr:x>
      <cdr:y>0.47567</cdr:y>
    </cdr:from>
    <cdr:to>
      <cdr:x>0.82131</cdr:x>
      <cdr:y>0.74335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BBBEDE2B-4777-C3D1-3650-1EF61BF3F4EE}"/>
            </a:ext>
          </a:extLst>
        </cdr:cNvPr>
        <cdr:cNvSpPr txBox="1"/>
      </cdr:nvSpPr>
      <cdr:spPr>
        <a:xfrm xmlns:a="http://schemas.openxmlformats.org/drawingml/2006/main">
          <a:off x="253520" y="729874"/>
          <a:ext cx="840466" cy="41073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en-US" sz="1600" b="1" dirty="0"/>
            <a:t>85.2%</a:t>
          </a:r>
        </a:p>
        <a:p xmlns:a="http://schemas.openxmlformats.org/drawingml/2006/main">
          <a:pPr algn="ctr"/>
          <a:endParaRPr lang="en-US" sz="1600" b="1" dirty="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0.18036</cdr:x>
      <cdr:y>0.40824</cdr:y>
    </cdr:from>
    <cdr:to>
      <cdr:x>0.81964</cdr:x>
      <cdr:y>0.61195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BBBEDE2B-4777-C3D1-3650-1EF61BF3F4EE}"/>
            </a:ext>
          </a:extLst>
        </cdr:cNvPr>
        <cdr:cNvSpPr txBox="1"/>
      </cdr:nvSpPr>
      <cdr:spPr>
        <a:xfrm xmlns:a="http://schemas.openxmlformats.org/drawingml/2006/main">
          <a:off x="240243" y="727462"/>
          <a:ext cx="851513" cy="36300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en-US" sz="1600" b="1" dirty="0"/>
            <a:t>98.10%</a:t>
          </a: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0.17538</cdr:x>
      <cdr:y>0.35533</cdr:y>
    </cdr:from>
    <cdr:to>
      <cdr:x>0.79205</cdr:x>
      <cdr:y>0.54889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BBBEDE2B-4777-C3D1-3650-1EF61BF3F4EE}"/>
            </a:ext>
          </a:extLst>
        </cdr:cNvPr>
        <cdr:cNvSpPr txBox="1"/>
      </cdr:nvSpPr>
      <cdr:spPr>
        <a:xfrm xmlns:a="http://schemas.openxmlformats.org/drawingml/2006/main">
          <a:off x="207312" y="471894"/>
          <a:ext cx="728958" cy="25705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endParaRPr lang="en-US" sz="1600" b="1" dirty="0"/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0.21779</cdr:x>
      <cdr:y>0.48759</cdr:y>
    </cdr:from>
    <cdr:to>
      <cdr:x>0.84877</cdr:x>
      <cdr:y>0.75527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BBBEDE2B-4777-C3D1-3650-1EF61BF3F4EE}"/>
            </a:ext>
          </a:extLst>
        </cdr:cNvPr>
        <cdr:cNvSpPr txBox="1"/>
      </cdr:nvSpPr>
      <cdr:spPr>
        <a:xfrm xmlns:a="http://schemas.openxmlformats.org/drawingml/2006/main">
          <a:off x="290091" y="748160"/>
          <a:ext cx="840466" cy="41073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endParaRPr lang="en-US" sz="1600" b="1" dirty="0"/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0.18347</cdr:x>
      <cdr:y>0.47189</cdr:y>
    </cdr:from>
    <cdr:to>
      <cdr:x>0.81445</cdr:x>
      <cdr:y>0.73957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BBBEDE2B-4777-C3D1-3650-1EF61BF3F4EE}"/>
            </a:ext>
          </a:extLst>
        </cdr:cNvPr>
        <cdr:cNvSpPr txBox="1"/>
      </cdr:nvSpPr>
      <cdr:spPr>
        <a:xfrm xmlns:a="http://schemas.openxmlformats.org/drawingml/2006/main">
          <a:off x="244376" y="549756"/>
          <a:ext cx="840466" cy="31184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en-US" sz="1400" b="1" dirty="0"/>
            <a:t>85.2%</a:t>
          </a:r>
        </a:p>
        <a:p xmlns:a="http://schemas.openxmlformats.org/drawingml/2006/main">
          <a:pPr algn="ctr"/>
          <a:endParaRPr lang="en-US" sz="1600" b="1" dirty="0"/>
        </a:p>
      </cdr:txBody>
    </cdr:sp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0.20095</cdr:x>
      <cdr:y>0.37448</cdr:y>
    </cdr:from>
    <cdr:to>
      <cdr:x>0.81118</cdr:x>
      <cdr:y>0.56392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BBBEDE2B-4777-C3D1-3650-1EF61BF3F4EE}"/>
            </a:ext>
          </a:extLst>
        </cdr:cNvPr>
        <cdr:cNvSpPr txBox="1"/>
      </cdr:nvSpPr>
      <cdr:spPr>
        <a:xfrm xmlns:a="http://schemas.openxmlformats.org/drawingml/2006/main">
          <a:off x="267672" y="454987"/>
          <a:ext cx="812826" cy="23017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en-US" sz="1400" b="1" dirty="0"/>
            <a:t>98.10%</a:t>
          </a:r>
        </a:p>
      </cdr:txBody>
    </cdr:sp>
  </cdr:relSizeAnchor>
</c:userShapes>
</file>

<file path=ppt/drawings/drawing8.xml><?xml version="1.0" encoding="utf-8"?>
<c:userShapes xmlns:c="http://schemas.openxmlformats.org/drawingml/2006/chart">
  <cdr:relSizeAnchor xmlns:cdr="http://schemas.openxmlformats.org/drawingml/2006/chartDrawing">
    <cdr:from>
      <cdr:x>0.18451</cdr:x>
      <cdr:y>0.5</cdr:y>
    </cdr:from>
    <cdr:to>
      <cdr:x>0.81549</cdr:x>
      <cdr:y>0.76768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BBBEDE2B-4777-C3D1-3650-1EF61BF3F4EE}"/>
            </a:ext>
          </a:extLst>
        </cdr:cNvPr>
        <cdr:cNvSpPr txBox="1"/>
      </cdr:nvSpPr>
      <cdr:spPr>
        <a:xfrm xmlns:a="http://schemas.openxmlformats.org/drawingml/2006/main">
          <a:off x="245767" y="767204"/>
          <a:ext cx="840466" cy="41073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en-US" sz="1600" b="1" dirty="0"/>
            <a:t>85.2%</a:t>
          </a:r>
        </a:p>
      </cdr:txBody>
    </cdr:sp>
  </cdr:relSizeAnchor>
</c:userShapes>
</file>

<file path=ppt/drawings/drawing9.xml><?xml version="1.0" encoding="utf-8"?>
<c:userShapes xmlns:c="http://schemas.openxmlformats.org/drawingml/2006/chart">
  <cdr:relSizeAnchor xmlns:cdr="http://schemas.openxmlformats.org/drawingml/2006/chartDrawing">
    <cdr:from>
      <cdr:x>0.20095</cdr:x>
      <cdr:y>0.37448</cdr:y>
    </cdr:from>
    <cdr:to>
      <cdr:x>0.81118</cdr:x>
      <cdr:y>0.56392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BBBEDE2B-4777-C3D1-3650-1EF61BF3F4EE}"/>
            </a:ext>
          </a:extLst>
        </cdr:cNvPr>
        <cdr:cNvSpPr txBox="1"/>
      </cdr:nvSpPr>
      <cdr:spPr>
        <a:xfrm xmlns:a="http://schemas.openxmlformats.org/drawingml/2006/main">
          <a:off x="267672" y="454987"/>
          <a:ext cx="812826" cy="23017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en-US" sz="1400" b="1" dirty="0"/>
            <a:t>98.10%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27D9B-AE93-47A3-88FD-CB80385CD563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458049-099B-4311-93C0-4E2515A1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85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01017-BFE5-4658-9134-741589A354E6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507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01017-BFE5-4658-9134-741589A354E6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322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01017-BFE5-4658-9134-741589A354E6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804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01017-BFE5-4658-9134-741589A354E6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077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01017-BFE5-4658-9134-741589A354E6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887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01017-BFE5-4658-9134-741589A354E6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739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34C7B-86EB-4E93-B035-AD07203AA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C13C7C-D404-4AD0-A7D8-EFF82C505D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A133B-BFCE-40EF-ABFE-F7953EE3B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D737D-3F08-4223-8F18-DDA48D1CEC59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A627D-7EFE-408E-A027-CE0890DAF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2635A-5413-4A54-950C-C72850102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B246-2FAE-45EA-AB5E-9BCB6E8CA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81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E7509-E9D1-4830-95C6-151957EE8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59063D-2C25-401D-88DF-7A67AED17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162F2-7E9C-47BF-BD0F-40FD4CAB4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D737D-3F08-4223-8F18-DDA48D1CEC59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47181-C8C2-4A4C-A641-CC08C8ABD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06EF4-E410-4DA3-B47D-6D1D3641A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B246-2FAE-45EA-AB5E-9BCB6E8CA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825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41E7C-EB0E-40D2-AE9E-9E9544FF15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3030D3-50CC-44AC-A1C4-9A2BB52C0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050B1-B76B-45E9-8DB5-9DB469C78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D737D-3F08-4223-8F18-DDA48D1CEC59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2A76A-C553-455C-8CD8-A583B1FC9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FB308-7322-4FB3-B841-E043A392A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B246-2FAE-45EA-AB5E-9BCB6E8CA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373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C1101-61F1-483F-8C1E-657FA7897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5D816-FA1D-492C-AE93-5107CB317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42A30-650B-4FC6-9E48-0FD0EB1D8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D737D-3F08-4223-8F18-DDA48D1CEC59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895C7-1CE9-4704-BDF0-0F2405D33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B04D5-7BB1-4498-A22A-CA6C5C6F6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B246-2FAE-45EA-AB5E-9BCB6E8CA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62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97B3E-009C-4E0C-9BBC-B8ADF4D3B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F35C9-3399-48EF-8A42-717A7CC8F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0C88A-F161-482E-A9C5-229D4479A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D737D-3F08-4223-8F18-DDA48D1CEC59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7886E-BEB9-41C6-90FD-26C689AB3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4723B-F397-46E7-8FA7-0C6E3E103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B246-2FAE-45EA-AB5E-9BCB6E8CA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51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6A829-3FA7-483F-9E87-E5EB855CB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0D90C-F4CE-4701-8DC7-FB733C0A8E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18DDF2-6AD2-4C28-A437-BAC36C813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8148E3-3F9D-46E9-BE0B-372DF2DDB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D737D-3F08-4223-8F18-DDA48D1CEC59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0F2626-8EA8-4889-8F48-AD986BC44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60AE9B-CFDF-414D-9769-E3BF721E8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B246-2FAE-45EA-AB5E-9BCB6E8CA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84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3FF01-983C-44F4-B2FE-B1C93C0AF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A2ED6-FF22-42EB-A678-FA7E6EAC2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4B6529-AE64-40C0-8720-71B685399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C8EC7A-D6E3-418C-9A33-7B620240E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0C80B8-5871-40C6-BC9E-EE5B024D11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DC2D61-E44B-42E3-9CCF-5A5163203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D737D-3F08-4223-8F18-DDA48D1CEC59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5913F8-867C-4061-96AF-9D981EAB1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DF97C9-19D2-4822-A3E0-90A9C9480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B246-2FAE-45EA-AB5E-9BCB6E8CA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834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6AF01-890E-4DAB-912D-DA80F74BF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717359-EE56-436E-8054-AD0ACB929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D737D-3F08-4223-8F18-DDA48D1CEC59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9B89CE-F0A1-419C-9D03-A8570722E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F515D9-1BD8-4118-A80C-EAADEFE88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B246-2FAE-45EA-AB5E-9BCB6E8CA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14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673812-CE88-41AD-8E89-7BEE058FD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D737D-3F08-4223-8F18-DDA48D1CEC59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D4F39C-1441-46EB-BCDF-0712F885D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4343D-0B4A-42D2-9A05-4463E969A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B246-2FAE-45EA-AB5E-9BCB6E8CA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30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F8C3B-435B-44E2-BA7D-5B03510B6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75DAC-F092-4CFD-9215-4BDBEA41E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708CE6-F991-4168-81E5-78C6C196E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4E44E8-05BB-4393-B322-51767F42C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D737D-3F08-4223-8F18-DDA48D1CEC59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AD435-4666-423E-94D3-96E70F1BA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848141-8CA1-4039-B26D-C7211FA3E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B246-2FAE-45EA-AB5E-9BCB6E8CA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25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2E57C-BB1F-4D5D-AA8B-71989A9A4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87668B-172D-40AF-B7A5-AAFEB6E2D4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4E29C3-110C-4EA3-92A4-3E9B464E8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9FBCA-B7CD-489F-B273-D6219E74B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D737D-3F08-4223-8F18-DDA48D1CEC59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F1592-E2E8-47F0-A222-78910AA8F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DA5AD7-CEC0-4DCF-9E7B-D53BE3393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B246-2FAE-45EA-AB5E-9BCB6E8CA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73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A718B0-01D7-4D6D-8292-16B769416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B4787-7B4C-4564-9CB9-637F31429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25195-A9DB-474E-A6D6-61CF891B1F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D737D-3F08-4223-8F18-DDA48D1CEC59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9D180-3924-4AC3-BD35-03DEC30020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2836D-6B9A-406D-9C23-BAF1F54D81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2B246-2FAE-45EA-AB5E-9BCB6E8CA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14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11" Type="http://schemas.openxmlformats.org/officeDocument/2006/relationships/chart" Target="../charts/chart4.xml"/><Relationship Id="rId5" Type="http://schemas.openxmlformats.org/officeDocument/2006/relationships/image" Target="../media/image3.emf"/><Relationship Id="rId10" Type="http://schemas.openxmlformats.org/officeDocument/2006/relationships/chart" Target="../charts/chart3.xml"/><Relationship Id="rId4" Type="http://schemas.openxmlformats.org/officeDocument/2006/relationships/oleObject" Target="../embeddings/oleObject1.bin"/><Relationship Id="rId9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5.xml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11" Type="http://schemas.openxmlformats.org/officeDocument/2006/relationships/chart" Target="../charts/chart8.xml"/><Relationship Id="rId5" Type="http://schemas.openxmlformats.org/officeDocument/2006/relationships/image" Target="../media/image3.emf"/><Relationship Id="rId10" Type="http://schemas.openxmlformats.org/officeDocument/2006/relationships/chart" Target="../charts/chart7.xml"/><Relationship Id="rId4" Type="http://schemas.openxmlformats.org/officeDocument/2006/relationships/oleObject" Target="../embeddings/oleObject2.bin"/><Relationship Id="rId9" Type="http://schemas.openxmlformats.org/officeDocument/2006/relationships/chart" Target="../charts/char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9.xml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10" Type="http://schemas.openxmlformats.org/officeDocument/2006/relationships/chart" Target="../charts/chart11.xml"/><Relationship Id="rId4" Type="http://schemas.openxmlformats.org/officeDocument/2006/relationships/oleObject" Target="../embeddings/oleObject3.bin"/><Relationship Id="rId9" Type="http://schemas.openxmlformats.org/officeDocument/2006/relationships/chart" Target="../charts/char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4DF735E9-FB48-CF4A-B66D-3AA73548E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6525"/>
            <a:ext cx="1221360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2C103D-A230-A74D-BCDE-0E4C13F7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08" y="1328075"/>
            <a:ext cx="10567779" cy="2852737"/>
          </a:xfrm>
        </p:spPr>
        <p:txBody>
          <a:bodyPr>
            <a:normAutofit fontScale="90000"/>
          </a:bodyPr>
          <a:lstStyle/>
          <a:p>
            <a:r>
              <a:rPr lang="en-US" sz="5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MEDIUM VOLTAGE SUPPLY CONNECTION IN ENERGYSENSE</a:t>
            </a:r>
            <a:br>
              <a:rPr lang="en-US" sz="5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(MVSC)</a:t>
            </a:r>
            <a:endParaRPr lang="en-US" sz="480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4816D9-43ED-8444-8268-D8FC4FC88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3286" y="4356496"/>
            <a:ext cx="5538470" cy="150018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WEEKLY PROJECT STATUS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r>
              <a:rPr lang="en-US" sz="2000" b="1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April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C0E283-A961-483B-8E43-1A07CEB41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77D4-3BE6-174D-995B-A7CD8488E896}" type="slidenum">
              <a:rPr lang="en-US" smtClean="0"/>
              <a:t>1</a:t>
            </a:fld>
            <a:endParaRPr lang="en-US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565CEB3-D7DF-4419-BAC4-8249118F9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5669" y="292376"/>
            <a:ext cx="1146963" cy="111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347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25593" y="1593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12700" imgH="12700" progId="TCLayout.ActiveDocument.1">
                  <p:embed/>
                </p:oleObj>
              </mc:Choice>
              <mc:Fallback>
                <p:oleObj name="think-cell Slide" r:id="rId4" imgW="12700" imgH="12700" progId="TCLayout.ActiveDocument.1">
                  <p:embed/>
                  <p:pic>
                    <p:nvPicPr>
                      <p:cNvPr id="13" name="Object 1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5593" y="1593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57A7E4AC-BE97-429A-BCCE-3C5DB7DF3C71}"/>
              </a:ext>
            </a:extLst>
          </p:cNvPr>
          <p:cNvSpPr txBox="1"/>
          <p:nvPr/>
        </p:nvSpPr>
        <p:spPr>
          <a:xfrm>
            <a:off x="10634377" y="154235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9" name="Content Placeholder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1369591"/>
              </p:ext>
            </p:extLst>
          </p:nvPr>
        </p:nvGraphicFramePr>
        <p:xfrm>
          <a:off x="5166040" y="1995776"/>
          <a:ext cx="6927060" cy="431358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91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0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01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01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47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002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KEY MILESTONES</a:t>
                      </a:r>
                      <a:endParaRPr lang="en-US" sz="1100" b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3" marB="40653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PLANNED START</a:t>
                      </a:r>
                      <a:endParaRPr lang="en-US" sz="1100" b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3" marB="40653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PLANNED END</a:t>
                      </a:r>
                      <a:endParaRPr lang="en-US" sz="1100" b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3" marB="40653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ACTUAL START</a:t>
                      </a:r>
                      <a:endParaRPr lang="en-US" sz="1100" b="1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3" marB="40653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ACTUAL END</a:t>
                      </a:r>
                      <a:endParaRPr lang="en-US" sz="1100" b="1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3" marB="40653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STATUS</a:t>
                      </a:r>
                      <a:endParaRPr lang="en-US" sz="11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3" marB="40653" anchor="ctr">
                    <a:solidFill>
                      <a:srgbClr val="2F55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3338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US" altLang="en-US" sz="900" baseline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User Requirement Specification (URS) &amp; Joint Application Design (JAD) Session </a:t>
                      </a:r>
                      <a:endParaRPr lang="en-MY" altLang="en-US" sz="900" baseline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25-Feb-23</a:t>
                      </a: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3-Mar-23</a:t>
                      </a: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25-Feb-22</a:t>
                      </a: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alt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21-Jul-22</a:t>
                      </a:r>
                      <a:endParaRPr lang="en-MY" altLang="en-US" sz="900" strike="noStrike" kern="120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000" b="1" cap="all" baseline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</a:t>
                      </a:r>
                    </a:p>
                  </a:txBody>
                  <a:tcPr marL="42679" marR="42679" marT="42679" marB="42679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999772"/>
                  </a:ext>
                </a:extLst>
              </a:tr>
              <a:tr h="281964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US" altLang="en-US" sz="900" baseline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User Requirement Sign-Off</a:t>
                      </a:r>
                      <a:endParaRPr lang="en-MY" altLang="en-US" sz="900" baseline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7-Mar-22</a:t>
                      </a: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7-Mar-22</a:t>
                      </a: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alt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7-Mar-22</a:t>
                      </a:r>
                      <a:endParaRPr lang="en-MY" altLang="en-US" sz="900" strike="noStrike" kern="120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endParaRPr lang="en-MY" altLang="en-US" sz="900" strike="noStrike" kern="1200" dirty="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000" b="1" cap="all" baseline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</a:t>
                      </a:r>
                    </a:p>
                  </a:txBody>
                  <a:tcPr marL="42679" marR="42679" marT="42679" marB="42679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3666918"/>
                  </a:ext>
                </a:extLst>
              </a:tr>
              <a:tr h="267586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US" altLang="en-US" sz="900" baseline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System Design Session</a:t>
                      </a:r>
                      <a:endParaRPr lang="en-MY" altLang="en-US" sz="900" baseline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4-Mar-23</a:t>
                      </a: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7-Mar-23</a:t>
                      </a: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2-Jan-23</a:t>
                      </a: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strike="noStrike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4-Mar-23</a:t>
                      </a: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000" b="1" cap="all" baseline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</a:t>
                      </a:r>
                    </a:p>
                  </a:txBody>
                  <a:tcPr marL="42679" marR="42679" marT="42679" marB="42679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2017417"/>
                  </a:ext>
                </a:extLst>
              </a:tr>
              <a:tr h="267586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US" altLang="en-US" sz="900" b="1" u="sng" baseline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Development</a:t>
                      </a:r>
                      <a:endParaRPr lang="en-MY" altLang="en-US" sz="900" b="1" u="sng" baseline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endParaRPr lang="en-US" sz="900" strike="noStrike" kern="120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strike="noStrike" kern="120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strike="noStrike" kern="120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endParaRPr lang="en-MY" altLang="en-US" sz="900" strike="noStrike" kern="1200" dirty="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endParaRPr lang="en-US" sz="1000" b="1" cap="all" baseline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2679" marR="42679" marT="42679" marB="42679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088858"/>
                  </a:ext>
                </a:extLst>
              </a:tr>
              <a:tr h="283230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MY" altLang="en-US" sz="900" baseline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Integration with </a:t>
                      </a:r>
                      <a:r>
                        <a:rPr lang="en-MY" altLang="en-US" sz="900" baseline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myTNB</a:t>
                      </a:r>
                      <a:endParaRPr lang="en-MY" altLang="en-US" sz="900" baseline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26-Aug-23</a:t>
                      </a: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7-Aug-23</a:t>
                      </a: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endParaRPr lang="en-MY" altLang="en-US" sz="900" strike="noStrike" kern="1200" dirty="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endParaRPr lang="en-MY" altLang="en-US" sz="900" strike="noStrike" kern="1200" dirty="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000" b="1" cap="all" baseline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</a:t>
                      </a:r>
                    </a:p>
                  </a:txBody>
                  <a:tcPr marL="42679" marR="42679" marT="42679" marB="42679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435440"/>
                  </a:ext>
                </a:extLst>
              </a:tr>
              <a:tr h="267586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MY" altLang="en-US" sz="900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Maintain Old Application</a:t>
                      </a: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8-Aug-23</a:t>
                      </a: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10-Aug-23</a:t>
                      </a: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endParaRPr lang="en-MY" altLang="en-US" sz="900" strike="noStrike" kern="120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endParaRPr lang="en-MY" altLang="en-US" sz="900" strike="noStrike" kern="1200" dirty="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1" i="0" u="none" strike="noStrike" kern="1200" cap="all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2679" marR="42679" marT="42679" marB="4267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256918"/>
                  </a:ext>
                </a:extLst>
              </a:tr>
              <a:tr h="347602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MY" altLang="en-US" sz="900" baseline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Application Number</a:t>
                      </a: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11-Aug-23</a:t>
                      </a: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strike="noStrike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15-Aug-23</a:t>
                      </a: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endParaRPr lang="en-MY" altLang="en-US" sz="900" strike="noStrike" kern="120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endParaRPr lang="en-MY" altLang="en-US" sz="900" strike="noStrike" kern="1200" dirty="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all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90%</a:t>
                      </a:r>
                    </a:p>
                  </a:txBody>
                  <a:tcPr marL="42679" marR="42679" marT="42679" marB="42679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979802"/>
                  </a:ext>
                </a:extLst>
              </a:tr>
              <a:tr h="267586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MY" altLang="en-US" sz="900" baseline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Application Status</a:t>
                      </a: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16-Aug-23</a:t>
                      </a: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strike="noStrike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18-Aug-23</a:t>
                      </a: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31-Jul-23</a:t>
                      </a: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endParaRPr lang="en-MY" altLang="en-US" sz="900" strike="noStrike" kern="1200" dirty="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all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90%</a:t>
                      </a:r>
                    </a:p>
                  </a:txBody>
                  <a:tcPr marL="42679" marR="42679" marT="42679" marB="42679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583647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MY" altLang="en-US" sz="900" baseline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Application Stages Timeline</a:t>
                      </a: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21-Aug-23</a:t>
                      </a: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strike="noStrike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31-Aug-23</a:t>
                      </a: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31-Jul-23</a:t>
                      </a: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endParaRPr lang="en-MY" altLang="en-US" sz="900" strike="noStrike" kern="1200" dirty="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all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90%</a:t>
                      </a:r>
                      <a:endParaRPr kumimoji="0" lang="en-US" sz="1000" b="1" i="0" u="none" strike="noStrike" kern="1200" cap="all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2679" marR="42679" marT="42679" marB="42679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7462866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MY" altLang="en-US" sz="900" baseline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Getting Electricity (GE) Eligibility </a:t>
                      </a: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1-Sept-23</a:t>
                      </a: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strike="noStrike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8-Sept-23</a:t>
                      </a: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endParaRPr lang="en-MY" altLang="en-US" sz="900" strike="noStrike" kern="1200" dirty="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endParaRPr lang="en-MY" altLang="en-US" sz="900" strike="noStrike" kern="120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all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90%</a:t>
                      </a:r>
                    </a:p>
                  </a:txBody>
                  <a:tcPr marL="42679" marR="42679" marT="42679" marB="42679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769469"/>
                  </a:ext>
                </a:extLst>
              </a:tr>
              <a:tr h="416101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MY" altLang="en-US" sz="900" baseline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Application Submission (non-draft)</a:t>
                      </a: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22-Sept-23</a:t>
                      </a: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strike="noStrike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29-Sept-23</a:t>
                      </a: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endParaRPr lang="en-MY" altLang="en-US" sz="900" strike="noStrike" kern="1200" dirty="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endParaRPr lang="en-MY" altLang="en-US" sz="900" strike="noStrike" kern="120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all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90%</a:t>
                      </a:r>
                    </a:p>
                  </a:txBody>
                  <a:tcPr marL="42679" marR="42679" marT="42679" marB="42679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580095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E68EB672-A7E9-2344-9817-CF8347A5D97A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89782911"/>
              </p:ext>
            </p:extLst>
          </p:nvPr>
        </p:nvGraphicFramePr>
        <p:xfrm>
          <a:off x="62957" y="5270369"/>
          <a:ext cx="5016004" cy="84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6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019">
                <a:tc>
                  <a:txBody>
                    <a:bodyPr/>
                    <a:lstStyle/>
                    <a:p>
                      <a:pPr algn="ctr"/>
                      <a:r>
                        <a:rPr lang="en-MY" sz="1400" b="1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UPCOMING 2</a:t>
                      </a:r>
                      <a:r>
                        <a:rPr lang="en-MY" sz="1400" b="1" baseline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WEEKS ACTIVITIES</a:t>
                      </a:r>
                      <a:endParaRPr lang="en-MY" sz="800" b="1">
                        <a:solidFill>
                          <a:schemeClr val="bg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341">
                <a:tc>
                  <a:txBody>
                    <a:bodyPr/>
                    <a:lstStyle/>
                    <a:p>
                      <a:pPr marL="1714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strike="noStrike" kern="1200" dirty="0" err="1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Nashmi</a:t>
                      </a:r>
                      <a:r>
                        <a:rPr lang="en-US" sz="800" strike="noStrike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to share latest FS/FD Document to </a:t>
                      </a:r>
                      <a:r>
                        <a:rPr lang="en-US" sz="800" strike="noStrike" kern="1200" dirty="0" err="1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Nurel</a:t>
                      </a:r>
                      <a:endParaRPr lang="en-US" sz="800" strike="noStrike" kern="1200" dirty="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1714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strike="noStrike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Internal Pre – SIT Test </a:t>
                      </a:r>
                    </a:p>
                    <a:p>
                      <a:pPr marL="1714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strike="noStrike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Ticket number from Ikram Lim on AWS issue</a:t>
                      </a:r>
                    </a:p>
                    <a:p>
                      <a:pPr marL="1714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strike="noStrike" kern="1200" dirty="0" err="1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Nurel</a:t>
                      </a:r>
                      <a:r>
                        <a:rPr lang="en-US" sz="800" strike="noStrike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to create the letter to work at TNB premise</a:t>
                      </a:r>
                    </a:p>
                  </a:txBody>
                  <a:tcPr marL="36000" marR="36000" marT="36000" marB="3600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Chevron 6">
            <a:extLst>
              <a:ext uri="{FF2B5EF4-FFF2-40B4-BE49-F238E27FC236}">
                <a16:creationId xmlns:a16="http://schemas.microsoft.com/office/drawing/2014/main" id="{9CC5804A-24DB-3C89-5E18-6BBB64078CDF}"/>
              </a:ext>
            </a:extLst>
          </p:cNvPr>
          <p:cNvSpPr/>
          <p:nvPr/>
        </p:nvSpPr>
        <p:spPr>
          <a:xfrm>
            <a:off x="10925015" y="1609847"/>
            <a:ext cx="1080000" cy="230061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" b="1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TRAINING &amp; CLOSE</a:t>
            </a: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AA097E5C-F62F-235B-08D8-C68096535D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84884" y="114006"/>
            <a:ext cx="1520131" cy="770200"/>
          </a:xfrm>
          <a:prstGeom prst="rect">
            <a:avLst/>
          </a:prstGeom>
        </p:spPr>
      </p:pic>
      <p:sp>
        <p:nvSpPr>
          <p:cNvPr id="14" name="Snip Diagonal Corner of Rectangle 13">
            <a:extLst>
              <a:ext uri="{FF2B5EF4-FFF2-40B4-BE49-F238E27FC236}">
                <a16:creationId xmlns:a16="http://schemas.microsoft.com/office/drawing/2014/main" id="{F7E70A08-7693-91EA-BFFA-2B6172F22F4E}"/>
              </a:ext>
            </a:extLst>
          </p:cNvPr>
          <p:cNvSpPr/>
          <p:nvPr/>
        </p:nvSpPr>
        <p:spPr>
          <a:xfrm>
            <a:off x="186986" y="114007"/>
            <a:ext cx="6442414" cy="770199"/>
          </a:xfrm>
          <a:prstGeom prst="snip2DiagRect">
            <a:avLst>
              <a:gd name="adj1" fmla="val 0"/>
              <a:gd name="adj2" fmla="val 21983"/>
            </a:avLst>
          </a:prstGeom>
          <a:solidFill>
            <a:srgbClr val="2F559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600" b="1" u="sng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Medium Voltage Supply Connection in </a:t>
            </a:r>
            <a:r>
              <a:rPr lang="en-US" sz="1600" b="1" u="sng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EnergySense</a:t>
            </a:r>
            <a:r>
              <a:rPr lang="en-US" sz="1600" b="1" u="sng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(MVSC)</a:t>
            </a:r>
          </a:p>
          <a:p>
            <a:pPr>
              <a:lnSpc>
                <a:spcPct val="150000"/>
              </a:lnSpc>
            </a:pPr>
            <a:r>
              <a:rPr lang="en-US" sz="1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STATUS SUMMARY</a:t>
            </a:r>
            <a:endParaRPr lang="en-US" sz="1400" i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Snip Diagonal Corner of Rectangle 14">
            <a:extLst>
              <a:ext uri="{FF2B5EF4-FFF2-40B4-BE49-F238E27FC236}">
                <a16:creationId xmlns:a16="http://schemas.microsoft.com/office/drawing/2014/main" id="{6F4CF87C-5917-D15A-D3AB-DA1323E7D5AB}"/>
              </a:ext>
            </a:extLst>
          </p:cNvPr>
          <p:cNvSpPr/>
          <p:nvPr/>
        </p:nvSpPr>
        <p:spPr>
          <a:xfrm>
            <a:off x="37940" y="25062"/>
            <a:ext cx="12116120" cy="957578"/>
          </a:xfrm>
          <a:prstGeom prst="snip2DiagRect">
            <a:avLst/>
          </a:prstGeom>
          <a:noFill/>
          <a:ln w="28575"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6F07A618-F4E7-6FB4-D9E0-98290CE6D817}"/>
              </a:ext>
            </a:extLst>
          </p:cNvPr>
          <p:cNvGraphicFramePr>
            <a:graphicFrameLocks noGrp="1"/>
          </p:cNvGraphicFramePr>
          <p:nvPr/>
        </p:nvGraphicFramePr>
        <p:xfrm>
          <a:off x="37940" y="1553341"/>
          <a:ext cx="5053002" cy="189906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26501">
                  <a:extLst>
                    <a:ext uri="{9D8B030D-6E8A-4147-A177-3AD203B41FA5}">
                      <a16:colId xmlns:a16="http://schemas.microsoft.com/office/drawing/2014/main" val="1349750499"/>
                    </a:ext>
                  </a:extLst>
                </a:gridCol>
                <a:gridCol w="2526501">
                  <a:extLst>
                    <a:ext uri="{9D8B030D-6E8A-4147-A177-3AD203B41FA5}">
                      <a16:colId xmlns:a16="http://schemas.microsoft.com/office/drawing/2014/main" val="976763585"/>
                    </a:ext>
                  </a:extLst>
                </a:gridCol>
              </a:tblGrid>
              <a:tr h="304723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PROJECT PROGRESS</a:t>
                      </a:r>
                    </a:p>
                  </a:txBody>
                  <a:tcPr marL="81303" marR="81303" marT="40653" marB="40653">
                    <a:solidFill>
                      <a:srgbClr val="2F559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9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Planned Start</a:t>
                      </a:r>
                      <a:endParaRPr lang="en-US" sz="9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303" marR="81303" marT="40653" marB="40653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465583"/>
                  </a:ext>
                </a:extLst>
              </a:tr>
              <a:tr h="263676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MY" altLang="en-US" sz="1400" b="1" baseline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Actual %</a:t>
                      </a: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400" b="1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Planned %</a:t>
                      </a: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310658"/>
                  </a:ext>
                </a:extLst>
              </a:tr>
              <a:tr h="1167010">
                <a:tc>
                  <a:txBody>
                    <a:bodyPr/>
                    <a:lstStyle/>
                    <a:p>
                      <a:pPr algn="ctr"/>
                      <a:endParaRPr lang="en-MY" altLang="en-US" sz="10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ctr"/>
                      <a:endParaRPr lang="en-MY" altLang="en-US" sz="10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ctr"/>
                      <a:endParaRPr lang="en-MY" altLang="en-US" sz="10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ctr"/>
                      <a:endParaRPr lang="en-MY" altLang="en-US" sz="10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ctr"/>
                      <a:endParaRPr lang="en-MY" altLang="en-US" sz="10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ctr"/>
                      <a:endParaRPr lang="en-MY" altLang="en-US" sz="10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ctr"/>
                      <a:endParaRPr lang="en-MY" altLang="en-US" sz="10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ctr"/>
                      <a:endParaRPr lang="en-MY" altLang="en-US" sz="10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strike="noStrike" kern="1200" dirty="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4461218"/>
                  </a:ext>
                </a:extLst>
              </a:tr>
            </a:tbl>
          </a:graphicData>
        </a:graphic>
      </p:graphicFrame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0D0CC569-A6A3-BA90-C2E4-C55DE689FC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05659" y="100341"/>
            <a:ext cx="730181" cy="710915"/>
          </a:xfrm>
          <a:prstGeom prst="rect">
            <a:avLst/>
          </a:prstGeom>
        </p:spPr>
      </p:pic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9C81DA95-7BBF-2D63-C584-DB9BCC5F17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0435970"/>
              </p:ext>
            </p:extLst>
          </p:nvPr>
        </p:nvGraphicFramePr>
        <p:xfrm>
          <a:off x="3093631" y="1835496"/>
          <a:ext cx="1332000" cy="1781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7" name="Chevron 26">
            <a:extLst>
              <a:ext uri="{FF2B5EF4-FFF2-40B4-BE49-F238E27FC236}">
                <a16:creationId xmlns:a16="http://schemas.microsoft.com/office/drawing/2014/main" id="{E3D24B18-DAAC-DDAB-1499-6AE30C80C765}"/>
              </a:ext>
            </a:extLst>
          </p:cNvPr>
          <p:cNvSpPr/>
          <p:nvPr/>
        </p:nvSpPr>
        <p:spPr>
          <a:xfrm>
            <a:off x="8907514" y="1606639"/>
            <a:ext cx="1080000" cy="230061"/>
          </a:xfrm>
          <a:prstGeom prst="chevron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</a:t>
            </a:r>
          </a:p>
        </p:txBody>
      </p:sp>
      <p:sp>
        <p:nvSpPr>
          <p:cNvPr id="28" name="Chevron 27">
            <a:extLst>
              <a:ext uri="{FF2B5EF4-FFF2-40B4-BE49-F238E27FC236}">
                <a16:creationId xmlns:a16="http://schemas.microsoft.com/office/drawing/2014/main" id="{EF5B0C4A-6D86-C694-8C4E-2C8F1A362517}"/>
              </a:ext>
            </a:extLst>
          </p:cNvPr>
          <p:cNvSpPr/>
          <p:nvPr/>
        </p:nvSpPr>
        <p:spPr>
          <a:xfrm>
            <a:off x="7970013" y="1606639"/>
            <a:ext cx="1008000" cy="230061"/>
          </a:xfrm>
          <a:prstGeom prst="chevron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" b="1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ANALYSE &amp; DESIGN</a:t>
            </a:r>
          </a:p>
        </p:txBody>
      </p:sp>
      <p:sp>
        <p:nvSpPr>
          <p:cNvPr id="29" name="Chevron 28">
            <a:extLst>
              <a:ext uri="{FF2B5EF4-FFF2-40B4-BE49-F238E27FC236}">
                <a16:creationId xmlns:a16="http://schemas.microsoft.com/office/drawing/2014/main" id="{EA2545F5-3CF3-26BA-E9E9-33557908304C}"/>
              </a:ext>
            </a:extLst>
          </p:cNvPr>
          <p:cNvSpPr/>
          <p:nvPr/>
        </p:nvSpPr>
        <p:spPr>
          <a:xfrm>
            <a:off x="6966536" y="1614707"/>
            <a:ext cx="1080000" cy="230061"/>
          </a:xfrm>
          <a:prstGeom prst="chevron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PLANNING</a:t>
            </a:r>
          </a:p>
        </p:txBody>
      </p:sp>
      <p:sp>
        <p:nvSpPr>
          <p:cNvPr id="30" name="Chevron 29">
            <a:extLst>
              <a:ext uri="{FF2B5EF4-FFF2-40B4-BE49-F238E27FC236}">
                <a16:creationId xmlns:a16="http://schemas.microsoft.com/office/drawing/2014/main" id="{FC8ED96A-F67F-2D3A-6539-14217201C84F}"/>
              </a:ext>
            </a:extLst>
          </p:cNvPr>
          <p:cNvSpPr/>
          <p:nvPr/>
        </p:nvSpPr>
        <p:spPr>
          <a:xfrm>
            <a:off x="5951920" y="1611682"/>
            <a:ext cx="1080000" cy="230061"/>
          </a:xfrm>
          <a:prstGeom prst="chevron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INITIATION</a:t>
            </a:r>
          </a:p>
        </p:txBody>
      </p:sp>
      <p:sp>
        <p:nvSpPr>
          <p:cNvPr id="31" name="Chevron 30">
            <a:extLst>
              <a:ext uri="{FF2B5EF4-FFF2-40B4-BE49-F238E27FC236}">
                <a16:creationId xmlns:a16="http://schemas.microsoft.com/office/drawing/2014/main" id="{B09C3877-4D3E-FE44-FA95-3B944689A57E}"/>
              </a:ext>
            </a:extLst>
          </p:cNvPr>
          <p:cNvSpPr/>
          <p:nvPr/>
        </p:nvSpPr>
        <p:spPr>
          <a:xfrm>
            <a:off x="9916025" y="1605435"/>
            <a:ext cx="1080000" cy="230061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" b="1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TRAINING &amp; CLOSE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06447FD0-C2AF-6F40-A7D2-292926AC99F0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895300746"/>
              </p:ext>
            </p:extLst>
          </p:nvPr>
        </p:nvGraphicFramePr>
        <p:xfrm>
          <a:off x="74938" y="3312012"/>
          <a:ext cx="5016004" cy="5558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6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6217">
                <a:tc>
                  <a:txBody>
                    <a:bodyPr/>
                    <a:lstStyle/>
                    <a:p>
                      <a:pPr algn="ctr"/>
                      <a:r>
                        <a:rPr lang="en-MY" sz="140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ACHIEVEMENTS</a:t>
                      </a:r>
                      <a:r>
                        <a:rPr lang="en-MY" sz="1400" baseline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/ KEY HIGHLIGHTS</a:t>
                      </a:r>
                      <a:endParaRPr lang="en-MY" sz="1400">
                        <a:solidFill>
                          <a:schemeClr val="bg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449">
                <a:tc>
                  <a:txBody>
                    <a:bodyPr/>
                    <a:lstStyle/>
                    <a:p>
                      <a:pPr marL="1714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GB" altLang="en-US" sz="900" b="0" i="0" kern="1200" baseline="0" dirty="0">
                        <a:solidFill>
                          <a:schemeClr val="dk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B152F98E-879F-0DD2-2A07-205EBCCF00FD}"/>
              </a:ext>
            </a:extLst>
          </p:cNvPr>
          <p:cNvSpPr/>
          <p:nvPr/>
        </p:nvSpPr>
        <p:spPr>
          <a:xfrm>
            <a:off x="86050" y="6633276"/>
            <a:ext cx="360000" cy="1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F597AA3-0418-A49F-879B-D2935B56322D}"/>
              </a:ext>
            </a:extLst>
          </p:cNvPr>
          <p:cNvSpPr txBox="1"/>
          <p:nvPr/>
        </p:nvSpPr>
        <p:spPr>
          <a:xfrm>
            <a:off x="383041" y="6623854"/>
            <a:ext cx="9469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7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Completed on time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3424D6-1178-0A3E-423F-D80A95F06B63}"/>
              </a:ext>
            </a:extLst>
          </p:cNvPr>
          <p:cNvSpPr/>
          <p:nvPr/>
        </p:nvSpPr>
        <p:spPr>
          <a:xfrm>
            <a:off x="2547363" y="6634173"/>
            <a:ext cx="360000" cy="18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5AEE516-1C35-9FFF-2892-F9BA7DF1F985}"/>
              </a:ext>
            </a:extLst>
          </p:cNvPr>
          <p:cNvSpPr txBox="1"/>
          <p:nvPr/>
        </p:nvSpPr>
        <p:spPr>
          <a:xfrm>
            <a:off x="2883832" y="6614118"/>
            <a:ext cx="10227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7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MY" altLang="en-US"/>
              <a:t>On track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1C5D3B2-598C-78DB-CB06-6B18355115F0}"/>
              </a:ext>
            </a:extLst>
          </p:cNvPr>
          <p:cNvSpPr/>
          <p:nvPr/>
        </p:nvSpPr>
        <p:spPr>
          <a:xfrm>
            <a:off x="3389727" y="6628050"/>
            <a:ext cx="360000" cy="18000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0C89041-A970-4065-5387-A3B9DF3F8E08}"/>
              </a:ext>
            </a:extLst>
          </p:cNvPr>
          <p:cNvSpPr txBox="1"/>
          <p:nvPr/>
        </p:nvSpPr>
        <p:spPr>
          <a:xfrm>
            <a:off x="3710641" y="6614055"/>
            <a:ext cx="140188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7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On going but might be delayed</a:t>
            </a:r>
            <a:endParaRPr lang="en-MY" sz="100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4CA8A11-5822-3BCA-4638-2239F4AC3309}"/>
              </a:ext>
            </a:extLst>
          </p:cNvPr>
          <p:cNvSpPr/>
          <p:nvPr/>
        </p:nvSpPr>
        <p:spPr>
          <a:xfrm>
            <a:off x="1285716" y="6638795"/>
            <a:ext cx="36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C78171A-03A2-3807-6735-520426206DDA}"/>
              </a:ext>
            </a:extLst>
          </p:cNvPr>
          <p:cNvSpPr txBox="1"/>
          <p:nvPr/>
        </p:nvSpPr>
        <p:spPr>
          <a:xfrm>
            <a:off x="1589960" y="6618740"/>
            <a:ext cx="10227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7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MY"/>
              <a:t>Completed but delay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19CBB2A-8194-426D-0A68-C3B86A2F1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978759"/>
              </p:ext>
            </p:extLst>
          </p:nvPr>
        </p:nvGraphicFramePr>
        <p:xfrm>
          <a:off x="37939" y="1058696"/>
          <a:ext cx="12102952" cy="47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15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6741">
                  <a:extLst>
                    <a:ext uri="{9D8B030D-6E8A-4147-A177-3AD203B41FA5}">
                      <a16:colId xmlns:a16="http://schemas.microsoft.com/office/drawing/2014/main" val="543009745"/>
                    </a:ext>
                  </a:extLst>
                </a:gridCol>
                <a:gridCol w="2682986">
                  <a:extLst>
                    <a:ext uri="{9D8B030D-6E8A-4147-A177-3AD203B41FA5}">
                      <a16:colId xmlns:a16="http://schemas.microsoft.com/office/drawing/2014/main" val="2554973498"/>
                    </a:ext>
                  </a:extLst>
                </a:gridCol>
                <a:gridCol w="1635582">
                  <a:extLst>
                    <a:ext uri="{9D8B030D-6E8A-4147-A177-3AD203B41FA5}">
                      <a16:colId xmlns:a16="http://schemas.microsoft.com/office/drawing/2014/main" val="971553795"/>
                    </a:ext>
                  </a:extLst>
                </a:gridCol>
                <a:gridCol w="1635582">
                  <a:extLst>
                    <a:ext uri="{9D8B030D-6E8A-4147-A177-3AD203B41FA5}">
                      <a16:colId xmlns:a16="http://schemas.microsoft.com/office/drawing/2014/main" val="37680998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MY" sz="105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MANAGER (TNB):</a:t>
                      </a: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MY" sz="1100" b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Nurelahajaraha binti Mahamed Ramly</a:t>
                      </a: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1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 DATE:</a:t>
                      </a: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100" b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  <a:r>
                        <a:rPr lang="en-MY" sz="1100" b="0" baseline="30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MY" sz="1100" b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February 2022</a:t>
                      </a:r>
                      <a:endParaRPr lang="en-MY" sz="11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MY" sz="11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 DATE:</a:t>
                      </a:r>
                      <a:endParaRPr lang="en-MY" sz="1100" b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</a:t>
                      </a:r>
                      <a:r>
                        <a:rPr lang="en-US" sz="1100" b="0" baseline="30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US" sz="1100" b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October 2023</a:t>
                      </a:r>
                      <a:endParaRPr lang="en-MY" sz="1100" b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05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MANAGER (Innotech):</a:t>
                      </a: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MY" sz="1100" b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Tieu Jue Yue</a:t>
                      </a:r>
                      <a:endParaRPr lang="en-MY" sz="1100" b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MY" sz="105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 DATE:</a:t>
                      </a: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  <a:r>
                        <a:rPr lang="en-US" sz="1100" b="1" baseline="300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April 2024</a:t>
                      </a: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1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CONTRACT PERIOD:</a:t>
                      </a: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MY" sz="11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years</a:t>
                      </a: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9535B5C6-C9EB-EE46-BDC2-2CD2077A3B4F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234388071"/>
              </p:ext>
            </p:extLst>
          </p:nvPr>
        </p:nvGraphicFramePr>
        <p:xfrm>
          <a:off x="86919" y="3923458"/>
          <a:ext cx="4992042" cy="131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2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7650">
                <a:tc>
                  <a:txBody>
                    <a:bodyPr/>
                    <a:lstStyle/>
                    <a:p>
                      <a:pPr algn="ctr"/>
                      <a:r>
                        <a:rPr lang="en-MY" sz="1400" b="1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ONGOING ACTIVITIES</a:t>
                      </a: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88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en-US" sz="900" b="0" i="0" kern="1200" baseline="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Application Status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altLang="en-US" sz="900" b="0" i="0" kern="1200" baseline="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Application Stages Timeline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altLang="en-US" sz="900" b="0" i="0" kern="1200" baseline="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Application Number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MY" altLang="en-US" sz="900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Getting Electricity (GE) Eligibility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MY" altLang="en-US" sz="900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Application Submission (non-draft) </a:t>
                      </a:r>
                      <a:r>
                        <a:rPr lang="en-US" sz="900" strike="noStrike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Usability Test Sign-off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strike="noStrike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Code merge between MVSC and myTNB.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MY" altLang="en-US" sz="900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Bug Fixing </a:t>
                      </a:r>
                    </a:p>
                  </a:txBody>
                  <a:tcPr marL="36000" marR="36000" marT="36000" marB="3600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48E2A4A-CCED-22A3-3C82-2E0A603803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0747101"/>
              </p:ext>
            </p:extLst>
          </p:nvPr>
        </p:nvGraphicFramePr>
        <p:xfrm>
          <a:off x="619716" y="1762239"/>
          <a:ext cx="1332000" cy="1534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196A04FF-36DC-FA23-E497-B9602264C7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9549877"/>
              </p:ext>
            </p:extLst>
          </p:nvPr>
        </p:nvGraphicFramePr>
        <p:xfrm>
          <a:off x="602776" y="1835067"/>
          <a:ext cx="1332000" cy="1534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DCDD323-08CB-4970-223F-1F96ED66B9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0680058"/>
              </p:ext>
            </p:extLst>
          </p:nvPr>
        </p:nvGraphicFramePr>
        <p:xfrm>
          <a:off x="3076836" y="1841396"/>
          <a:ext cx="1332000" cy="1781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</p:spTree>
    <p:extLst>
      <p:ext uri="{BB962C8B-B14F-4D97-AF65-F5344CB8AC3E}">
        <p14:creationId xmlns:p14="http://schemas.microsoft.com/office/powerpoint/2010/main" val="1182705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25593" y="1593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12700" imgH="12700" progId="TCLayout.ActiveDocument.1">
                  <p:embed/>
                </p:oleObj>
              </mc:Choice>
              <mc:Fallback>
                <p:oleObj name="think-cell Slide" r:id="rId4" imgW="12700" imgH="12700" progId="TCLayout.ActiveDocument.1">
                  <p:embed/>
                  <p:pic>
                    <p:nvPicPr>
                      <p:cNvPr id="13" name="Object 1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5593" y="1593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57A7E4AC-BE97-429A-BCCE-3C5DB7DF3C71}"/>
              </a:ext>
            </a:extLst>
          </p:cNvPr>
          <p:cNvSpPr txBox="1"/>
          <p:nvPr/>
        </p:nvSpPr>
        <p:spPr>
          <a:xfrm>
            <a:off x="10634377" y="154235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9" name="Content Placeholder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3488491"/>
              </p:ext>
            </p:extLst>
          </p:nvPr>
        </p:nvGraphicFramePr>
        <p:xfrm>
          <a:off x="5122465" y="1860502"/>
          <a:ext cx="7001200" cy="505106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91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0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01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26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64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40724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KEY MILESTONES</a:t>
                      </a:r>
                      <a:endParaRPr lang="en-US" sz="1100" b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3" marB="40653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PLANNED START</a:t>
                      </a:r>
                      <a:endParaRPr lang="en-US" sz="1100" b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3" marB="40653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PLANNED END</a:t>
                      </a:r>
                      <a:endParaRPr lang="en-US" sz="1100" b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3" marB="40653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ACTUAL START</a:t>
                      </a:r>
                      <a:endParaRPr lang="en-US" sz="1100" b="1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3" marB="40653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ACTUAL END</a:t>
                      </a:r>
                      <a:endParaRPr lang="en-US" sz="1100" b="1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3" marB="40653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1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STATUS</a:t>
                      </a:r>
                      <a:endParaRPr lang="en-US" sz="1100" b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3" marB="40653" anchor="ctr">
                    <a:solidFill>
                      <a:srgbClr val="2F55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984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MY" altLang="en-US" sz="900" baseline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BCRM SR Number</a:t>
                      </a: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2-Oct-23</a:t>
                      </a: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9-Oct-23</a:t>
                      </a: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strike="noStrike" kern="120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endParaRPr lang="en-MY" altLang="en-US" sz="900" strike="noStrike" kern="120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all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90%</a:t>
                      </a:r>
                    </a:p>
                  </a:txBody>
                  <a:tcPr marL="42679" marR="42679" marT="42679" marB="42679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999772"/>
                  </a:ext>
                </a:extLst>
              </a:tr>
              <a:tr h="123437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MY" altLang="en-US" sz="900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ICPP Work Order Number</a:t>
                      </a: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26-Jul-23</a:t>
                      </a: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28-Jul-23</a:t>
                      </a: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endParaRPr lang="en-MY" altLang="en-US" sz="900" strike="noStrike" kern="120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endParaRPr lang="en-MY" altLang="en-US" sz="900" strike="noStrike" kern="120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all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</a:t>
                      </a:r>
                      <a:endParaRPr kumimoji="0" lang="en-US" sz="1000" b="1" i="0" u="none" strike="noStrike" kern="1200" cap="all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2679" marR="42679" marT="42679" marB="42679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36669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MY" altLang="en-US" sz="900" baseline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Basic Information</a:t>
                      </a: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31-Jul-23</a:t>
                      </a: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2-Aug-23</a:t>
                      </a: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31-Jul-23</a:t>
                      </a: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strike="noStrike" kern="120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all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</a:t>
                      </a:r>
                      <a:endParaRPr kumimoji="0" lang="en-US" sz="1000" b="1" i="0" u="none" strike="noStrike" kern="1200" cap="all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2679" marR="42679" marT="42679" marB="42679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2017417"/>
                  </a:ext>
                </a:extLst>
              </a:tr>
              <a:tr h="228183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MY" altLang="en-US" sz="900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Notification Email Recipient</a:t>
                      </a: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3-Aug-23</a:t>
                      </a: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7-Aug-23</a:t>
                      </a: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8-Aug-23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strike="noStrike" kern="120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endParaRPr lang="en-MY" altLang="en-US" sz="900" strike="noStrike" kern="1200" dirty="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all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</a:t>
                      </a:r>
                      <a:endParaRPr kumimoji="0" lang="en-US" sz="1000" b="1" i="0" u="none" strike="noStrike" kern="1200" cap="all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2679" marR="42679" marT="42679" marB="42679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088858"/>
                  </a:ext>
                </a:extLst>
              </a:tr>
              <a:tr h="166256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MY" altLang="en-US" sz="900" baseline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Technical Document - Normal Documents</a:t>
                      </a: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26-Jul-23</a:t>
                      </a: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15-Aug-23</a:t>
                      </a: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altLang="en-US" sz="900" strike="noStrike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26-July-23</a:t>
                      </a: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endParaRPr lang="en-MY" altLang="en-US" sz="900" strike="noStrike" kern="120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all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93%</a:t>
                      </a:r>
                    </a:p>
                  </a:txBody>
                  <a:tcPr marL="42679" marR="42679" marT="42679" marB="42679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4354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MY" altLang="en-US" sz="900" baseline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Technical Document - Other Documents</a:t>
                      </a: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16-Aug-23</a:t>
                      </a: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strike="noStrike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31-Aug-23</a:t>
                      </a: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alt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26-July-23</a:t>
                      </a: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endParaRPr lang="en-MY" altLang="en-US" sz="900" strike="noStrike" kern="120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all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90%</a:t>
                      </a:r>
                    </a:p>
                  </a:txBody>
                  <a:tcPr marL="42679" marR="42679" marT="42679" marB="42679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256918"/>
                  </a:ext>
                </a:extLst>
              </a:tr>
              <a:tr h="183537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MY" altLang="en-US" sz="900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Technical Document - Map A Digital Form </a:t>
                      </a: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1-Sept-23</a:t>
                      </a: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26-Sept-23</a:t>
                      </a: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alt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26-July-23</a:t>
                      </a: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endParaRPr lang="en-MY" altLang="en-US" sz="900" strike="noStrike" kern="120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all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92%</a:t>
                      </a:r>
                    </a:p>
                  </a:txBody>
                  <a:tcPr marL="42679" marR="42679" marT="42679" marB="42679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5776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MY" altLang="en-US" sz="900" baseline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Technical Document – Others</a:t>
                      </a: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27-Sept-23</a:t>
                      </a: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12-Oct-23</a:t>
                      </a: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endParaRPr lang="en-MY" altLang="en-US" sz="900" strike="noStrike" kern="120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endParaRPr lang="en-MY" altLang="en-US" sz="900" strike="noStrike" kern="120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all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90%</a:t>
                      </a:r>
                    </a:p>
                  </a:txBody>
                  <a:tcPr marL="42679" marR="42679" marT="42679" marB="42679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357080"/>
                  </a:ext>
                </a:extLst>
              </a:tr>
              <a:tr h="153647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MY" altLang="en-US" sz="900" baseline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Technical Review</a:t>
                      </a: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8-Aug-23</a:t>
                      </a: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23-Aug-23</a:t>
                      </a: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8-Aug-23</a:t>
                      </a: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endParaRPr lang="en-MY" altLang="en-US" sz="900" strike="noStrike" kern="1200" dirty="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all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95%</a:t>
                      </a:r>
                    </a:p>
                  </a:txBody>
                  <a:tcPr marL="42679" marR="42679" marT="42679" marB="42679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00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MY" altLang="en-US" sz="900" baseline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Ulasan</a:t>
                      </a:r>
                      <a:r>
                        <a:rPr lang="en-MY" altLang="en-US" sz="900" baseline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MY" altLang="en-US" sz="900" baseline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Teknikal</a:t>
                      </a:r>
                      <a:endParaRPr lang="en-MY" altLang="en-US" sz="900" baseline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24-Aug-23</a:t>
                      </a: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31-Aug-23</a:t>
                      </a: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alt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26-July-23</a:t>
                      </a: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endParaRPr lang="en-MY" altLang="en-US" sz="900" strike="noStrike" kern="120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all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90%</a:t>
                      </a:r>
                    </a:p>
                  </a:txBody>
                  <a:tcPr marL="42679" marR="42679" marT="42679" marB="42679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5638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MY" altLang="en-US" sz="900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Getting Electricity (GE) Qualification</a:t>
                      </a: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1-Sept-23</a:t>
                      </a: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5-Sept-23</a:t>
                      </a: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endParaRPr lang="en-MY" altLang="en-US" sz="900" strike="noStrike" kern="120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endParaRPr lang="en-MY" altLang="en-US" sz="900" strike="noStrike" kern="120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all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90%</a:t>
                      </a:r>
                    </a:p>
                  </a:txBody>
                  <a:tcPr marL="42679" marR="42679" marT="42679" marB="42679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280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MY" altLang="en-US" sz="900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Update Business Area</a:t>
                      </a: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6-Sept-23</a:t>
                      </a: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13-Sept-23</a:t>
                      </a: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endParaRPr lang="en-MY" altLang="en-US" sz="900" strike="noStrike" kern="120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endParaRPr lang="en-MY" altLang="en-US" sz="900" strike="noStrike" kern="120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all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90%</a:t>
                      </a:r>
                    </a:p>
                  </a:txBody>
                  <a:tcPr marL="42679" marR="42679" marT="42679" marB="42679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2739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MY" altLang="en-US" sz="900" baseline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Submit Site Progress</a:t>
                      </a: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26-Jul-23</a:t>
                      </a: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7-Aug-23</a:t>
                      </a: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MY" alt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26-July-23</a:t>
                      </a: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endParaRPr lang="en-MY" altLang="en-US" sz="900" strike="noStrike" kern="1200" dirty="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all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</a:t>
                      </a:r>
                      <a:endParaRPr kumimoji="0" lang="en-US" sz="1000" b="1" i="0" u="none" strike="noStrike" kern="1200" cap="all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2679" marR="42679" marT="42679" marB="42679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0307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MY" altLang="en-US" sz="900" baseline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Supply Required Date</a:t>
                      </a: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8-Aug-23</a:t>
                      </a: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5-Sept-23</a:t>
                      </a: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MY" alt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12-Sept-23</a:t>
                      </a: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endParaRPr lang="en-MY" altLang="en-US" sz="900" strike="noStrike" kern="120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all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</a:t>
                      </a:r>
                      <a:endParaRPr kumimoji="0" lang="en-US" sz="1000" b="1" i="0" u="none" strike="noStrike" kern="1200" cap="all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2679" marR="42679" marT="42679" marB="42679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3355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MY" altLang="en-US" sz="900" baseline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Appointment</a:t>
                      </a: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6-Sept-23</a:t>
                      </a: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20-Oct23</a:t>
                      </a: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alt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21-Sept-23</a:t>
                      </a:r>
                    </a:p>
                    <a:p>
                      <a:pPr algn="ctr" fontAlgn="b"/>
                      <a:endParaRPr lang="en-MY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endParaRPr lang="en-MY" altLang="en-US" sz="900" strike="noStrike" kern="120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all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95%</a:t>
                      </a:r>
                    </a:p>
                  </a:txBody>
                  <a:tcPr marL="42679" marR="42679" marT="42679" marB="42679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0613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MY" altLang="en-US" sz="900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Connection Charges</a:t>
                      </a: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14-Sept-23</a:t>
                      </a: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12-Oct-23</a:t>
                      </a: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endParaRPr lang="en-MY" altLang="en-US" sz="900" strike="noStrike" kern="120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endParaRPr lang="en-MY" altLang="en-US" sz="900" strike="noStrike" kern="120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all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</a:t>
                      </a:r>
                    </a:p>
                  </a:txBody>
                  <a:tcPr marL="42679" marR="42679" marT="42679" marB="42679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514284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E68EB672-A7E9-2344-9817-CF8347A5D97A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31349" y="5532734"/>
          <a:ext cx="5016004" cy="81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6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946">
                <a:tc>
                  <a:txBody>
                    <a:bodyPr/>
                    <a:lstStyle/>
                    <a:p>
                      <a:pPr algn="ctr"/>
                      <a:r>
                        <a:rPr lang="en-MY" sz="1200" b="1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UPCOMING 2</a:t>
                      </a:r>
                      <a:r>
                        <a:rPr lang="en-MY" sz="1200" b="1" baseline="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WEEKS ACTIVITIES</a:t>
                      </a:r>
                      <a:endParaRPr lang="en-MY" sz="1200" b="1" dirty="0">
                        <a:solidFill>
                          <a:schemeClr val="bg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180">
                <a:tc>
                  <a:txBody>
                    <a:bodyPr/>
                    <a:lstStyle/>
                    <a:p>
                      <a:pPr marL="1714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strike="noStrike" kern="1200" dirty="0" err="1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Nashmi</a:t>
                      </a:r>
                      <a:r>
                        <a:rPr lang="en-US" sz="800" strike="noStrike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to share latest FS/FD Document to </a:t>
                      </a:r>
                      <a:r>
                        <a:rPr lang="en-US" sz="800" strike="noStrike" kern="1200" dirty="0" err="1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Nurel</a:t>
                      </a:r>
                      <a:endParaRPr lang="en-US" sz="800" strike="noStrike" kern="1200" dirty="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1714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strike="noStrike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Internal Pre – SIT Test </a:t>
                      </a:r>
                    </a:p>
                    <a:p>
                      <a:pPr marL="1714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strike="noStrike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Ticket number from Ikram Lim on AWS issue</a:t>
                      </a:r>
                    </a:p>
                    <a:p>
                      <a:pPr marL="1714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strike="noStrike" kern="1200" dirty="0" err="1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Nurel</a:t>
                      </a:r>
                      <a:r>
                        <a:rPr lang="en-US" sz="800" strike="noStrike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to create the letter to work at TNB premise</a:t>
                      </a:r>
                    </a:p>
                  </a:txBody>
                  <a:tcPr marL="36000" marR="36000" marT="36000" marB="3600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Chevron 6">
            <a:extLst>
              <a:ext uri="{FF2B5EF4-FFF2-40B4-BE49-F238E27FC236}">
                <a16:creationId xmlns:a16="http://schemas.microsoft.com/office/drawing/2014/main" id="{9CC5804A-24DB-3C89-5E18-6BBB64078CDF}"/>
              </a:ext>
            </a:extLst>
          </p:cNvPr>
          <p:cNvSpPr/>
          <p:nvPr/>
        </p:nvSpPr>
        <p:spPr>
          <a:xfrm>
            <a:off x="10925015" y="1609847"/>
            <a:ext cx="1080000" cy="230061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" b="1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TRAINING &amp; CLOSE</a:t>
            </a: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AA097E5C-F62F-235B-08D8-C68096535D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84884" y="114006"/>
            <a:ext cx="1520131" cy="770200"/>
          </a:xfrm>
          <a:prstGeom prst="rect">
            <a:avLst/>
          </a:prstGeom>
        </p:spPr>
      </p:pic>
      <p:sp>
        <p:nvSpPr>
          <p:cNvPr id="14" name="Snip Diagonal Corner of Rectangle 13">
            <a:extLst>
              <a:ext uri="{FF2B5EF4-FFF2-40B4-BE49-F238E27FC236}">
                <a16:creationId xmlns:a16="http://schemas.microsoft.com/office/drawing/2014/main" id="{F7E70A08-7693-91EA-BFFA-2B6172F22F4E}"/>
              </a:ext>
            </a:extLst>
          </p:cNvPr>
          <p:cNvSpPr/>
          <p:nvPr/>
        </p:nvSpPr>
        <p:spPr>
          <a:xfrm>
            <a:off x="186986" y="114007"/>
            <a:ext cx="6442414" cy="770199"/>
          </a:xfrm>
          <a:prstGeom prst="snip2DiagRect">
            <a:avLst>
              <a:gd name="adj1" fmla="val 0"/>
              <a:gd name="adj2" fmla="val 21983"/>
            </a:avLst>
          </a:prstGeom>
          <a:solidFill>
            <a:srgbClr val="2F559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600" b="1" u="sng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Medium Voltage Supply Connection in </a:t>
            </a:r>
            <a:r>
              <a:rPr lang="en-US" sz="1600" b="1" u="sng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EnergySense</a:t>
            </a:r>
            <a:r>
              <a:rPr lang="en-US" sz="1600" b="1" u="sng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(MVSC)</a:t>
            </a:r>
          </a:p>
          <a:p>
            <a:pPr>
              <a:lnSpc>
                <a:spcPct val="150000"/>
              </a:lnSpc>
            </a:pPr>
            <a:r>
              <a:rPr lang="en-US" sz="1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STATUS SUMMARY</a:t>
            </a:r>
            <a:endParaRPr lang="en-US" sz="1400" i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Snip Diagonal Corner of Rectangle 14">
            <a:extLst>
              <a:ext uri="{FF2B5EF4-FFF2-40B4-BE49-F238E27FC236}">
                <a16:creationId xmlns:a16="http://schemas.microsoft.com/office/drawing/2014/main" id="{6F4CF87C-5917-D15A-D3AB-DA1323E7D5AB}"/>
              </a:ext>
            </a:extLst>
          </p:cNvPr>
          <p:cNvSpPr/>
          <p:nvPr/>
        </p:nvSpPr>
        <p:spPr>
          <a:xfrm>
            <a:off x="37940" y="25062"/>
            <a:ext cx="12116120" cy="957578"/>
          </a:xfrm>
          <a:prstGeom prst="snip2DiagRect">
            <a:avLst/>
          </a:prstGeom>
          <a:noFill/>
          <a:ln w="28575"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6F07A618-F4E7-6FB4-D9E0-98290CE6D817}"/>
              </a:ext>
            </a:extLst>
          </p:cNvPr>
          <p:cNvGraphicFramePr>
            <a:graphicFrameLocks noGrp="1"/>
          </p:cNvGraphicFramePr>
          <p:nvPr/>
        </p:nvGraphicFramePr>
        <p:xfrm>
          <a:off x="37940" y="1553341"/>
          <a:ext cx="5053002" cy="189906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26501">
                  <a:extLst>
                    <a:ext uri="{9D8B030D-6E8A-4147-A177-3AD203B41FA5}">
                      <a16:colId xmlns:a16="http://schemas.microsoft.com/office/drawing/2014/main" val="1349750499"/>
                    </a:ext>
                  </a:extLst>
                </a:gridCol>
                <a:gridCol w="2526501">
                  <a:extLst>
                    <a:ext uri="{9D8B030D-6E8A-4147-A177-3AD203B41FA5}">
                      <a16:colId xmlns:a16="http://schemas.microsoft.com/office/drawing/2014/main" val="976763585"/>
                    </a:ext>
                  </a:extLst>
                </a:gridCol>
              </a:tblGrid>
              <a:tr h="304723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PROJECT PROGRESS</a:t>
                      </a:r>
                    </a:p>
                  </a:txBody>
                  <a:tcPr marL="81303" marR="81303" marT="40653" marB="40653">
                    <a:solidFill>
                      <a:srgbClr val="2F559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9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Planned Start</a:t>
                      </a:r>
                      <a:endParaRPr lang="en-US" sz="9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303" marR="81303" marT="40653" marB="40653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465583"/>
                  </a:ext>
                </a:extLst>
              </a:tr>
              <a:tr h="263676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MY" altLang="en-US" sz="1400" b="1" baseline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Actual %</a:t>
                      </a: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400" b="1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Planned %</a:t>
                      </a: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310658"/>
                  </a:ext>
                </a:extLst>
              </a:tr>
              <a:tr h="1167010">
                <a:tc>
                  <a:txBody>
                    <a:bodyPr/>
                    <a:lstStyle/>
                    <a:p>
                      <a:pPr algn="ctr"/>
                      <a:endParaRPr lang="en-MY" altLang="en-US" sz="1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ctr"/>
                      <a:endParaRPr lang="en-MY" altLang="en-US" sz="1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ctr"/>
                      <a:endParaRPr lang="en-MY" altLang="en-US" sz="1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ctr"/>
                      <a:endParaRPr lang="en-MY" altLang="en-US" sz="1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ctr"/>
                      <a:endParaRPr lang="en-MY" altLang="en-US" sz="1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ctr"/>
                      <a:endParaRPr lang="en-MY" altLang="en-US" sz="1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ctr"/>
                      <a:endParaRPr lang="en-MY" altLang="en-US" sz="1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ctr"/>
                      <a:endParaRPr lang="en-MY" altLang="en-US" sz="1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strike="noStrike" kern="1200" dirty="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4461218"/>
                  </a:ext>
                </a:extLst>
              </a:tr>
            </a:tbl>
          </a:graphicData>
        </a:graphic>
      </p:graphicFrame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0D0CC569-A6A3-BA90-C2E4-C55DE689FC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05659" y="100341"/>
            <a:ext cx="730181" cy="710915"/>
          </a:xfrm>
          <a:prstGeom prst="rect">
            <a:avLst/>
          </a:prstGeom>
        </p:spPr>
      </p:pic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9C81DA95-7BBF-2D63-C584-DB9BCC5F178A}"/>
              </a:ext>
            </a:extLst>
          </p:cNvPr>
          <p:cNvGraphicFramePr/>
          <p:nvPr/>
        </p:nvGraphicFramePr>
        <p:xfrm>
          <a:off x="3137099" y="1988797"/>
          <a:ext cx="1182088" cy="13280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7" name="Chevron 26">
            <a:extLst>
              <a:ext uri="{FF2B5EF4-FFF2-40B4-BE49-F238E27FC236}">
                <a16:creationId xmlns:a16="http://schemas.microsoft.com/office/drawing/2014/main" id="{E3D24B18-DAAC-DDAB-1499-6AE30C80C765}"/>
              </a:ext>
            </a:extLst>
          </p:cNvPr>
          <p:cNvSpPr/>
          <p:nvPr/>
        </p:nvSpPr>
        <p:spPr>
          <a:xfrm>
            <a:off x="8907514" y="1606639"/>
            <a:ext cx="1080000" cy="230061"/>
          </a:xfrm>
          <a:prstGeom prst="chevron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</a:t>
            </a:r>
          </a:p>
        </p:txBody>
      </p:sp>
      <p:sp>
        <p:nvSpPr>
          <p:cNvPr id="28" name="Chevron 27">
            <a:extLst>
              <a:ext uri="{FF2B5EF4-FFF2-40B4-BE49-F238E27FC236}">
                <a16:creationId xmlns:a16="http://schemas.microsoft.com/office/drawing/2014/main" id="{EF5B0C4A-6D86-C694-8C4E-2C8F1A362517}"/>
              </a:ext>
            </a:extLst>
          </p:cNvPr>
          <p:cNvSpPr/>
          <p:nvPr/>
        </p:nvSpPr>
        <p:spPr>
          <a:xfrm>
            <a:off x="7970013" y="1606639"/>
            <a:ext cx="1008000" cy="230061"/>
          </a:xfrm>
          <a:prstGeom prst="chevron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" b="1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ANALYSE &amp; DESIGN</a:t>
            </a:r>
          </a:p>
        </p:txBody>
      </p:sp>
      <p:sp>
        <p:nvSpPr>
          <p:cNvPr id="29" name="Chevron 28">
            <a:extLst>
              <a:ext uri="{FF2B5EF4-FFF2-40B4-BE49-F238E27FC236}">
                <a16:creationId xmlns:a16="http://schemas.microsoft.com/office/drawing/2014/main" id="{EA2545F5-3CF3-26BA-E9E9-33557908304C}"/>
              </a:ext>
            </a:extLst>
          </p:cNvPr>
          <p:cNvSpPr/>
          <p:nvPr/>
        </p:nvSpPr>
        <p:spPr>
          <a:xfrm>
            <a:off x="6966536" y="1614707"/>
            <a:ext cx="1080000" cy="230061"/>
          </a:xfrm>
          <a:prstGeom prst="chevron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PLANNING</a:t>
            </a:r>
          </a:p>
        </p:txBody>
      </p:sp>
      <p:sp>
        <p:nvSpPr>
          <p:cNvPr id="30" name="Chevron 29">
            <a:extLst>
              <a:ext uri="{FF2B5EF4-FFF2-40B4-BE49-F238E27FC236}">
                <a16:creationId xmlns:a16="http://schemas.microsoft.com/office/drawing/2014/main" id="{FC8ED96A-F67F-2D3A-6539-14217201C84F}"/>
              </a:ext>
            </a:extLst>
          </p:cNvPr>
          <p:cNvSpPr/>
          <p:nvPr/>
        </p:nvSpPr>
        <p:spPr>
          <a:xfrm>
            <a:off x="5951920" y="1611682"/>
            <a:ext cx="1080000" cy="230061"/>
          </a:xfrm>
          <a:prstGeom prst="chevron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INITIATION</a:t>
            </a:r>
          </a:p>
        </p:txBody>
      </p:sp>
      <p:sp>
        <p:nvSpPr>
          <p:cNvPr id="31" name="Chevron 30">
            <a:extLst>
              <a:ext uri="{FF2B5EF4-FFF2-40B4-BE49-F238E27FC236}">
                <a16:creationId xmlns:a16="http://schemas.microsoft.com/office/drawing/2014/main" id="{B09C3877-4D3E-FE44-FA95-3B944689A57E}"/>
              </a:ext>
            </a:extLst>
          </p:cNvPr>
          <p:cNvSpPr/>
          <p:nvPr/>
        </p:nvSpPr>
        <p:spPr>
          <a:xfrm>
            <a:off x="9916025" y="1605435"/>
            <a:ext cx="1080000" cy="230061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" b="1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TRAINING &amp; CLOSE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06447FD0-C2AF-6F40-A7D2-292926AC99F0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517984206"/>
              </p:ext>
            </p:extLst>
          </p:nvPr>
        </p:nvGraphicFramePr>
        <p:xfrm>
          <a:off x="17777" y="3172968"/>
          <a:ext cx="5016004" cy="183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6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5446">
                <a:tc>
                  <a:txBody>
                    <a:bodyPr/>
                    <a:lstStyle/>
                    <a:p>
                      <a:pPr algn="ctr"/>
                      <a:r>
                        <a:rPr lang="en-MY" sz="120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ACHIEVEMENTS</a:t>
                      </a:r>
                      <a:r>
                        <a:rPr lang="en-MY" sz="1200" baseline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/ KEY HIGHLIGHTS</a:t>
                      </a:r>
                      <a:endParaRPr lang="en-MY" sz="1200">
                        <a:solidFill>
                          <a:schemeClr val="bg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834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MY" altLang="en-US" sz="800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ICPP Work Order Number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altLang="en-US" sz="800" b="0" i="0" kern="1200" baseline="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Basic Information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MY" altLang="en-US" sz="800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Notification Email Recipient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MY" altLang="en-US" sz="800" baseline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MY" altLang="en-US" sz="800" baseline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MY" altLang="en-US" sz="800" baseline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GB" altLang="en-US" sz="800" b="0" i="0" kern="1200" baseline="0" dirty="0">
                        <a:solidFill>
                          <a:schemeClr val="dk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GB" altLang="en-US" sz="800" b="0" i="0" kern="1200" baseline="0" dirty="0">
                        <a:solidFill>
                          <a:schemeClr val="dk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en-US" sz="800" b="0" i="0" kern="1200" baseline="0" dirty="0">
                        <a:solidFill>
                          <a:schemeClr val="dk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GB" altLang="en-US" sz="900" b="0" i="0" kern="1200" baseline="0" dirty="0">
                        <a:solidFill>
                          <a:schemeClr val="dk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MY" altLang="en-US" sz="900" baseline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GB" altLang="en-US" sz="900" b="0" i="0" kern="1200" baseline="0" dirty="0">
                        <a:solidFill>
                          <a:schemeClr val="dk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B152F98E-879F-0DD2-2A07-205EBCCF00FD}"/>
              </a:ext>
            </a:extLst>
          </p:cNvPr>
          <p:cNvSpPr/>
          <p:nvPr/>
        </p:nvSpPr>
        <p:spPr>
          <a:xfrm>
            <a:off x="64466" y="6553360"/>
            <a:ext cx="360000" cy="1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F597AA3-0418-A49F-879B-D2935B56322D}"/>
              </a:ext>
            </a:extLst>
          </p:cNvPr>
          <p:cNvSpPr txBox="1"/>
          <p:nvPr/>
        </p:nvSpPr>
        <p:spPr>
          <a:xfrm>
            <a:off x="361457" y="6543938"/>
            <a:ext cx="9469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7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Completed on time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3424D6-1178-0A3E-423F-D80A95F06B63}"/>
              </a:ext>
            </a:extLst>
          </p:cNvPr>
          <p:cNvSpPr/>
          <p:nvPr/>
        </p:nvSpPr>
        <p:spPr>
          <a:xfrm>
            <a:off x="2525779" y="6554257"/>
            <a:ext cx="360000" cy="18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5AEE516-1C35-9FFF-2892-F9BA7DF1F985}"/>
              </a:ext>
            </a:extLst>
          </p:cNvPr>
          <p:cNvSpPr txBox="1"/>
          <p:nvPr/>
        </p:nvSpPr>
        <p:spPr>
          <a:xfrm>
            <a:off x="2862248" y="6534202"/>
            <a:ext cx="10227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7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MY" altLang="en-US"/>
              <a:t>On track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1C5D3B2-598C-78DB-CB06-6B18355115F0}"/>
              </a:ext>
            </a:extLst>
          </p:cNvPr>
          <p:cNvSpPr/>
          <p:nvPr/>
        </p:nvSpPr>
        <p:spPr>
          <a:xfrm>
            <a:off x="3368143" y="6548134"/>
            <a:ext cx="360000" cy="18000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0C89041-A970-4065-5387-A3B9DF3F8E08}"/>
              </a:ext>
            </a:extLst>
          </p:cNvPr>
          <p:cNvSpPr txBox="1"/>
          <p:nvPr/>
        </p:nvSpPr>
        <p:spPr>
          <a:xfrm>
            <a:off x="3689057" y="6534139"/>
            <a:ext cx="140188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7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On going but might be delayed</a:t>
            </a:r>
            <a:endParaRPr lang="en-MY" sz="100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4CA8A11-5822-3BCA-4638-2239F4AC3309}"/>
              </a:ext>
            </a:extLst>
          </p:cNvPr>
          <p:cNvSpPr/>
          <p:nvPr/>
        </p:nvSpPr>
        <p:spPr>
          <a:xfrm>
            <a:off x="1264132" y="6558879"/>
            <a:ext cx="36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C78171A-03A2-3807-6735-520426206DDA}"/>
              </a:ext>
            </a:extLst>
          </p:cNvPr>
          <p:cNvSpPr txBox="1"/>
          <p:nvPr/>
        </p:nvSpPr>
        <p:spPr>
          <a:xfrm>
            <a:off x="1568376" y="6538824"/>
            <a:ext cx="10227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7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MY"/>
              <a:t>Completed but delay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19CBB2A-8194-426D-0A68-C3B86A2F1D57}"/>
              </a:ext>
            </a:extLst>
          </p:cNvPr>
          <p:cNvGraphicFramePr>
            <a:graphicFrameLocks noGrp="1"/>
          </p:cNvGraphicFramePr>
          <p:nvPr/>
        </p:nvGraphicFramePr>
        <p:xfrm>
          <a:off x="37939" y="1058696"/>
          <a:ext cx="12102952" cy="47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15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6741">
                  <a:extLst>
                    <a:ext uri="{9D8B030D-6E8A-4147-A177-3AD203B41FA5}">
                      <a16:colId xmlns:a16="http://schemas.microsoft.com/office/drawing/2014/main" val="543009745"/>
                    </a:ext>
                  </a:extLst>
                </a:gridCol>
                <a:gridCol w="2682986">
                  <a:extLst>
                    <a:ext uri="{9D8B030D-6E8A-4147-A177-3AD203B41FA5}">
                      <a16:colId xmlns:a16="http://schemas.microsoft.com/office/drawing/2014/main" val="2554973498"/>
                    </a:ext>
                  </a:extLst>
                </a:gridCol>
                <a:gridCol w="1635582">
                  <a:extLst>
                    <a:ext uri="{9D8B030D-6E8A-4147-A177-3AD203B41FA5}">
                      <a16:colId xmlns:a16="http://schemas.microsoft.com/office/drawing/2014/main" val="971553795"/>
                    </a:ext>
                  </a:extLst>
                </a:gridCol>
                <a:gridCol w="1635582">
                  <a:extLst>
                    <a:ext uri="{9D8B030D-6E8A-4147-A177-3AD203B41FA5}">
                      <a16:colId xmlns:a16="http://schemas.microsoft.com/office/drawing/2014/main" val="37680998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MY" sz="105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MANAGER (TNB):</a:t>
                      </a: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MY" sz="1100" b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Nurelahajaraha binti Mahamed Ramly</a:t>
                      </a: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1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 DATE:</a:t>
                      </a: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100" b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  <a:r>
                        <a:rPr lang="en-MY" sz="1100" b="0" baseline="30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MY" sz="1100" b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February 2022</a:t>
                      </a:r>
                      <a:endParaRPr lang="en-MY" sz="11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MY" sz="11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 DATE:</a:t>
                      </a:r>
                      <a:endParaRPr lang="en-MY" sz="11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</a:t>
                      </a:r>
                      <a:r>
                        <a:rPr lang="en-US" sz="1100" b="0" baseline="30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US" sz="1100" b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October 2023</a:t>
                      </a:r>
                      <a:endParaRPr lang="en-MY" sz="1100" b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05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MANAGER (Innotech):</a:t>
                      </a: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MY" sz="1100" b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Tieu Jue Yue</a:t>
                      </a:r>
                      <a:endParaRPr lang="en-MY" sz="1100" b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MY" sz="105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 DATE:</a:t>
                      </a: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  <a:r>
                        <a:rPr lang="en-US" sz="1100" b="1" baseline="300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April 2024</a:t>
                      </a: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1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CONTRACT PERIOD:</a:t>
                      </a: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MY" sz="11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years</a:t>
                      </a: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9535B5C6-C9EB-EE46-BDC2-2CD2077A3B4F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17777" y="4224136"/>
          <a:ext cx="5016004" cy="1298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6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0840">
                <a:tc>
                  <a:txBody>
                    <a:bodyPr/>
                    <a:lstStyle/>
                    <a:p>
                      <a:pPr algn="ctr"/>
                      <a:r>
                        <a:rPr lang="en-MY" sz="1200" b="1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ONGOING ACTIVITIES</a:t>
                      </a: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3935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en-US" sz="800" b="0" i="0" kern="1200" baseline="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Assigning requirement/task for developer.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MY" altLang="en-US" sz="800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BCRM SR Number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en-US" sz="800" b="0" i="0" kern="1200" baseline="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Basic Information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altLang="en-US" sz="800" b="0" i="0" kern="1200" baseline="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Technical Document - Normal Documents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altLang="en-US" sz="8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Ulasan</a:t>
                      </a:r>
                      <a:r>
                        <a:rPr lang="en-GB" altLang="en-US" sz="800" b="0" i="0" kern="1200" baseline="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altLang="en-US" sz="8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Teknikal</a:t>
                      </a:r>
                      <a:endParaRPr lang="en-GB" altLang="en-US" sz="800" b="0" i="0" kern="1200" baseline="0" dirty="0">
                        <a:solidFill>
                          <a:schemeClr val="dk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en-US" sz="800" b="0" i="0" kern="1200" baseline="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Code merge between MVSC and </a:t>
                      </a:r>
                      <a:r>
                        <a:rPr lang="en-US" altLang="en-US" sz="8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myTNB</a:t>
                      </a:r>
                      <a:r>
                        <a:rPr lang="en-US" altLang="en-US" sz="800" b="0" i="0" kern="1200" baseline="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en-US" sz="800" b="0" i="0" kern="1200" baseline="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Bug Fixing </a:t>
                      </a:r>
                    </a:p>
                  </a:txBody>
                  <a:tcPr marL="36000" marR="36000" marT="36000" marB="3600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B0BA95F-EDC9-B638-B029-4DBB1999BD74}"/>
              </a:ext>
            </a:extLst>
          </p:cNvPr>
          <p:cNvGraphicFramePr/>
          <p:nvPr/>
        </p:nvGraphicFramePr>
        <p:xfrm>
          <a:off x="549001" y="1988797"/>
          <a:ext cx="1430262" cy="1135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2A5E843-6DE7-914E-ADFE-4E00ED4A38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0453954"/>
              </p:ext>
            </p:extLst>
          </p:nvPr>
        </p:nvGraphicFramePr>
        <p:xfrm>
          <a:off x="549001" y="1988797"/>
          <a:ext cx="1332000" cy="11841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02A72E9-7578-9BDF-321C-8E106D8C66C8}"/>
              </a:ext>
            </a:extLst>
          </p:cNvPr>
          <p:cNvGraphicFramePr/>
          <p:nvPr/>
        </p:nvGraphicFramePr>
        <p:xfrm>
          <a:off x="3083693" y="2063644"/>
          <a:ext cx="1332000" cy="1214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</p:spTree>
    <p:extLst>
      <p:ext uri="{BB962C8B-B14F-4D97-AF65-F5344CB8AC3E}">
        <p14:creationId xmlns:p14="http://schemas.microsoft.com/office/powerpoint/2010/main" val="4272709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25593" y="1593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12700" imgH="12700" progId="TCLayout.ActiveDocument.1">
                  <p:embed/>
                </p:oleObj>
              </mc:Choice>
              <mc:Fallback>
                <p:oleObj name="think-cell Slide" r:id="rId4" imgW="12700" imgH="12700" progId="TCLayout.ActiveDocument.1">
                  <p:embed/>
                  <p:pic>
                    <p:nvPicPr>
                      <p:cNvPr id="13" name="Object 1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5593" y="1593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57A7E4AC-BE97-429A-BCCE-3C5DB7DF3C71}"/>
              </a:ext>
            </a:extLst>
          </p:cNvPr>
          <p:cNvSpPr txBox="1"/>
          <p:nvPr/>
        </p:nvSpPr>
        <p:spPr>
          <a:xfrm>
            <a:off x="10634377" y="154235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9" name="Content Placeholder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8253517"/>
              </p:ext>
            </p:extLst>
          </p:nvPr>
        </p:nvGraphicFramePr>
        <p:xfrm>
          <a:off x="5163451" y="1948382"/>
          <a:ext cx="6830682" cy="399889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163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3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4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4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4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86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9112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KEY MILESTONES</a:t>
                      </a:r>
                      <a:endParaRPr lang="en-US" sz="1100" b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3" marB="40653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PLANNED START</a:t>
                      </a:r>
                      <a:endParaRPr lang="en-US" sz="1100" b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3" marB="40653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PLANNED END</a:t>
                      </a:r>
                      <a:endParaRPr lang="en-US" sz="11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3" marB="40653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ACTUAL START</a:t>
                      </a:r>
                      <a:endParaRPr lang="en-US" sz="1100" b="1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3" marB="40653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ACTUAL END</a:t>
                      </a:r>
                      <a:endParaRPr lang="en-US" sz="1100" b="1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3" marB="40653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1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STATUS</a:t>
                      </a:r>
                      <a:endParaRPr lang="en-US" sz="1100" b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3" marB="40653" anchor="ctr">
                    <a:solidFill>
                      <a:srgbClr val="2F55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68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US" altLang="en-US" sz="900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Technically Complete</a:t>
                      </a: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26-Jul-23</a:t>
                      </a: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2-Aug-23</a:t>
                      </a: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strike="noStrike" kern="120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endParaRPr lang="en-MY" altLang="en-US" sz="900" strike="noStrike" kern="120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endParaRPr lang="en-US" sz="1000" b="1" cap="all" baseline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2679" marR="42679" marT="42679" marB="42679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999772"/>
                  </a:ext>
                </a:extLst>
              </a:tr>
              <a:tr h="326012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US" altLang="en-US" sz="900" baseline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myTNB</a:t>
                      </a:r>
                      <a:r>
                        <a:rPr lang="en-US" altLang="en-US" sz="900" baseline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Dynatrace integration</a:t>
                      </a: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3-Aug-23</a:t>
                      </a: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strike="noStrike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15-Aug-23</a:t>
                      </a: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endParaRPr lang="en-MY" altLang="en-US" sz="900" strike="noStrike" kern="120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endParaRPr lang="en-MY" altLang="en-US" sz="900" strike="noStrike" kern="120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endParaRPr lang="en-US" sz="1000" b="1" cap="all" baseline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2679" marR="42679" marT="42679" marB="42679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3666918"/>
                  </a:ext>
                </a:extLst>
              </a:tr>
              <a:tr h="326012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US" altLang="en-US" sz="900" baseline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EnergySense</a:t>
                      </a:r>
                      <a:endParaRPr lang="en-US" altLang="en-US" sz="900" baseline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16-Aug-23</a:t>
                      </a: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5-Spt-23</a:t>
                      </a: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8-Aug-23</a:t>
                      </a: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strike="noStrike" kern="120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000" b="1" cap="all" baseline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</a:t>
                      </a:r>
                    </a:p>
                  </a:txBody>
                  <a:tcPr marL="42679" marR="42679" marT="42679" marB="42679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2017417"/>
                  </a:ext>
                </a:extLst>
              </a:tr>
              <a:tr h="326012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US" altLang="en-US" sz="900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Overall</a:t>
                      </a: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6-Sept-23</a:t>
                      </a: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strike="noStrike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12-Oct-23</a:t>
                      </a: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strike="noStrike" kern="1200" dirty="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endParaRPr lang="en-MY" altLang="en-US" sz="900" strike="noStrike" kern="120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endParaRPr lang="en-US" sz="1000" b="1" cap="all" baseline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2679" marR="42679" marT="42679" marB="42679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088858"/>
                  </a:ext>
                </a:extLst>
              </a:tr>
              <a:tr h="471703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US" altLang="en-US" sz="900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Usability Testing for myTNB Portal</a:t>
                      </a:r>
                      <a:endParaRPr lang="en-MY" altLang="en-US" sz="900" baseline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23-Oct-23</a:t>
                      </a: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strike="noStrike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16-May-24</a:t>
                      </a: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8-Aug-23</a:t>
                      </a: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endParaRPr lang="en-MY" altLang="en-US" sz="900" strike="noStrike" kern="120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000" b="1" cap="all" baseline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80%</a:t>
                      </a:r>
                    </a:p>
                  </a:txBody>
                  <a:tcPr marL="42679" marR="42679" marT="42679" marB="42679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435440"/>
                  </a:ext>
                </a:extLst>
              </a:tr>
              <a:tr h="29095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Code merge between MVSC and    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myTNB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900" strike="noStrike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3-Nov-23</a:t>
                      </a: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strike="noStrike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9-Nov-24</a:t>
                      </a: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strike="noStrike" kern="1200" dirty="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endParaRPr lang="en-MY" altLang="en-US" sz="900" strike="noStrike" kern="1200" dirty="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187637"/>
                  </a:ext>
                </a:extLst>
              </a:tr>
              <a:tr h="2731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900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System Integration Test (SIT) MVSC with ICPP</a:t>
                      </a:r>
                      <a:endParaRPr lang="en-MY" altLang="en-US" sz="900" baseline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900" strike="noStrike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25.-Mar-24</a:t>
                      </a: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strike="noStrike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26-April-24</a:t>
                      </a: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MY" altLang="en-US" sz="900" strike="noStrike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25-Mar-24</a:t>
                      </a: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endParaRPr lang="en-MY" altLang="en-US" sz="900" strike="noStrike" kern="1200" dirty="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000" b="1" cap="all" baseline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80%</a:t>
                      </a:r>
                    </a:p>
                  </a:txBody>
                  <a:tcPr marL="42679" marR="42679" marT="42679" marB="42679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256918"/>
                  </a:ext>
                </a:extLst>
              </a:tr>
              <a:tr h="2731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900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Final System Integration Test (SIT)</a:t>
                      </a:r>
                      <a:endParaRPr lang="en-MY" altLang="en-US" sz="900" baseline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900" strike="noStrike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29-Apr-24</a:t>
                      </a: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strike="noStrike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24-May-24</a:t>
                      </a: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endParaRPr lang="en-MY" altLang="en-US" sz="900" strike="noStrike" kern="1200" dirty="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endParaRPr lang="en-MY" altLang="en-US" sz="900" strike="noStrike" kern="1200" dirty="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endParaRPr lang="en-US" sz="1000" b="1" cap="all" baseline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2679" marR="42679" marT="42679" marB="4267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703478"/>
                  </a:ext>
                </a:extLst>
              </a:tr>
              <a:tr h="326012"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Final User Acceptance Test (UAT)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900" strike="noStrike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27-May-25</a:t>
                      </a: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strike="noStrike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14-June-24</a:t>
                      </a: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endParaRPr lang="en-MY" altLang="en-US" sz="900" strike="noStrike" kern="120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endParaRPr lang="en-MY" altLang="en-US" sz="900" strike="noStrike" kern="120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endParaRPr lang="en-US" sz="1000" b="1" cap="all" baseline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2679" marR="42679" marT="42679" marB="4267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536843"/>
                  </a:ext>
                </a:extLst>
              </a:tr>
              <a:tr h="421314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US" altLang="en-US" sz="900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Deployment to Production Environment &amp; Go Live</a:t>
                      </a:r>
                      <a:endParaRPr lang="en-MY" altLang="en-US" sz="900" baseline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900" strike="noStrike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17-June-24</a:t>
                      </a: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strike="noStrike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26-June-24</a:t>
                      </a: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endParaRPr lang="en-MY" altLang="en-US" sz="900" strike="noStrike" kern="1200" dirty="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endParaRPr lang="en-MY" altLang="en-US" sz="900" strike="noStrike" kern="1200" dirty="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endParaRPr lang="en-US" sz="1000" b="1" cap="all" baseline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2679" marR="42679" marT="42679" marB="4267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979802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E68EB672-A7E9-2344-9817-CF8347A5D97A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631027768"/>
              </p:ext>
            </p:extLst>
          </p:nvPr>
        </p:nvGraphicFramePr>
        <p:xfrm>
          <a:off x="74938" y="4994651"/>
          <a:ext cx="5016004" cy="84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6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4730">
                <a:tc>
                  <a:txBody>
                    <a:bodyPr/>
                    <a:lstStyle/>
                    <a:p>
                      <a:pPr algn="ctr"/>
                      <a:r>
                        <a:rPr lang="en-MY" sz="1400" b="1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UPCOMING 2</a:t>
                      </a:r>
                      <a:r>
                        <a:rPr lang="en-MY" sz="1400" b="1" baseline="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WEEKS ACTIVITIES</a:t>
                      </a:r>
                      <a:endParaRPr lang="en-MY" sz="800" b="1" dirty="0">
                        <a:solidFill>
                          <a:schemeClr val="bg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341">
                <a:tc>
                  <a:txBody>
                    <a:bodyPr/>
                    <a:lstStyle/>
                    <a:p>
                      <a:pPr marL="1714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strike="noStrike" kern="1200" dirty="0" err="1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Nashmi</a:t>
                      </a:r>
                      <a:r>
                        <a:rPr lang="en-US" sz="800" strike="noStrike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to share latest FS/FD Document to </a:t>
                      </a:r>
                      <a:r>
                        <a:rPr lang="en-US" sz="800" strike="noStrike" kern="1200" dirty="0" err="1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Nurel</a:t>
                      </a:r>
                      <a:endParaRPr lang="en-US" sz="800" strike="noStrike" kern="1200" dirty="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1714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strike="noStrike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Internal Pre – SIT Test </a:t>
                      </a:r>
                    </a:p>
                    <a:p>
                      <a:pPr marL="1714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strike="noStrike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Ticket number from Ikram Lim on AWS issue</a:t>
                      </a:r>
                    </a:p>
                    <a:p>
                      <a:pPr marL="1714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strike="noStrike" kern="1200" dirty="0" err="1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Nurel</a:t>
                      </a:r>
                      <a:r>
                        <a:rPr lang="en-US" sz="800" strike="noStrike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to create the letter to work at TNB premise</a:t>
                      </a:r>
                    </a:p>
                  </a:txBody>
                  <a:tcPr marL="36000" marR="36000" marT="36000" marB="3600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Chevron 6">
            <a:extLst>
              <a:ext uri="{FF2B5EF4-FFF2-40B4-BE49-F238E27FC236}">
                <a16:creationId xmlns:a16="http://schemas.microsoft.com/office/drawing/2014/main" id="{9CC5804A-24DB-3C89-5E18-6BBB64078CDF}"/>
              </a:ext>
            </a:extLst>
          </p:cNvPr>
          <p:cNvSpPr/>
          <p:nvPr/>
        </p:nvSpPr>
        <p:spPr>
          <a:xfrm>
            <a:off x="10925015" y="1609847"/>
            <a:ext cx="1080000" cy="230061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" b="1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TRAINING &amp; CLOSE</a:t>
            </a: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AA097E5C-F62F-235B-08D8-C68096535D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84884" y="114006"/>
            <a:ext cx="1520131" cy="770200"/>
          </a:xfrm>
          <a:prstGeom prst="rect">
            <a:avLst/>
          </a:prstGeom>
        </p:spPr>
      </p:pic>
      <p:sp>
        <p:nvSpPr>
          <p:cNvPr id="14" name="Snip Diagonal Corner of Rectangle 13">
            <a:extLst>
              <a:ext uri="{FF2B5EF4-FFF2-40B4-BE49-F238E27FC236}">
                <a16:creationId xmlns:a16="http://schemas.microsoft.com/office/drawing/2014/main" id="{F7E70A08-7693-91EA-BFFA-2B6172F22F4E}"/>
              </a:ext>
            </a:extLst>
          </p:cNvPr>
          <p:cNvSpPr/>
          <p:nvPr/>
        </p:nvSpPr>
        <p:spPr>
          <a:xfrm>
            <a:off x="186986" y="114007"/>
            <a:ext cx="6442414" cy="770199"/>
          </a:xfrm>
          <a:prstGeom prst="snip2DiagRect">
            <a:avLst>
              <a:gd name="adj1" fmla="val 0"/>
              <a:gd name="adj2" fmla="val 21983"/>
            </a:avLst>
          </a:prstGeom>
          <a:solidFill>
            <a:srgbClr val="2F559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600" b="1" u="sng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Medium Voltage Supply Connection in </a:t>
            </a:r>
            <a:r>
              <a:rPr lang="en-US" sz="1600" b="1" u="sng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EnergySense</a:t>
            </a:r>
            <a:r>
              <a:rPr lang="en-US" sz="1600" b="1" u="sng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(MVSC)</a:t>
            </a:r>
          </a:p>
          <a:p>
            <a:pPr>
              <a:lnSpc>
                <a:spcPct val="150000"/>
              </a:lnSpc>
            </a:pPr>
            <a:r>
              <a:rPr lang="en-US" sz="1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STATUS SUMMARY</a:t>
            </a:r>
            <a:endParaRPr lang="en-US" sz="1400" i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Snip Diagonal Corner of Rectangle 14">
            <a:extLst>
              <a:ext uri="{FF2B5EF4-FFF2-40B4-BE49-F238E27FC236}">
                <a16:creationId xmlns:a16="http://schemas.microsoft.com/office/drawing/2014/main" id="{6F4CF87C-5917-D15A-D3AB-DA1323E7D5AB}"/>
              </a:ext>
            </a:extLst>
          </p:cNvPr>
          <p:cNvSpPr/>
          <p:nvPr/>
        </p:nvSpPr>
        <p:spPr>
          <a:xfrm>
            <a:off x="37940" y="25062"/>
            <a:ext cx="12116120" cy="957578"/>
          </a:xfrm>
          <a:prstGeom prst="snip2DiagRect">
            <a:avLst/>
          </a:prstGeom>
          <a:noFill/>
          <a:ln w="28575"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6F07A618-F4E7-6FB4-D9E0-98290CE6D8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19247"/>
              </p:ext>
            </p:extLst>
          </p:nvPr>
        </p:nvGraphicFramePr>
        <p:xfrm>
          <a:off x="34091" y="1405267"/>
          <a:ext cx="5053002" cy="189906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26501">
                  <a:extLst>
                    <a:ext uri="{9D8B030D-6E8A-4147-A177-3AD203B41FA5}">
                      <a16:colId xmlns:a16="http://schemas.microsoft.com/office/drawing/2014/main" val="1349750499"/>
                    </a:ext>
                  </a:extLst>
                </a:gridCol>
                <a:gridCol w="2526501">
                  <a:extLst>
                    <a:ext uri="{9D8B030D-6E8A-4147-A177-3AD203B41FA5}">
                      <a16:colId xmlns:a16="http://schemas.microsoft.com/office/drawing/2014/main" val="976763585"/>
                    </a:ext>
                  </a:extLst>
                </a:gridCol>
              </a:tblGrid>
              <a:tr h="304723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PROJECT PROGRESS</a:t>
                      </a:r>
                    </a:p>
                  </a:txBody>
                  <a:tcPr marL="81303" marR="81303" marT="40653" marB="40653">
                    <a:solidFill>
                      <a:srgbClr val="2F559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9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Planned Start</a:t>
                      </a:r>
                      <a:endParaRPr lang="en-US" sz="9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303" marR="81303" marT="40653" marB="40653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465583"/>
                  </a:ext>
                </a:extLst>
              </a:tr>
              <a:tr h="263676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MY" altLang="en-US" sz="1400" b="1" baseline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Actual %</a:t>
                      </a: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400" b="1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Planned %</a:t>
                      </a: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310658"/>
                  </a:ext>
                </a:extLst>
              </a:tr>
              <a:tr h="1167010">
                <a:tc>
                  <a:txBody>
                    <a:bodyPr/>
                    <a:lstStyle/>
                    <a:p>
                      <a:pPr algn="ctr"/>
                      <a:endParaRPr lang="en-MY" altLang="en-US" sz="10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ctr"/>
                      <a:endParaRPr lang="en-MY" altLang="en-US" sz="10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ctr"/>
                      <a:endParaRPr lang="en-MY" altLang="en-US" sz="10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ctr"/>
                      <a:endParaRPr lang="en-MY" altLang="en-US" sz="10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ctr"/>
                      <a:endParaRPr lang="en-MY" altLang="en-US" sz="10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ctr"/>
                      <a:endParaRPr lang="en-MY" altLang="en-US" sz="10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ctr"/>
                      <a:endParaRPr lang="en-MY" altLang="en-US" sz="10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ctr"/>
                      <a:endParaRPr lang="en-MY" altLang="en-US" sz="10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strike="noStrike" kern="1200" dirty="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4461218"/>
                  </a:ext>
                </a:extLst>
              </a:tr>
            </a:tbl>
          </a:graphicData>
        </a:graphic>
      </p:graphicFrame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0D0CC569-A6A3-BA90-C2E4-C55DE689FC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05659" y="100341"/>
            <a:ext cx="730181" cy="710915"/>
          </a:xfrm>
          <a:prstGeom prst="rect">
            <a:avLst/>
          </a:prstGeom>
        </p:spPr>
      </p:pic>
      <p:sp>
        <p:nvSpPr>
          <p:cNvPr id="27" name="Chevron 26">
            <a:extLst>
              <a:ext uri="{FF2B5EF4-FFF2-40B4-BE49-F238E27FC236}">
                <a16:creationId xmlns:a16="http://schemas.microsoft.com/office/drawing/2014/main" id="{E3D24B18-DAAC-DDAB-1499-6AE30C80C765}"/>
              </a:ext>
            </a:extLst>
          </p:cNvPr>
          <p:cNvSpPr/>
          <p:nvPr/>
        </p:nvSpPr>
        <p:spPr>
          <a:xfrm>
            <a:off x="8907514" y="1606639"/>
            <a:ext cx="1080000" cy="230061"/>
          </a:xfrm>
          <a:prstGeom prst="chevron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</a:t>
            </a:r>
          </a:p>
        </p:txBody>
      </p:sp>
      <p:sp>
        <p:nvSpPr>
          <p:cNvPr id="28" name="Chevron 27">
            <a:extLst>
              <a:ext uri="{FF2B5EF4-FFF2-40B4-BE49-F238E27FC236}">
                <a16:creationId xmlns:a16="http://schemas.microsoft.com/office/drawing/2014/main" id="{EF5B0C4A-6D86-C694-8C4E-2C8F1A362517}"/>
              </a:ext>
            </a:extLst>
          </p:cNvPr>
          <p:cNvSpPr/>
          <p:nvPr/>
        </p:nvSpPr>
        <p:spPr>
          <a:xfrm>
            <a:off x="7970013" y="1606639"/>
            <a:ext cx="1008000" cy="230061"/>
          </a:xfrm>
          <a:prstGeom prst="chevron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" b="1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ANALYSE &amp; DESIGN</a:t>
            </a:r>
          </a:p>
        </p:txBody>
      </p:sp>
      <p:sp>
        <p:nvSpPr>
          <p:cNvPr id="29" name="Chevron 28">
            <a:extLst>
              <a:ext uri="{FF2B5EF4-FFF2-40B4-BE49-F238E27FC236}">
                <a16:creationId xmlns:a16="http://schemas.microsoft.com/office/drawing/2014/main" id="{EA2545F5-3CF3-26BA-E9E9-33557908304C}"/>
              </a:ext>
            </a:extLst>
          </p:cNvPr>
          <p:cNvSpPr/>
          <p:nvPr/>
        </p:nvSpPr>
        <p:spPr>
          <a:xfrm>
            <a:off x="6966536" y="1614707"/>
            <a:ext cx="1080000" cy="230061"/>
          </a:xfrm>
          <a:prstGeom prst="chevron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PLANNING</a:t>
            </a:r>
          </a:p>
        </p:txBody>
      </p:sp>
      <p:sp>
        <p:nvSpPr>
          <p:cNvPr id="30" name="Chevron 29">
            <a:extLst>
              <a:ext uri="{FF2B5EF4-FFF2-40B4-BE49-F238E27FC236}">
                <a16:creationId xmlns:a16="http://schemas.microsoft.com/office/drawing/2014/main" id="{FC8ED96A-F67F-2D3A-6539-14217201C84F}"/>
              </a:ext>
            </a:extLst>
          </p:cNvPr>
          <p:cNvSpPr/>
          <p:nvPr/>
        </p:nvSpPr>
        <p:spPr>
          <a:xfrm>
            <a:off x="5951920" y="1611682"/>
            <a:ext cx="1080000" cy="230061"/>
          </a:xfrm>
          <a:prstGeom prst="chevron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INITIATION</a:t>
            </a:r>
          </a:p>
        </p:txBody>
      </p:sp>
      <p:sp>
        <p:nvSpPr>
          <p:cNvPr id="31" name="Chevron 30">
            <a:extLst>
              <a:ext uri="{FF2B5EF4-FFF2-40B4-BE49-F238E27FC236}">
                <a16:creationId xmlns:a16="http://schemas.microsoft.com/office/drawing/2014/main" id="{B09C3877-4D3E-FE44-FA95-3B944689A57E}"/>
              </a:ext>
            </a:extLst>
          </p:cNvPr>
          <p:cNvSpPr/>
          <p:nvPr/>
        </p:nvSpPr>
        <p:spPr>
          <a:xfrm>
            <a:off x="9922130" y="1606639"/>
            <a:ext cx="1080000" cy="230061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" b="1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TRAINING &amp; CLOSE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06447FD0-C2AF-6F40-A7D2-292926AC99F0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131888186"/>
              </p:ext>
            </p:extLst>
          </p:nvPr>
        </p:nvGraphicFramePr>
        <p:xfrm>
          <a:off x="74938" y="3312011"/>
          <a:ext cx="5016004" cy="6506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6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9787">
                <a:tc>
                  <a:txBody>
                    <a:bodyPr/>
                    <a:lstStyle/>
                    <a:p>
                      <a:pPr algn="ctr"/>
                      <a:r>
                        <a:rPr lang="en-MY" sz="140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ACHIEVEMENTS</a:t>
                      </a:r>
                      <a:r>
                        <a:rPr lang="en-MY" sz="1400" baseline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/ KEY HIGHLIGHTS</a:t>
                      </a:r>
                      <a:endParaRPr lang="en-MY" sz="1400">
                        <a:solidFill>
                          <a:schemeClr val="bg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24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altLang="en-US" sz="900" b="0" i="0" kern="1200" baseline="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Energy Sense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Code merge between MVSC and     myTNB.</a:t>
                      </a:r>
                      <a:endParaRPr lang="en-GB" altLang="en-US" sz="900" b="0" i="0" kern="1200" baseline="0" dirty="0">
                        <a:solidFill>
                          <a:schemeClr val="dk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B152F98E-879F-0DD2-2A07-205EBCCF00FD}"/>
              </a:ext>
            </a:extLst>
          </p:cNvPr>
          <p:cNvSpPr/>
          <p:nvPr/>
        </p:nvSpPr>
        <p:spPr>
          <a:xfrm>
            <a:off x="5867232" y="6420071"/>
            <a:ext cx="360000" cy="1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F597AA3-0418-A49F-879B-D2935B56322D}"/>
              </a:ext>
            </a:extLst>
          </p:cNvPr>
          <p:cNvSpPr txBox="1"/>
          <p:nvPr/>
        </p:nvSpPr>
        <p:spPr>
          <a:xfrm>
            <a:off x="6164223" y="6410649"/>
            <a:ext cx="9469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7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Completed on time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3424D6-1178-0A3E-423F-D80A95F06B63}"/>
              </a:ext>
            </a:extLst>
          </p:cNvPr>
          <p:cNvSpPr/>
          <p:nvPr/>
        </p:nvSpPr>
        <p:spPr>
          <a:xfrm>
            <a:off x="8328545" y="6420968"/>
            <a:ext cx="360000" cy="18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5AEE516-1C35-9FFF-2892-F9BA7DF1F985}"/>
              </a:ext>
            </a:extLst>
          </p:cNvPr>
          <p:cNvSpPr txBox="1"/>
          <p:nvPr/>
        </p:nvSpPr>
        <p:spPr>
          <a:xfrm>
            <a:off x="8665014" y="6400913"/>
            <a:ext cx="10227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7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MY" altLang="en-US"/>
              <a:t>On track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1C5D3B2-598C-78DB-CB06-6B18355115F0}"/>
              </a:ext>
            </a:extLst>
          </p:cNvPr>
          <p:cNvSpPr/>
          <p:nvPr/>
        </p:nvSpPr>
        <p:spPr>
          <a:xfrm>
            <a:off x="9170909" y="6414845"/>
            <a:ext cx="360000" cy="18000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0C89041-A970-4065-5387-A3B9DF3F8E08}"/>
              </a:ext>
            </a:extLst>
          </p:cNvPr>
          <p:cNvSpPr txBox="1"/>
          <p:nvPr/>
        </p:nvSpPr>
        <p:spPr>
          <a:xfrm>
            <a:off x="9491823" y="6400850"/>
            <a:ext cx="140188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7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On going but might be delayed</a:t>
            </a:r>
            <a:endParaRPr lang="en-MY" sz="100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4CA8A11-5822-3BCA-4638-2239F4AC3309}"/>
              </a:ext>
            </a:extLst>
          </p:cNvPr>
          <p:cNvSpPr/>
          <p:nvPr/>
        </p:nvSpPr>
        <p:spPr>
          <a:xfrm>
            <a:off x="7066898" y="6425590"/>
            <a:ext cx="36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C78171A-03A2-3807-6735-520426206DDA}"/>
              </a:ext>
            </a:extLst>
          </p:cNvPr>
          <p:cNvSpPr txBox="1"/>
          <p:nvPr/>
        </p:nvSpPr>
        <p:spPr>
          <a:xfrm>
            <a:off x="7371142" y="6405535"/>
            <a:ext cx="102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7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MY"/>
              <a:t>Completed but delay6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19CBB2A-8194-426D-0A68-C3B86A2F1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018558"/>
              </p:ext>
            </p:extLst>
          </p:nvPr>
        </p:nvGraphicFramePr>
        <p:xfrm>
          <a:off x="51108" y="873986"/>
          <a:ext cx="12102952" cy="47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15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6741">
                  <a:extLst>
                    <a:ext uri="{9D8B030D-6E8A-4147-A177-3AD203B41FA5}">
                      <a16:colId xmlns:a16="http://schemas.microsoft.com/office/drawing/2014/main" val="543009745"/>
                    </a:ext>
                  </a:extLst>
                </a:gridCol>
                <a:gridCol w="2682986">
                  <a:extLst>
                    <a:ext uri="{9D8B030D-6E8A-4147-A177-3AD203B41FA5}">
                      <a16:colId xmlns:a16="http://schemas.microsoft.com/office/drawing/2014/main" val="2554973498"/>
                    </a:ext>
                  </a:extLst>
                </a:gridCol>
                <a:gridCol w="1635582">
                  <a:extLst>
                    <a:ext uri="{9D8B030D-6E8A-4147-A177-3AD203B41FA5}">
                      <a16:colId xmlns:a16="http://schemas.microsoft.com/office/drawing/2014/main" val="971553795"/>
                    </a:ext>
                  </a:extLst>
                </a:gridCol>
                <a:gridCol w="1635582">
                  <a:extLst>
                    <a:ext uri="{9D8B030D-6E8A-4147-A177-3AD203B41FA5}">
                      <a16:colId xmlns:a16="http://schemas.microsoft.com/office/drawing/2014/main" val="37680998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MY" sz="105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MANAGER (TNB):</a:t>
                      </a: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MY" sz="1100" b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Nurelahajaraha binti Mahamed Ramly</a:t>
                      </a: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1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 DATE:</a:t>
                      </a: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100" b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  <a:r>
                        <a:rPr lang="en-MY" sz="1100" b="0" baseline="30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MY" sz="1100" b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February 2022</a:t>
                      </a:r>
                      <a:endParaRPr lang="en-MY" sz="11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MY" sz="11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 DATE:</a:t>
                      </a:r>
                      <a:endParaRPr lang="en-MY" sz="11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</a:t>
                      </a:r>
                      <a:r>
                        <a:rPr lang="en-US" sz="1100" b="0" baseline="30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US" sz="1100" b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October 2023</a:t>
                      </a:r>
                      <a:endParaRPr lang="en-MY" sz="1100" b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05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MANAGER (Innotech):</a:t>
                      </a: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MY" sz="1100" b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Tieu Jue Yue</a:t>
                      </a:r>
                      <a:endParaRPr lang="en-MY" sz="1100" b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MY" sz="105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 DATE:</a:t>
                      </a: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  <a:r>
                        <a:rPr lang="en-US" sz="1100" b="1" baseline="300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April 2024</a:t>
                      </a: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1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CONTRACT PERIOD:</a:t>
                      </a: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MY" sz="11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years</a:t>
                      </a: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9535B5C6-C9EB-EE46-BDC2-2CD2077A3B4F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351431876"/>
              </p:ext>
            </p:extLst>
          </p:nvPr>
        </p:nvGraphicFramePr>
        <p:xfrm>
          <a:off x="66596" y="4056511"/>
          <a:ext cx="5016004" cy="844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6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226">
                <a:tc>
                  <a:txBody>
                    <a:bodyPr/>
                    <a:lstStyle/>
                    <a:p>
                      <a:pPr algn="ctr"/>
                      <a:r>
                        <a:rPr lang="en-MY" sz="1400" b="1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ONGOING ACTIVITIES</a:t>
                      </a: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88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en-US" sz="900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Usability Testing for myTNB Portal</a:t>
                      </a:r>
                      <a:endParaRPr lang="en-MY" altLang="en-US" sz="900" baseline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en-US" sz="900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System Integration Test (SIT) MVSC with ICPP</a:t>
                      </a:r>
                    </a:p>
                  </a:txBody>
                  <a:tcPr marL="36000" marR="36000" marT="36000" marB="3600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2DF78AA1-64F3-ECE9-57E7-EBEA6A48BD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2983991"/>
              </p:ext>
            </p:extLst>
          </p:nvPr>
        </p:nvGraphicFramePr>
        <p:xfrm>
          <a:off x="619716" y="1762239"/>
          <a:ext cx="1332000" cy="1534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3F841D4-0863-DEE5-F04C-93866E207D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1215640"/>
              </p:ext>
            </p:extLst>
          </p:nvPr>
        </p:nvGraphicFramePr>
        <p:xfrm>
          <a:off x="561512" y="1742619"/>
          <a:ext cx="1332000" cy="1534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97ADF8C-16B8-1F2A-3CA4-3068562714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5184552"/>
              </p:ext>
            </p:extLst>
          </p:nvPr>
        </p:nvGraphicFramePr>
        <p:xfrm>
          <a:off x="3089494" y="1976251"/>
          <a:ext cx="1332000" cy="1330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3610280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25593" y="1593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12700" imgH="12700" progId="TCLayout.ActiveDocument.1">
                  <p:embed/>
                </p:oleObj>
              </mc:Choice>
              <mc:Fallback>
                <p:oleObj name="think-cell Slide" r:id="rId4" imgW="12700" imgH="12700" progId="TCLayout.ActiveDocument.1">
                  <p:embed/>
                  <p:pic>
                    <p:nvPicPr>
                      <p:cNvPr id="13" name="Object 1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5593" y="1593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131156"/>
              </p:ext>
            </p:extLst>
          </p:nvPr>
        </p:nvGraphicFramePr>
        <p:xfrm>
          <a:off x="37939" y="1012976"/>
          <a:ext cx="12102952" cy="47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15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6741">
                  <a:extLst>
                    <a:ext uri="{9D8B030D-6E8A-4147-A177-3AD203B41FA5}">
                      <a16:colId xmlns:a16="http://schemas.microsoft.com/office/drawing/2014/main" val="543009745"/>
                    </a:ext>
                  </a:extLst>
                </a:gridCol>
                <a:gridCol w="2682986">
                  <a:extLst>
                    <a:ext uri="{9D8B030D-6E8A-4147-A177-3AD203B41FA5}">
                      <a16:colId xmlns:a16="http://schemas.microsoft.com/office/drawing/2014/main" val="2554973498"/>
                    </a:ext>
                  </a:extLst>
                </a:gridCol>
                <a:gridCol w="1635582">
                  <a:extLst>
                    <a:ext uri="{9D8B030D-6E8A-4147-A177-3AD203B41FA5}">
                      <a16:colId xmlns:a16="http://schemas.microsoft.com/office/drawing/2014/main" val="971553795"/>
                    </a:ext>
                  </a:extLst>
                </a:gridCol>
                <a:gridCol w="1635582">
                  <a:extLst>
                    <a:ext uri="{9D8B030D-6E8A-4147-A177-3AD203B41FA5}">
                      <a16:colId xmlns:a16="http://schemas.microsoft.com/office/drawing/2014/main" val="37680998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MY" sz="105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MANAGER (TNB):</a:t>
                      </a: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MY" sz="1100" b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Nurelahajaraha binti Mahamed Ramly</a:t>
                      </a: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1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 DATE:</a:t>
                      </a: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1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  <a:r>
                        <a:rPr lang="en-MY" sz="1100" b="0" baseline="300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MY" sz="11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February 2022</a:t>
                      </a:r>
                      <a:endParaRPr lang="en-MY" sz="11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MY" sz="11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 DATE:</a:t>
                      </a:r>
                      <a:endParaRPr lang="en-MY" sz="1100" b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</a:t>
                      </a:r>
                      <a:r>
                        <a:rPr lang="en-US" sz="1100" b="0" baseline="30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US" sz="1100" b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July 2023</a:t>
                      </a:r>
                      <a:endParaRPr lang="en-MY" sz="1100" b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05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MANAGER (Innotech):</a:t>
                      </a: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MY" sz="11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Tieu </a:t>
                      </a:r>
                      <a:r>
                        <a:rPr lang="en-MY" sz="1100" b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Jue</a:t>
                      </a:r>
                      <a:r>
                        <a:rPr lang="en-MY" sz="11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Yue</a:t>
                      </a:r>
                      <a:endParaRPr lang="en-MY" sz="1100" b="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MY" sz="105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 DATE:</a:t>
                      </a: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  <a:r>
                        <a:rPr lang="en-US" sz="1100" b="1" baseline="300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April 2024</a:t>
                      </a: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1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CONTRACT PERIOD:</a:t>
                      </a: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MY" sz="11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years</a:t>
                      </a: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Content Placeholder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6009312"/>
              </p:ext>
            </p:extLst>
          </p:nvPr>
        </p:nvGraphicFramePr>
        <p:xfrm>
          <a:off x="37935" y="5022502"/>
          <a:ext cx="12096368" cy="82252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89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3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5810">
                  <a:extLst>
                    <a:ext uri="{9D8B030D-6E8A-4147-A177-3AD203B41FA5}">
                      <a16:colId xmlns:a16="http://schemas.microsoft.com/office/drawing/2014/main" val="1420936780"/>
                    </a:ext>
                  </a:extLst>
                </a:gridCol>
                <a:gridCol w="4000500">
                  <a:extLst>
                    <a:ext uri="{9D8B030D-6E8A-4147-A177-3AD203B41FA5}">
                      <a16:colId xmlns:a16="http://schemas.microsoft.com/office/drawing/2014/main" val="2326033057"/>
                    </a:ext>
                  </a:extLst>
                </a:gridCol>
                <a:gridCol w="812273">
                  <a:extLst>
                    <a:ext uri="{9D8B030D-6E8A-4147-A177-3AD203B41FA5}">
                      <a16:colId xmlns:a16="http://schemas.microsoft.com/office/drawing/2014/main" val="2387154714"/>
                    </a:ext>
                  </a:extLst>
                </a:gridCol>
                <a:gridCol w="8122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273">
                  <a:extLst>
                    <a:ext uri="{9D8B030D-6E8A-4147-A177-3AD203B41FA5}">
                      <a16:colId xmlns:a16="http://schemas.microsoft.com/office/drawing/2014/main" val="39105227"/>
                    </a:ext>
                  </a:extLst>
                </a:gridCol>
              </a:tblGrid>
              <a:tr h="227661">
                <a:tc gridSpan="7">
                  <a:txBody>
                    <a:bodyPr/>
                    <a:lstStyle/>
                    <a:p>
                      <a:pPr algn="ctr"/>
                      <a:r>
                        <a:rPr lang="en-US" sz="11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TOP 3 ISSUES AND RECOMMENDATIONS</a:t>
                      </a:r>
                    </a:p>
                  </a:txBody>
                  <a:tcPr marL="81303" marR="81303" marT="40653" marB="40653" anchor="ctr">
                    <a:solidFill>
                      <a:srgbClr val="2F559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1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PLANNED START</a:t>
                      </a:r>
                      <a:endParaRPr lang="en-US" sz="1100" b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3" marB="40653" anchor="ctr">
                    <a:solidFill>
                      <a:srgbClr val="2F559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1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ACTUAL START</a:t>
                      </a:r>
                      <a:endParaRPr lang="en-US" sz="1100" b="1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3" marB="40653" anchor="ctr">
                    <a:solidFill>
                      <a:srgbClr val="2F559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3" marB="40653" anchor="ctr">
                    <a:solidFill>
                      <a:srgbClr val="2F55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MY" altLang="en-US" sz="900" b="1" baseline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No.</a:t>
                      </a:r>
                    </a:p>
                  </a:txBody>
                  <a:tcPr marL="81303" marR="81303" marT="40651" marB="40651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900" b="1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Issue</a:t>
                      </a:r>
                    </a:p>
                  </a:txBody>
                  <a:tcPr marL="81303" marR="81303" marT="40651" marB="40651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Category</a:t>
                      </a:r>
                    </a:p>
                  </a:txBody>
                  <a:tcPr marL="81303" marR="81303" marT="40651" marB="40651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Resolution </a:t>
                      </a:r>
                    </a:p>
                  </a:txBody>
                  <a:tcPr marL="81303" marR="81303" marT="40651" marB="40651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altLang="en-US" sz="900" b="1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PIC</a:t>
                      </a:r>
                    </a:p>
                  </a:txBody>
                  <a:tcPr marL="81303" marR="81303" marT="40651" marB="40651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altLang="en-US" sz="900" b="1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Due Date</a:t>
                      </a:r>
                    </a:p>
                  </a:txBody>
                  <a:tcPr marL="81303" marR="81303" marT="40651" marB="40651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altLang="en-US" sz="900" b="1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Status</a:t>
                      </a:r>
                    </a:p>
                  </a:txBody>
                  <a:tcPr marL="81303" marR="81303" marT="40651" marB="40651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912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aseline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MY" altLang="en-US" sz="900" baseline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VPN cannot be accessed </a:t>
                      </a:r>
                      <a:endParaRPr lang="en-MY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High</a:t>
                      </a:r>
                      <a:endParaRPr lang="en-MY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Developers to go to TNB premise to continue working on development</a:t>
                      </a:r>
                      <a:endParaRPr lang="en-MY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strike="noStrike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Innotech / TNB</a:t>
                      </a:r>
                      <a:endParaRPr lang="en-MY" sz="900" strike="noStrike" kern="1200" dirty="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900" strike="noStrike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</a:t>
                      </a:r>
                    </a:p>
                  </a:txBody>
                  <a:tcPr marL="81303" marR="81303" marT="40651" marB="40651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strike="noStrike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Open</a:t>
                      </a:r>
                      <a:endParaRPr lang="en-MY" sz="900" strike="noStrike" kern="1200" dirty="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363707"/>
                  </a:ext>
                </a:extLst>
              </a:tr>
            </a:tbl>
          </a:graphicData>
        </a:graphic>
      </p:graphicFrame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AA097E5C-F62F-235B-08D8-C68096535D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84884" y="114006"/>
            <a:ext cx="1520131" cy="770200"/>
          </a:xfrm>
          <a:prstGeom prst="rect">
            <a:avLst/>
          </a:prstGeom>
        </p:spPr>
      </p:pic>
      <p:sp>
        <p:nvSpPr>
          <p:cNvPr id="15" name="Snip Diagonal Corner of Rectangle 14">
            <a:extLst>
              <a:ext uri="{FF2B5EF4-FFF2-40B4-BE49-F238E27FC236}">
                <a16:creationId xmlns:a16="http://schemas.microsoft.com/office/drawing/2014/main" id="{6F4CF87C-5917-D15A-D3AB-DA1323E7D5AB}"/>
              </a:ext>
            </a:extLst>
          </p:cNvPr>
          <p:cNvSpPr/>
          <p:nvPr/>
        </p:nvSpPr>
        <p:spPr>
          <a:xfrm>
            <a:off x="37940" y="25062"/>
            <a:ext cx="12116120" cy="957578"/>
          </a:xfrm>
          <a:prstGeom prst="snip2DiagRect">
            <a:avLst/>
          </a:prstGeom>
          <a:noFill/>
          <a:ln w="28575"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0D0CC569-A6A3-BA90-C2E4-C55DE689FC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05659" y="100341"/>
            <a:ext cx="730181" cy="710915"/>
          </a:xfrm>
          <a:prstGeom prst="rect">
            <a:avLst/>
          </a:prstGeom>
        </p:spPr>
      </p:pic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185C7A97-FCDF-6FA5-BBCB-085F9F7C33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4588054"/>
              </p:ext>
            </p:extLst>
          </p:nvPr>
        </p:nvGraphicFramePr>
        <p:xfrm>
          <a:off x="37939" y="4107173"/>
          <a:ext cx="12102951" cy="72181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7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8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4680">
                  <a:extLst>
                    <a:ext uri="{9D8B030D-6E8A-4147-A177-3AD203B41FA5}">
                      <a16:colId xmlns:a16="http://schemas.microsoft.com/office/drawing/2014/main" val="1546230480"/>
                    </a:ext>
                  </a:extLst>
                </a:gridCol>
                <a:gridCol w="638246">
                  <a:extLst>
                    <a:ext uri="{9D8B030D-6E8A-4147-A177-3AD203B41FA5}">
                      <a16:colId xmlns:a16="http://schemas.microsoft.com/office/drawing/2014/main" val="1592806329"/>
                    </a:ext>
                  </a:extLst>
                </a:gridCol>
                <a:gridCol w="812264">
                  <a:extLst>
                    <a:ext uri="{9D8B030D-6E8A-4147-A177-3AD203B41FA5}">
                      <a16:colId xmlns:a16="http://schemas.microsoft.com/office/drawing/2014/main" val="3709612353"/>
                    </a:ext>
                  </a:extLst>
                </a:gridCol>
                <a:gridCol w="3396937">
                  <a:extLst>
                    <a:ext uri="{9D8B030D-6E8A-4147-A177-3AD203B41FA5}">
                      <a16:colId xmlns:a16="http://schemas.microsoft.com/office/drawing/2014/main" val="2387154714"/>
                    </a:ext>
                  </a:extLst>
                </a:gridCol>
                <a:gridCol w="7781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0187">
                  <a:extLst>
                    <a:ext uri="{9D8B030D-6E8A-4147-A177-3AD203B41FA5}">
                      <a16:colId xmlns:a16="http://schemas.microsoft.com/office/drawing/2014/main" val="3242066995"/>
                    </a:ext>
                  </a:extLst>
                </a:gridCol>
                <a:gridCol w="726282">
                  <a:extLst>
                    <a:ext uri="{9D8B030D-6E8A-4147-A177-3AD203B41FA5}">
                      <a16:colId xmlns:a16="http://schemas.microsoft.com/office/drawing/2014/main" val="2903180645"/>
                    </a:ext>
                  </a:extLst>
                </a:gridCol>
              </a:tblGrid>
              <a:tr h="227661">
                <a:tc gridSpan="9">
                  <a:txBody>
                    <a:bodyPr/>
                    <a:lstStyle/>
                    <a:p>
                      <a:pPr algn="ctr"/>
                      <a:r>
                        <a:rPr lang="en-US" sz="11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TOP 3 RISKS AND MITIGATIONS</a:t>
                      </a:r>
                    </a:p>
                  </a:txBody>
                  <a:tcPr marL="81303" marR="81303" marT="40653" marB="40653" anchor="ctr">
                    <a:solidFill>
                      <a:srgbClr val="2F559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1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PLANNED END</a:t>
                      </a:r>
                      <a:endParaRPr lang="en-US" sz="1100" b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3" marB="40653" anchor="ctr">
                    <a:solidFill>
                      <a:srgbClr val="2F559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1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ACTUAL START</a:t>
                      </a:r>
                      <a:endParaRPr lang="en-US" sz="1100" b="1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3" marB="40653" anchor="ctr">
                    <a:solidFill>
                      <a:srgbClr val="2F559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3" marB="40653" anchor="ctr">
                    <a:solidFill>
                      <a:srgbClr val="2F559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3" marB="40653" anchor="ctr">
                    <a:solidFill>
                      <a:srgbClr val="2F55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MY" altLang="en-US" sz="900" b="1" baseline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No.</a:t>
                      </a:r>
                    </a:p>
                  </a:txBody>
                  <a:tcPr marL="81303" marR="81303" marT="40651" marB="40651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Risk</a:t>
                      </a:r>
                    </a:p>
                  </a:txBody>
                  <a:tcPr marL="81303" marR="81303" marT="40651" marB="40651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altLang="en-US" sz="900" b="1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Likelihood</a:t>
                      </a:r>
                    </a:p>
                  </a:txBody>
                  <a:tcPr marL="81303" marR="81303" marT="40651" marB="40651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altLang="en-US" sz="900" b="1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Impact</a:t>
                      </a:r>
                    </a:p>
                  </a:txBody>
                  <a:tcPr marL="81303" marR="81303" marT="40651" marB="40651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altLang="en-US" sz="900" b="1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Category</a:t>
                      </a:r>
                    </a:p>
                  </a:txBody>
                  <a:tcPr marL="81303" marR="81303" marT="40651" marB="40651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altLang="en-US" sz="900" b="1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Mitigation</a:t>
                      </a:r>
                    </a:p>
                  </a:txBody>
                  <a:tcPr marL="81303" marR="81303" marT="40651" marB="40651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altLang="en-US" sz="900" b="1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PIC</a:t>
                      </a:r>
                    </a:p>
                  </a:txBody>
                  <a:tcPr marL="81303" marR="81303" marT="40651" marB="40651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altLang="en-US" sz="900" b="1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Due Date</a:t>
                      </a:r>
                    </a:p>
                  </a:txBody>
                  <a:tcPr marL="81303" marR="81303" marT="40651" marB="40651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altLang="en-US" sz="900" b="1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Status</a:t>
                      </a:r>
                    </a:p>
                  </a:txBody>
                  <a:tcPr marL="81303" marR="81303" marT="40651" marB="40651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912">
                <a:tc>
                  <a:txBody>
                    <a:bodyPr/>
                    <a:lstStyle/>
                    <a:p>
                      <a:pPr algn="ctr"/>
                      <a:endParaRPr lang="en-MY" altLang="en-US" sz="900" baseline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strike="noStrike" kern="120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MY" sz="900" strike="noStrike" kern="120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MY" sz="900" strike="noStrike" kern="120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MY" sz="900" strike="noStrike" kern="120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strike="noStrike" kern="120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MY" sz="900" strike="noStrike" kern="120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MY" sz="900" strike="noStrike" kern="120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MY" sz="900" strike="noStrike" kern="120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876709"/>
                  </a:ext>
                </a:extLst>
              </a:tr>
            </a:tbl>
          </a:graphicData>
        </a:graphic>
      </p:graphicFrame>
      <p:graphicFrame>
        <p:nvGraphicFramePr>
          <p:cNvPr id="3" name="Content Placeholder 1">
            <a:extLst>
              <a:ext uri="{FF2B5EF4-FFF2-40B4-BE49-F238E27FC236}">
                <a16:creationId xmlns:a16="http://schemas.microsoft.com/office/drawing/2014/main" id="{D2878D4B-DEA2-F49B-8BED-BB017E5099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1046863"/>
              </p:ext>
            </p:extLst>
          </p:nvPr>
        </p:nvGraphicFramePr>
        <p:xfrm>
          <a:off x="51105" y="1530666"/>
          <a:ext cx="12096000" cy="134102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273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408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0812">
                  <a:extLst>
                    <a:ext uri="{9D8B030D-6E8A-4147-A177-3AD203B41FA5}">
                      <a16:colId xmlns:a16="http://schemas.microsoft.com/office/drawing/2014/main" val="2387154714"/>
                    </a:ext>
                  </a:extLst>
                </a:gridCol>
                <a:gridCol w="18049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2113">
                  <a:extLst>
                    <a:ext uri="{9D8B030D-6E8A-4147-A177-3AD203B41FA5}">
                      <a16:colId xmlns:a16="http://schemas.microsoft.com/office/drawing/2014/main" val="3885344299"/>
                    </a:ext>
                  </a:extLst>
                </a:gridCol>
              </a:tblGrid>
              <a:tr h="249008">
                <a:tc gridSpan="5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ACTION LIST </a:t>
                      </a:r>
                    </a:p>
                  </a:txBody>
                  <a:tcPr marL="81303" marR="81303" marT="40653" marB="40653" anchor="ctr">
                    <a:solidFill>
                      <a:srgbClr val="2F559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1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PLANNED START</a:t>
                      </a:r>
                      <a:endParaRPr lang="en-US" sz="1100" b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3" marB="40653" anchor="ctr">
                    <a:solidFill>
                      <a:srgbClr val="2F559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1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ACTUAL START</a:t>
                      </a:r>
                      <a:endParaRPr lang="en-US" sz="1100" b="1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3" marB="40653" anchor="ctr">
                    <a:solidFill>
                      <a:srgbClr val="2F559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3" marB="40653" anchor="ctr">
                    <a:solidFill>
                      <a:srgbClr val="2F55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945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MY" altLang="en-US" sz="900" b="1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No. </a:t>
                      </a:r>
                    </a:p>
                  </a:txBody>
                  <a:tcPr marL="81303" marR="81303" marT="40651" marB="40651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900" b="1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Action</a:t>
                      </a:r>
                    </a:p>
                  </a:txBody>
                  <a:tcPr marL="81303" marR="81303" marT="40651" marB="40651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altLang="en-US" sz="900" b="1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PIC</a:t>
                      </a:r>
                    </a:p>
                  </a:txBody>
                  <a:tcPr marL="81303" marR="81303" marT="40651" marB="40651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altLang="en-US" sz="900" b="1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Due Date</a:t>
                      </a:r>
                    </a:p>
                  </a:txBody>
                  <a:tcPr marL="81303" marR="81303" marT="40651" marB="40651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altLang="en-US" sz="900" b="1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Status</a:t>
                      </a:r>
                    </a:p>
                  </a:txBody>
                  <a:tcPr marL="81303" marR="81303" marT="40651" marB="40651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516">
                <a:tc>
                  <a:txBody>
                    <a:bodyPr/>
                    <a:lstStyle/>
                    <a:p>
                      <a:pPr algn="ctr"/>
                      <a:endParaRPr lang="en-MY" altLang="en-US" sz="900" b="0" baseline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MY" sz="900" strike="noStrike" kern="1200" dirty="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MY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MY" sz="900" strike="noStrike" kern="1200" dirty="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MY" sz="900" strike="noStrike" kern="120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8758988"/>
                  </a:ext>
                </a:extLst>
              </a:tr>
              <a:tr h="218516">
                <a:tc>
                  <a:txBody>
                    <a:bodyPr/>
                    <a:lstStyle/>
                    <a:p>
                      <a:pPr algn="ctr"/>
                      <a:endParaRPr lang="en-MY" altLang="en-US" sz="900" b="0" baseline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MY" sz="900" strike="noStrike" kern="1200" dirty="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MY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MY" sz="900" strike="noStrike" kern="1200" dirty="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MY" sz="900" strike="noStrike" kern="1200" dirty="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978086"/>
                  </a:ext>
                </a:extLst>
              </a:tr>
              <a:tr h="218516">
                <a:tc>
                  <a:txBody>
                    <a:bodyPr/>
                    <a:lstStyle/>
                    <a:p>
                      <a:pPr algn="ctr"/>
                      <a:endParaRPr lang="en-MY" altLang="en-US" sz="900" b="0" baseline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MY" sz="900" strike="noStrike" kern="1200" dirty="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MY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MY" sz="900" strike="noStrike" kern="1200" dirty="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MY" sz="900" strike="noStrike" kern="120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802286"/>
                  </a:ext>
                </a:extLst>
              </a:tr>
              <a:tr h="218516">
                <a:tc>
                  <a:txBody>
                    <a:bodyPr/>
                    <a:lstStyle/>
                    <a:p>
                      <a:pPr algn="ctr"/>
                      <a:endParaRPr lang="en-MY" altLang="en-US" sz="900" b="0" baseline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MY" sz="900" strike="noStrike" kern="1200" dirty="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MY" sz="900" strike="noStrike" kern="120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MY" sz="900" strike="noStrike" kern="1200" dirty="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MY" sz="900" strike="noStrike" kern="1200" dirty="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642226"/>
                  </a:ext>
                </a:extLst>
              </a:tr>
            </a:tbl>
          </a:graphicData>
        </a:graphic>
      </p:graphicFrame>
      <p:sp>
        <p:nvSpPr>
          <p:cNvPr id="16" name="Snip Diagonal Corner of Rectangle 13">
            <a:extLst>
              <a:ext uri="{FF2B5EF4-FFF2-40B4-BE49-F238E27FC236}">
                <a16:creationId xmlns:a16="http://schemas.microsoft.com/office/drawing/2014/main" id="{A13B3401-4F5B-461A-B2E3-B8CFF4244495}"/>
              </a:ext>
            </a:extLst>
          </p:cNvPr>
          <p:cNvSpPr/>
          <p:nvPr/>
        </p:nvSpPr>
        <p:spPr>
          <a:xfrm>
            <a:off x="186986" y="114007"/>
            <a:ext cx="6442414" cy="770199"/>
          </a:xfrm>
          <a:prstGeom prst="snip2DiagRect">
            <a:avLst>
              <a:gd name="adj1" fmla="val 0"/>
              <a:gd name="adj2" fmla="val 21983"/>
            </a:avLst>
          </a:prstGeom>
          <a:solidFill>
            <a:srgbClr val="2F559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600" b="1" u="sng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Medium Voltage Supply Connection in </a:t>
            </a:r>
            <a:r>
              <a:rPr lang="en-US" sz="1600" b="1" u="sng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EnergySense</a:t>
            </a:r>
            <a:r>
              <a:rPr lang="en-US" sz="1600" b="1" u="sng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(MVSC)</a:t>
            </a:r>
          </a:p>
          <a:p>
            <a:pPr>
              <a:lnSpc>
                <a:spcPct val="150000"/>
              </a:lnSpc>
            </a:pPr>
            <a:r>
              <a:rPr lang="en-US" sz="1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STATUS SUMMARY</a:t>
            </a:r>
            <a:endParaRPr lang="en-US" sz="1400" i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232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25593" y="1593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12700" imgH="12700" progId="TCLayout.ActiveDocument.1">
                  <p:embed/>
                </p:oleObj>
              </mc:Choice>
              <mc:Fallback>
                <p:oleObj name="think-cell Slide" r:id="rId4" imgW="12700" imgH="12700" progId="TCLayout.ActiveDocument.1">
                  <p:embed/>
                  <p:pic>
                    <p:nvPicPr>
                      <p:cNvPr id="13" name="Object 1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5593" y="1593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AA097E5C-F62F-235B-08D8-C68096535D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84884" y="114006"/>
            <a:ext cx="1520131" cy="770200"/>
          </a:xfrm>
          <a:prstGeom prst="rect">
            <a:avLst/>
          </a:prstGeom>
        </p:spPr>
      </p:pic>
      <p:sp>
        <p:nvSpPr>
          <p:cNvPr id="15" name="Snip Diagonal Corner of Rectangle 14">
            <a:extLst>
              <a:ext uri="{FF2B5EF4-FFF2-40B4-BE49-F238E27FC236}">
                <a16:creationId xmlns:a16="http://schemas.microsoft.com/office/drawing/2014/main" id="{6F4CF87C-5917-D15A-D3AB-DA1323E7D5AB}"/>
              </a:ext>
            </a:extLst>
          </p:cNvPr>
          <p:cNvSpPr/>
          <p:nvPr/>
        </p:nvSpPr>
        <p:spPr>
          <a:xfrm>
            <a:off x="37940" y="25062"/>
            <a:ext cx="12116120" cy="957578"/>
          </a:xfrm>
          <a:prstGeom prst="snip2DiagRect">
            <a:avLst/>
          </a:prstGeom>
          <a:noFill/>
          <a:ln w="28575"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0D0CC569-A6A3-BA90-C2E4-C55DE689FC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05659" y="100341"/>
            <a:ext cx="730181" cy="710915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47BFC6C-56CF-8DB0-F068-61F9CF1EAE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674288"/>
              </p:ext>
            </p:extLst>
          </p:nvPr>
        </p:nvGraphicFramePr>
        <p:xfrm>
          <a:off x="37939" y="1058696"/>
          <a:ext cx="12102952" cy="47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15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6741">
                  <a:extLst>
                    <a:ext uri="{9D8B030D-6E8A-4147-A177-3AD203B41FA5}">
                      <a16:colId xmlns:a16="http://schemas.microsoft.com/office/drawing/2014/main" val="543009745"/>
                    </a:ext>
                  </a:extLst>
                </a:gridCol>
                <a:gridCol w="2682986">
                  <a:extLst>
                    <a:ext uri="{9D8B030D-6E8A-4147-A177-3AD203B41FA5}">
                      <a16:colId xmlns:a16="http://schemas.microsoft.com/office/drawing/2014/main" val="2554973498"/>
                    </a:ext>
                  </a:extLst>
                </a:gridCol>
                <a:gridCol w="1635582">
                  <a:extLst>
                    <a:ext uri="{9D8B030D-6E8A-4147-A177-3AD203B41FA5}">
                      <a16:colId xmlns:a16="http://schemas.microsoft.com/office/drawing/2014/main" val="971553795"/>
                    </a:ext>
                  </a:extLst>
                </a:gridCol>
                <a:gridCol w="1635582">
                  <a:extLst>
                    <a:ext uri="{9D8B030D-6E8A-4147-A177-3AD203B41FA5}">
                      <a16:colId xmlns:a16="http://schemas.microsoft.com/office/drawing/2014/main" val="37680998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MY" sz="105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MANAGER (TNB):</a:t>
                      </a: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MY" sz="1100" b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Nurelahajaraha binti Mahamed Ramly</a:t>
                      </a: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1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 DATE:</a:t>
                      </a: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100" b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  <a:r>
                        <a:rPr lang="en-MY" sz="1100" b="0" baseline="30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MY" sz="1100" b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February 2022</a:t>
                      </a:r>
                      <a:endParaRPr lang="en-MY" sz="11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MY" sz="11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 DATE:</a:t>
                      </a:r>
                      <a:endParaRPr lang="en-MY" sz="1100" b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</a:t>
                      </a:r>
                      <a:r>
                        <a:rPr lang="en-US" sz="1100" b="0" baseline="30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US" sz="1100" b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July 2023</a:t>
                      </a:r>
                      <a:endParaRPr lang="en-MY" sz="1100" b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05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MANAGER (Innotech):</a:t>
                      </a: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MY" sz="1100" b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Nashmi Shah Nalkatli</a:t>
                      </a:r>
                      <a:endParaRPr lang="en-MY" sz="1100" b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MY" sz="105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 DATE:</a:t>
                      </a: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  <a:r>
                        <a:rPr lang="en-US" sz="1100" b="1" baseline="300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April 2024</a:t>
                      </a: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1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CONTRACT PERIOD:</a:t>
                      </a: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MY" sz="11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years</a:t>
                      </a: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D29F412F-2053-4524-A258-60582DC80D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109" y="1537976"/>
            <a:ext cx="6616699" cy="4765934"/>
          </a:xfrm>
          <a:prstGeom prst="rect">
            <a:avLst/>
          </a:prstGeom>
        </p:spPr>
      </p:pic>
      <p:sp>
        <p:nvSpPr>
          <p:cNvPr id="12" name="Snip Diagonal Corner of Rectangle 13">
            <a:extLst>
              <a:ext uri="{FF2B5EF4-FFF2-40B4-BE49-F238E27FC236}">
                <a16:creationId xmlns:a16="http://schemas.microsoft.com/office/drawing/2014/main" id="{DBC7917C-B29B-4DAD-B986-62B16AC6EA83}"/>
              </a:ext>
            </a:extLst>
          </p:cNvPr>
          <p:cNvSpPr/>
          <p:nvPr/>
        </p:nvSpPr>
        <p:spPr>
          <a:xfrm>
            <a:off x="186986" y="114007"/>
            <a:ext cx="6442414" cy="770199"/>
          </a:xfrm>
          <a:prstGeom prst="snip2DiagRect">
            <a:avLst>
              <a:gd name="adj1" fmla="val 0"/>
              <a:gd name="adj2" fmla="val 21983"/>
            </a:avLst>
          </a:prstGeom>
          <a:solidFill>
            <a:srgbClr val="2F559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600" b="1" u="sng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Medium Voltage Supply Connection in </a:t>
            </a:r>
            <a:r>
              <a:rPr lang="en-US" sz="1600" b="1" u="sng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EnergySense</a:t>
            </a:r>
            <a:r>
              <a:rPr lang="en-US" sz="1600" b="1" u="sng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(MVSC)</a:t>
            </a:r>
          </a:p>
          <a:p>
            <a:pPr>
              <a:lnSpc>
                <a:spcPct val="150000"/>
              </a:lnSpc>
            </a:pPr>
            <a:r>
              <a:rPr lang="en-US" sz="1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STATUS SUMMARY</a:t>
            </a:r>
            <a:endParaRPr lang="en-US" sz="1400" i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882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25593" y="1593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12700" imgH="12700" progId="TCLayout.ActiveDocument.1">
                  <p:embed/>
                </p:oleObj>
              </mc:Choice>
              <mc:Fallback>
                <p:oleObj name="think-cell Slide" r:id="rId4" imgW="12700" imgH="12700" progId="TCLayout.ActiveDocument.1">
                  <p:embed/>
                  <p:pic>
                    <p:nvPicPr>
                      <p:cNvPr id="13" name="Object 1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5593" y="1593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AA097E5C-F62F-235B-08D8-C68096535D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84884" y="114006"/>
            <a:ext cx="1520131" cy="770200"/>
          </a:xfrm>
          <a:prstGeom prst="rect">
            <a:avLst/>
          </a:prstGeom>
        </p:spPr>
      </p:pic>
      <p:sp>
        <p:nvSpPr>
          <p:cNvPr id="15" name="Snip Diagonal Corner of Rectangle 14">
            <a:extLst>
              <a:ext uri="{FF2B5EF4-FFF2-40B4-BE49-F238E27FC236}">
                <a16:creationId xmlns:a16="http://schemas.microsoft.com/office/drawing/2014/main" id="{6F4CF87C-5917-D15A-D3AB-DA1323E7D5AB}"/>
              </a:ext>
            </a:extLst>
          </p:cNvPr>
          <p:cNvSpPr/>
          <p:nvPr/>
        </p:nvSpPr>
        <p:spPr>
          <a:xfrm>
            <a:off x="37940" y="25062"/>
            <a:ext cx="12116120" cy="957578"/>
          </a:xfrm>
          <a:prstGeom prst="snip2DiagRect">
            <a:avLst/>
          </a:prstGeom>
          <a:noFill/>
          <a:ln w="28575"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0D0CC569-A6A3-BA90-C2E4-C55DE689FC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05659" y="100341"/>
            <a:ext cx="730181" cy="710915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2C6D877-1875-5E3A-B7F9-89E51421E8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279869"/>
              </p:ext>
            </p:extLst>
          </p:nvPr>
        </p:nvGraphicFramePr>
        <p:xfrm>
          <a:off x="37939" y="1602608"/>
          <a:ext cx="12087233" cy="189795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86100">
                  <a:extLst>
                    <a:ext uri="{9D8B030D-6E8A-4147-A177-3AD203B41FA5}">
                      <a16:colId xmlns:a16="http://schemas.microsoft.com/office/drawing/2014/main" val="640005101"/>
                    </a:ext>
                  </a:extLst>
                </a:gridCol>
                <a:gridCol w="8757725">
                  <a:extLst>
                    <a:ext uri="{9D8B030D-6E8A-4147-A177-3AD203B41FA5}">
                      <a16:colId xmlns:a16="http://schemas.microsoft.com/office/drawing/2014/main" val="2036078134"/>
                    </a:ext>
                  </a:extLst>
                </a:gridCol>
                <a:gridCol w="858901">
                  <a:extLst>
                    <a:ext uri="{9D8B030D-6E8A-4147-A177-3AD203B41FA5}">
                      <a16:colId xmlns:a16="http://schemas.microsoft.com/office/drawing/2014/main" val="3563466801"/>
                    </a:ext>
                  </a:extLst>
                </a:gridCol>
                <a:gridCol w="2084507">
                  <a:extLst>
                    <a:ext uri="{9D8B030D-6E8A-4147-A177-3AD203B41FA5}">
                      <a16:colId xmlns:a16="http://schemas.microsoft.com/office/drawing/2014/main" val="2540416788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b="1" kern="1200">
                          <a:solidFill>
                            <a:schemeClr val="lt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PAYMENT MILESTONES</a:t>
                      </a:r>
                    </a:p>
                  </a:txBody>
                  <a:tcPr marL="81303" marR="81303" marT="40653" marB="40653">
                    <a:solidFill>
                      <a:srgbClr val="2F559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PAYMENT MILESTONES</a:t>
                      </a:r>
                    </a:p>
                  </a:txBody>
                  <a:tcPr marL="81303" marR="81303" marT="40653" marB="40653">
                    <a:solidFill>
                      <a:srgbClr val="2F559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1" kern="1200">
                        <a:solidFill>
                          <a:schemeClr val="lt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3" marB="40653">
                    <a:solidFill>
                      <a:srgbClr val="2F559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1" kern="1200">
                        <a:solidFill>
                          <a:schemeClr val="lt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3" marB="40653">
                    <a:solidFill>
                      <a:srgbClr val="2F55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6332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MY" altLang="en-US" sz="900" b="1" kern="120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No.</a:t>
                      </a:r>
                    </a:p>
                  </a:txBody>
                  <a:tcPr marL="81303" marR="81303" marT="40651" marB="40651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MY" altLang="en-US" sz="900" b="1" kern="120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Milestones Description</a:t>
                      </a:r>
                    </a:p>
                  </a:txBody>
                  <a:tcPr marL="81303" marR="81303" marT="40651" marB="40651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900" b="1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%</a:t>
                      </a:r>
                    </a:p>
                  </a:txBody>
                  <a:tcPr marL="81303" marR="81303" marT="40651" marB="40651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900" b="1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Status</a:t>
                      </a:r>
                    </a:p>
                  </a:txBody>
                  <a:tcPr marL="81303" marR="81303" marT="40651" marB="40651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8799742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>
                          <a:solidFill>
                            <a:srgbClr val="EFEFEF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MVSC</a:t>
                      </a:r>
                      <a:r>
                        <a:rPr lang="en-US" sz="1100" b="1" kern="1200">
                          <a:solidFill>
                            <a:schemeClr val="lt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IMPLEMENTATION</a:t>
                      </a:r>
                    </a:p>
                  </a:txBody>
                  <a:tcPr marL="81303" marR="81303" marT="40653" marB="40653">
                    <a:solidFill>
                      <a:srgbClr val="2F559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400" b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3" marB="40653">
                    <a:solidFill>
                      <a:srgbClr val="2F559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400" b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3" marB="40653">
                    <a:solidFill>
                      <a:srgbClr val="2F559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kern="1200">
                        <a:solidFill>
                          <a:schemeClr val="lt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3" marB="40653">
                    <a:solidFill>
                      <a:srgbClr val="2F55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598558"/>
                  </a:ext>
                </a:extLst>
              </a:tr>
              <a:tr h="226946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MY" altLang="en-US" sz="900" kern="120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1.</a:t>
                      </a: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en-MY" altLang="en-US" sz="900" kern="120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Kick-Off and URS Sign-Off </a:t>
                      </a: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30%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PAID</a:t>
                      </a:r>
                    </a:p>
                  </a:txBody>
                  <a:tcPr marL="81303" marR="81303" marT="40651" marB="40651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560590"/>
                  </a:ext>
                </a:extLst>
              </a:tr>
              <a:tr h="2269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2.</a:t>
                      </a: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Sprint 1 UAT Sign Off and Tech Service Go Live 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20%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strike="noStrike" kern="120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904324"/>
                  </a:ext>
                </a:extLst>
              </a:tr>
              <a:tr h="22694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900" kern="120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3.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Sprint 2 UAT Sign Off and Tech Service Go Live </a:t>
                      </a:r>
                      <a:endParaRPr lang="en-US" sz="900" kern="1200">
                        <a:solidFill>
                          <a:schemeClr val="dk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20%</a:t>
                      </a: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strike="noStrike" kern="120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591496"/>
                  </a:ext>
                </a:extLst>
              </a:tr>
              <a:tr h="22694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900" kern="120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4.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Sprint 3 UAT Sign Off and Tech Service Go Live </a:t>
                      </a:r>
                      <a:endParaRPr lang="en-US" sz="900" kern="1200">
                        <a:solidFill>
                          <a:schemeClr val="dk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20%</a:t>
                      </a: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strike="noStrike" kern="120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596618"/>
                  </a:ext>
                </a:extLst>
              </a:tr>
              <a:tr h="22694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900" kern="120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5.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900" kern="120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Technical Documentation and Service </a:t>
                      </a:r>
                      <a:r>
                        <a:rPr lang="en-US" sz="900" kern="120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Proj</a:t>
                      </a:r>
                      <a:r>
                        <a:rPr lang="en-US" sz="900" kern="120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Closure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900" kern="120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10%</a:t>
                      </a: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strike="noStrike" kern="120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82549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47BFC6C-56CF-8DB0-F068-61F9CF1EAE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474529"/>
              </p:ext>
            </p:extLst>
          </p:nvPr>
        </p:nvGraphicFramePr>
        <p:xfrm>
          <a:off x="37939" y="1058696"/>
          <a:ext cx="12102952" cy="47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15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6741">
                  <a:extLst>
                    <a:ext uri="{9D8B030D-6E8A-4147-A177-3AD203B41FA5}">
                      <a16:colId xmlns:a16="http://schemas.microsoft.com/office/drawing/2014/main" val="543009745"/>
                    </a:ext>
                  </a:extLst>
                </a:gridCol>
                <a:gridCol w="2682986">
                  <a:extLst>
                    <a:ext uri="{9D8B030D-6E8A-4147-A177-3AD203B41FA5}">
                      <a16:colId xmlns:a16="http://schemas.microsoft.com/office/drawing/2014/main" val="2554973498"/>
                    </a:ext>
                  </a:extLst>
                </a:gridCol>
                <a:gridCol w="1635582">
                  <a:extLst>
                    <a:ext uri="{9D8B030D-6E8A-4147-A177-3AD203B41FA5}">
                      <a16:colId xmlns:a16="http://schemas.microsoft.com/office/drawing/2014/main" val="971553795"/>
                    </a:ext>
                  </a:extLst>
                </a:gridCol>
                <a:gridCol w="1635582">
                  <a:extLst>
                    <a:ext uri="{9D8B030D-6E8A-4147-A177-3AD203B41FA5}">
                      <a16:colId xmlns:a16="http://schemas.microsoft.com/office/drawing/2014/main" val="37680998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MY" sz="105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MANAGER (TNB):</a:t>
                      </a: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MY" sz="1100" b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Nurelahajaraha binti Mahamed Ramly</a:t>
                      </a: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1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 DATE:</a:t>
                      </a: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100" b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  <a:r>
                        <a:rPr lang="en-MY" sz="1100" b="0" baseline="30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MY" sz="1100" b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February 2022</a:t>
                      </a:r>
                      <a:endParaRPr lang="en-MY" sz="11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MY" sz="11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 DATE:</a:t>
                      </a:r>
                      <a:endParaRPr lang="en-MY" sz="1100" b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</a:t>
                      </a:r>
                      <a:r>
                        <a:rPr lang="en-US" sz="1100" b="0" baseline="30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US" sz="1100" b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July 2023</a:t>
                      </a:r>
                      <a:endParaRPr lang="en-MY" sz="1100" b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05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MANAGER (Innotech):</a:t>
                      </a: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MY" sz="1100" b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Nashmi Shah Nalkatli</a:t>
                      </a:r>
                      <a:endParaRPr lang="en-MY" sz="1100" b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MY" sz="105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 DATE:</a:t>
                      </a: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s-MY" sz="1100" b="0" baseline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27th July 2023</a:t>
                      </a: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1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CONTRACT PERIOD:</a:t>
                      </a: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MY" sz="1100" b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years</a:t>
                      </a: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Snip Diagonal Corner of Rectangle 13">
            <a:extLst>
              <a:ext uri="{FF2B5EF4-FFF2-40B4-BE49-F238E27FC236}">
                <a16:creationId xmlns:a16="http://schemas.microsoft.com/office/drawing/2014/main" id="{0E273524-D1C5-4171-B5A6-A3B24AD05C0F}"/>
              </a:ext>
            </a:extLst>
          </p:cNvPr>
          <p:cNvSpPr/>
          <p:nvPr/>
        </p:nvSpPr>
        <p:spPr>
          <a:xfrm>
            <a:off x="186986" y="114007"/>
            <a:ext cx="6442414" cy="770199"/>
          </a:xfrm>
          <a:prstGeom prst="snip2DiagRect">
            <a:avLst>
              <a:gd name="adj1" fmla="val 0"/>
              <a:gd name="adj2" fmla="val 21983"/>
            </a:avLst>
          </a:prstGeom>
          <a:solidFill>
            <a:srgbClr val="2F559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600" b="1" u="sng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Medium Voltage Supply Connection in </a:t>
            </a:r>
            <a:r>
              <a:rPr lang="en-US" sz="1600" b="1" u="sng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EnergySense</a:t>
            </a:r>
            <a:r>
              <a:rPr lang="en-US" sz="1600" b="1" u="sng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(MVSC)</a:t>
            </a:r>
          </a:p>
          <a:p>
            <a:pPr>
              <a:lnSpc>
                <a:spcPct val="150000"/>
              </a:lnSpc>
            </a:pPr>
            <a:r>
              <a:rPr lang="en-US" sz="1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STATUS SUMMARY</a:t>
            </a:r>
            <a:endParaRPr lang="en-US" sz="1400" i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6630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411f770-220a-47f5-b96a-99a900bce551">
      <Terms xmlns="http://schemas.microsoft.com/office/infopath/2007/PartnerControls"/>
    </lcf76f155ced4ddcb4097134ff3c332f>
    <TaxCatchAll xmlns="8f37eba0-b02f-4c63-8dab-e8ff8634d518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BCDEBFA47F8342A6731007345BBC4C" ma:contentTypeVersion="11" ma:contentTypeDescription="Create a new document." ma:contentTypeScope="" ma:versionID="61f93e2a6faf292863ac782ac852d21e">
  <xsd:schema xmlns:xsd="http://www.w3.org/2001/XMLSchema" xmlns:xs="http://www.w3.org/2001/XMLSchema" xmlns:p="http://schemas.microsoft.com/office/2006/metadata/properties" xmlns:ns2="3411f770-220a-47f5-b96a-99a900bce551" xmlns:ns3="8f37eba0-b02f-4c63-8dab-e8ff8634d518" targetNamespace="http://schemas.microsoft.com/office/2006/metadata/properties" ma:root="true" ma:fieldsID="b113773cd7d1db868210feb359bcc52f" ns2:_="" ns3:_="">
    <xsd:import namespace="3411f770-220a-47f5-b96a-99a900bce551"/>
    <xsd:import namespace="8f37eba0-b02f-4c63-8dab-e8ff8634d51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11f770-220a-47f5-b96a-99a900bce55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5b0b7006-5876-42bf-825b-482e86ead14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37eba0-b02f-4c63-8dab-e8ff8634d51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375455a8-d645-4f1c-a62f-7b273960a7cb}" ma:internalName="TaxCatchAll" ma:showField="CatchAllData" ma:web="8f37eba0-b02f-4c63-8dab-e8ff8634d51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7AE7FDA-5836-4249-A5EE-40ECD19F3172}">
  <ds:schemaRefs>
    <ds:schemaRef ds:uri="3411f770-220a-47f5-b96a-99a900bce551"/>
    <ds:schemaRef ds:uri="8f37eba0-b02f-4c63-8dab-e8ff8634d51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1BBFF58-C1CF-4C7D-99F5-E1CC80DB9288}">
  <ds:schemaRefs>
    <ds:schemaRef ds:uri="3411f770-220a-47f5-b96a-99a900bce551"/>
    <ds:schemaRef ds:uri="8f37eba0-b02f-4c63-8dab-e8ff8634d51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B9E1B50-983C-43BB-A1FA-49BF6B62FCA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545</TotalTime>
  <Words>1119</Words>
  <Application>Microsoft Office PowerPoint</Application>
  <PresentationFormat>Widescreen</PresentationFormat>
  <Paragraphs>436</Paragraphs>
  <Slides>7</Slides>
  <Notes>6</Notes>
  <HiddenSlides>2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Tahoma</vt:lpstr>
      <vt:lpstr>Office Theme</vt:lpstr>
      <vt:lpstr>think-cell Slide</vt:lpstr>
      <vt:lpstr>MEDIUM VOLTAGE SUPPLY CONNECTION IN ENERGYSENSE (MVSC)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Farehana</dc:creator>
  <cp:lastModifiedBy>Arvindh Innotech</cp:lastModifiedBy>
  <cp:revision>3</cp:revision>
  <dcterms:created xsi:type="dcterms:W3CDTF">2018-01-02T01:29:00Z</dcterms:created>
  <dcterms:modified xsi:type="dcterms:W3CDTF">2024-04-18T06:42:35Z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0x01010039BCDEBFA47F8342A6731007345BBC4C</vt:lpwstr>
  </property>
  <property fmtid="{D5CDD505-2E9C-101B-9397-08002B2CF9AE}" pid="3" name="MediaServiceImageTags">
    <vt:lpwstr/>
  </property>
</Properties>
</file>