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2"/>
  </p:notesMasterIdLst>
  <p:sldIdLst>
    <p:sldId id="258" r:id="rId5"/>
    <p:sldId id="422" r:id="rId6"/>
    <p:sldId id="424" r:id="rId7"/>
    <p:sldId id="423" r:id="rId8"/>
    <p:sldId id="421" r:id="rId9"/>
    <p:sldId id="419" r:id="rId10"/>
    <p:sldId id="4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2F2F2"/>
    <a:srgbClr val="EFEFEF"/>
    <a:srgbClr val="FF0000"/>
    <a:srgbClr val="2F5597"/>
    <a:srgbClr val="005CAB"/>
    <a:srgbClr val="EAEFF7"/>
    <a:srgbClr val="2F5598"/>
    <a:srgbClr val="D2D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B2C8C-4B04-4CF8-9C34-5BBDD4A78944}" v="1" dt="2024-04-18T04:29:3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 snapToGrid="0">
      <p:cViewPr varScale="1">
        <p:scale>
          <a:sx n="80" d="100"/>
          <a:sy n="80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F9-46DF-85F4-FCDA2BE889D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F9-46DF-85F4-FCDA2BE889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F9-46DF-85F4-FCDA2BE889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F9-46DF-85F4-FCDA2BE889D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F9-46DF-85F4-FCDA2BE88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57-44AD-8082-E6A7C7CF0F9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57-44AD-8082-E6A7C7CF0F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57-44AD-8082-E6A7C7CF0F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57-44AD-8082-E6A7C7CF0F9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</c:v>
                </c:pt>
                <c:pt idx="1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57-44AD-8082-E6A7C7CF0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D9-4A7C-8DDD-97BA3F0ADC4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D9-4A7C-8DDD-97BA3F0ADC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D9-4A7C-8DDD-97BA3F0ADC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D9-4A7C-8DDD-97BA3F0ADC4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 formatCode="General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D9-4A7C-8DDD-97BA3F0AD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A-4201-A89F-D635532EED6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8A-4201-A89F-D635532EED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8A-4201-A89F-D635532EED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8A-4201-A89F-D635532EED6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97.3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8A-4201-A89F-D635532EE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80-4BF0-AD0D-A173B559B539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80-4BF0-AD0D-A173B559B5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80-4BF0-AD0D-A173B559B5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80-4BF0-AD0D-A173B559B53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85.2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80-4BF0-AD0D-A173B559B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EC-4628-A7D8-01EACD6FB75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EC-4628-A7D8-01EACD6FB7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EC-4628-A7D8-01EACD6FB7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EC-4628-A7D8-01EACD6FB75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</c:v>
                </c:pt>
                <c:pt idx="1">
                  <c:v>98.1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EC-4628-A7D8-01EACD6FB7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6711711711712"/>
          <c:y val="0.24693106396734116"/>
          <c:w val="0.78726651651651647"/>
          <c:h val="0.7896146122214784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0.21779</cdr:x>
      <cdr:y>0.48759</cdr:y>
    </cdr:from>
    <cdr:to>
      <cdr:x>0.84877</cdr:x>
      <cdr:y>0.75527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90091" y="748160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0.19033</cdr:x>
      <cdr:y>0.47567</cdr:y>
    </cdr:from>
    <cdr:to>
      <cdr:x>0.82131</cdr:x>
      <cdr:y>0.74335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53520" y="729874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85.2%</a:t>
          </a:r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0.18036</cdr:x>
      <cdr:y>0.40824</cdr:y>
    </cdr:from>
    <cdr:to>
      <cdr:x>0.81964</cdr:x>
      <cdr:y>0.61195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0243" y="727462"/>
          <a:ext cx="851513" cy="3630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98.10%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0.17538</cdr:x>
      <cdr:y>0.35533</cdr:y>
    </cdr:from>
    <cdr:to>
      <cdr:x>0.79205</cdr:x>
      <cdr:y>0.54889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07312" y="471894"/>
          <a:ext cx="728958" cy="2570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0.21779</cdr:x>
      <cdr:y>0.48759</cdr:y>
    </cdr:from>
    <cdr:to>
      <cdr:x>0.84877</cdr:x>
      <cdr:y>0.75527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90091" y="748160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0.18347</cdr:x>
      <cdr:y>0.47189</cdr:y>
    </cdr:from>
    <cdr:to>
      <cdr:x>0.81445</cdr:x>
      <cdr:y>0.73957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4376" y="549756"/>
          <a:ext cx="840466" cy="3118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85.2%</a:t>
          </a:r>
        </a:p>
        <a:p xmlns:a="http://schemas.openxmlformats.org/drawingml/2006/main">
          <a:pPr algn="ctr"/>
          <a:endParaRPr lang="en-US" sz="1600" b="1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0.20095</cdr:x>
      <cdr:y>0.37448</cdr:y>
    </cdr:from>
    <cdr:to>
      <cdr:x>0.81118</cdr:x>
      <cdr:y>0.56392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67672" y="454987"/>
          <a:ext cx="812826" cy="230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98.10%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0.18451</cdr:x>
      <cdr:y>0.5</cdr:y>
    </cdr:from>
    <cdr:to>
      <cdr:x>0.81549</cdr:x>
      <cdr:y>0.76768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45767" y="767204"/>
          <a:ext cx="840466" cy="4107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85.2%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0.20095</cdr:x>
      <cdr:y>0.37448</cdr:y>
    </cdr:from>
    <cdr:to>
      <cdr:x>0.81118</cdr:x>
      <cdr:y>0.56392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BBEDE2B-4777-C3D1-3650-1EF61BF3F4EE}"/>
            </a:ext>
          </a:extLst>
        </cdr:cNvPr>
        <cdr:cNvSpPr txBox="1"/>
      </cdr:nvSpPr>
      <cdr:spPr>
        <a:xfrm xmlns:a="http://schemas.openxmlformats.org/drawingml/2006/main">
          <a:off x="267672" y="454987"/>
          <a:ext cx="812826" cy="2301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400" b="1" dirty="0"/>
            <a:t>98.10%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7D9B-AE93-47A3-88FD-CB80385CD56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8049-099B-4311-93C0-4E2515A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2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0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7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8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01017-BFE5-4658-9134-741589A354E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C7B-86EB-4E93-B035-AD07203A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13C7C-D404-4AD0-A7D8-EFF82C50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133B-BFCE-40EF-ABFE-F7953EE3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627D-7EFE-408E-A027-CE0890DA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635A-5413-4A54-950C-C7285010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7509-E9D1-4830-95C6-151957EE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063D-2C25-401D-88DF-7A67AED1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62F2-7E9C-47BF-BD0F-40FD4CAB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181-C8C2-4A4C-A641-CC08C8AB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6EF4-E410-4DA3-B47D-6D1D364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41E7C-EB0E-40D2-AE9E-9E9544FF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030D3-50CC-44AC-A1C4-9A2BB52C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50B1-B76B-45E9-8DB5-9DB469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76A-C553-455C-8CD8-A583B1FC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B308-7322-4FB3-B841-E043A39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1101-61F1-483F-8C1E-657FA789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D816-FA1D-492C-AE93-5107CB31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2A30-650B-4FC6-9E48-0FD0EB1D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95C7-1CE9-4704-BDF0-0F2405D3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04D5-7BB1-4498-A22A-CA6C5C6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7B3E-009C-4E0C-9BBC-B8ADF4D3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35C9-3399-48EF-8A42-717A7CC8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C88A-F161-482E-A9C5-229D4479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886E-BEB9-41C6-90FD-26C689A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4723B-F397-46E7-8FA7-0C6E3E10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A829-3FA7-483F-9E87-E5EB855C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D90C-F4CE-4701-8DC7-FB733C0A8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DDF2-6AD2-4C28-A437-BAC36C813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148E3-3F9D-46E9-BE0B-372DF2DD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2626-8EA8-4889-8F48-AD986BC4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0AE9B-CFDF-414D-9769-E3BF721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F01-983C-44F4-B2FE-B1C93C0A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2ED6-FF22-42EB-A678-FA7E6EAC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B6529-AE64-40C0-8720-71B68539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8EC7A-D6E3-418C-9A33-7B620240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C80B8-5871-40C6-BC9E-EE5B024D1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C2D61-E44B-42E3-9CCF-5A516320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913F8-867C-4061-96AF-9D981EAB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97C9-19D2-4822-A3E0-90A9C948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3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AF01-890E-4DAB-912D-DA80F74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17359-EE56-436E-8054-AD0ACB92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B89CE-F0A1-419C-9D03-A8570722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515D9-1BD8-4118-A80C-EAADEFE8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73812-CE88-41AD-8E89-7BEE058F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4F39C-1441-46EB-BCDF-0712F885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343D-0B4A-42D2-9A05-4463E96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8C3B-435B-44E2-BA7D-5B03510B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5DAC-F092-4CFD-9215-4BDBEA41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8CE6-F991-4168-81E5-78C6C196E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44E8-05BB-4393-B322-51767F42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AD435-4666-423E-94D3-96E70F1B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8141-8CA1-4039-B26D-C7211FA3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57C-BB1F-4D5D-AA8B-71989A9A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7668B-172D-40AF-B7A5-AAFEB6E2D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29C3-110C-4EA3-92A4-3E9B464E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FBCA-B7CD-489F-B273-D6219E74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1592-E2E8-47F0-A222-78910AA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5AD7-CEC0-4DCF-9E7B-D53BE33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718B0-01D7-4D6D-8292-16B76941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4787-7B4C-4564-9CB9-637F3142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5195-A9DB-474E-A6D6-61CF891B1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737D-3F08-4223-8F18-DDA48D1CEC59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D180-3924-4AC3-BD35-03DEC3002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836D-6B9A-406D-9C23-BAF1F54D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B246-2FAE-45EA-AB5E-9BCB6E8CA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4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emf"/><Relationship Id="rId10" Type="http://schemas.openxmlformats.org/officeDocument/2006/relationships/chart" Target="../charts/chart3.xml"/><Relationship Id="rId4" Type="http://schemas.openxmlformats.org/officeDocument/2006/relationships/oleObject" Target="../embeddings/oleObject1.bin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chart" Target="../charts/chart8.xml"/><Relationship Id="rId5" Type="http://schemas.openxmlformats.org/officeDocument/2006/relationships/image" Target="../media/image3.emf"/><Relationship Id="rId10" Type="http://schemas.openxmlformats.org/officeDocument/2006/relationships/chart" Target="../charts/chart7.xml"/><Relationship Id="rId4" Type="http://schemas.openxmlformats.org/officeDocument/2006/relationships/oleObject" Target="../embeddings/oleObject2.bin"/><Relationship Id="rId9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openxmlformats.org/officeDocument/2006/relationships/chart" Target="../charts/chart11.xml"/><Relationship Id="rId4" Type="http://schemas.openxmlformats.org/officeDocument/2006/relationships/oleObject" Target="../embeddings/oleObject3.bin"/><Relationship Id="rId9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F735E9-FB48-CF4A-B66D-3AA73548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525"/>
            <a:ext cx="122136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C103D-A230-A74D-BCDE-0E4C13F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8" y="1328075"/>
            <a:ext cx="10567779" cy="2852737"/>
          </a:xfrm>
        </p:spPr>
        <p:txBody>
          <a:bodyPr>
            <a:normAutofit fontScale="90000"/>
          </a:bodyPr>
          <a:lstStyle/>
          <a:p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VOLTAGE SUPPLY CONNECTION IN ENERGYSENSE</a:t>
            </a:r>
            <a:b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(MVSC)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6D9-43ED-8444-8268-D8FC4FC8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286" y="4356496"/>
            <a:ext cx="5538470" cy="15001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PROJECT STATUS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E283-A961-483B-8E43-1A07CEB4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77D4-3BE6-174D-995B-A7CD8488E89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65CEB3-D7DF-4419-BAC4-8249118F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69" y="292376"/>
            <a:ext cx="1146963" cy="11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69591"/>
              </p:ext>
            </p:extLst>
          </p:nvPr>
        </p:nvGraphicFramePr>
        <p:xfrm>
          <a:off x="5166040" y="1995776"/>
          <a:ext cx="6927060" cy="43135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002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33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 Specification (URS) &amp; Joint Application Design (JAD) Session 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25-Feb-23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25-Feb-22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21-Jul-22</a:t>
                      </a: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28196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 Requirement Sign-Off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7-Mar-22</a:t>
                      </a: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Design Session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2-Jan-23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4-Mar-23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="1" u="sng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Development</a:t>
                      </a:r>
                      <a:endParaRPr lang="en-MY" altLang="en-US" sz="900" b="1" u="sng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283230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Integration with </a:t>
                      </a: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Maintain Old Application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34760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Number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79802"/>
                  </a:ext>
                </a:extLst>
              </a:tr>
              <a:tr h="267586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Status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8364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Stages Timeline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62866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Eligibility 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69469"/>
                  </a:ext>
                </a:extLst>
              </a:tr>
              <a:tr h="416101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Submission (non-draft)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29-Sept-23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80095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925015" y="1609847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/>
        </p:nvGraphicFramePr>
        <p:xfrm>
          <a:off x="37940" y="1553341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C81DA95-7BBF-2D63-C584-DB9BCC5F1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435970"/>
              </p:ext>
            </p:extLst>
          </p:nvPr>
        </p:nvGraphicFramePr>
        <p:xfrm>
          <a:off x="3093631" y="1835496"/>
          <a:ext cx="1332000" cy="178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907514" y="1606639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970013" y="1606639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966536" y="161470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951920" y="161168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916025" y="1605435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7171707"/>
              </p:ext>
            </p:extLst>
          </p:nvPr>
        </p:nvGraphicFramePr>
        <p:xfrm>
          <a:off x="74938" y="3312012"/>
          <a:ext cx="5016004" cy="55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217">
                <a:tc>
                  <a:txBody>
                    <a:bodyPr/>
                    <a:lstStyle/>
                    <a:p>
                      <a:pPr algn="ctr"/>
                      <a:r>
                        <a:rPr lang="en-MY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4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49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Functional Design Document Review – Completed with minor comments from En. Ghaffar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86050" y="6633276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383041" y="6623854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2547363" y="6634173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2883832" y="6614118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3389727" y="6628050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3710641" y="6614055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1285716" y="6638795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1589960" y="6618740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88472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2070711"/>
              </p:ext>
            </p:extLst>
          </p:nvPr>
        </p:nvGraphicFramePr>
        <p:xfrm>
          <a:off x="68420" y="4058831"/>
          <a:ext cx="4992042" cy="131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650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Status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Stages Timeline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Eligibility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Submission (non-draft) </a:t>
                      </a: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 Sign-off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 merge between MVSC and myTNB.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Bug Fixing 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8E2A4A-CCED-22A3-3C82-2E0A60380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747101"/>
              </p:ext>
            </p:extLst>
          </p:nvPr>
        </p:nvGraphicFramePr>
        <p:xfrm>
          <a:off x="619716" y="176223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6A04FF-36DC-FA23-E497-B9602264C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549877"/>
              </p:ext>
            </p:extLst>
          </p:nvPr>
        </p:nvGraphicFramePr>
        <p:xfrm>
          <a:off x="602776" y="1835067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CDD323-08CB-4970-223F-1F96ED66B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680058"/>
              </p:ext>
            </p:extLst>
          </p:nvPr>
        </p:nvGraphicFramePr>
        <p:xfrm>
          <a:off x="3076836" y="1841396"/>
          <a:ext cx="1332000" cy="178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297894-3164-E422-10EA-09D76058FBD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8809769"/>
              </p:ext>
            </p:extLst>
          </p:nvPr>
        </p:nvGraphicFramePr>
        <p:xfrm>
          <a:off x="37939" y="5414308"/>
          <a:ext cx="5016004" cy="108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19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4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8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 and functional design from Retail by 9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SIT test by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(MVSC – ICPP)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design, functional design and usability test from Retail by 17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updates on myTNB AWS issue from ICT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SOA and ICPP to resolve document issues on 6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at 11.30 am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En. Hafizi on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109770"/>
              </p:ext>
            </p:extLst>
          </p:nvPr>
        </p:nvGraphicFramePr>
        <p:xfrm>
          <a:off x="5144348" y="1849811"/>
          <a:ext cx="7005067" cy="50028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47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BCRM SR Number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ICPP Work Order Number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Notification Email Recipient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Normal Documents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93%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Other Documents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Map A Digital Form 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92%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77698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– Others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57080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Review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070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Ulasan</a:t>
                      </a: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MY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Teknikal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63808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Getting Electricity (GE) Qualification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280030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 Business Area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73971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Submit Site Progress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26-July-23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0756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Required Date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endParaRPr kumimoji="0" lang="en-US" sz="1000" b="1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5566"/>
                  </a:ext>
                </a:extLst>
              </a:tr>
              <a:tr h="27648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Appointment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20-Oct23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21-Sept-23</a:t>
                      </a:r>
                    </a:p>
                    <a:p>
                      <a:pPr algn="ctr" fontAlgn="b"/>
                      <a:endParaRPr lang="en-MY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95%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061346"/>
                  </a:ext>
                </a:extLst>
              </a:tr>
              <a:tr h="222809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Connection Charges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14284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925015" y="1609847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/>
        </p:nvGraphicFramePr>
        <p:xfrm>
          <a:off x="37940" y="1553341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C81DA95-7BBF-2D63-C584-DB9BCC5F178A}"/>
              </a:ext>
            </a:extLst>
          </p:cNvPr>
          <p:cNvGraphicFramePr/>
          <p:nvPr/>
        </p:nvGraphicFramePr>
        <p:xfrm>
          <a:off x="3137099" y="1988797"/>
          <a:ext cx="1182088" cy="1328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907514" y="1606639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970013" y="1606639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966536" y="161470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951920" y="161168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916025" y="1605435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3629727"/>
              </p:ext>
            </p:extLst>
          </p:nvPr>
        </p:nvGraphicFramePr>
        <p:xfrm>
          <a:off x="37939" y="3042735"/>
          <a:ext cx="5016004" cy="207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171">
                <a:tc>
                  <a:txBody>
                    <a:bodyPr/>
                    <a:lstStyle/>
                    <a:p>
                      <a:pPr algn="ctr"/>
                      <a:r>
                        <a:rPr lang="en-MY" sz="12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2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2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2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ICPP Work Order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Notification Email Recipient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Submit Site Progress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Supply Required Date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Connection Charges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MY" altLang="en-US" sz="8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MY" altLang="en-US" sz="8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64466" y="6553360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361457" y="6543938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2525779" y="6554257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2862248" y="6534202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3368143" y="6548134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3689057" y="6534139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1264132" y="6558879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1568376" y="6538824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83177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26511555"/>
              </p:ext>
            </p:extLst>
          </p:nvPr>
        </p:nvGraphicFramePr>
        <p:xfrm>
          <a:off x="37938" y="4097855"/>
          <a:ext cx="5016004" cy="129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40"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93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Assigning requirement/task for developer.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MY" altLang="en-US" sz="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BCRM SR Number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Basic Information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 - Normal Documents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Ulasan</a:t>
                      </a:r>
                      <a:r>
                        <a:rPr lang="en-GB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Teknikal</a:t>
                      </a:r>
                      <a:endParaRPr lang="en-GB" altLang="en-US" sz="8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 merge between MVSC and </a:t>
                      </a:r>
                      <a:r>
                        <a:rPr lang="en-US" altLang="en-US" sz="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8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Bug Fixing 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0BA95F-EDC9-B638-B029-4DBB1999BD74}"/>
              </a:ext>
            </a:extLst>
          </p:cNvPr>
          <p:cNvGraphicFramePr/>
          <p:nvPr/>
        </p:nvGraphicFramePr>
        <p:xfrm>
          <a:off x="549001" y="1988797"/>
          <a:ext cx="1430262" cy="11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A5E843-6DE7-914E-ADFE-4E00ED4A3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036014"/>
              </p:ext>
            </p:extLst>
          </p:nvPr>
        </p:nvGraphicFramePr>
        <p:xfrm>
          <a:off x="560181" y="1916499"/>
          <a:ext cx="1332000" cy="118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2A72E9-7578-9BDF-321C-8E106D8C6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225424"/>
              </p:ext>
            </p:extLst>
          </p:nvPr>
        </p:nvGraphicFramePr>
        <p:xfrm>
          <a:off x="3079322" y="2021785"/>
          <a:ext cx="1332000" cy="121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7B8B07-65E7-56A8-9B2A-6BC7AE3E949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14104676"/>
              </p:ext>
            </p:extLst>
          </p:nvPr>
        </p:nvGraphicFramePr>
        <p:xfrm>
          <a:off x="37938" y="5427816"/>
          <a:ext cx="5016004" cy="108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19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4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8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 and functional design from Retail by 9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SIT test by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(MVSC – ICPP)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design, functional design and usability test from Retail by 17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updates on myTNB AWS issue from ICT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SOA and ICPP to resolve document issues on 6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at 11.30 am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En. Hafizi on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7A7E4AC-BE97-429A-BCCE-3C5DB7DF3C71}"/>
              </a:ext>
            </a:extLst>
          </p:cNvPr>
          <p:cNvSpPr txBox="1"/>
          <p:nvPr/>
        </p:nvSpPr>
        <p:spPr>
          <a:xfrm>
            <a:off x="10634377" y="1542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5781"/>
              </p:ext>
            </p:extLst>
          </p:nvPr>
        </p:nvGraphicFramePr>
        <p:xfrm>
          <a:off x="5163451" y="1948382"/>
          <a:ext cx="6830682" cy="3998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911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MILESTONES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END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68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Technically Complete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26-Jul-23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999772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myTNB</a:t>
                      </a:r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Dynatrace integration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6918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EnergySense</a:t>
                      </a:r>
                      <a:endParaRPr lang="en-US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5-Spt-23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</a:p>
                  </a:txBody>
                  <a:tcPr marL="42679" marR="42679" marT="42679" marB="4267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17417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6-Sept-23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12-Oct-23</a:t>
                      </a: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88858"/>
                  </a:ext>
                </a:extLst>
              </a:tr>
              <a:tr h="471703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Testing for myTNB Portal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23-Oct-23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16-May-24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8-Aug-23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35440"/>
                  </a:ext>
                </a:extLst>
              </a:tr>
              <a:tr h="290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Code merge between MVSC and    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myTNB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3-Nov-23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9-Nov-24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87637"/>
                  </a:ext>
                </a:extLst>
              </a:tr>
              <a:tr h="273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Integration Test (SIT) MVSC with ICPP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25.-Mar-24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10-May-24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25-Mar-24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cap="all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80%</a:t>
                      </a:r>
                    </a:p>
                  </a:txBody>
                  <a:tcPr marL="42679" marR="42679" marT="42679" marB="4267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56918"/>
                  </a:ext>
                </a:extLst>
              </a:tr>
              <a:tr h="2731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Final System Integration Test (SIT)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29-Apr-24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24-May-24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03478"/>
                  </a:ext>
                </a:extLst>
              </a:tr>
              <a:tr h="326012"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Final User Acceptance Test (UAT)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27-May-24</a:t>
                      </a:r>
                      <a:endParaRPr 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14-June-24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36843"/>
                  </a:ext>
                </a:extLst>
              </a:tr>
              <a:tr h="421314"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Deployment to Production Environment &amp; Go Live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17-June-24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31-August-24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MY" altLang="en-US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1000" b="1" cap="all" baseline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2679" marR="42679" marT="42679" marB="426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79802"/>
                  </a:ext>
                </a:extLst>
              </a:tr>
            </a:tbl>
          </a:graphicData>
        </a:graphic>
      </p:graphicFrame>
      <p:sp>
        <p:nvSpPr>
          <p:cNvPr id="7" name="Chevron 6">
            <a:extLst>
              <a:ext uri="{FF2B5EF4-FFF2-40B4-BE49-F238E27FC236}">
                <a16:creationId xmlns:a16="http://schemas.microsoft.com/office/drawing/2014/main" id="{9CC5804A-24DB-3C89-5E18-6BBB64078CDF}"/>
              </a:ext>
            </a:extLst>
          </p:cNvPr>
          <p:cNvSpPr/>
          <p:nvPr/>
        </p:nvSpPr>
        <p:spPr>
          <a:xfrm>
            <a:off x="10840327" y="1417332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4" name="Snip Diagonal Corner of Rectangle 13">
            <a:extLst>
              <a:ext uri="{FF2B5EF4-FFF2-40B4-BE49-F238E27FC236}">
                <a16:creationId xmlns:a16="http://schemas.microsoft.com/office/drawing/2014/main" id="{F7E70A08-7693-91EA-BFFA-2B6172F22F4E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07A618-F4E7-6FB4-D9E0-98290CE6D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9247"/>
              </p:ext>
            </p:extLst>
          </p:nvPr>
        </p:nvGraphicFramePr>
        <p:xfrm>
          <a:off x="34091" y="1405267"/>
          <a:ext cx="5053002" cy="1899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6501">
                  <a:extLst>
                    <a:ext uri="{9D8B030D-6E8A-4147-A177-3AD203B41FA5}">
                      <a16:colId xmlns:a16="http://schemas.microsoft.com/office/drawing/2014/main" val="1349750499"/>
                    </a:ext>
                  </a:extLst>
                </a:gridCol>
                <a:gridCol w="2526501">
                  <a:extLst>
                    <a:ext uri="{9D8B030D-6E8A-4147-A177-3AD203B41FA5}">
                      <a16:colId xmlns:a16="http://schemas.microsoft.com/office/drawing/2014/main" val="976763585"/>
                    </a:ext>
                  </a:extLst>
                </a:gridCol>
              </a:tblGrid>
              <a:tr h="304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PROGRESS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Start</a:t>
                      </a:r>
                      <a:endParaRPr lang="en-US" sz="9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03" marR="81303" marT="40653" marB="4065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65583"/>
                  </a:ext>
                </a:extLst>
              </a:tr>
              <a:tr h="2636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14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4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0658"/>
                  </a:ext>
                </a:extLst>
              </a:tr>
              <a:tr h="1167010">
                <a:tc>
                  <a:txBody>
                    <a:bodyPr/>
                    <a:lstStyle/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MY" alt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61218"/>
                  </a:ext>
                </a:extLst>
              </a:tr>
            </a:tbl>
          </a:graphicData>
        </a:graphic>
      </p:graphicFrame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sp>
        <p:nvSpPr>
          <p:cNvPr id="27" name="Chevron 26">
            <a:extLst>
              <a:ext uri="{FF2B5EF4-FFF2-40B4-BE49-F238E27FC236}">
                <a16:creationId xmlns:a16="http://schemas.microsoft.com/office/drawing/2014/main" id="{E3D24B18-DAAC-DDAB-1499-6AE30C80C765}"/>
              </a:ext>
            </a:extLst>
          </p:cNvPr>
          <p:cNvSpPr/>
          <p:nvPr/>
        </p:nvSpPr>
        <p:spPr>
          <a:xfrm>
            <a:off x="8822826" y="1414124"/>
            <a:ext cx="1080000" cy="230061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F5B0C4A-6D86-C694-8C4E-2C8F1A362517}"/>
              </a:ext>
            </a:extLst>
          </p:cNvPr>
          <p:cNvSpPr/>
          <p:nvPr/>
        </p:nvSpPr>
        <p:spPr>
          <a:xfrm>
            <a:off x="7885325" y="1414124"/>
            <a:ext cx="1008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ANALYSE &amp; DESIGN</a:t>
            </a: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EA2545F5-3CF3-26BA-E9E9-33557908304C}"/>
              </a:ext>
            </a:extLst>
          </p:cNvPr>
          <p:cNvSpPr/>
          <p:nvPr/>
        </p:nvSpPr>
        <p:spPr>
          <a:xfrm>
            <a:off x="6881848" y="1422192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PLANNING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FC8ED96A-F67F-2D3A-6539-14217201C84F}"/>
              </a:ext>
            </a:extLst>
          </p:cNvPr>
          <p:cNvSpPr/>
          <p:nvPr/>
        </p:nvSpPr>
        <p:spPr>
          <a:xfrm>
            <a:off x="5867232" y="1419167"/>
            <a:ext cx="1080000" cy="230061"/>
          </a:xfrm>
          <a:prstGeom prst="chevron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INITIATION</a:t>
            </a: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B09C3877-4D3E-FE44-FA95-3B944689A57E}"/>
              </a:ext>
            </a:extLst>
          </p:cNvPr>
          <p:cNvSpPr/>
          <p:nvPr/>
        </p:nvSpPr>
        <p:spPr>
          <a:xfrm>
            <a:off x="9837442" y="1414124"/>
            <a:ext cx="1080000" cy="23006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b="1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&amp; CLOSE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447FD0-C2AF-6F40-A7D2-292926AC9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264087"/>
              </p:ext>
            </p:extLst>
          </p:nvPr>
        </p:nvGraphicFramePr>
        <p:xfrm>
          <a:off x="74938" y="3312011"/>
          <a:ext cx="5016004" cy="65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787">
                <a:tc>
                  <a:txBody>
                    <a:bodyPr/>
                    <a:lstStyle/>
                    <a:p>
                      <a:pPr algn="ctr"/>
                      <a:r>
                        <a:rPr lang="en-MY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ACHIEVEMENTS</a:t>
                      </a:r>
                      <a:r>
                        <a:rPr lang="en-MY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 KEY HIGHLIGHTS</a:t>
                      </a:r>
                      <a:endParaRPr lang="en-MY" sz="14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4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altLang="en-US" sz="900" b="0" i="0" kern="1200" baseline="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Energy Sense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merge between MVSC and myTNB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n-GB" altLang="en-US" sz="900" b="0" i="0" kern="1200" baseline="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152F98E-879F-0DD2-2A07-205EBCCF00FD}"/>
              </a:ext>
            </a:extLst>
          </p:cNvPr>
          <p:cNvSpPr/>
          <p:nvPr/>
        </p:nvSpPr>
        <p:spPr>
          <a:xfrm>
            <a:off x="5867232" y="6420071"/>
            <a:ext cx="360000" cy="1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597AA3-0418-A49F-879B-D2935B56322D}"/>
              </a:ext>
            </a:extLst>
          </p:cNvPr>
          <p:cNvSpPr txBox="1"/>
          <p:nvPr/>
        </p:nvSpPr>
        <p:spPr>
          <a:xfrm>
            <a:off x="6164223" y="6410649"/>
            <a:ext cx="946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Completed on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3424D6-1178-0A3E-423F-D80A95F06B63}"/>
              </a:ext>
            </a:extLst>
          </p:cNvPr>
          <p:cNvSpPr/>
          <p:nvPr/>
        </p:nvSpPr>
        <p:spPr>
          <a:xfrm>
            <a:off x="8328545" y="6420968"/>
            <a:ext cx="360000" cy="18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EE516-1C35-9FFF-2892-F9BA7DF1F985}"/>
              </a:ext>
            </a:extLst>
          </p:cNvPr>
          <p:cNvSpPr txBox="1"/>
          <p:nvPr/>
        </p:nvSpPr>
        <p:spPr>
          <a:xfrm>
            <a:off x="8665014" y="6400913"/>
            <a:ext cx="10227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 altLang="en-US"/>
              <a:t>On track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C5D3B2-598C-78DB-CB06-6B18355115F0}"/>
              </a:ext>
            </a:extLst>
          </p:cNvPr>
          <p:cNvSpPr/>
          <p:nvPr/>
        </p:nvSpPr>
        <p:spPr>
          <a:xfrm>
            <a:off x="9170909" y="6414845"/>
            <a:ext cx="36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C89041-A970-4065-5387-A3B9DF3F8E08}"/>
              </a:ext>
            </a:extLst>
          </p:cNvPr>
          <p:cNvSpPr txBox="1"/>
          <p:nvPr/>
        </p:nvSpPr>
        <p:spPr>
          <a:xfrm>
            <a:off x="9491823" y="6400850"/>
            <a:ext cx="14018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On going but might be delayed</a:t>
            </a:r>
            <a:endParaRPr lang="en-MY" sz="10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CA8A11-5822-3BCA-4638-2239F4AC3309}"/>
              </a:ext>
            </a:extLst>
          </p:cNvPr>
          <p:cNvSpPr/>
          <p:nvPr/>
        </p:nvSpPr>
        <p:spPr>
          <a:xfrm>
            <a:off x="7066898" y="6425590"/>
            <a:ext cx="36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8171A-03A2-3807-6735-520426206DDA}"/>
              </a:ext>
            </a:extLst>
          </p:cNvPr>
          <p:cNvSpPr txBox="1"/>
          <p:nvPr/>
        </p:nvSpPr>
        <p:spPr>
          <a:xfrm>
            <a:off x="7371142" y="6405535"/>
            <a:ext cx="102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MY"/>
              <a:t>Completed but delay6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9CBB2A-8194-426D-0A68-C3B86A2F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94096"/>
              </p:ext>
            </p:extLst>
          </p:nvPr>
        </p:nvGraphicFramePr>
        <p:xfrm>
          <a:off x="51108" y="87398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Jue Yue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35B5C6-C9EB-EE46-BDC2-2CD2077A3B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51431876"/>
              </p:ext>
            </p:extLst>
          </p:nvPr>
        </p:nvGraphicFramePr>
        <p:xfrm>
          <a:off x="66596" y="4056511"/>
          <a:ext cx="5016004" cy="84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26">
                <a:tc>
                  <a:txBody>
                    <a:bodyPr/>
                    <a:lstStyle/>
                    <a:p>
                      <a:pPr algn="ctr"/>
                      <a:r>
                        <a:rPr lang="en-MY" sz="1400" b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ONGOING ACTIVITIES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8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Usability Testing for myTNB Portal</a:t>
                      </a:r>
                      <a:endParaRPr lang="en-MY" altLang="en-US" sz="90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Integration Test (SIT) MVSC with ICPP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DF78AA1-64F3-ECE9-57E7-EBEA6A48B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983991"/>
              </p:ext>
            </p:extLst>
          </p:nvPr>
        </p:nvGraphicFramePr>
        <p:xfrm>
          <a:off x="619716" y="176223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F841D4-0863-DEE5-F04C-93866E207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15640"/>
              </p:ext>
            </p:extLst>
          </p:nvPr>
        </p:nvGraphicFramePr>
        <p:xfrm>
          <a:off x="561512" y="1742619"/>
          <a:ext cx="1332000" cy="15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7ADF8C-16B8-1F2A-3CA4-306856271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184552"/>
              </p:ext>
            </p:extLst>
          </p:nvPr>
        </p:nvGraphicFramePr>
        <p:xfrm>
          <a:off x="3089494" y="1976251"/>
          <a:ext cx="1332000" cy="133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B547B6-C646-A50C-40C5-BE09F4990E4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59303473"/>
              </p:ext>
            </p:extLst>
          </p:nvPr>
        </p:nvGraphicFramePr>
        <p:xfrm>
          <a:off x="66596" y="4903182"/>
          <a:ext cx="5016004" cy="108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019">
                <a:tc>
                  <a:txBody>
                    <a:bodyPr/>
                    <a:lstStyle/>
                    <a:p>
                      <a:pPr algn="ctr"/>
                      <a:r>
                        <a:rPr lang="en-MY" sz="14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UPCOMING 2</a:t>
                      </a:r>
                      <a:r>
                        <a:rPr lang="en-MY" sz="1400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WEEKS ACTIVITIES</a:t>
                      </a:r>
                      <a:endParaRPr lang="en-MY" sz="8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1"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 and functional design from Retail by 9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SIT test by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(MVSC – ICPP)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complete and sign off UI/UX design, functional design and usability test from Retail by 17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updates on myTNB AWS issue from ICT by 3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rd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SOA and ICPP to resolve document issues on 6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at 11.30 am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 with En. Hafizi on 10</a:t>
                      </a:r>
                      <a:r>
                        <a:rPr lang="en-US" sz="8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8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 </a:t>
                      </a:r>
                    </a:p>
                  </a:txBody>
                  <a:tcPr marL="36000" marR="36000"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2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28404"/>
              </p:ext>
            </p:extLst>
          </p:nvPr>
        </p:nvGraphicFramePr>
        <p:xfrm>
          <a:off x="37939" y="1012976"/>
          <a:ext cx="12102952" cy="64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100" b="0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2023</a:t>
                      </a:r>
                      <a:endParaRPr lang="en-MY" sz="11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Tieu </a:t>
                      </a:r>
                      <a:r>
                        <a:rPr lang="en-MY" sz="11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</a:t>
                      </a:r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Yue</a:t>
                      </a:r>
                      <a:endParaRPr lang="en-MY" sz="11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2024</a:t>
                      </a:r>
                    </a:p>
                    <a:p>
                      <a:endParaRPr lang="en-US" sz="11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710860"/>
              </p:ext>
            </p:extLst>
          </p:nvPr>
        </p:nvGraphicFramePr>
        <p:xfrm>
          <a:off x="37935" y="5022502"/>
          <a:ext cx="12096368" cy="1178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142093678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326033057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273">
                  <a:extLst>
                    <a:ext uri="{9D8B030D-6E8A-4147-A177-3AD203B41FA5}">
                      <a16:colId xmlns:a16="http://schemas.microsoft.com/office/drawing/2014/main" val="39105227"/>
                    </a:ext>
                  </a:extLst>
                </a:gridCol>
              </a:tblGrid>
              <a:tr h="227661">
                <a:tc gridSpan="7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ISSUES AND RECOMMENDATIONS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Issue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Category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Resolution 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VPN cannot be accessed 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Developers to go to TNB premise to continue working on development</a:t>
                      </a:r>
                      <a:endParaRPr lang="en-MY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Innotech / TNB</a:t>
                      </a: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</a:t>
                      </a: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63707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pPr algn="ctr"/>
                      <a:r>
                        <a:rPr lang="en-MY" altLang="en-US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myTNB AWS Issue (code cannot be built locally)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Contacted ICT to identify potential problems (Pending Updates from ICT)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Innotech / TNB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MY" sz="900" strike="noStrike" kern="1200" baseline="300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rd</a:t>
                      </a: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May 2024</a:t>
                      </a: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900" strike="noStrike" kern="120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Open</a:t>
                      </a: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24322"/>
                  </a:ext>
                </a:extLst>
              </a:tr>
            </a:tbl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85C7A97-FCDF-6FA5-BBCB-085F9F7C3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88054"/>
              </p:ext>
            </p:extLst>
          </p:nvPr>
        </p:nvGraphicFramePr>
        <p:xfrm>
          <a:off x="37939" y="4107173"/>
          <a:ext cx="12102951" cy="721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680">
                  <a:extLst>
                    <a:ext uri="{9D8B030D-6E8A-4147-A177-3AD203B41FA5}">
                      <a16:colId xmlns:a16="http://schemas.microsoft.com/office/drawing/2014/main" val="1546230480"/>
                    </a:ext>
                  </a:extLst>
                </a:gridCol>
                <a:gridCol w="638246">
                  <a:extLst>
                    <a:ext uri="{9D8B030D-6E8A-4147-A177-3AD203B41FA5}">
                      <a16:colId xmlns:a16="http://schemas.microsoft.com/office/drawing/2014/main" val="1592806329"/>
                    </a:ext>
                  </a:extLst>
                </a:gridCol>
                <a:gridCol w="812264">
                  <a:extLst>
                    <a:ext uri="{9D8B030D-6E8A-4147-A177-3AD203B41FA5}">
                      <a16:colId xmlns:a16="http://schemas.microsoft.com/office/drawing/2014/main" val="3709612353"/>
                    </a:ext>
                  </a:extLst>
                </a:gridCol>
                <a:gridCol w="3396937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778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187">
                  <a:extLst>
                    <a:ext uri="{9D8B030D-6E8A-4147-A177-3AD203B41FA5}">
                      <a16:colId xmlns:a16="http://schemas.microsoft.com/office/drawing/2014/main" val="3242066995"/>
                    </a:ext>
                  </a:extLst>
                </a:gridCol>
                <a:gridCol w="726282">
                  <a:extLst>
                    <a:ext uri="{9D8B030D-6E8A-4147-A177-3AD203B41FA5}">
                      <a16:colId xmlns:a16="http://schemas.microsoft.com/office/drawing/2014/main" val="2903180645"/>
                    </a:ext>
                  </a:extLst>
                </a:gridCol>
              </a:tblGrid>
              <a:tr h="227661">
                <a:tc gridSpan="9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 3 RISKS AND MITIGATIONS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END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Risk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Likelihood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Impact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Category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Mitigation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pPr algn="ctr"/>
                      <a:endParaRPr lang="en-MY" altLang="en-US" sz="9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76709"/>
                  </a:ext>
                </a:extLst>
              </a:tr>
            </a:tbl>
          </a:graphicData>
        </a:graphic>
      </p:graphicFrame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2878D4B-DEA2-F49B-8BED-BB017E509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15586"/>
              </p:ext>
            </p:extLst>
          </p:nvPr>
        </p:nvGraphicFramePr>
        <p:xfrm>
          <a:off x="51105" y="1530666"/>
          <a:ext cx="12096000" cy="13410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7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812">
                  <a:extLst>
                    <a:ext uri="{9D8B030D-6E8A-4147-A177-3AD203B41FA5}">
                      <a16:colId xmlns:a16="http://schemas.microsoft.com/office/drawing/2014/main" val="2387154714"/>
                    </a:ext>
                  </a:extLst>
                </a:gridCol>
                <a:gridCol w="1804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113">
                  <a:extLst>
                    <a:ext uri="{9D8B030D-6E8A-4147-A177-3AD203B41FA5}">
                      <a16:colId xmlns:a16="http://schemas.microsoft.com/office/drawing/2014/main" val="3885344299"/>
                    </a:ext>
                  </a:extLst>
                </a:gridCol>
              </a:tblGrid>
              <a:tr h="24900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 LIST </a:t>
                      </a: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PLANNED START</a:t>
                      </a:r>
                      <a:endParaRPr lang="en-US" sz="11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START</a:t>
                      </a:r>
                      <a:endParaRPr lang="en-US" sz="1100" b="1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 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alt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8988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978086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MY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02286"/>
                  </a:ext>
                </a:extLst>
              </a:tr>
              <a:tr h="218516">
                <a:tc>
                  <a:txBody>
                    <a:bodyPr/>
                    <a:lstStyle/>
                    <a:p>
                      <a:pPr algn="ctr"/>
                      <a:endParaRPr lang="en-MY" altLang="en-US" sz="900" b="0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900" strike="noStrike" kern="120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642226"/>
                  </a:ext>
                </a:extLst>
              </a:tr>
            </a:tbl>
          </a:graphicData>
        </a:graphic>
      </p:graphicFrame>
      <p:sp>
        <p:nvSpPr>
          <p:cNvPr id="16" name="Snip Diagonal Corner of Rectangle 13">
            <a:extLst>
              <a:ext uri="{FF2B5EF4-FFF2-40B4-BE49-F238E27FC236}">
                <a16:creationId xmlns:a16="http://schemas.microsoft.com/office/drawing/2014/main" id="{A13B3401-4F5B-461A-B2E3-B8CFF4244495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BFC6C-56CF-8DB0-F068-61F9CF1E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4288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July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Nashmi Shah Nalkatli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100" b="1" baseline="30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April 2024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29F412F-2053-4524-A258-60582DC80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9" y="1537976"/>
            <a:ext cx="6616699" cy="4765934"/>
          </a:xfrm>
          <a:prstGeom prst="rect">
            <a:avLst/>
          </a:prstGeom>
        </p:spPr>
      </p:pic>
      <p:sp>
        <p:nvSpPr>
          <p:cNvPr id="12" name="Snip Diagonal Corner of Rectangle 13">
            <a:extLst>
              <a:ext uri="{FF2B5EF4-FFF2-40B4-BE49-F238E27FC236}">
                <a16:creationId xmlns:a16="http://schemas.microsoft.com/office/drawing/2014/main" id="{DBC7917C-B29B-4DAD-B986-62B16AC6EA83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8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93" y="159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93" y="159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A097E5C-F62F-235B-08D8-C6809653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4884" y="114006"/>
            <a:ext cx="1520131" cy="770200"/>
          </a:xfrm>
          <a:prstGeom prst="rect">
            <a:avLst/>
          </a:prstGeom>
        </p:spPr>
      </p:pic>
      <p:sp>
        <p:nvSpPr>
          <p:cNvPr id="15" name="Snip Diagonal Corner of Rectangle 14">
            <a:extLst>
              <a:ext uri="{FF2B5EF4-FFF2-40B4-BE49-F238E27FC236}">
                <a16:creationId xmlns:a16="http://schemas.microsoft.com/office/drawing/2014/main" id="{6F4CF87C-5917-D15A-D3AB-DA1323E7D5AB}"/>
              </a:ext>
            </a:extLst>
          </p:cNvPr>
          <p:cNvSpPr/>
          <p:nvPr/>
        </p:nvSpPr>
        <p:spPr>
          <a:xfrm>
            <a:off x="37940" y="25062"/>
            <a:ext cx="12116120" cy="957578"/>
          </a:xfrm>
          <a:prstGeom prst="snip2Diag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0CC569-A6A3-BA90-C2E4-C55DE689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5659" y="100341"/>
            <a:ext cx="730181" cy="71091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6D877-1875-5E3A-B7F9-89E51421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79869"/>
              </p:ext>
            </p:extLst>
          </p:nvPr>
        </p:nvGraphicFramePr>
        <p:xfrm>
          <a:off x="37939" y="1602608"/>
          <a:ext cx="12087233" cy="1897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6100">
                  <a:extLst>
                    <a:ext uri="{9D8B030D-6E8A-4147-A177-3AD203B41FA5}">
                      <a16:colId xmlns:a16="http://schemas.microsoft.com/office/drawing/2014/main" val="640005101"/>
                    </a:ext>
                  </a:extLst>
                </a:gridCol>
                <a:gridCol w="8757725">
                  <a:extLst>
                    <a:ext uri="{9D8B030D-6E8A-4147-A177-3AD203B41FA5}">
                      <a16:colId xmlns:a16="http://schemas.microsoft.com/office/drawing/2014/main" val="2036078134"/>
                    </a:ext>
                  </a:extLst>
                </a:gridCol>
                <a:gridCol w="858901">
                  <a:extLst>
                    <a:ext uri="{9D8B030D-6E8A-4147-A177-3AD203B41FA5}">
                      <a16:colId xmlns:a16="http://schemas.microsoft.com/office/drawing/2014/main" val="3563466801"/>
                    </a:ext>
                  </a:extLst>
                </a:gridCol>
                <a:gridCol w="2084507">
                  <a:extLst>
                    <a:ext uri="{9D8B030D-6E8A-4147-A177-3AD203B41FA5}">
                      <a16:colId xmlns:a16="http://schemas.microsoft.com/office/drawing/2014/main" val="25404167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MILESTONES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PAYMENT MILESTONES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b="1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Milestones Description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%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b="1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81303" marR="81303" marT="40651" marB="40651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79974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EFEFE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MVSC</a:t>
                      </a:r>
                      <a:r>
                        <a:rPr lang="en-US" sz="1100" b="1" kern="120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IMPLEMENTATION</a:t>
                      </a: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400" b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200">
                        <a:solidFill>
                          <a:schemeClr val="lt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3" marB="40653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98558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MY" alt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MY" alt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Kick-Off and URS Sign-Off 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PAID</a:t>
                      </a:r>
                    </a:p>
                  </a:txBody>
                  <a:tcPr marL="81303" marR="81303" marT="40651" marB="406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60590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1 UAT Sign Off and Tech Service Go Live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04324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2 UAT Sign Off and Tech Service Go Live </a:t>
                      </a: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9149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Sprint 3 UAT Sign Off and Tech Service Go Live </a:t>
                      </a:r>
                      <a:endParaRPr lang="en-US" sz="900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96618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Documentation and Service </a:t>
                      </a:r>
                      <a:r>
                        <a:rPr lang="en-US" sz="900" kern="120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</a:t>
                      </a: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Closure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trike="noStrike" kern="120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10%</a:t>
                      </a: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strike="noStrike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1303" marR="81303" marT="40651" marB="4065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254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BFC6C-56CF-8DB0-F068-61F9CF1EA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74529"/>
              </p:ext>
            </p:extLst>
          </p:nvPr>
        </p:nvGraphicFramePr>
        <p:xfrm>
          <a:off x="37939" y="1058696"/>
          <a:ext cx="12102952" cy="4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741">
                  <a:extLst>
                    <a:ext uri="{9D8B030D-6E8A-4147-A177-3AD203B41FA5}">
                      <a16:colId xmlns:a16="http://schemas.microsoft.com/office/drawing/2014/main" val="543009745"/>
                    </a:ext>
                  </a:extLst>
                </a:gridCol>
                <a:gridCol w="2682986">
                  <a:extLst>
                    <a:ext uri="{9D8B030D-6E8A-4147-A177-3AD203B41FA5}">
                      <a16:colId xmlns:a16="http://schemas.microsoft.com/office/drawing/2014/main" val="2554973498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971553795"/>
                    </a:ext>
                  </a:extLst>
                </a:gridCol>
                <a:gridCol w="1635582">
                  <a:extLst>
                    <a:ext uri="{9D8B030D-6E8A-4147-A177-3AD203B41FA5}">
                      <a16:colId xmlns:a16="http://schemas.microsoft.com/office/drawing/2014/main" val="3768099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(TNB):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Nurelahajaraha binti Mahamed Ramly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MY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February 2022</a:t>
                      </a:r>
                      <a:endParaRPr lang="en-MY" sz="11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DATE: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r>
                        <a:rPr lang="en-US" sz="1100" b="0" baseline="30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July 2023</a:t>
                      </a:r>
                      <a:endParaRPr lang="en-MY" sz="1100" b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 (Innotech):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Nashmi Shah Nalkatli</a:t>
                      </a:r>
                      <a:endParaRPr lang="en-MY" sz="1100" b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05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DATE: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s-MY" sz="1100" b="0" baseline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27th July 2023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CONTRACT PERIOD: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MY" sz="11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years</a:t>
                      </a:r>
                    </a:p>
                  </a:txBody>
                  <a:tcPr marL="36000" marR="36000" marT="36000" marB="36000" anchor="ctr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Snip Diagonal Corner of Rectangle 13">
            <a:extLst>
              <a:ext uri="{FF2B5EF4-FFF2-40B4-BE49-F238E27FC236}">
                <a16:creationId xmlns:a16="http://schemas.microsoft.com/office/drawing/2014/main" id="{0E273524-D1C5-4171-B5A6-A3B24AD05C0F}"/>
              </a:ext>
            </a:extLst>
          </p:cNvPr>
          <p:cNvSpPr/>
          <p:nvPr/>
        </p:nvSpPr>
        <p:spPr>
          <a:xfrm>
            <a:off x="186986" y="114007"/>
            <a:ext cx="6442414" cy="770199"/>
          </a:xfrm>
          <a:prstGeom prst="snip2DiagRect">
            <a:avLst>
              <a:gd name="adj1" fmla="val 0"/>
              <a:gd name="adj2" fmla="val 21983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Medium Voltage Supply Connection in </a:t>
            </a:r>
            <a:r>
              <a:rPr lang="en-US" sz="1600" b="1" u="sng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EnergySense</a:t>
            </a:r>
            <a:r>
              <a:rPr lang="en-US" sz="16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(MVSC)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STATUS SUMMARY</a:t>
            </a:r>
            <a:endParaRPr lang="en-US" sz="1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63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11f770-220a-47f5-b96a-99a900bce551">
      <Terms xmlns="http://schemas.microsoft.com/office/infopath/2007/PartnerControls"/>
    </lcf76f155ced4ddcb4097134ff3c332f>
    <TaxCatchAll xmlns="8f37eba0-b02f-4c63-8dab-e8ff8634d5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CDEBFA47F8342A6731007345BBC4C" ma:contentTypeVersion="11" ma:contentTypeDescription="Create a new document." ma:contentTypeScope="" ma:versionID="61f93e2a6faf292863ac782ac852d21e">
  <xsd:schema xmlns:xsd="http://www.w3.org/2001/XMLSchema" xmlns:xs="http://www.w3.org/2001/XMLSchema" xmlns:p="http://schemas.microsoft.com/office/2006/metadata/properties" xmlns:ns2="3411f770-220a-47f5-b96a-99a900bce551" xmlns:ns3="8f37eba0-b02f-4c63-8dab-e8ff8634d518" targetNamespace="http://schemas.microsoft.com/office/2006/metadata/properties" ma:root="true" ma:fieldsID="b113773cd7d1db868210feb359bcc52f" ns2:_="" ns3:_="">
    <xsd:import namespace="3411f770-220a-47f5-b96a-99a900bce551"/>
    <xsd:import namespace="8f37eba0-b02f-4c63-8dab-e8ff8634d5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f770-220a-47f5-b96a-99a900bce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b0b7006-5876-42bf-825b-482e86ead1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7eba0-b02f-4c63-8dab-e8ff8634d5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375455a8-d645-4f1c-a62f-7b273960a7cb}" ma:internalName="TaxCatchAll" ma:showField="CatchAllData" ma:web="8f37eba0-b02f-4c63-8dab-e8ff8634d5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AE7FDA-5836-4249-A5EE-40ECD19F3172}">
  <ds:schemaRefs>
    <ds:schemaRef ds:uri="3411f770-220a-47f5-b96a-99a900bce551"/>
    <ds:schemaRef ds:uri="8f37eba0-b02f-4c63-8dab-e8ff8634d5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9E1B50-983C-43BB-A1FA-49BF6B62F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BBFF58-C1CF-4C7D-99F5-E1CC80DB9288}">
  <ds:schemaRefs>
    <ds:schemaRef ds:uri="3411f770-220a-47f5-b96a-99a900bce551"/>
    <ds:schemaRef ds:uri="8f37eba0-b02f-4c63-8dab-e8ff8634d5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1331</Words>
  <Application>Microsoft Office PowerPoint</Application>
  <PresentationFormat>Widescreen</PresentationFormat>
  <Paragraphs>452</Paragraphs>
  <Slides>7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think-cell Slide</vt:lpstr>
      <vt:lpstr>MEDIUM VOLTAGE SUPPLY CONNECTION IN ENERGYSENSE (MVSC)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Farehana</dc:creator>
  <cp:lastModifiedBy>Arvindh Innotech</cp:lastModifiedBy>
  <cp:revision>11</cp:revision>
  <dcterms:created xsi:type="dcterms:W3CDTF">2018-01-02T01:29:00Z</dcterms:created>
  <dcterms:modified xsi:type="dcterms:W3CDTF">2024-05-03T08:31:47Z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0x01010039BCDEBFA47F8342A6731007345BBC4C</vt:lpwstr>
  </property>
  <property fmtid="{D5CDD505-2E9C-101B-9397-08002B2CF9AE}" pid="3" name="MediaServiceImageTags">
    <vt:lpwstr/>
  </property>
</Properties>
</file>