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80" r:id="rId2"/>
    <p:sldId id="366" r:id="rId3"/>
    <p:sldId id="380" r:id="rId4"/>
    <p:sldId id="383" r:id="rId5"/>
    <p:sldId id="385" r:id="rId6"/>
    <p:sldId id="386" r:id="rId7"/>
    <p:sldId id="387" r:id="rId8"/>
    <p:sldId id="388" r:id="rId9"/>
    <p:sldId id="400" r:id="rId10"/>
    <p:sldId id="389" r:id="rId11"/>
    <p:sldId id="390" r:id="rId12"/>
    <p:sldId id="391" r:id="rId13"/>
    <p:sldId id="392" r:id="rId14"/>
    <p:sldId id="401" r:id="rId15"/>
    <p:sldId id="402" r:id="rId16"/>
    <p:sldId id="403" r:id="rId17"/>
    <p:sldId id="393" r:id="rId18"/>
    <p:sldId id="394" r:id="rId19"/>
    <p:sldId id="395" r:id="rId20"/>
    <p:sldId id="397" r:id="rId21"/>
    <p:sldId id="399" r:id="rId22"/>
    <p:sldId id="2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4364" autoAdjust="0"/>
  </p:normalViewPr>
  <p:slideViewPr>
    <p:cSldViewPr>
      <p:cViewPr varScale="1">
        <p:scale>
          <a:sx n="78" d="100"/>
          <a:sy n="78" d="100"/>
        </p:scale>
        <p:origin x="1709" y="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276364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135093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DE66B-7083-803F-9C11-F656E8D1EE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E5A1E2-6C5B-72F4-547D-3F34FE675D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4051A1-99B7-EBAE-C27E-0215EB012B75}"/>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ACE6B114-E266-602B-2AEF-AEEAE02054E7}"/>
              </a:ext>
            </a:extLst>
          </p:cNvPr>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269871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E06B7-CF5B-C353-09C5-3DBA1F5B7E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563932-D76A-2AA4-BC3A-040B83E19B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7F740F-BE72-1E3C-23F6-120DFF45501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63B39AAF-F052-E5F5-F2BE-BD569C7C98FF}"/>
              </a:ext>
            </a:extLst>
          </p:cNvPr>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243041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FAC18-B2F6-0480-89FD-9CB2676F08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07BF3C-CC77-D391-51AB-DC7AD5AFE4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51FB45-0FAA-667E-CD2E-64CD6E94DA8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6BA1465-2CE4-521C-7C82-D72F8D90E648}"/>
              </a:ext>
            </a:extLst>
          </p:cNvPr>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1538865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dirty="0"/>
          </a:p>
        </p:txBody>
      </p:sp>
    </p:spTree>
    <p:extLst>
      <p:ext uri="{BB962C8B-B14F-4D97-AF65-F5344CB8AC3E}">
        <p14:creationId xmlns:p14="http://schemas.microsoft.com/office/powerpoint/2010/main" val="2717402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dirty="0"/>
          </a:p>
        </p:txBody>
      </p:sp>
    </p:spTree>
    <p:extLst>
      <p:ext uri="{BB962C8B-B14F-4D97-AF65-F5344CB8AC3E}">
        <p14:creationId xmlns:p14="http://schemas.microsoft.com/office/powerpoint/2010/main" val="3207674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22</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A8445-55D8-B3A1-DFA5-26B4989C03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78336B-555F-0598-6F71-8F7D8C5F87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6CD43F-CDC9-5BBE-C3AB-0201197B629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86C9A20A-BBAF-D6E6-A3E0-966322C33753}"/>
              </a:ext>
            </a:extLst>
          </p:cNvPr>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2336500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1789443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0" y="986564"/>
            <a:ext cx="9144000" cy="5764532"/>
            <a:chOff x="-14748" y="986564"/>
            <a:chExt cx="9158748" cy="5764532"/>
          </a:xfrm>
        </p:grpSpPr>
        <p:sp>
          <p:nvSpPr>
            <p:cNvPr id="22" name="TextBox 21"/>
            <p:cNvSpPr txBox="1"/>
            <p:nvPr/>
          </p:nvSpPr>
          <p:spPr>
            <a:xfrm>
              <a:off x="177781" y="4812104"/>
              <a:ext cx="4927776" cy="1938992"/>
            </a:xfrm>
            <a:prstGeom prst="rect">
              <a:avLst/>
            </a:prstGeom>
            <a:noFill/>
          </p:spPr>
          <p:txBody>
            <a:bodyPr wrap="square" rtlCol="0">
              <a:spAutoFit/>
            </a:bodyPr>
            <a:lstStyle/>
            <a:p>
              <a:r>
                <a:rPr lang="en-US" sz="2000" b="1" dirty="0"/>
                <a:t>Your Register No.220701030</a:t>
              </a:r>
            </a:p>
            <a:p>
              <a:r>
                <a:rPr lang="en-US" sz="2000" b="1" dirty="0"/>
                <a:t>Name: </a:t>
              </a:r>
              <a:r>
                <a:rPr lang="en-US" sz="2000" b="1" dirty="0" err="1"/>
                <a:t>Arvindh.V</a:t>
              </a:r>
              <a:endParaRPr lang="en-US" sz="2000" b="1" dirty="0"/>
            </a:p>
            <a:p>
              <a:r>
                <a:rPr lang="en-US" sz="2000" b="1" dirty="0"/>
                <a:t>Guide Name: </a:t>
              </a:r>
              <a:r>
                <a:rPr lang="en-US" sz="2000" b="1" dirty="0" err="1"/>
                <a:t>Mrs.J.JINU</a:t>
              </a:r>
              <a:r>
                <a:rPr lang="en-US" sz="2000" b="1" dirty="0"/>
                <a:t> SOPHIA</a:t>
              </a:r>
            </a:p>
            <a:p>
              <a:r>
                <a:rPr lang="en-US" sz="2000" b="1" dirty="0"/>
                <a:t>Designation and Department: ASSISTANT PROFESSOR(SG)</a:t>
              </a:r>
            </a:p>
            <a:p>
              <a:r>
                <a:rPr lang="en-US" sz="2000" b="1" dirty="0"/>
                <a:t>COMPUTER SCIENCE AND ENGINEERING</a:t>
              </a:r>
            </a:p>
          </p:txBody>
        </p:sp>
        <p:grpSp>
          <p:nvGrpSpPr>
            <p:cNvPr id="43" name="Group 42"/>
            <p:cNvGrpSpPr/>
            <p:nvPr/>
          </p:nvGrpSpPr>
          <p:grpSpPr>
            <a:xfrm>
              <a:off x="-14748" y="986564"/>
              <a:ext cx="9158748" cy="3699662"/>
              <a:chOff x="-14748" y="986564"/>
              <a:chExt cx="9158748" cy="3699662"/>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177782" y="2100903"/>
                <a:ext cx="4188156" cy="2585323"/>
              </a:xfrm>
              <a:prstGeom prst="rect">
                <a:avLst/>
              </a:prstGeom>
              <a:noFill/>
            </p:spPr>
            <p:txBody>
              <a:bodyPr wrap="square" rtlCol="0">
                <a:spAutoFit/>
              </a:bodyPr>
              <a:lstStyle/>
              <a:p>
                <a:r>
                  <a:rPr lang="en-US" sz="5400" b="1" dirty="0">
                    <a:solidFill>
                      <a:schemeClr val="bg1"/>
                    </a:solidFill>
                    <a:ea typeface="Open Sans Bold" panose="020B0806030504020204" pitchFamily="34" charset="0"/>
                    <a:cs typeface="Open Sans Bold" panose="020B0806030504020204" pitchFamily="34" charset="0"/>
                  </a:rPr>
                  <a:t>Real time Football Score Tracker</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Design</a:t>
            </a:r>
            <a:endParaRPr lang="en-IN" dirty="0">
              <a:latin typeface="+mj-lt"/>
            </a:endParaRPr>
          </a:p>
        </p:txBody>
      </p:sp>
      <p:sp>
        <p:nvSpPr>
          <p:cNvPr id="3" name="Content Placeholder 2"/>
          <p:cNvSpPr>
            <a:spLocks noGrp="1"/>
          </p:cNvSpPr>
          <p:nvPr>
            <p:ph idx="1"/>
          </p:nvPr>
        </p:nvSpPr>
        <p:spPr>
          <a:xfrm>
            <a:off x="190500" y="914400"/>
            <a:ext cx="8763000" cy="5410200"/>
          </a:xfrm>
        </p:spPr>
        <p:txBody>
          <a:bodyPr/>
          <a:lstStyle/>
          <a:p>
            <a:pPr marL="0" indent="0">
              <a:buNone/>
            </a:pPr>
            <a:r>
              <a:rPr lang="en-US" dirty="0"/>
              <a:t>                                      Entity relationship diagram</a:t>
            </a:r>
          </a:p>
        </p:txBody>
      </p:sp>
      <p:pic>
        <p:nvPicPr>
          <p:cNvPr id="5122" name="Picture 2">
            <a:extLst>
              <a:ext uri="{FF2B5EF4-FFF2-40B4-BE49-F238E27FC236}">
                <a16:creationId xmlns:a16="http://schemas.microsoft.com/office/drawing/2014/main" id="{BB7F3444-F153-952E-EB3A-A039AF47CC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338" y="1664804"/>
            <a:ext cx="8315325" cy="460740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3916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p:cNvSpPr>
            <a:spLocks noGrp="1"/>
          </p:cNvSpPr>
          <p:nvPr>
            <p:ph idx="1"/>
          </p:nvPr>
        </p:nvSpPr>
        <p:spPr>
          <a:xfrm>
            <a:off x="190500" y="990600"/>
            <a:ext cx="5749652" cy="5502932"/>
          </a:xfrm>
        </p:spPr>
        <p:txBody>
          <a:bodyPr>
            <a:normAutofit fontScale="77500" lnSpcReduction="20000"/>
          </a:bodyPr>
          <a:lstStyle/>
          <a:p>
            <a:r>
              <a:rPr lang="en-US" b="1" dirty="0"/>
              <a:t>Main Process:</a:t>
            </a:r>
          </a:p>
          <a:p>
            <a:pPr>
              <a:buFont typeface="+mj-lt"/>
              <a:buAutoNum type="arabicPeriod"/>
            </a:pPr>
            <a:r>
              <a:rPr lang="en-US" dirty="0"/>
              <a:t>Fetch live football scores.</a:t>
            </a:r>
          </a:p>
          <a:p>
            <a:pPr>
              <a:buFont typeface="+mj-lt"/>
              <a:buAutoNum type="arabicPeriod"/>
            </a:pPr>
            <a:r>
              <a:rPr lang="en-US" dirty="0"/>
              <a:t>Process match data (e.g., extracting and calculating scores).</a:t>
            </a:r>
          </a:p>
          <a:p>
            <a:pPr>
              <a:buFont typeface="+mj-lt"/>
              <a:buAutoNum type="arabicPeriod"/>
            </a:pPr>
            <a:r>
              <a:rPr lang="en-US" dirty="0"/>
              <a:t>Store the processed data in Excel.</a:t>
            </a:r>
          </a:p>
          <a:p>
            <a:r>
              <a:rPr lang="en-US" b="1" dirty="0"/>
              <a:t>Sub Processes:</a:t>
            </a:r>
          </a:p>
          <a:p>
            <a:pPr>
              <a:buFont typeface="Arial" panose="020B0604020202020204" pitchFamily="34" charset="0"/>
              <a:buChar char="•"/>
            </a:pPr>
            <a:r>
              <a:rPr lang="en-US" b="1" dirty="0"/>
              <a:t>Sub Process 1: Data Scraping</a:t>
            </a:r>
            <a:r>
              <a:rPr lang="en-US" dirty="0"/>
              <a:t>: Scrapes live match data from external sources (website/API).</a:t>
            </a:r>
          </a:p>
          <a:p>
            <a:pPr>
              <a:buFont typeface="Arial" panose="020B0604020202020204" pitchFamily="34" charset="0"/>
              <a:buChar char="•"/>
            </a:pPr>
            <a:r>
              <a:rPr lang="en-US" b="1" dirty="0"/>
              <a:t>Sub Process 2: Email Notifications</a:t>
            </a:r>
            <a:r>
              <a:rPr lang="en-US" dirty="0"/>
              <a:t>: Generates and sends email updates to users.</a:t>
            </a:r>
          </a:p>
          <a:p>
            <a:r>
              <a:rPr lang="en-US" b="1" dirty="0"/>
              <a:t>Flow Control:</a:t>
            </a:r>
          </a:p>
          <a:p>
            <a:r>
              <a:rPr lang="en-US" dirty="0"/>
              <a:t>The main process flows through these steps, with sub-processes handling specific tasks like data scraping and email notifications.</a:t>
            </a:r>
          </a:p>
          <a:p>
            <a:r>
              <a:rPr lang="en-US" b="1" dirty="0"/>
              <a:t>End Process:</a:t>
            </a:r>
          </a:p>
          <a:p>
            <a:r>
              <a:rPr lang="en-US" dirty="0"/>
              <a:t>The process ends once the email notifications are sent.</a:t>
            </a:r>
          </a:p>
        </p:txBody>
      </p:sp>
      <p:pic>
        <p:nvPicPr>
          <p:cNvPr id="6148" name="Picture 4">
            <a:extLst>
              <a:ext uri="{FF2B5EF4-FFF2-40B4-BE49-F238E27FC236}">
                <a16:creationId xmlns:a16="http://schemas.microsoft.com/office/drawing/2014/main" id="{ABE401D0-D62B-E060-2846-12407AFD66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0152" y="914400"/>
            <a:ext cx="2819400" cy="55029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02342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p:cNvSpPr>
            <a:spLocks noGrp="1"/>
          </p:cNvSpPr>
          <p:nvPr>
            <p:ph idx="1"/>
          </p:nvPr>
        </p:nvSpPr>
        <p:spPr/>
        <p:txBody>
          <a:bodyPr/>
          <a:lstStyle/>
          <a:p>
            <a:r>
              <a:rPr lang="en-US" b="1" dirty="0"/>
              <a:t>Implementation of Module 1: Data Extraction</a:t>
            </a:r>
          </a:p>
          <a:p>
            <a:pPr marL="0" indent="0" algn="just">
              <a:buNone/>
            </a:pPr>
            <a:r>
              <a:rPr lang="en-US" dirty="0"/>
              <a:t>      Module 1 focuses on </a:t>
            </a:r>
            <a:r>
              <a:rPr lang="en-US" b="1" dirty="0"/>
              <a:t>scraping live football match data</a:t>
            </a:r>
            <a:r>
              <a:rPr lang="en-US" dirty="0"/>
              <a:t> from an external source (e.g., a website or API). The module extracts important match details such as team names, scores, and venue information. This data is processed and stored in </a:t>
            </a:r>
            <a:r>
              <a:rPr lang="en-US" b="1" dirty="0"/>
              <a:t>Excel</a:t>
            </a:r>
            <a:r>
              <a:rPr lang="en-US" dirty="0"/>
              <a:t> for further use</a:t>
            </a:r>
          </a:p>
          <a:p>
            <a:r>
              <a:rPr lang="en-SG" b="1" dirty="0"/>
              <a:t>Implementation of Module 2: Email Notification</a:t>
            </a:r>
          </a:p>
          <a:p>
            <a:pPr marL="0" indent="0">
              <a:buNone/>
            </a:pPr>
            <a:r>
              <a:rPr lang="en-US" dirty="0"/>
              <a:t>     Module 2 handles </a:t>
            </a:r>
            <a:r>
              <a:rPr lang="en-US" b="1" dirty="0"/>
              <a:t>email notifications</a:t>
            </a:r>
            <a:r>
              <a:rPr lang="en-US" dirty="0"/>
              <a:t> to users, informing them about live football match updates. After processing the data in Module 1, the system generates personalized emails and sends them to users, ensuring they are updated on real-time match scores.</a:t>
            </a:r>
          </a:p>
        </p:txBody>
      </p:sp>
    </p:spTree>
    <p:custDataLst>
      <p:tags r:id="rId1"/>
    </p:custDataLst>
    <p:extLst>
      <p:ext uri="{BB962C8B-B14F-4D97-AF65-F5344CB8AC3E}">
        <p14:creationId xmlns:p14="http://schemas.microsoft.com/office/powerpoint/2010/main" val="176947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a:xfrm>
            <a:off x="190500" y="990600"/>
            <a:ext cx="8763000" cy="5318720"/>
          </a:xfrm>
        </p:spPr>
        <p:txBody>
          <a:bodyPr/>
          <a:lstStyle/>
          <a:p>
            <a:r>
              <a:rPr lang="en-US" dirty="0"/>
              <a:t>Testing is a crucial part of the </a:t>
            </a:r>
            <a:r>
              <a:rPr lang="en-US" b="1" dirty="0"/>
              <a:t>Real-Time Football Score Tracker</a:t>
            </a:r>
            <a:r>
              <a:rPr lang="en-US" dirty="0"/>
              <a:t> project, ensuring that each module functions as intended and delivers accurate results. </a:t>
            </a:r>
          </a:p>
          <a:p>
            <a:endParaRPr lang="en-US" dirty="0"/>
          </a:p>
          <a:p>
            <a:endParaRPr lang="en-US" dirty="0"/>
          </a:p>
        </p:txBody>
      </p:sp>
      <p:sp>
        <p:nvSpPr>
          <p:cNvPr id="6" name="Rectangle 3">
            <a:extLst>
              <a:ext uri="{FF2B5EF4-FFF2-40B4-BE49-F238E27FC236}">
                <a16:creationId xmlns:a16="http://schemas.microsoft.com/office/drawing/2014/main" id="{10CD8511-78BA-0A87-37B6-A18A69C22827}"/>
              </a:ext>
            </a:extLst>
          </p:cNvPr>
          <p:cNvSpPr>
            <a:spLocks noChangeArrowheads="1"/>
          </p:cNvSpPr>
          <p:nvPr/>
        </p:nvSpPr>
        <p:spPr bwMode="auto">
          <a:xfrm>
            <a:off x="395536" y="2348880"/>
            <a:ext cx="866597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Data Scraping</a:t>
            </a:r>
            <a:r>
              <a:rPr kumimoji="0" lang="en-US" altLang="en-US" b="0" i="0" u="none" strike="noStrike" cap="none" normalizeH="0" baseline="0" dirty="0">
                <a:ln>
                  <a:noFill/>
                </a:ln>
                <a:solidFill>
                  <a:schemeClr val="tx1"/>
                </a:solidFill>
                <a:effectLst/>
                <a:latin typeface="Arial" panose="020B0604020202020204" pitchFamily="34" charset="0"/>
              </a:rPr>
              <a:t>: Test if live match data is correctly fetched from the source.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Processing</a:t>
            </a:r>
            <a:r>
              <a:rPr kumimoji="0" lang="en-US" altLang="en-US" sz="1800" b="0" i="0" u="none" strike="noStrike" cap="none" normalizeH="0" baseline="0" dirty="0">
                <a:ln>
                  <a:noFill/>
                </a:ln>
                <a:solidFill>
                  <a:schemeClr val="tx1"/>
                </a:solidFill>
                <a:effectLst/>
                <a:latin typeface="Arial" panose="020B0604020202020204" pitchFamily="34" charset="0"/>
              </a:rPr>
              <a:t>: Ensure the data is processed and stored accurately in Excel.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Email Notification</a:t>
            </a:r>
            <a:r>
              <a:rPr kumimoji="0" lang="en-US" altLang="en-US" sz="1800" b="0" i="0" u="none" strike="noStrike" cap="none" normalizeH="0" baseline="0" dirty="0">
                <a:ln>
                  <a:noFill/>
                </a:ln>
                <a:solidFill>
                  <a:schemeClr val="tx1"/>
                </a:solidFill>
                <a:effectLst/>
                <a:latin typeface="Arial" panose="020B0604020202020204" pitchFamily="34" charset="0"/>
              </a:rPr>
              <a:t>: Verify emails are generated and sent with correct match updates.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Testing</a:t>
            </a:r>
            <a:r>
              <a:rPr kumimoji="0" lang="en-US" altLang="en-US" sz="1800" b="0" i="0" u="none" strike="noStrike" cap="none" normalizeH="0" baseline="0" dirty="0">
                <a:ln>
                  <a:noFill/>
                </a:ln>
                <a:solidFill>
                  <a:schemeClr val="tx1"/>
                </a:solidFill>
                <a:effectLst/>
                <a:latin typeface="Arial" panose="020B0604020202020204" pitchFamily="34" charset="0"/>
              </a:rPr>
              <a:t>: Ensure seamless data flow between scraping and email notification.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Testing</a:t>
            </a:r>
            <a:r>
              <a:rPr kumimoji="0" lang="en-US" altLang="en-US" sz="1800" b="0" i="0" u="none" strike="noStrike" cap="none" normalizeH="0" baseline="0" dirty="0">
                <a:ln>
                  <a:noFill/>
                </a:ln>
                <a:solidFill>
                  <a:schemeClr val="tx1"/>
                </a:solidFill>
                <a:effectLst/>
                <a:latin typeface="Arial" panose="020B0604020202020204" pitchFamily="34" charset="0"/>
              </a:rPr>
              <a:t>: Check system performance with multiple real-time match updates. </a:t>
            </a:r>
          </a:p>
        </p:txBody>
      </p:sp>
    </p:spTree>
    <p:custDataLst>
      <p:tags r:id="rId1"/>
    </p:custDataLst>
    <p:extLst>
      <p:ext uri="{BB962C8B-B14F-4D97-AF65-F5344CB8AC3E}">
        <p14:creationId xmlns:p14="http://schemas.microsoft.com/office/powerpoint/2010/main" val="1921327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2A1BF-2E34-84BC-3E70-DE827A305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CE6B2-2180-EE9A-396B-301E8DC75F05}"/>
              </a:ext>
            </a:extLst>
          </p:cNvPr>
          <p:cNvSpPr>
            <a:spLocks noGrp="1"/>
          </p:cNvSpPr>
          <p:nvPr>
            <p:ph type="title"/>
          </p:nvPr>
        </p:nvSpPr>
        <p:spPr>
          <a:xfrm>
            <a:off x="190500" y="106363"/>
            <a:ext cx="8665976" cy="556753"/>
          </a:xfrm>
        </p:spPr>
        <p:txBody>
          <a:bodyPr>
            <a:normAutofit/>
          </a:bodyPr>
          <a:lstStyle/>
          <a:p>
            <a:r>
              <a:rPr lang="en-US" sz="2400" dirty="0"/>
              <a:t>Screenshots</a:t>
            </a:r>
            <a:endParaRPr lang="en-IN" sz="2400" dirty="0">
              <a:latin typeface="+mj-lt"/>
            </a:endParaRPr>
          </a:p>
        </p:txBody>
      </p:sp>
      <p:sp>
        <p:nvSpPr>
          <p:cNvPr id="3" name="Content Placeholder 2">
            <a:extLst>
              <a:ext uri="{FF2B5EF4-FFF2-40B4-BE49-F238E27FC236}">
                <a16:creationId xmlns:a16="http://schemas.microsoft.com/office/drawing/2014/main" id="{9FBA2C11-821D-7061-5DFC-2714B7B3F4E6}"/>
              </a:ext>
            </a:extLst>
          </p:cNvPr>
          <p:cNvSpPr>
            <a:spLocks noGrp="1"/>
          </p:cNvSpPr>
          <p:nvPr>
            <p:ph idx="1"/>
          </p:nvPr>
        </p:nvSpPr>
        <p:spPr>
          <a:xfrm>
            <a:off x="190500" y="739316"/>
            <a:ext cx="8953500" cy="5570004"/>
          </a:xfrm>
        </p:spPr>
        <p:txBody>
          <a:bodyPr/>
          <a:lstStyle/>
          <a:p>
            <a:pPr marL="0" indent="0">
              <a:buNone/>
            </a:pPr>
            <a:endParaRPr lang="en-US" dirty="0"/>
          </a:p>
          <a:p>
            <a:endParaRPr lang="en-US" dirty="0"/>
          </a:p>
          <a:p>
            <a:endParaRPr lang="en-US" dirty="0"/>
          </a:p>
        </p:txBody>
      </p:sp>
      <p:pic>
        <p:nvPicPr>
          <p:cNvPr id="5" name="Picture 4" descr="A screenshot of a computer&#10;&#10;Description automatically generated">
            <a:extLst>
              <a:ext uri="{FF2B5EF4-FFF2-40B4-BE49-F238E27FC236}">
                <a16:creationId xmlns:a16="http://schemas.microsoft.com/office/drawing/2014/main" id="{18AFACBC-979F-2674-3ACC-11ECFDBDF0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560" y="739316"/>
            <a:ext cx="7416824" cy="276169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26A6B73D-21B7-A076-E862-9725CDBA37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552" y="3645025"/>
            <a:ext cx="7488832" cy="2740495"/>
          </a:xfrm>
          <a:prstGeom prst="rect">
            <a:avLst/>
          </a:prstGeom>
        </p:spPr>
      </p:pic>
    </p:spTree>
    <p:custDataLst>
      <p:tags r:id="rId1"/>
    </p:custDataLst>
    <p:extLst>
      <p:ext uri="{BB962C8B-B14F-4D97-AF65-F5344CB8AC3E}">
        <p14:creationId xmlns:p14="http://schemas.microsoft.com/office/powerpoint/2010/main" val="292947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D4196-737E-8F5D-7389-593449DA8D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6A83F6-F4F7-45AA-47AE-D35D561EC7C7}"/>
              </a:ext>
            </a:extLst>
          </p:cNvPr>
          <p:cNvSpPr>
            <a:spLocks noGrp="1"/>
          </p:cNvSpPr>
          <p:nvPr>
            <p:ph type="title"/>
          </p:nvPr>
        </p:nvSpPr>
        <p:spPr>
          <a:xfrm>
            <a:off x="190500" y="106363"/>
            <a:ext cx="8665976" cy="556753"/>
          </a:xfrm>
        </p:spPr>
        <p:txBody>
          <a:bodyPr>
            <a:normAutofit/>
          </a:bodyPr>
          <a:lstStyle/>
          <a:p>
            <a:r>
              <a:rPr lang="en-US" sz="2400" dirty="0"/>
              <a:t>Screenshots</a:t>
            </a:r>
            <a:endParaRPr lang="en-IN" sz="2400" dirty="0">
              <a:latin typeface="+mj-lt"/>
            </a:endParaRPr>
          </a:p>
        </p:txBody>
      </p:sp>
      <p:sp>
        <p:nvSpPr>
          <p:cNvPr id="3" name="Content Placeholder 2">
            <a:extLst>
              <a:ext uri="{FF2B5EF4-FFF2-40B4-BE49-F238E27FC236}">
                <a16:creationId xmlns:a16="http://schemas.microsoft.com/office/drawing/2014/main" id="{2C3E3FCE-2ADB-4187-705E-ACDFCBFA3A67}"/>
              </a:ext>
            </a:extLst>
          </p:cNvPr>
          <p:cNvSpPr>
            <a:spLocks noGrp="1"/>
          </p:cNvSpPr>
          <p:nvPr>
            <p:ph idx="1"/>
          </p:nvPr>
        </p:nvSpPr>
        <p:spPr>
          <a:xfrm>
            <a:off x="174523" y="739316"/>
            <a:ext cx="8953500" cy="5570004"/>
          </a:xfrm>
        </p:spPr>
        <p:txBody>
          <a:bodyPr/>
          <a:lstStyle/>
          <a:p>
            <a:pPr marL="0" indent="0">
              <a:buNone/>
            </a:pPr>
            <a:endParaRPr lang="en-US" dirty="0"/>
          </a:p>
          <a:p>
            <a:endParaRPr lang="en-US" dirty="0"/>
          </a:p>
          <a:p>
            <a:endParaRPr lang="en-US" dirty="0"/>
          </a:p>
        </p:txBody>
      </p:sp>
      <p:pic>
        <p:nvPicPr>
          <p:cNvPr id="10" name="Picture 9" descr="A screenshot of a computer&#10;&#10;Description automatically generated">
            <a:extLst>
              <a:ext uri="{FF2B5EF4-FFF2-40B4-BE49-F238E27FC236}">
                <a16:creationId xmlns:a16="http://schemas.microsoft.com/office/drawing/2014/main" id="{35F3B4E0-A76E-0D48-FE78-F61A987214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739316"/>
            <a:ext cx="8523116" cy="3877816"/>
          </a:xfrm>
          <a:prstGeom prst="rect">
            <a:avLst/>
          </a:prstGeom>
        </p:spPr>
      </p:pic>
    </p:spTree>
    <p:custDataLst>
      <p:tags r:id="rId1"/>
    </p:custDataLst>
    <p:extLst>
      <p:ext uri="{BB962C8B-B14F-4D97-AF65-F5344CB8AC3E}">
        <p14:creationId xmlns:p14="http://schemas.microsoft.com/office/powerpoint/2010/main" val="1885885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80982-1427-0B9F-3407-12046CFF18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F0036B-0BD7-89F4-0512-4D793D8E1515}"/>
              </a:ext>
            </a:extLst>
          </p:cNvPr>
          <p:cNvSpPr>
            <a:spLocks noGrp="1"/>
          </p:cNvSpPr>
          <p:nvPr>
            <p:ph type="title"/>
          </p:nvPr>
        </p:nvSpPr>
        <p:spPr>
          <a:xfrm>
            <a:off x="190500" y="106363"/>
            <a:ext cx="8665976" cy="556753"/>
          </a:xfrm>
        </p:spPr>
        <p:txBody>
          <a:bodyPr>
            <a:normAutofit/>
          </a:bodyPr>
          <a:lstStyle/>
          <a:p>
            <a:r>
              <a:rPr lang="en-US" sz="2400" dirty="0"/>
              <a:t>Workflow screenshot</a:t>
            </a:r>
            <a:endParaRPr lang="en-IN" sz="2400" dirty="0">
              <a:latin typeface="+mj-lt"/>
            </a:endParaRPr>
          </a:p>
        </p:txBody>
      </p:sp>
      <p:sp>
        <p:nvSpPr>
          <p:cNvPr id="3" name="Content Placeholder 2">
            <a:extLst>
              <a:ext uri="{FF2B5EF4-FFF2-40B4-BE49-F238E27FC236}">
                <a16:creationId xmlns:a16="http://schemas.microsoft.com/office/drawing/2014/main" id="{A41FD38E-97EE-A602-72D6-85591761FF2D}"/>
              </a:ext>
            </a:extLst>
          </p:cNvPr>
          <p:cNvSpPr>
            <a:spLocks noGrp="1"/>
          </p:cNvSpPr>
          <p:nvPr>
            <p:ph idx="1"/>
          </p:nvPr>
        </p:nvSpPr>
        <p:spPr>
          <a:xfrm>
            <a:off x="174523" y="739316"/>
            <a:ext cx="8953500" cy="5570004"/>
          </a:xfrm>
        </p:spPr>
        <p:txBody>
          <a:bodyPr/>
          <a:lstStyle/>
          <a:p>
            <a:pPr marL="0" indent="0">
              <a:buNone/>
            </a:pPr>
            <a:endParaRPr lang="en-US" dirty="0"/>
          </a:p>
          <a:p>
            <a:endParaRPr lang="en-US" dirty="0"/>
          </a:p>
          <a:p>
            <a:endParaRPr lang="en-US" dirty="0"/>
          </a:p>
        </p:txBody>
      </p:sp>
      <p:pic>
        <p:nvPicPr>
          <p:cNvPr id="5" name="Picture 4" descr="A screenshot of a computer&#10;&#10;Description automatically generated">
            <a:extLst>
              <a:ext uri="{FF2B5EF4-FFF2-40B4-BE49-F238E27FC236}">
                <a16:creationId xmlns:a16="http://schemas.microsoft.com/office/drawing/2014/main" id="{EFB2580B-8B20-6933-E846-83305A67D5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1700" y="951955"/>
            <a:ext cx="5076564" cy="5364596"/>
          </a:xfrm>
          <a:prstGeom prst="rect">
            <a:avLst/>
          </a:prstGeom>
        </p:spPr>
      </p:pic>
    </p:spTree>
    <p:custDataLst>
      <p:tags r:id="rId1"/>
    </p:custDataLst>
    <p:extLst>
      <p:ext uri="{BB962C8B-B14F-4D97-AF65-F5344CB8AC3E}">
        <p14:creationId xmlns:p14="http://schemas.microsoft.com/office/powerpoint/2010/main" val="385773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a:xfrm>
            <a:off x="190500" y="836712"/>
            <a:ext cx="8763000" cy="6840760"/>
          </a:xfrm>
        </p:spPr>
        <p:txBody>
          <a:bodyPr/>
          <a:lstStyle/>
          <a:p>
            <a:pPr marL="0" indent="0">
              <a:buNone/>
            </a:pPr>
            <a:r>
              <a:rPr lang="en-US" dirty="0"/>
              <a:t>The </a:t>
            </a:r>
            <a:r>
              <a:rPr lang="en-US" b="1" dirty="0"/>
              <a:t>Real-Time Football Score Tracker</a:t>
            </a:r>
            <a:r>
              <a:rPr lang="en-US" dirty="0"/>
              <a:t> automates the retrieval, processing, and notification of live football scores, improving efficiency and accuracy. Using UiPath's RPA, it reduces manual effort, minimizes errors, and provides real-time updates to users, ensuring a reliable and scalable solution for tracking scores. This system enhances user experience by delivering timely, accurate match information to stakeholders.</a:t>
            </a:r>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a:xfrm flipV="1">
            <a:off x="4252260" y="8747027"/>
            <a:ext cx="4506683" cy="45719"/>
          </a:xfrm>
        </p:spPr>
        <p:txBody>
          <a:bodyPr>
            <a:normAutofit fontScale="25000" lnSpcReduction="20000"/>
          </a:bodyPr>
          <a:lstStyle/>
          <a:p>
            <a:endParaRPr lang="en-US" dirty="0"/>
          </a:p>
          <a:p>
            <a:endParaRPr lang="en-US" dirty="0"/>
          </a:p>
          <a:p>
            <a:endParaRPr lang="en-US" dirty="0"/>
          </a:p>
        </p:txBody>
      </p:sp>
      <p:sp>
        <p:nvSpPr>
          <p:cNvPr id="6" name="Rectangle 3">
            <a:extLst>
              <a:ext uri="{FF2B5EF4-FFF2-40B4-BE49-F238E27FC236}">
                <a16:creationId xmlns:a16="http://schemas.microsoft.com/office/drawing/2014/main" id="{BBB33F16-1647-44F7-3947-B7B5A6F60FB0}"/>
              </a:ext>
            </a:extLst>
          </p:cNvPr>
          <p:cNvSpPr>
            <a:spLocks noChangeArrowheads="1"/>
          </p:cNvSpPr>
          <p:nvPr/>
        </p:nvSpPr>
        <p:spPr bwMode="auto">
          <a:xfrm>
            <a:off x="323528" y="2010344"/>
            <a:ext cx="820891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Trigger Integration</a:t>
            </a:r>
            <a:r>
              <a:rPr kumimoji="0" lang="en-US" altLang="en-US" sz="2000" b="0" i="0" u="none" strike="noStrike" cap="none" normalizeH="0" baseline="0" dirty="0">
                <a:ln>
                  <a:noFill/>
                </a:ln>
                <a:solidFill>
                  <a:schemeClr val="tx1"/>
                </a:solidFill>
                <a:effectLst/>
                <a:latin typeface="Arial" panose="020B0604020202020204" pitchFamily="34" charset="0"/>
              </a:rPr>
              <a:t>: Implement triggers to automatically fetch match data and send notifications based on specific events, such as score changes or match start/end times, without manual initiation.</a:t>
            </a:r>
          </a:p>
          <a:p>
            <a:pPr marL="0" marR="0" lvl="0" indent="0" algn="l" defTabSz="914400" rtl="0" eaLnBrk="0" fontAlgn="base" latinLnBrk="0" hangingPunct="0">
              <a:lnSpc>
                <a:spcPct val="100000"/>
              </a:lnSpc>
              <a:spcBef>
                <a:spcPct val="0"/>
              </a:spcBef>
              <a:spcAft>
                <a:spcPct val="0"/>
              </a:spcAft>
              <a:buClrTx/>
              <a:buSzTx/>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a:ln>
                  <a:noFill/>
                </a:ln>
                <a:solidFill>
                  <a:schemeClr val="tx1"/>
                </a:solidFill>
                <a:effectLst/>
                <a:latin typeface="Arial" panose="020B0604020202020204" pitchFamily="34" charset="0"/>
              </a:rPr>
              <a:t>: Incorporate advanced analytics to track match statistics, team performance, and user engagement, providing deeper insights and personalized notifications to users.</a:t>
            </a:r>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82" y="392747"/>
            <a:ext cx="8763000" cy="504056"/>
          </a:xfrm>
        </p:spPr>
        <p:txBody>
          <a:bodyPr>
            <a:normAutofit fontScale="90000"/>
          </a:bodyPr>
          <a:lstStyle/>
          <a:p>
            <a:r>
              <a:rPr lang="en-US" dirty="0"/>
              <a:t>References</a:t>
            </a:r>
            <a:endParaRPr lang="en-IN" dirty="0">
              <a:latin typeface="+mj-lt"/>
            </a:endParaRPr>
          </a:p>
        </p:txBody>
      </p:sp>
      <p:sp>
        <p:nvSpPr>
          <p:cNvPr id="4" name="Rectangle 1">
            <a:extLst>
              <a:ext uri="{FF2B5EF4-FFF2-40B4-BE49-F238E27FC236}">
                <a16:creationId xmlns:a16="http://schemas.microsoft.com/office/drawing/2014/main" id="{0DC11416-D902-B185-9744-A34A7EC2D1AA}"/>
              </a:ext>
            </a:extLst>
          </p:cNvPr>
          <p:cNvSpPr>
            <a:spLocks noChangeArrowheads="1"/>
          </p:cNvSpPr>
          <p:nvPr/>
        </p:nvSpPr>
        <p:spPr bwMode="auto">
          <a:xfrm>
            <a:off x="190500" y="1162714"/>
            <a:ext cx="830593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Lacity</a:t>
            </a:r>
            <a:r>
              <a:rPr kumimoji="0" lang="en-US" altLang="en-US" sz="1800" b="0" i="0" u="none" strike="noStrike" cap="none" normalizeH="0" baseline="0" dirty="0">
                <a:ln>
                  <a:noFill/>
                </a:ln>
                <a:solidFill>
                  <a:schemeClr val="tx1"/>
                </a:solidFill>
                <a:effectLst/>
                <a:latin typeface="Arial" panose="020B0604020202020204" pitchFamily="34" charset="0"/>
              </a:rPr>
              <a:t>, M. C., &amp; Willcocks, L. P. (2016). A Survey on Robotic Process Automation in Business. </a:t>
            </a:r>
            <a:r>
              <a:rPr kumimoji="0" lang="en-US" altLang="en-US" sz="1800" b="0" i="1" u="none" strike="noStrike" cap="none" normalizeH="0" baseline="0" dirty="0">
                <a:ln>
                  <a:noFill/>
                </a:ln>
                <a:solidFill>
                  <a:schemeClr val="tx1"/>
                </a:solidFill>
                <a:effectLst/>
                <a:latin typeface="Arial" panose="020B0604020202020204" pitchFamily="34" charset="0"/>
              </a:rPr>
              <a:t>Journal of Information Technology, 31</a:t>
            </a:r>
            <a:r>
              <a:rPr kumimoji="0" lang="en-US" altLang="en-US" sz="1800" b="0" i="0" u="none" strike="noStrike" cap="none" normalizeH="0" baseline="0" dirty="0">
                <a:ln>
                  <a:noFill/>
                </a:ln>
                <a:solidFill>
                  <a:schemeClr val="tx1"/>
                </a:solidFill>
                <a:effectLst/>
                <a:latin typeface="Arial" panose="020B0604020202020204" pitchFamily="34" charset="0"/>
              </a:rPr>
              <a:t>(2), 174-183.</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800" b="0" i="0" u="none" strike="noStrike" cap="none" normalizeH="0" baseline="0" dirty="0" err="1">
                <a:ln>
                  <a:noFill/>
                </a:ln>
                <a:solidFill>
                  <a:schemeClr val="tx1"/>
                </a:solidFill>
                <a:effectLst/>
                <a:latin typeface="Arial" panose="020B0604020202020204" pitchFamily="34" charset="0"/>
              </a:rPr>
              <a:t>Goudar</a:t>
            </a:r>
            <a:r>
              <a:rPr kumimoji="0" lang="en-US" altLang="en-US" sz="1800" b="0" i="0" u="none" strike="noStrike" cap="none" normalizeH="0" baseline="0" dirty="0">
                <a:ln>
                  <a:noFill/>
                </a:ln>
                <a:solidFill>
                  <a:schemeClr val="tx1"/>
                </a:solidFill>
                <a:effectLst/>
                <a:latin typeface="Arial" panose="020B0604020202020204" pitchFamily="34" charset="0"/>
              </a:rPr>
              <a:t>, R. H., &amp; Soni, M. P. (2017). </a:t>
            </a:r>
            <a:r>
              <a:rPr kumimoji="0" lang="en-US" altLang="en-US" sz="1800" b="0" i="0" u="none" strike="noStrike" cap="none" normalizeH="0" baseline="0" dirty="0" err="1">
                <a:ln>
                  <a:noFill/>
                </a:ln>
                <a:solidFill>
                  <a:schemeClr val="tx1"/>
                </a:solidFill>
                <a:effectLst/>
                <a:latin typeface="Arial" panose="020B0604020202020204" pitchFamily="34" charset="0"/>
              </a:rPr>
              <a:t>Automation</a:t>
            </a:r>
            <a:r>
              <a:rPr lang="en-US" altLang="en-US" dirty="0" err="1">
                <a:latin typeface="Arial" panose="020B0604020202020204" pitchFamily="34" charset="0"/>
              </a:rPr>
              <a:t>Avasarala</a:t>
            </a:r>
            <a:r>
              <a:rPr lang="en-US" altLang="en-US" dirty="0">
                <a:latin typeface="Arial" panose="020B0604020202020204" pitchFamily="34" charset="0"/>
              </a:rPr>
              <a:t>, V. (2019). Robotic Process Automation: The Next Transformation in Digital Transformation. </a:t>
            </a:r>
            <a:r>
              <a:rPr lang="en-US" altLang="en-US" i="1" dirty="0">
                <a:latin typeface="Arial" panose="020B0604020202020204" pitchFamily="34" charset="0"/>
              </a:rPr>
              <a:t>International Journal of Advanced Research in Computer Science, 10</a:t>
            </a:r>
            <a:r>
              <a:rPr lang="en-US" altLang="en-US" dirty="0">
                <a:latin typeface="Arial" panose="020B0604020202020204" pitchFamily="34" charset="0"/>
              </a:rPr>
              <a:t>(3), 5-12.</a:t>
            </a:r>
          </a:p>
          <a:p>
            <a:pPr eaLnBrk="0" fontAlgn="base" hangingPunct="0">
              <a:spcBef>
                <a:spcPct val="0"/>
              </a:spcBef>
              <a:spcAft>
                <a:spcPct val="0"/>
              </a:spcAft>
              <a:buFontTx/>
              <a:buChar char="•"/>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and Monitoring in Cloud Computing Systems. </a:t>
            </a:r>
            <a:r>
              <a:rPr kumimoji="0" lang="en-US" altLang="en-US" sz="1800" b="0" i="1" u="none" strike="noStrike" cap="none" normalizeH="0" baseline="0" dirty="0">
                <a:ln>
                  <a:noFill/>
                </a:ln>
                <a:solidFill>
                  <a:schemeClr val="tx1"/>
                </a:solidFill>
                <a:effectLst/>
                <a:latin typeface="Arial" panose="020B0604020202020204" pitchFamily="34" charset="0"/>
              </a:rPr>
              <a:t>Journal of Cloud Computing: Advances, Systems, and Applications, 6</a:t>
            </a:r>
            <a:r>
              <a:rPr kumimoji="0" lang="en-US" altLang="en-US" sz="1800" b="0" i="0" u="none" strike="noStrike" cap="none" normalizeH="0" baseline="0" dirty="0">
                <a:ln>
                  <a:noFill/>
                </a:ln>
                <a:solidFill>
                  <a:schemeClr val="tx1"/>
                </a:solidFill>
                <a:effectLst/>
                <a:latin typeface="Arial" panose="020B0604020202020204" pitchFamily="34" charset="0"/>
              </a:rPr>
              <a:t>(1), 23-36.</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Gupta, S., &amp; Sharma, A. (2018). A Comprehensive Study on RPA and its Application in Business Automation.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Computer Applications, 181</a:t>
            </a:r>
            <a:r>
              <a:rPr kumimoji="0" lang="en-US" altLang="en-US" sz="1800" b="0" i="0" u="none" strike="noStrike" cap="none" normalizeH="0" baseline="0" dirty="0">
                <a:ln>
                  <a:noFill/>
                </a:ln>
                <a:solidFill>
                  <a:schemeClr val="tx1"/>
                </a:solidFill>
                <a:effectLst/>
                <a:latin typeface="Arial" panose="020B0604020202020204" pitchFamily="34" charset="0"/>
              </a:rPr>
              <a:t>(9), 1-6.</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Kumar, S., &amp; Kaur, A. (2020). Real-Time Data Scraping and Processing using Robotic Process Automation.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Innovative Technology and Exploring Engineering, 9</a:t>
            </a:r>
            <a:r>
              <a:rPr kumimoji="0" lang="en-US" altLang="en-US" sz="1800" b="0" i="0" u="none" strike="noStrike" cap="none" normalizeH="0" baseline="0" dirty="0">
                <a:ln>
                  <a:noFill/>
                </a:ln>
                <a:solidFill>
                  <a:schemeClr val="tx1"/>
                </a:solidFill>
                <a:effectLst/>
                <a:latin typeface="Arial" panose="020B0604020202020204" pitchFamily="34" charset="0"/>
              </a:rPr>
              <a:t>(3), 10-14. </a:t>
            </a:r>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lstStyle/>
          <a:p>
            <a:pPr marL="0" indent="0" algn="just">
              <a:buNone/>
            </a:pPr>
            <a:r>
              <a:rPr lang="en-US" dirty="0"/>
              <a:t>  The </a:t>
            </a:r>
            <a:r>
              <a:rPr lang="en-US" b="1" dirty="0"/>
              <a:t>Real-Time Football Score Tracker</a:t>
            </a:r>
            <a:r>
              <a:rPr lang="en-US" dirty="0"/>
              <a:t> leverages </a:t>
            </a:r>
            <a:r>
              <a:rPr lang="en-US" b="1" dirty="0"/>
              <a:t>Robotic Process Automation (RPA)</a:t>
            </a:r>
            <a:r>
              <a:rPr lang="en-US" dirty="0"/>
              <a:t> with </a:t>
            </a:r>
            <a:r>
              <a:rPr lang="en-US" b="1" dirty="0"/>
              <a:t>UiPath</a:t>
            </a:r>
            <a:r>
              <a:rPr lang="en-US" dirty="0"/>
              <a:t> to automate the process of fetching, processing, and delivering live football match updates. The system scrapes match data from external sources, updates an </a:t>
            </a:r>
            <a:r>
              <a:rPr lang="en-US" b="1" dirty="0"/>
              <a:t>Excel sheet</a:t>
            </a:r>
            <a:r>
              <a:rPr lang="en-US" dirty="0"/>
              <a:t> with real-time scores, and sends automated email notifications to stakeholders. By integrating </a:t>
            </a:r>
            <a:r>
              <a:rPr lang="en-US" b="1" dirty="0"/>
              <a:t>UiPath’s RE Framework</a:t>
            </a:r>
            <a:r>
              <a:rPr lang="en-US" dirty="0"/>
              <a:t>, the solution ensures structured workflows, efficient data handling, and robust error management. The automation streamlines the tracking of live matches, reduces manual effort, and ensures accurate, timely updates for users, making it a powerful tool for football analysts, fans, and other stakeholders.</a:t>
            </a:r>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Queries</a:t>
            </a:r>
          </a:p>
        </p:txBody>
      </p:sp>
    </p:spTree>
    <p:extLst>
      <p:ext uri="{BB962C8B-B14F-4D97-AF65-F5344CB8AC3E}">
        <p14:creationId xmlns:p14="http://schemas.microsoft.com/office/powerpoint/2010/main" val="2191802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Demonstration</a:t>
            </a:r>
          </a:p>
        </p:txBody>
      </p:sp>
    </p:spTree>
    <p:extLst>
      <p:ext uri="{BB962C8B-B14F-4D97-AF65-F5344CB8AC3E}">
        <p14:creationId xmlns:p14="http://schemas.microsoft.com/office/powerpoint/2010/main" val="2606368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5" name="Rectangle 2">
            <a:extLst>
              <a:ext uri="{FF2B5EF4-FFF2-40B4-BE49-F238E27FC236}">
                <a16:creationId xmlns:a16="http://schemas.microsoft.com/office/drawing/2014/main" id="{58095365-B2EA-4E4E-DBCC-308AB2D0CD09}"/>
              </a:ext>
            </a:extLst>
          </p:cNvPr>
          <p:cNvSpPr>
            <a:spLocks noGrp="1" noChangeArrowheads="1"/>
          </p:cNvSpPr>
          <p:nvPr>
            <p:ph idx="1"/>
          </p:nvPr>
        </p:nvSpPr>
        <p:spPr bwMode="auto">
          <a:xfrm>
            <a:off x="190500" y="1319625"/>
            <a:ext cx="8593968" cy="3857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dirty="0"/>
              <a:t>The </a:t>
            </a:r>
            <a:r>
              <a:rPr lang="en-US" b="1" dirty="0"/>
              <a:t>Real-Time Football Score Tracker</a:t>
            </a:r>
            <a:r>
              <a:rPr lang="en-US" dirty="0"/>
              <a:t> system addresses the need for accurate, real-time match updates, replacing time-consuming and error-prone manual tracking. By utilizing </a:t>
            </a:r>
            <a:r>
              <a:rPr lang="en-US" b="1" dirty="0"/>
              <a:t>UiPath’s RPA capabilities</a:t>
            </a:r>
            <a:r>
              <a:rPr lang="en-US" dirty="0"/>
              <a:t>, the system automates data scraping, Excel updates, and email notifications, ensuring real-time accuracy and reducing human error. It is scalable for handling multiple matches simultaneously, making it ideal for tournaments, and enhances user experience by providing instant updates to fans, analysts, and broadcasters.</a:t>
            </a:r>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Real-Time Accuracy</a:t>
            </a:r>
            <a:r>
              <a:rPr kumimoji="0" lang="en-US" altLang="en-US" b="0" i="0" u="none" strike="noStrike" cap="none" normalizeH="0" baseline="0" dirty="0">
                <a:ln>
                  <a:noFill/>
                </a:ln>
                <a:solidFill>
                  <a:schemeClr val="tx1"/>
                </a:solidFill>
                <a:effectLst/>
                <a:latin typeface="Arial" panose="020B0604020202020204" pitchFamily="34" charset="0"/>
              </a:rPr>
              <a:t>: Ensures up-to-date football match scores, teams, and venue information without delays.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Efficiency</a:t>
            </a:r>
            <a:r>
              <a:rPr kumimoji="0" lang="en-US" altLang="en-US" b="0" i="0" u="none" strike="noStrike" cap="none" normalizeH="0" baseline="0" dirty="0">
                <a:ln>
                  <a:noFill/>
                </a:ln>
                <a:solidFill>
                  <a:schemeClr val="tx1"/>
                </a:solidFill>
                <a:effectLst/>
                <a:latin typeface="Arial" panose="020B0604020202020204" pitchFamily="34" charset="0"/>
              </a:rPr>
              <a:t>: Automates data collection, saving time and resources while reducing manual work.</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Error Reduction</a:t>
            </a:r>
            <a:r>
              <a:rPr kumimoji="0" lang="en-US" altLang="en-US" b="0" i="0" u="none" strike="noStrike" cap="none" normalizeH="0" baseline="0" dirty="0">
                <a:ln>
                  <a:noFill/>
                </a:ln>
                <a:solidFill>
                  <a:schemeClr val="tx1"/>
                </a:solidFill>
                <a:effectLst/>
                <a:latin typeface="Arial" panose="020B0604020202020204" pitchFamily="34" charset="0"/>
              </a:rPr>
              <a:t>: Minimizes human errors, ensuring consistent and reliable match updates.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Scalability</a:t>
            </a:r>
            <a:r>
              <a:rPr kumimoji="0" lang="en-US" altLang="en-US" b="0" i="0" u="none" strike="noStrike" cap="none" normalizeH="0" baseline="0" dirty="0">
                <a:ln>
                  <a:noFill/>
                </a:ln>
                <a:solidFill>
                  <a:schemeClr val="tx1"/>
                </a:solidFill>
                <a:effectLst/>
                <a:latin typeface="Arial" panose="020B0604020202020204" pitchFamily="34" charset="0"/>
              </a:rPr>
              <a:t>: Can handle multiple matches simultaneously, ideal for tournaments and live events.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Enhanced User Experience</a:t>
            </a:r>
            <a:r>
              <a:rPr kumimoji="0" lang="en-US" altLang="en-US" b="0" i="0" u="none" strike="noStrike" cap="none" normalizeH="0" baseline="0" dirty="0">
                <a:ln>
                  <a:noFill/>
                </a:ln>
                <a:solidFill>
                  <a:schemeClr val="tx1"/>
                </a:solidFill>
                <a:effectLst/>
                <a:latin typeface="Arial" panose="020B0604020202020204" pitchFamily="34" charset="0"/>
              </a:rPr>
              <a:t>: Provides instant notifications, keeping users engaged and informed. </a:t>
            </a: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lstStyle/>
          <a:p>
            <a:r>
              <a:rPr lang="en-US" dirty="0"/>
              <a:t>The main objective of the </a:t>
            </a:r>
            <a:r>
              <a:rPr lang="en-US" b="1" dirty="0"/>
              <a:t>Real-Time Football Score Tracker</a:t>
            </a:r>
            <a:r>
              <a:rPr lang="en-US" dirty="0"/>
              <a:t> project is to develop an automated system that continuously tracks and updates live football match scores. The system will extract real-time match data from reliable sources using data scraping or APIs and display the scores for multiple matches in a user-friendly interface. By automating this process, the project aims to reduce manual tracking errors, ensure timely updates, and provide users with accurate, real-time information. The system can be integrated with email notifications to alert users about score changes, enhancing the overall user experience</a:t>
            </a:r>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sp>
        <p:nvSpPr>
          <p:cNvPr id="3" name="Content Placeholder 2"/>
          <p:cNvSpPr>
            <a:spLocks noGrp="1"/>
          </p:cNvSpPr>
          <p:nvPr>
            <p:ph idx="1"/>
          </p:nvPr>
        </p:nvSpPr>
        <p:spPr>
          <a:xfrm>
            <a:off x="935596" y="925956"/>
            <a:ext cx="7380820" cy="1602944"/>
          </a:xfrm>
        </p:spPr>
        <p:txBody>
          <a:bodyPr>
            <a:normAutofit fontScale="62500" lnSpcReduction="20000"/>
          </a:bodyPr>
          <a:lstStyle/>
          <a:p>
            <a:r>
              <a:rPr lang="en-SG" dirty="0"/>
              <a:t>The Architecture Diagram outlines the system's components:</a:t>
            </a:r>
          </a:p>
          <a:p>
            <a:pPr>
              <a:buFont typeface="+mj-lt"/>
              <a:buAutoNum type="arabicPeriod"/>
            </a:pPr>
            <a:r>
              <a:rPr lang="en-SG" b="1" dirty="0"/>
              <a:t>Frontend</a:t>
            </a:r>
            <a:r>
              <a:rPr lang="en-SG" dirty="0"/>
              <a:t>: Displays real-time scores and updates (e.g., dashboard).</a:t>
            </a:r>
          </a:p>
          <a:p>
            <a:pPr>
              <a:buFont typeface="+mj-lt"/>
              <a:buAutoNum type="arabicPeriod"/>
            </a:pPr>
            <a:r>
              <a:rPr lang="en-SG" b="1" dirty="0"/>
              <a:t>Backend</a:t>
            </a:r>
            <a:r>
              <a:rPr lang="en-SG" dirty="0"/>
              <a:t>: Handles data scraping for live scores, updates Excel, and automates email notifications.</a:t>
            </a:r>
          </a:p>
          <a:p>
            <a:pPr>
              <a:buFont typeface="+mj-lt"/>
              <a:buAutoNum type="arabicPeriod"/>
            </a:pPr>
            <a:r>
              <a:rPr lang="en-SG" b="1" dirty="0"/>
              <a:t>Database/Storage</a:t>
            </a:r>
            <a:r>
              <a:rPr lang="en-SG" dirty="0"/>
              <a:t>: Stores historical match data, scores, and logs for analysis.</a:t>
            </a:r>
          </a:p>
          <a:p>
            <a:pPr>
              <a:buFont typeface="+mj-lt"/>
              <a:buAutoNum type="arabicPeriod"/>
            </a:pPr>
            <a:r>
              <a:rPr lang="en-SG" b="1" dirty="0"/>
              <a:t>External Services</a:t>
            </a:r>
            <a:r>
              <a:rPr lang="en-SG" dirty="0"/>
              <a:t>: Utilizes SMTP to send real-time score updates via email.</a:t>
            </a:r>
          </a:p>
          <a:p>
            <a:pPr marL="0" indent="0">
              <a:buNone/>
            </a:pPr>
            <a:endParaRPr lang="en-US" dirty="0"/>
          </a:p>
        </p:txBody>
      </p:sp>
      <p:pic>
        <p:nvPicPr>
          <p:cNvPr id="4" name="Picture 3" descr="A screenshot of a computer screen&#10;&#10;Description automatically generated">
            <a:extLst>
              <a:ext uri="{FF2B5EF4-FFF2-40B4-BE49-F238E27FC236}">
                <a16:creationId xmlns:a16="http://schemas.microsoft.com/office/drawing/2014/main" id="{67FE9987-F7F3-D4A3-96CB-11D33E4E52D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5596" y="2540456"/>
            <a:ext cx="7236804" cy="3654056"/>
          </a:xfrm>
          <a:prstGeom prst="rect">
            <a:avLst/>
          </a:prstGeom>
          <a:noFill/>
          <a:ln>
            <a:noFill/>
          </a:ln>
        </p:spPr>
      </p:pic>
    </p:spTree>
    <p:custDataLst>
      <p:tags r:id="rId1"/>
    </p:custDataLst>
    <p:extLst>
      <p:ext uri="{BB962C8B-B14F-4D97-AF65-F5344CB8AC3E}">
        <p14:creationId xmlns:p14="http://schemas.microsoft.com/office/powerpoint/2010/main" val="376223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normAutofit fontScale="85000" lnSpcReduction="10000"/>
          </a:bodyPr>
          <a:lstStyle/>
          <a:p>
            <a:r>
              <a:rPr lang="en-SG" b="1" u="sng" dirty="0"/>
              <a:t>Hardware Requirements:</a:t>
            </a:r>
          </a:p>
          <a:p>
            <a:pPr>
              <a:buFont typeface="+mj-lt"/>
              <a:buAutoNum type="arabicPeriod"/>
            </a:pPr>
            <a:r>
              <a:rPr lang="en-SG" b="1" dirty="0"/>
              <a:t>Processor</a:t>
            </a:r>
            <a:r>
              <a:rPr lang="en-SG" dirty="0"/>
              <a:t>: Intel i5 or higher</a:t>
            </a:r>
          </a:p>
          <a:p>
            <a:pPr>
              <a:buFont typeface="+mj-lt"/>
              <a:buAutoNum type="arabicPeriod"/>
            </a:pPr>
            <a:r>
              <a:rPr lang="en-SG" b="1" dirty="0"/>
              <a:t>RAM</a:t>
            </a:r>
            <a:r>
              <a:rPr lang="en-SG" dirty="0"/>
              <a:t>: 8 GB or more</a:t>
            </a:r>
          </a:p>
          <a:p>
            <a:pPr>
              <a:buFont typeface="+mj-lt"/>
              <a:buAutoNum type="arabicPeriod"/>
            </a:pPr>
            <a:r>
              <a:rPr lang="en-SG" b="1" dirty="0"/>
              <a:t>Storage</a:t>
            </a:r>
            <a:r>
              <a:rPr lang="en-SG" dirty="0"/>
              <a:t>: 256 GB SSD (minimum)</a:t>
            </a:r>
          </a:p>
          <a:p>
            <a:pPr>
              <a:buFont typeface="+mj-lt"/>
              <a:buAutoNum type="arabicPeriod"/>
            </a:pPr>
            <a:r>
              <a:rPr lang="en-SG" b="1" dirty="0"/>
              <a:t>Network</a:t>
            </a:r>
            <a:r>
              <a:rPr lang="en-SG" dirty="0"/>
              <a:t>: Stable internet connection for real-time updates and email dispatch</a:t>
            </a:r>
          </a:p>
          <a:p>
            <a:pPr>
              <a:buFont typeface="+mj-lt"/>
              <a:buAutoNum type="arabicPeriod"/>
            </a:pPr>
            <a:r>
              <a:rPr lang="en-SG" b="1" dirty="0"/>
              <a:t>Display</a:t>
            </a:r>
            <a:r>
              <a:rPr lang="en-SG" dirty="0"/>
              <a:t>: 1366x768 resolution or higher</a:t>
            </a:r>
          </a:p>
          <a:p>
            <a:r>
              <a:rPr lang="en-SG" b="1" u="sng" dirty="0"/>
              <a:t>Software Requirements:</a:t>
            </a:r>
          </a:p>
          <a:p>
            <a:pPr>
              <a:buFont typeface="+mj-lt"/>
              <a:buAutoNum type="arabicPeriod"/>
            </a:pPr>
            <a:r>
              <a:rPr lang="en-SG" b="1" dirty="0"/>
              <a:t>Operating System</a:t>
            </a:r>
            <a:r>
              <a:rPr lang="en-SG" dirty="0"/>
              <a:t>: Windows 10 or higher</a:t>
            </a:r>
          </a:p>
          <a:p>
            <a:pPr>
              <a:buFont typeface="+mj-lt"/>
              <a:buAutoNum type="arabicPeriod"/>
            </a:pPr>
            <a:r>
              <a:rPr lang="en-SG" b="1" dirty="0"/>
              <a:t>Automation Tool</a:t>
            </a:r>
            <a:r>
              <a:rPr lang="en-SG" dirty="0"/>
              <a:t>: UiPath Studio (Community/Enterprise Edition)</a:t>
            </a:r>
          </a:p>
          <a:p>
            <a:pPr>
              <a:buFont typeface="+mj-lt"/>
              <a:buAutoNum type="arabicPeriod"/>
            </a:pPr>
            <a:r>
              <a:rPr lang="en-SG" b="1" dirty="0"/>
              <a:t>Framework</a:t>
            </a:r>
            <a:r>
              <a:rPr lang="en-SG" dirty="0"/>
              <a:t>: .NET Framework 4.7.2 or higher</a:t>
            </a:r>
          </a:p>
          <a:p>
            <a:pPr>
              <a:buFont typeface="+mj-lt"/>
              <a:buAutoNum type="arabicPeriod"/>
            </a:pPr>
            <a:r>
              <a:rPr lang="en-SG" b="1" dirty="0"/>
              <a:t>Email Services</a:t>
            </a:r>
            <a:r>
              <a:rPr lang="en-SG" dirty="0"/>
              <a:t>: SMTP server configuration (e.g., Gmail, Outlook)</a:t>
            </a:r>
          </a:p>
          <a:p>
            <a:pPr>
              <a:buFont typeface="+mj-lt"/>
              <a:buAutoNum type="arabicPeriod"/>
            </a:pPr>
            <a:r>
              <a:rPr lang="en-SG" b="1" dirty="0"/>
              <a:t>Excel</a:t>
            </a:r>
            <a:r>
              <a:rPr lang="en-SG" dirty="0"/>
              <a:t>: Microsoft Excel (2016 or later) or equivalent tool for data processing</a:t>
            </a:r>
          </a:p>
          <a:p>
            <a:pPr>
              <a:buFont typeface="+mj-lt"/>
              <a:buAutoNum type="arabicPeriod"/>
            </a:pPr>
            <a:r>
              <a:rPr lang="en-SG" b="1" dirty="0"/>
              <a:t>Browser</a:t>
            </a:r>
            <a:r>
              <a:rPr lang="en-SG" dirty="0"/>
              <a:t>: Chrome or Edge with UiPath extensions installed for data scraping.</a:t>
            </a:r>
          </a:p>
        </p:txBody>
      </p:sp>
    </p:spTree>
    <p:custDataLst>
      <p:tags r:id="rId1"/>
    </p:custDataLst>
    <p:extLst>
      <p:ext uri="{BB962C8B-B14F-4D97-AF65-F5344CB8AC3E}">
        <p14:creationId xmlns:p14="http://schemas.microsoft.com/office/powerpoint/2010/main" val="122522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a:xfrm>
            <a:off x="190500" y="914400"/>
            <a:ext cx="8953500" cy="5410200"/>
          </a:xfrm>
        </p:spPr>
        <p:txBody>
          <a:bodyPr>
            <a:normAutofit/>
          </a:bodyPr>
          <a:lstStyle/>
          <a:p>
            <a:r>
              <a:rPr lang="en-US" sz="2000" b="1" dirty="0"/>
              <a:t>Module 1: Data Extraction Module</a:t>
            </a:r>
          </a:p>
          <a:p>
            <a:r>
              <a:rPr lang="en-US" sz="2000" b="1" dirty="0"/>
              <a:t>Short Description:</a:t>
            </a:r>
            <a:br>
              <a:rPr lang="en-US" sz="2000" dirty="0"/>
            </a:br>
            <a:r>
              <a:rPr lang="en-US" sz="2000" dirty="0"/>
              <a:t>This module scrapes live football match data, including scores, teams, and venues, and stores the processed data into an Excel sheet.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3078" name="Picture 6">
            <a:extLst>
              <a:ext uri="{FF2B5EF4-FFF2-40B4-BE49-F238E27FC236}">
                <a16:creationId xmlns:a16="http://schemas.microsoft.com/office/drawing/2014/main" id="{9E0B7862-FDDE-2B53-CA58-0DE7956D4F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198" y="2600908"/>
            <a:ext cx="3528392" cy="345890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029CA10D-4FB2-C300-06C3-7162EF5DAC2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124" y="3068960"/>
            <a:ext cx="2703678" cy="29908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8450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AF370-2B72-248F-5FA3-C6ABFA52FE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4217C7-2A90-57A9-D14D-7A2DD4D1AC91}"/>
              </a:ext>
            </a:extLst>
          </p:cNvPr>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a:extLst>
              <a:ext uri="{FF2B5EF4-FFF2-40B4-BE49-F238E27FC236}">
                <a16:creationId xmlns:a16="http://schemas.microsoft.com/office/drawing/2014/main" id="{69FC94C0-38A8-CAFF-0A83-A6DC0C8813BF}"/>
              </a:ext>
            </a:extLst>
          </p:cNvPr>
          <p:cNvSpPr>
            <a:spLocks noGrp="1"/>
          </p:cNvSpPr>
          <p:nvPr>
            <p:ph idx="1"/>
          </p:nvPr>
        </p:nvSpPr>
        <p:spPr>
          <a:xfrm>
            <a:off x="287524" y="1135198"/>
            <a:ext cx="8856476" cy="5189402"/>
          </a:xfrm>
        </p:spPr>
        <p:txBody>
          <a:bodyPr>
            <a:normAutofit/>
          </a:bodyPr>
          <a:lstStyle/>
          <a:p>
            <a:r>
              <a:rPr lang="en-US" sz="2000" b="1" dirty="0"/>
              <a:t>Module 2: Email Notification Module</a:t>
            </a:r>
          </a:p>
          <a:p>
            <a:r>
              <a:rPr lang="en-US" sz="2000" b="1" dirty="0"/>
              <a:t>Short Description:</a:t>
            </a:r>
            <a:br>
              <a:rPr lang="en-US" sz="2000" dirty="0"/>
            </a:br>
            <a:r>
              <a:rPr lang="en-US" sz="2000" dirty="0"/>
              <a:t>This module automates the process of sending email notifications to users, containing live match updates such as scores and venues.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4115" name="Picture 19">
            <a:extLst>
              <a:ext uri="{FF2B5EF4-FFF2-40B4-BE49-F238E27FC236}">
                <a16:creationId xmlns:a16="http://schemas.microsoft.com/office/drawing/2014/main" id="{E420C4B1-45CC-1057-EA66-814EBD7568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3628" y="2852937"/>
            <a:ext cx="3024336" cy="3276364"/>
          </a:xfrm>
          <a:prstGeom prst="rect">
            <a:avLst/>
          </a:prstGeom>
          <a:noFill/>
          <a:extLst>
            <a:ext uri="{909E8E84-426E-40DD-AFC4-6F175D3DCCD1}">
              <a14:hiddenFill xmlns:a14="http://schemas.microsoft.com/office/drawing/2010/main">
                <a:solidFill>
                  <a:srgbClr val="FFFFFF"/>
                </a:solidFill>
              </a14:hiddenFill>
            </a:ext>
          </a:extLst>
        </p:spPr>
      </p:pic>
      <p:pic>
        <p:nvPicPr>
          <p:cNvPr id="4117" name="Picture 21">
            <a:extLst>
              <a:ext uri="{FF2B5EF4-FFF2-40B4-BE49-F238E27FC236}">
                <a16:creationId xmlns:a16="http://schemas.microsoft.com/office/drawing/2014/main" id="{CE598D78-351E-F102-9A54-877388638E9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9622" y="2852936"/>
            <a:ext cx="2880319" cy="320435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914989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15.xml><?xml version="1.0" encoding="utf-8"?>
<p:tagLst xmlns:a="http://schemas.openxmlformats.org/drawingml/2006/main" xmlns:r="http://schemas.openxmlformats.org/officeDocument/2006/relationships" xmlns:p="http://schemas.openxmlformats.org/presentationml/2006/main">
  <p:tag name="TIMING" val="|1.1|4|2.4|1.4"/>
</p:tagLst>
</file>

<file path=ppt/tags/tag16.xml><?xml version="1.0" encoding="utf-8"?>
<p:tagLst xmlns:a="http://schemas.openxmlformats.org/drawingml/2006/main" xmlns:r="http://schemas.openxmlformats.org/officeDocument/2006/relationships" xmlns:p="http://schemas.openxmlformats.org/presentationml/2006/main">
  <p:tag name="TIMING" val="|1.1|4|2.4|1.4"/>
</p:tagLst>
</file>

<file path=ppt/tags/tag17.xml><?xml version="1.0" encoding="utf-8"?>
<p:tagLst xmlns:a="http://schemas.openxmlformats.org/drawingml/2006/main" xmlns:r="http://schemas.openxmlformats.org/officeDocument/2006/relationships" xmlns:p="http://schemas.openxmlformats.org/presentationml/2006/main">
  <p:tag name="TIMING" val="|1.1|4|2.4|1.4"/>
</p:tagLst>
</file>

<file path=ppt/tags/tag18.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9397</TotalTime>
  <Words>1329</Words>
  <Application>Microsoft Office PowerPoint</Application>
  <PresentationFormat>On-screen Show (4:3)</PresentationFormat>
  <Paragraphs>139</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Open Sans Bold</vt:lpstr>
      <vt:lpstr>Open Sans Extrabold</vt:lpstr>
      <vt:lpstr>Open Sans Light</vt:lpstr>
      <vt:lpstr>Wingdings</vt:lpstr>
      <vt:lpstr>Office Theme</vt:lpstr>
      <vt:lpstr>PowerPoint Presentation</vt:lpstr>
      <vt:lpstr>Abstract</vt:lpstr>
      <vt:lpstr>Need for the Proposed System</vt:lpstr>
      <vt:lpstr>Advantages of the Proposed System</vt:lpstr>
      <vt:lpstr>Main Objective</vt:lpstr>
      <vt:lpstr>Architecture</vt:lpstr>
      <vt:lpstr>System Requirements</vt:lpstr>
      <vt:lpstr>Functional Description</vt:lpstr>
      <vt:lpstr>Functional Description</vt:lpstr>
      <vt:lpstr>Table Design</vt:lpstr>
      <vt:lpstr>Process Design</vt:lpstr>
      <vt:lpstr>Implementation</vt:lpstr>
      <vt:lpstr>Testing</vt:lpstr>
      <vt:lpstr>Screenshots</vt:lpstr>
      <vt:lpstr>Screenshots</vt:lpstr>
      <vt:lpstr>Workflow screenshot</vt:lpstr>
      <vt:lpstr>Conclusions</vt:lpstr>
      <vt:lpstr>Future Enhancement</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Arvindh_0307</dc:creator>
  <cp:lastModifiedBy>Arvindh V</cp:lastModifiedBy>
  <cp:revision>1743</cp:revision>
  <dcterms:created xsi:type="dcterms:W3CDTF">2013-05-17T03:00:03Z</dcterms:created>
  <dcterms:modified xsi:type="dcterms:W3CDTF">2024-11-21T17:35:21Z</dcterms:modified>
</cp:coreProperties>
</file>