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347" r:id="rId7"/>
    <p:sldId id="371" r:id="rId8"/>
    <p:sldId id="349" r:id="rId9"/>
    <p:sldId id="372" r:id="rId10"/>
    <p:sldId id="350" r:id="rId11"/>
    <p:sldId id="373" r:id="rId12"/>
    <p:sldId id="374" r:id="rId13"/>
    <p:sldId id="375" r:id="rId14"/>
    <p:sldId id="351" r:id="rId15"/>
    <p:sldId id="376" r:id="rId16"/>
    <p:sldId id="352" r:id="rId17"/>
    <p:sldId id="3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3FC"/>
    <a:srgbClr val="FBBDF8"/>
    <a:srgbClr val="00B451"/>
    <a:srgbClr val="6FAE48"/>
    <a:srgbClr val="98E1F0"/>
    <a:srgbClr val="B4C0BB"/>
    <a:srgbClr val="B2C2B4"/>
    <a:srgbClr val="BDBFB9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vindh%20Kumar\Downloads\Call_Volume_Trend_Analysis_Project_9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vindh%20Kumar\Downloads\Call_Volume_Trend_Analysis_Project_9%20(Autosav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vindh%20Kumar\Downloads\Call_Volume_Trend_Analysis_Project_9%20(Autosav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'Q1'!$E$3</c:f>
              <c:strCache>
                <c:ptCount val="1"/>
                <c:pt idx="0">
                  <c:v>Average of Call_Seconds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'Q1'!$D$4:$D$15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'Q1'!$E$4:$E$15</c:f>
              <c:numCache>
                <c:formatCode>0.00</c:formatCode>
                <c:ptCount val="12"/>
                <c:pt idx="0">
                  <c:v>199.0691056910569</c:v>
                </c:pt>
                <c:pt idx="1">
                  <c:v>203.33103015075378</c:v>
                </c:pt>
                <c:pt idx="2">
                  <c:v>199.25502336448599</c:v>
                </c:pt>
                <c:pt idx="3">
                  <c:v>192.88878286683629</c:v>
                </c:pt>
                <c:pt idx="4">
                  <c:v>194.74017442518971</c:v>
                </c:pt>
                <c:pt idx="5">
                  <c:v>193.67707549535993</c:v>
                </c:pt>
                <c:pt idx="6">
                  <c:v>198.88891752577319</c:v>
                </c:pt>
                <c:pt idx="7">
                  <c:v>200.86818644931228</c:v>
                </c:pt>
                <c:pt idx="8">
                  <c:v>200.24878305486121</c:v>
                </c:pt>
                <c:pt idx="9">
                  <c:v>202.55096774193549</c:v>
                </c:pt>
                <c:pt idx="10">
                  <c:v>203.40607252075142</c:v>
                </c:pt>
                <c:pt idx="11">
                  <c:v>202.84599303135889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D-4671-9226-5B09C43AD3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7920192"/>
        <c:axId val="1797922688"/>
      </c:barChart>
      <c:catAx>
        <c:axId val="1797920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922688"/>
        <c:crosses val="autoZero"/>
        <c:auto val="1"/>
        <c:lblAlgn val="ctr"/>
        <c:lblOffset val="100"/>
        <c:noMultiLvlLbl val="0"/>
      </c:catAx>
      <c:valAx>
        <c:axId val="1797922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920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'Q2'!$F$3</c:f>
              <c:strCache>
                <c:ptCount val="1"/>
                <c:pt idx="0">
                  <c:v>Count of Customer_Phone_No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'Q2'!$E$4:$E$15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'Q2'!$F$4:$F$15</c:f>
              <c:numCache>
                <c:formatCode>General</c:formatCode>
                <c:ptCount val="12"/>
                <c:pt idx="0">
                  <c:v>9588</c:v>
                </c:pt>
                <c:pt idx="1">
                  <c:v>13313</c:v>
                </c:pt>
                <c:pt idx="2">
                  <c:v>14626</c:v>
                </c:pt>
                <c:pt idx="3">
                  <c:v>12652</c:v>
                </c:pt>
                <c:pt idx="4">
                  <c:v>11561</c:v>
                </c:pt>
                <c:pt idx="5">
                  <c:v>10561</c:v>
                </c:pt>
                <c:pt idx="6">
                  <c:v>9159</c:v>
                </c:pt>
                <c:pt idx="7">
                  <c:v>8788</c:v>
                </c:pt>
                <c:pt idx="8">
                  <c:v>8534</c:v>
                </c:pt>
                <c:pt idx="9">
                  <c:v>7238</c:v>
                </c:pt>
                <c:pt idx="10">
                  <c:v>6463</c:v>
                </c:pt>
                <c:pt idx="11">
                  <c:v>5505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B-4E2C-ADFD-CB2E91FF1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485920"/>
        <c:axId val="1566485088"/>
      </c:barChart>
      <c:lineChart>
        <c:grouping val="standard"/>
        <c:varyColors val="0"/>
        <c:ser>
          <c:idx val="1"/>
          <c:order val="1"/>
          <c:tx>
            <c:strRef>
              <c:f>'Q2'!$G$3</c:f>
              <c:strCache>
                <c:ptCount val="1"/>
                <c:pt idx="0">
                  <c:v>Count of Call_Seconds (s)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'Q2'!$E$4:$E$15</c:f>
              <c:strCache>
                <c:ptCount val="12"/>
                <c:pt idx="0">
                  <c:v>9_10</c:v>
                </c:pt>
                <c:pt idx="1">
                  <c:v>10_11</c:v>
                </c:pt>
                <c:pt idx="2">
                  <c:v>11_12</c:v>
                </c:pt>
                <c:pt idx="3">
                  <c:v>12_13</c:v>
                </c:pt>
                <c:pt idx="4">
                  <c:v>13_14</c:v>
                </c:pt>
                <c:pt idx="5">
                  <c:v>14_15</c:v>
                </c:pt>
                <c:pt idx="6">
                  <c:v>15_16</c:v>
                </c:pt>
                <c:pt idx="7">
                  <c:v>16_17</c:v>
                </c:pt>
                <c:pt idx="8">
                  <c:v>17_18</c:v>
                </c:pt>
                <c:pt idx="9">
                  <c:v>18_19</c:v>
                </c:pt>
                <c:pt idx="10">
                  <c:v>19_20</c:v>
                </c:pt>
                <c:pt idx="11">
                  <c:v>20_21</c:v>
                </c:pt>
              </c:strCache>
            </c:strRef>
          </c:cat>
          <c:val>
            <c:numRef>
              <c:f>'Q2'!$G$4:$G$15</c:f>
              <c:numCache>
                <c:formatCode>0.00%</c:formatCode>
                <c:ptCount val="12"/>
                <c:pt idx="0">
                  <c:v>8.1262501271315721E-2</c:v>
                </c:pt>
                <c:pt idx="1">
                  <c:v>0.11283350849238906</c:v>
                </c:pt>
                <c:pt idx="2">
                  <c:v>0.12396175882293115</c:v>
                </c:pt>
                <c:pt idx="3">
                  <c:v>0.10723124385530731</c:v>
                </c:pt>
                <c:pt idx="4">
                  <c:v>9.7984540800759398E-2</c:v>
                </c:pt>
                <c:pt idx="5">
                  <c:v>8.9509102620605491E-2</c:v>
                </c:pt>
                <c:pt idx="6">
                  <c:v>7.7626538292029701E-2</c:v>
                </c:pt>
                <c:pt idx="7">
                  <c:v>7.4482150727192595E-2</c:v>
                </c:pt>
                <c:pt idx="8">
                  <c:v>7.2329389429433497E-2</c:v>
                </c:pt>
                <c:pt idx="9">
                  <c:v>6.1345221547954028E-2</c:v>
                </c:pt>
                <c:pt idx="10">
                  <c:v>5.4776756958334748E-2</c:v>
                </c:pt>
                <c:pt idx="11">
                  <c:v>4.6657287181747296E-2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1B-4E2C-ADFD-CB2E91FF19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6485504"/>
        <c:axId val="1566475104"/>
      </c:lineChart>
      <c:catAx>
        <c:axId val="156648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485088"/>
        <c:crosses val="autoZero"/>
        <c:auto val="1"/>
        <c:lblAlgn val="ctr"/>
        <c:lblOffset val="100"/>
        <c:noMultiLvlLbl val="0"/>
      </c:catAx>
      <c:valAx>
        <c:axId val="156648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485920"/>
        <c:crosses val="autoZero"/>
        <c:crossBetween val="between"/>
      </c:valAx>
      <c:valAx>
        <c:axId val="1566475104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485504"/>
        <c:crosses val="max"/>
        <c:crossBetween val="between"/>
      </c:valAx>
      <c:catAx>
        <c:axId val="15664855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66475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[Call_Volume_Trend_Analysis_Project_9 (Autosaved).xlsx]Q3.1!PivotTable12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'Q3.1'!$B$3</c:f>
              <c:strCache>
                <c:ptCount val="1"/>
                <c:pt idx="0">
                  <c:v>Count of Call_Seconds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'Q3.1'!$A$4:$A$7</c:f>
              <c:strCache>
                <c:ptCount val="3"/>
                <c:pt idx="0">
                  <c:v>abandon</c:v>
                </c:pt>
                <c:pt idx="1">
                  <c:v>answered</c:v>
                </c:pt>
                <c:pt idx="2">
                  <c:v>transfer</c:v>
                </c:pt>
              </c:strCache>
            </c:strRef>
          </c:cat>
          <c:val>
            <c:numRef>
              <c:f>'Q3.1'!$B$4:$B$7</c:f>
              <c:numCache>
                <c:formatCode>General</c:formatCode>
                <c:ptCount val="3"/>
                <c:pt idx="0">
                  <c:v>34403</c:v>
                </c:pt>
                <c:pt idx="1">
                  <c:v>82452</c:v>
                </c:pt>
                <c:pt idx="2">
                  <c:v>1133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B2-4DA3-B691-FAAEBFABD9C5}"/>
            </c:ext>
          </c:extLst>
        </c:ser>
        <c:ser>
          <c:idx val="1"/>
          <c:order val="1"/>
          <c:tx>
            <c:strRef>
              <c:f>'Q3.1'!$C$3</c:f>
              <c:strCache>
                <c:ptCount val="1"/>
                <c:pt idx="0">
                  <c:v>Count of Call_Seconds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'Q3.1'!$A$4:$A$7</c:f>
              <c:strCache>
                <c:ptCount val="3"/>
                <c:pt idx="0">
                  <c:v>abandon</c:v>
                </c:pt>
                <c:pt idx="1">
                  <c:v>answered</c:v>
                </c:pt>
                <c:pt idx="2">
                  <c:v>transfer</c:v>
                </c:pt>
              </c:strCache>
            </c:strRef>
          </c:cat>
          <c:val>
            <c:numRef>
              <c:f>'Q3.1'!$C$4:$C$7</c:f>
              <c:numCache>
                <c:formatCode>0.00%</c:formatCode>
                <c:ptCount val="3"/>
                <c:pt idx="0">
                  <c:v>0.29158049971183508</c:v>
                </c:pt>
                <c:pt idx="1">
                  <c:v>0.69881682883005047</c:v>
                </c:pt>
                <c:pt idx="2">
                  <c:v>9.6026714581143851E-3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B2-4DA3-B691-FAAEBFABD9C5}"/>
            </c:ext>
          </c:extLst>
        </c:ser>
        <c:ser>
          <c:idx val="2"/>
          <c:order val="2"/>
          <c:tx>
            <c:strRef>
              <c:f>'Q3.1'!$D$3</c:f>
              <c:strCache>
                <c:ptCount val="1"/>
                <c:pt idx="0">
                  <c:v>Average of Call_Seconds (s)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'Q3.1'!$A$4:$A$7</c:f>
              <c:strCache>
                <c:ptCount val="3"/>
                <c:pt idx="0">
                  <c:v>abandon</c:v>
                </c:pt>
                <c:pt idx="1">
                  <c:v>answered</c:v>
                </c:pt>
                <c:pt idx="2">
                  <c:v>transfer</c:v>
                </c:pt>
              </c:strCache>
            </c:strRef>
          </c:cat>
          <c:val>
            <c:numRef>
              <c:f>'Q3.1'!$D$4:$D$7</c:f>
              <c:numCache>
                <c:formatCode>General</c:formatCode>
                <c:ptCount val="3"/>
                <c:pt idx="0">
                  <c:v>0</c:v>
                </c:pt>
                <c:pt idx="1">
                  <c:v>198.6227744627177</c:v>
                </c:pt>
                <c:pt idx="2">
                  <c:v>76.146513680494266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B2-4DA3-B691-FAAEBFABD9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97904384"/>
        <c:axId val="1797918528"/>
      </c:barChart>
      <c:catAx>
        <c:axId val="17979043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7918528"/>
        <c:crosses val="autoZero"/>
        <c:auto val="1"/>
        <c:lblAlgn val="ctr"/>
        <c:lblOffset val="100"/>
        <c:noMultiLvlLbl val="0"/>
      </c:catAx>
      <c:valAx>
        <c:axId val="1797918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97904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EDC1-5413-41DA-884D-F7760E9DF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B85C3-852E-4A23-A3F3-F90D47C49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F4468-7F8D-4A20-8BA3-C8B11D1A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FEE8-F4E3-4FF3-BA14-4F2309FB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E1749-ED0A-44FF-A66B-AF23997C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1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D4CE-128D-469F-B3F1-E29595AF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31F18-7C3B-436A-A42F-081650786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E40D-36FE-41DC-B444-F0B6594E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97DC8-F01A-41C5-B263-273F3215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BEC1-CB8B-4F98-8335-66EBAEBE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B2B35-A274-469E-B03E-0250748A1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D3636-9757-472F-9FA3-ACFDEA38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D5A37-5453-4091-A570-106ACB6D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7AA2-AD25-4572-88B9-952B761A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05A75-E790-4534-AFDC-B15ABE34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43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4337-8A17-4520-83EF-C2309EEF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A012-C64A-4216-A6E7-6C11B231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2666C-848B-4114-B2BC-A88ED417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99D91-8CB6-4705-B9E9-9CAD93703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D12E-684E-4559-BFB1-01C2BF2C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46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4651-A92E-4EF2-9461-4F4057ED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18B36-EC84-4FBE-8A73-A4A6D0B0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4B965-08CD-428A-8CC7-B1F7129B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7B6E-2870-4FC1-9F0B-DB0714056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A56F-4D30-4FF3-804A-E1E09CC4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2A8B-3152-4376-A793-17214B50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2FF4-5143-4582-83AC-4DE5ABCAC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F4A5A-04A3-4711-93C8-919D66D2F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F8185-DF63-4080-82B0-88F017BE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E6ABB-B990-4A50-9C68-82AA2C90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87D02-D687-43D6-8DB8-1BFC3114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2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C099-CE28-43DB-B83A-7B1EDA1D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EF0B-CB31-4E8F-AE34-1D908252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056BF-CA80-4525-8D2A-97F4A5E9A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60719-C087-40F0-B0A4-7C6C46EC3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8C0D7-1D3E-4706-B426-48AB35C6C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9BB48-DC01-4B86-BA12-5802C06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CCD4C-E8D7-475F-9FC9-B7E0A1D0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8B3E5-4266-4822-904A-2C6936E2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F5D3-6013-4876-8CD5-8B0203AF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B2AC8-F9E6-442C-A124-38A66B23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6AF5B-E894-4FEC-AF0E-CC8C4ED2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82E7C-2CF8-42DE-94C1-34256F9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6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38F60-1EB9-490E-B9FA-F1C1C02E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96639-C87B-48DE-90FA-BB5201F9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34AF1-BA1A-44CF-A301-134EC3AE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7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E8B0-2488-428B-9056-957BA45F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DA34-E22B-48DA-871A-8D5FC5E4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533F5-C60B-4A9E-9319-CD78132B7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5EC87-C586-4C47-970F-FB6799C0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98732-62E0-451D-ACF6-78881C8F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6FD53-96AA-4563-93AC-08A5974F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47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10F4-A932-4CF6-9DF1-1A48CFA0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FE793-6DC1-4792-B1B6-84450DC0C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1598C-338B-457A-94CD-B89174FB3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C8FAD-D970-4E07-A63A-B0B027407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1E8CC-112B-4246-B3E0-72B3BBAB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997D3-3327-4D4E-ABE1-FE6E08C0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0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E99F9-EA37-4E1E-ADD1-E05EF39A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0E812-827D-4A8F-9312-C4DFF99BE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70A4-C0ED-4FE1-A966-7127E144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9569-BDEC-4A0F-9FB1-095E341E83E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0E3C-6641-4A0A-9819-EE572EED2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50ED-DE98-4F9B-ADF0-4F5F76DDA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D8BFD-53F3-433F-AC63-95ADAA0580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22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14C7-0CE3-44E9-A07B-B1CF32BA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07" y="2034697"/>
            <a:ext cx="5952042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ABC Call Volume Trend Analysis</a:t>
            </a:r>
            <a:br>
              <a:rPr lang="en-US" sz="3600" b="1" dirty="0"/>
            </a:br>
            <a:endParaRPr lang="en-IN" sz="2400" b="1" dirty="0">
              <a:latin typeface="Raleway bold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2D9D85-532B-4E79-96F8-7248499717C6}"/>
              </a:ext>
            </a:extLst>
          </p:cNvPr>
          <p:cNvSpPr txBox="1">
            <a:spLocks/>
          </p:cNvSpPr>
          <p:nvPr/>
        </p:nvSpPr>
        <p:spPr>
          <a:xfrm>
            <a:off x="838200" y="2435371"/>
            <a:ext cx="4665134" cy="1013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solidFill>
                <a:schemeClr val="bg2">
                  <a:lumMod val="50000"/>
                </a:schemeClr>
              </a:solidFill>
              <a:latin typeface="Raleway 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BB1BD-369C-4D3C-B57A-8FF1104F2B26}"/>
              </a:ext>
            </a:extLst>
          </p:cNvPr>
          <p:cNvSpPr txBox="1"/>
          <p:nvPr/>
        </p:nvSpPr>
        <p:spPr>
          <a:xfrm flipH="1">
            <a:off x="838200" y="5435600"/>
            <a:ext cx="3860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Raleway "/>
              </a:rPr>
              <a:t>By :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Raleway "/>
              </a:rPr>
              <a:t>Arvindh Kumar V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236FAD-CD44-432F-9024-676A533325FF}"/>
              </a:ext>
            </a:extLst>
          </p:cNvPr>
          <p:cNvSpPr/>
          <p:nvPr/>
        </p:nvSpPr>
        <p:spPr>
          <a:xfrm rot="2446108">
            <a:off x="7177024" y="-208400"/>
            <a:ext cx="6450489" cy="8587757"/>
          </a:xfrm>
          <a:custGeom>
            <a:avLst/>
            <a:gdLst>
              <a:gd name="connsiteX0" fmla="*/ 0 w 6450489"/>
              <a:gd name="connsiteY0" fmla="*/ 1700455 h 8587757"/>
              <a:gd name="connsiteX1" fmla="*/ 1972189 w 6450489"/>
              <a:gd name="connsiteY1" fmla="*/ 0 h 8587757"/>
              <a:gd name="connsiteX2" fmla="*/ 6450489 w 6450489"/>
              <a:gd name="connsiteY2" fmla="*/ 5193938 h 8587757"/>
              <a:gd name="connsiteX3" fmla="*/ 2514335 w 6450489"/>
              <a:gd name="connsiteY3" fmla="*/ 8587757 h 8587757"/>
              <a:gd name="connsiteX4" fmla="*/ 1208435 w 6450489"/>
              <a:gd name="connsiteY4" fmla="*/ 8587757 h 8587757"/>
              <a:gd name="connsiteX5" fmla="*/ 0 w 6450489"/>
              <a:gd name="connsiteY5" fmla="*/ 7379322 h 8587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50489" h="8587757">
                <a:moveTo>
                  <a:pt x="0" y="1700455"/>
                </a:moveTo>
                <a:lnTo>
                  <a:pt x="1972189" y="0"/>
                </a:lnTo>
                <a:lnTo>
                  <a:pt x="6450489" y="5193938"/>
                </a:lnTo>
                <a:lnTo>
                  <a:pt x="2514335" y="8587757"/>
                </a:lnTo>
                <a:lnTo>
                  <a:pt x="1208435" y="8587757"/>
                </a:lnTo>
                <a:cubicBezTo>
                  <a:pt x="541035" y="8587757"/>
                  <a:pt x="0" y="8046722"/>
                  <a:pt x="0" y="7379322"/>
                </a:cubicBezTo>
                <a:close/>
              </a:path>
            </a:pathLst>
          </a:custGeom>
          <a:solidFill>
            <a:schemeClr val="dk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99216E54-C385-4548-ADC5-91E9CEEC5108}"/>
              </a:ext>
            </a:extLst>
          </p:cNvPr>
          <p:cNvSpPr/>
          <p:nvPr/>
        </p:nvSpPr>
        <p:spPr>
          <a:xfrm>
            <a:off x="377148" y="3116375"/>
            <a:ext cx="2126673" cy="665228"/>
          </a:xfrm>
          <a:prstGeom prst="flowChartTerminator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ysClr val="windowText" lastClr="000000"/>
                </a:solidFill>
                <a:latin typeface="Raleway "/>
              </a:rPr>
              <a:t> View Slides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12B43D-37CF-450A-B831-D94C92D1FD3A}"/>
              </a:ext>
            </a:extLst>
          </p:cNvPr>
          <p:cNvSpPr/>
          <p:nvPr/>
        </p:nvSpPr>
        <p:spPr>
          <a:xfrm>
            <a:off x="6907693" y="1231569"/>
            <a:ext cx="1771050" cy="17106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25FA7A-6D0D-4A07-8AF1-243DBB5E62A0}"/>
              </a:ext>
            </a:extLst>
          </p:cNvPr>
          <p:cNvSpPr/>
          <p:nvPr/>
        </p:nvSpPr>
        <p:spPr>
          <a:xfrm>
            <a:off x="6721603" y="1056309"/>
            <a:ext cx="2185740" cy="2087880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483087-E5B0-4CE2-A3B5-B41BAA296716}"/>
              </a:ext>
            </a:extLst>
          </p:cNvPr>
          <p:cNvSpPr/>
          <p:nvPr/>
        </p:nvSpPr>
        <p:spPr>
          <a:xfrm>
            <a:off x="6484183" y="797229"/>
            <a:ext cx="2667000" cy="2651760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ABBC-1710-4A7F-8569-1B19B1ABD1DC}"/>
              </a:ext>
            </a:extLst>
          </p:cNvPr>
          <p:cNvSpPr txBox="1"/>
          <p:nvPr/>
        </p:nvSpPr>
        <p:spPr>
          <a:xfrm>
            <a:off x="9151182" y="1046903"/>
            <a:ext cx="304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aleway bold"/>
              </a:rPr>
              <a:t>1. PROJECT DESCRIPTION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0340F5-5065-45F1-8513-DD3B8E83863E}"/>
              </a:ext>
            </a:extLst>
          </p:cNvPr>
          <p:cNvSpPr txBox="1"/>
          <p:nvPr/>
        </p:nvSpPr>
        <p:spPr>
          <a:xfrm>
            <a:off x="9402516" y="1764645"/>
            <a:ext cx="164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aleway bold"/>
              </a:rPr>
              <a:t>2. APPROACH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B037B-9144-4E2F-86AF-A5EBDBA6DD20}"/>
              </a:ext>
            </a:extLst>
          </p:cNvPr>
          <p:cNvSpPr txBox="1"/>
          <p:nvPr/>
        </p:nvSpPr>
        <p:spPr>
          <a:xfrm>
            <a:off x="9364036" y="2525911"/>
            <a:ext cx="245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aleway bold"/>
              </a:rPr>
              <a:t>3. TECH-STACK USED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F72A03-C2C5-4F0A-84A9-DF2053C8C48E}"/>
              </a:ext>
            </a:extLst>
          </p:cNvPr>
          <p:cNvSpPr txBox="1"/>
          <p:nvPr/>
        </p:nvSpPr>
        <p:spPr>
          <a:xfrm>
            <a:off x="8805620" y="3237421"/>
            <a:ext cx="149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aleway bold"/>
              </a:rPr>
              <a:t>4. INSIGHTS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82545B-7311-4D2C-9DA5-1E0D3DDF764B}"/>
              </a:ext>
            </a:extLst>
          </p:cNvPr>
          <p:cNvSpPr txBox="1"/>
          <p:nvPr/>
        </p:nvSpPr>
        <p:spPr>
          <a:xfrm>
            <a:off x="7405479" y="3750047"/>
            <a:ext cx="145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Raleway bold"/>
              </a:rPr>
              <a:t>5. RESULT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5A4F7B-D65F-4563-A077-B290941126BC}"/>
              </a:ext>
            </a:extLst>
          </p:cNvPr>
          <p:cNvSpPr/>
          <p:nvPr/>
        </p:nvSpPr>
        <p:spPr>
          <a:xfrm>
            <a:off x="8771788" y="1201043"/>
            <a:ext cx="186090" cy="184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F66E437-9959-4F16-9797-AFE2346C5BA7}"/>
              </a:ext>
            </a:extLst>
          </p:cNvPr>
          <p:cNvSpPr/>
          <p:nvPr/>
        </p:nvSpPr>
        <p:spPr>
          <a:xfrm>
            <a:off x="9028289" y="1842154"/>
            <a:ext cx="186090" cy="184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8881D10-530A-43E8-AF98-126E591AB58C}"/>
              </a:ext>
            </a:extLst>
          </p:cNvPr>
          <p:cNvSpPr/>
          <p:nvPr/>
        </p:nvSpPr>
        <p:spPr>
          <a:xfrm>
            <a:off x="8928598" y="2605146"/>
            <a:ext cx="186090" cy="184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910EF16-8B96-4D1C-AB8B-6617BA2DCC9A}"/>
              </a:ext>
            </a:extLst>
          </p:cNvPr>
          <p:cNvSpPr/>
          <p:nvPr/>
        </p:nvSpPr>
        <p:spPr>
          <a:xfrm>
            <a:off x="8429445" y="3148780"/>
            <a:ext cx="186090" cy="184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F31454-5C1E-45A9-92FC-AC269A91DAAF}"/>
              </a:ext>
            </a:extLst>
          </p:cNvPr>
          <p:cNvSpPr/>
          <p:nvPr/>
        </p:nvSpPr>
        <p:spPr>
          <a:xfrm>
            <a:off x="7470167" y="3365327"/>
            <a:ext cx="186090" cy="1846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3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10787"/>
              </p:ext>
            </p:extLst>
          </p:nvPr>
        </p:nvGraphicFramePr>
        <p:xfrm>
          <a:off x="457199" y="441433"/>
          <a:ext cx="8812926" cy="18765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1346">
                  <a:extLst>
                    <a:ext uri="{9D8B030D-6E8A-4147-A177-3AD203B41FA5}">
                      <a16:colId xmlns:a16="http://schemas.microsoft.com/office/drawing/2014/main" val="344833439"/>
                    </a:ext>
                  </a:extLst>
                </a:gridCol>
                <a:gridCol w="2135090">
                  <a:extLst>
                    <a:ext uri="{9D8B030D-6E8A-4147-A177-3AD203B41FA5}">
                      <a16:colId xmlns:a16="http://schemas.microsoft.com/office/drawing/2014/main" val="541125653"/>
                    </a:ext>
                  </a:extLst>
                </a:gridCol>
                <a:gridCol w="802552">
                  <a:extLst>
                    <a:ext uri="{9D8B030D-6E8A-4147-A177-3AD203B41FA5}">
                      <a16:colId xmlns:a16="http://schemas.microsoft.com/office/drawing/2014/main" val="4095424217"/>
                    </a:ext>
                  </a:extLst>
                </a:gridCol>
                <a:gridCol w="1347681">
                  <a:extLst>
                    <a:ext uri="{9D8B030D-6E8A-4147-A177-3AD203B41FA5}">
                      <a16:colId xmlns:a16="http://schemas.microsoft.com/office/drawing/2014/main" val="1431510667"/>
                    </a:ext>
                  </a:extLst>
                </a:gridCol>
                <a:gridCol w="1196257">
                  <a:extLst>
                    <a:ext uri="{9D8B030D-6E8A-4147-A177-3AD203B41FA5}">
                      <a16:colId xmlns:a16="http://schemas.microsoft.com/office/drawing/2014/main" val="3069680624"/>
                    </a:ext>
                  </a:extLst>
                </a:gridCol>
              </a:tblGrid>
              <a:tr h="268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Assumption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67643159"/>
                  </a:ext>
                </a:extLst>
              </a:tr>
              <a:tr h="268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effectLst/>
                        </a:rPr>
                        <a:t>Time (in Hrs)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Time (in Mins)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0653472"/>
                  </a:ext>
                </a:extLst>
              </a:tr>
              <a:tr h="26808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The ABC Company's Total Working Hours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</a:t>
                      </a:r>
                      <a:endParaRPr lang="en-IN" sz="12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Morning Break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1801073"/>
                  </a:ext>
                </a:extLst>
              </a:tr>
              <a:tr h="268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Break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1.5</a:t>
                      </a:r>
                      <a:endParaRPr lang="en-IN" sz="12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Lunch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60</a:t>
                      </a:r>
                      <a:endParaRPr lang="en-IN" sz="12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7071714"/>
                  </a:ext>
                </a:extLst>
              </a:tr>
              <a:tr h="268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IT DownTime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0.5</a:t>
                      </a:r>
                      <a:endParaRPr lang="en-IN" sz="12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Afternoon Break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15</a:t>
                      </a:r>
                      <a:endParaRPr lang="en-IN" sz="12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6238648"/>
                  </a:ext>
                </a:extLst>
              </a:tr>
              <a:tr h="268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Meetings/Discussions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7034907"/>
                  </a:ext>
                </a:extLst>
              </a:tr>
              <a:tr h="26808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Agent's actual Working Hours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4.5</a:t>
                      </a:r>
                      <a:endParaRPr lang="en-IN" sz="12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 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 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05661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19526"/>
              </p:ext>
            </p:extLst>
          </p:nvPr>
        </p:nvGraphicFramePr>
        <p:xfrm>
          <a:off x="457200" y="2853558"/>
          <a:ext cx="4584699" cy="774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6638">
                  <a:extLst>
                    <a:ext uri="{9D8B030D-6E8A-4147-A177-3AD203B41FA5}">
                      <a16:colId xmlns:a16="http://schemas.microsoft.com/office/drawing/2014/main" val="1246858747"/>
                    </a:ext>
                  </a:extLst>
                </a:gridCol>
                <a:gridCol w="1991252">
                  <a:extLst>
                    <a:ext uri="{9D8B030D-6E8A-4147-A177-3AD203B41FA5}">
                      <a16:colId xmlns:a16="http://schemas.microsoft.com/office/drawing/2014/main" val="3913288719"/>
                    </a:ext>
                  </a:extLst>
                </a:gridCol>
                <a:gridCol w="2156809">
                  <a:extLst>
                    <a:ext uri="{9D8B030D-6E8A-4147-A177-3AD203B41FA5}">
                      <a16:colId xmlns:a16="http://schemas.microsoft.com/office/drawing/2014/main" val="81286808"/>
                    </a:ext>
                  </a:extLst>
                </a:gridCol>
              </a:tblGrid>
              <a:tr h="3874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Date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Call_Seconds (s)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Sum of Call_Seconds (s)2</a:t>
                      </a:r>
                      <a:endParaRPr lang="en-IN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7988820"/>
                  </a:ext>
                </a:extLst>
              </a:tr>
              <a:tr h="38741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01-Jan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676664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187.96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982849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6560"/>
              </p:ext>
            </p:extLst>
          </p:nvPr>
        </p:nvGraphicFramePr>
        <p:xfrm>
          <a:off x="457199" y="4163941"/>
          <a:ext cx="4584700" cy="75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73694608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653012360"/>
                    </a:ext>
                  </a:extLst>
                </a:gridCol>
              </a:tblGrid>
              <a:tr h="3774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agent equals 60</a:t>
                      </a:r>
                      <a:r>
                        <a:rPr lang="en-IN" sz="1200" u="none" strike="noStrike" dirty="0" smtClean="0">
                          <a:effectLst/>
                        </a:rPr>
                        <a:t>% work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41.77</a:t>
                      </a:r>
                      <a:endParaRPr lang="en-IN" sz="12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6271509"/>
                  </a:ext>
                </a:extLst>
              </a:tr>
              <a:tr h="3774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Agent required for 90%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62.65</a:t>
                      </a:r>
                      <a:endParaRPr lang="en-IN" sz="12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668661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flipH="1">
            <a:off x="5896303" y="2853559"/>
            <a:ext cx="57701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Total agents working is calculated by average calls on single day divided by total time spend by an agent in a single day.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Total Agent = 187.96/4.5 = 41.77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If Agents are working for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4.5 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hrs a day and 60% of calls are answered. If the ABC Company want 90% of calls to get connected, using unitary method we can determine how many agents are needed.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Agents Required = 90*41.77/60 = 62.65 </a:t>
            </a:r>
          </a:p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IN" sz="2000" dirty="0" smtClean="0">
                <a:solidFill>
                  <a:schemeClr val="accent1">
                    <a:lumMod val="50000"/>
                  </a:schemeClr>
                </a:solidFill>
              </a:rPr>
              <a:t>	             = 63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15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452827"/>
              </p:ext>
            </p:extLst>
          </p:nvPr>
        </p:nvGraphicFramePr>
        <p:xfrm>
          <a:off x="1954925" y="804044"/>
          <a:ext cx="8261130" cy="4981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4224">
                  <a:extLst>
                    <a:ext uri="{9D8B030D-6E8A-4147-A177-3AD203B41FA5}">
                      <a16:colId xmlns:a16="http://schemas.microsoft.com/office/drawing/2014/main" val="756822516"/>
                    </a:ext>
                  </a:extLst>
                </a:gridCol>
                <a:gridCol w="2562480">
                  <a:extLst>
                    <a:ext uri="{9D8B030D-6E8A-4147-A177-3AD203B41FA5}">
                      <a16:colId xmlns:a16="http://schemas.microsoft.com/office/drawing/2014/main" val="264333593"/>
                    </a:ext>
                  </a:extLst>
                </a:gridCol>
                <a:gridCol w="2562480">
                  <a:extLst>
                    <a:ext uri="{9D8B030D-6E8A-4147-A177-3AD203B41FA5}">
                      <a16:colId xmlns:a16="http://schemas.microsoft.com/office/drawing/2014/main" val="248857122"/>
                    </a:ext>
                  </a:extLst>
                </a:gridCol>
                <a:gridCol w="1701946">
                  <a:extLst>
                    <a:ext uri="{9D8B030D-6E8A-4147-A177-3AD203B41FA5}">
                      <a16:colId xmlns:a16="http://schemas.microsoft.com/office/drawing/2014/main" val="848052717"/>
                    </a:ext>
                  </a:extLst>
                </a:gridCol>
              </a:tblGrid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Time_Buckets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of Call_Seconds (s)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Count of Call_Seconds (s)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Agents Required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3576059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10_11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11.28%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6361495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11_12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12.40%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3466277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12_13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10.72%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1853906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13_14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9.80%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1652291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14_15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8.95%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2689004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15_16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7.76%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6075822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16_17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7.45%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4271919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17_18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7.23%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0.07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51625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18_19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6.13%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0.06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2520107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19_20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5.48%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9087511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20_21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4.67%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0.05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2901443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9_10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8.13%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0.08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0055514"/>
                  </a:ext>
                </a:extLst>
              </a:tr>
              <a:tr h="355850"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Total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 smtClean="0">
                          <a:effectLst/>
                        </a:rPr>
                        <a:t>40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2543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78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5931"/>
            <a:ext cx="10515600" cy="5231032"/>
          </a:xfrm>
        </p:spPr>
        <p:txBody>
          <a:bodyPr/>
          <a:lstStyle/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 have created a pivot table with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Call_Status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in Row Section and count of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Call_Seconds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and in percentage as well and Average of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Call_Seconds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. Then plotted a Bar Graph.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To calculate I have created a pivot table with Date &amp; Time in Row Section and Sum of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Call_Seconds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in value Section. As the values are in Seconds I have divided them with 3600 to convert them to Hours.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29.16%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the calls are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abandoned, 69.88%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of the calls are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answered and  0.96% of the call are transferred.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63 Agents are needed to answer 90% of calls per day.</a:t>
            </a:r>
          </a:p>
          <a:p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no.of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agents required for each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Time_Bucket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 is 63 * count of 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</a:rPr>
              <a:t>Call_Second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1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820-1F26-4E22-BB77-397C6A5B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388"/>
            <a:ext cx="10515600" cy="55389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4) Let’s </a:t>
            </a:r>
            <a:r>
              <a:rPr lang="en-US" b="1" dirty="0"/>
              <a:t>say customers also call this ABC insurance company in night but didn’t get answer as there are no agents to answer, this creates a bad customer experience for this Insurance company. Suppose every 100 calls that customer made during 9 Am to 9 Pm, customer also made 30 calls in night between interval [9 Pm to 9 Am] and distribution of those 30 calls are as follows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/>
              <a:t>Now propose a manpower plan required during each time bucket in a day. Maximum Abandon rate assumption would be same 10%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https://trainity.link/img/data-project/ABC_project_as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88677"/>
            <a:ext cx="10515600" cy="103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748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81C2-C5E5-4C05-A97A-1CE2C06F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945"/>
            <a:ext cx="10515600" cy="561384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I have created a pivot table with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Date_&amp;_Time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in Row Section, count of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Customer_Phone_No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and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Call_Status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in Column Section. Average calls in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DayTime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is calculated.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Using the above result Average calls in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NightTime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is calculated (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i.e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30% of Average call in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DayTime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Using Average calls in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NigthTime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I have calculated Additional Hour required (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i.e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Average calls in </a:t>
            </a: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</a:rPr>
              <a:t>NightTime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* Answered Average of 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Call_Second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* 0.9 / 3600)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Using above result I have calculated Additional Agents Required. (</a:t>
            </a:r>
            <a:r>
              <a:rPr lang="en-IN" sz="2400" dirty="0" err="1" smtClean="0">
                <a:solidFill>
                  <a:schemeClr val="accent1">
                    <a:lumMod val="50000"/>
                  </a:schemeClr>
                </a:solidFill>
              </a:rPr>
              <a:t>i.e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 Additional </a:t>
            </a:r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Hour </a:t>
            </a:r>
            <a:r>
              <a:rPr lang="en-IN" sz="2400" dirty="0" smtClean="0">
                <a:solidFill>
                  <a:schemeClr val="accent1">
                    <a:lumMod val="50000"/>
                  </a:schemeClr>
                </a:solidFill>
              </a:rPr>
              <a:t>required /60% of 7.5hrs)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21886"/>
              </p:ext>
            </p:extLst>
          </p:nvPr>
        </p:nvGraphicFramePr>
        <p:xfrm>
          <a:off x="2743201" y="4337535"/>
          <a:ext cx="6213230" cy="2016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22950">
                  <a:extLst>
                    <a:ext uri="{9D8B030D-6E8A-4147-A177-3AD203B41FA5}">
                      <a16:colId xmlns:a16="http://schemas.microsoft.com/office/drawing/2014/main" val="2817167740"/>
                    </a:ext>
                  </a:extLst>
                </a:gridCol>
                <a:gridCol w="790280">
                  <a:extLst>
                    <a:ext uri="{9D8B030D-6E8A-4147-A177-3AD203B41FA5}">
                      <a16:colId xmlns:a16="http://schemas.microsoft.com/office/drawing/2014/main" val="1300807533"/>
                    </a:ext>
                  </a:extLst>
                </a:gridCol>
              </a:tblGrid>
              <a:tr h="50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Average call in </a:t>
                      </a:r>
                      <a:r>
                        <a:rPr lang="en-US" sz="2400" u="none" strike="noStrike" dirty="0" err="1">
                          <a:effectLst/>
                        </a:rPr>
                        <a:t>DayTime</a:t>
                      </a:r>
                      <a:r>
                        <a:rPr lang="en-US" sz="2400" u="none" strike="noStrike" dirty="0">
                          <a:effectLst/>
                        </a:rPr>
                        <a:t> (9am to </a:t>
                      </a:r>
                      <a:r>
                        <a:rPr lang="en-US" sz="2400" u="none" strike="noStrike" dirty="0" smtClean="0">
                          <a:effectLst/>
                        </a:rPr>
                        <a:t>9pm)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5130</a:t>
                      </a:r>
                      <a:endParaRPr lang="en-IN" sz="24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0140557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Average call in NightTime (9pm - 9am)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1539</a:t>
                      </a:r>
                      <a:endParaRPr lang="en-IN" sz="24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3469893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Additional Hour required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76.4</a:t>
                      </a:r>
                      <a:endParaRPr lang="en-IN" sz="24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11040459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Additional Agents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17</a:t>
                      </a:r>
                      <a:endParaRPr lang="en-IN" sz="24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2912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5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7031296"/>
              </p:ext>
            </p:extLst>
          </p:nvPr>
        </p:nvGraphicFramePr>
        <p:xfrm>
          <a:off x="609601" y="797170"/>
          <a:ext cx="6471137" cy="5111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2598">
                  <a:extLst>
                    <a:ext uri="{9D8B030D-6E8A-4147-A177-3AD203B41FA5}">
                      <a16:colId xmlns:a16="http://schemas.microsoft.com/office/drawing/2014/main" val="3741979657"/>
                    </a:ext>
                  </a:extLst>
                </a:gridCol>
                <a:gridCol w="1202967">
                  <a:extLst>
                    <a:ext uri="{9D8B030D-6E8A-4147-A177-3AD203B41FA5}">
                      <a16:colId xmlns:a16="http://schemas.microsoft.com/office/drawing/2014/main" val="2470234436"/>
                    </a:ext>
                  </a:extLst>
                </a:gridCol>
                <a:gridCol w="1949638">
                  <a:extLst>
                    <a:ext uri="{9D8B030D-6E8A-4147-A177-3AD203B41FA5}">
                      <a16:colId xmlns:a16="http://schemas.microsoft.com/office/drawing/2014/main" val="1046421550"/>
                    </a:ext>
                  </a:extLst>
                </a:gridCol>
                <a:gridCol w="1845934">
                  <a:extLst>
                    <a:ext uri="{9D8B030D-6E8A-4147-A177-3AD203B41FA5}">
                      <a16:colId xmlns:a16="http://schemas.microsoft.com/office/drawing/2014/main" val="792668518"/>
                    </a:ext>
                  </a:extLst>
                </a:gridCol>
              </a:tblGrid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Time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Call Count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Time Distribution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Agents Required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2962794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9pm - 10pm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785696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10pm - 11pm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1747592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11pm - 12pm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2772997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12pm - 1am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8331952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1am - 2am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2446720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2am - 3am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5421174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3am - 4am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1883031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4am - 5am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0.03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12938147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5am - 6am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1709280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6am - 7am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8210114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7am - 8am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3814543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8am - 9am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0.17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2922835"/>
                  </a:ext>
                </a:extLst>
              </a:tr>
              <a:tr h="36509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Total</a:t>
                      </a:r>
                      <a:endParaRPr lang="en-IN" sz="1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30</a:t>
                      </a:r>
                      <a:endParaRPr lang="en-IN" sz="1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19</a:t>
                      </a:r>
                      <a:endParaRPr lang="en-IN" sz="1800" b="1" i="0" u="none" strike="noStrike" dirty="0">
                        <a:solidFill>
                          <a:srgbClr val="30549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78746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3107" y="797170"/>
            <a:ext cx="41030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 Distribution is calculated by dividing each Calls Distribution by Total Calls.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number of agents required for each </a:t>
            </a:r>
            <a:r>
              <a:rPr lang="en-US" sz="2800" dirty="0" err="1"/>
              <a:t>Time_Bucket</a:t>
            </a:r>
            <a:r>
              <a:rPr lang="en-US" sz="2800" dirty="0"/>
              <a:t> is calculated by Additional agents required * Time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15062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2051-5948-4CFD-9B8A-A2AF178EC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7" y="1860332"/>
            <a:ext cx="10515600" cy="274320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the night shift, the ABC Company should hire 17 agents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Between 1 am to 5 am,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customers call the least. As a result,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ABC Company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can use a few agents to answer calls at that time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order to answer the most calls,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Head can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switch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some Agent’s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shifts from 5 am to 2 pm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 pm to 11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pm as most of the customers call in these time.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2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02FF-9854-4820-874B-A617DF34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5) </a:t>
            </a:r>
            <a:r>
              <a:rPr lang="en-IN" b="1" u="sng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06CF-E5E5-46FC-AA25-87A269FE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This project helped me to understand how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companies like ABC 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uses their analytical skills to target the audience and to convert them to their customers at a low cost.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I have learned how companies strives to provide customer satisfaction and how an analyst can make an positive/negative impact on customer service.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Please refer to the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“ABC Call Volume Trend Analysis Report.xlsx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” file and “</a:t>
            </a:r>
            <a:r>
              <a:rPr lang="en-IN" dirty="0" err="1" smtClean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ABC_Call_Volume_Trend_Analysis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_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Videos.pdf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” file as well !!</a:t>
            </a:r>
            <a:endParaRPr lang="en-IN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9948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8726-7E03-4B7B-B37B-7AB888A7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38" y="1180223"/>
            <a:ext cx="10515600" cy="1140946"/>
          </a:xfrm>
        </p:spPr>
        <p:txBody>
          <a:bodyPr/>
          <a:lstStyle/>
          <a:p>
            <a:r>
              <a:rPr lang="en-IN" dirty="0">
                <a:latin typeface="Raleway "/>
              </a:rPr>
              <a:t>1) </a:t>
            </a:r>
            <a:r>
              <a:rPr lang="en-IN" u="sng" dirty="0">
                <a:latin typeface="Raleway "/>
              </a:rPr>
              <a:t>Project Description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EAFA3-3956-4023-85FE-AAEBC121B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38" y="2321169"/>
            <a:ext cx="10515600" cy="22156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about how company uses its analytical skills to target audiences from many types of media platform to convert them as their customers at low cost.</a:t>
            </a:r>
          </a:p>
          <a:p>
            <a:pPr marL="0" indent="0" algn="just">
              <a:buNone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US" sz="2400" b="0" i="0" dirty="0">
                <a:solidFill>
                  <a:srgbClr val="8492A6"/>
                </a:solidFill>
                <a:effectLst/>
                <a:latin typeface="Manrope"/>
              </a:rPr>
              <a:t> 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with </a:t>
            </a:r>
            <a:r>
              <a:rPr lang="en-US" sz="24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Experience (CX) Inbound calling team for 23 days (</a:t>
            </a:r>
            <a:r>
              <a:rPr lang="en-US" sz="2400" b="1" i="0" dirty="0" err="1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Call_Volume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_Trend_Analysis</a:t>
            </a:r>
            <a:r>
              <a:rPr lang="en-US" sz="2400" b="1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sets, tables from which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must derive certain insights out of it and answer the </a:t>
            </a:r>
            <a:r>
              <a:rPr lang="en-US" sz="24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it will be easy for me to handle it using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provide a detailed report</a:t>
            </a:r>
          </a:p>
          <a:p>
            <a:pPr marL="0" indent="0" algn="just">
              <a:buNone/>
            </a:pPr>
            <a:endParaRPr lang="en-IN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3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45DD-2327-47AD-8D15-B426099F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099"/>
            <a:ext cx="10515600" cy="1325563"/>
          </a:xfrm>
        </p:spPr>
        <p:txBody>
          <a:bodyPr/>
          <a:lstStyle/>
          <a:p>
            <a:r>
              <a:rPr lang="en-IN" dirty="0">
                <a:latin typeface="Raleway bold"/>
              </a:rPr>
              <a:t>2) </a:t>
            </a:r>
            <a:r>
              <a:rPr lang="en-IN" u="sng" dirty="0">
                <a:latin typeface="Raleway bold"/>
              </a:rPr>
              <a:t>Approach</a:t>
            </a:r>
            <a:r>
              <a:rPr lang="en-IN" dirty="0">
                <a:latin typeface="Raleway bold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A3BD-ABF4-4B83-AFFA-1B303B6E7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5661"/>
            <a:ext cx="10515600" cy="3239207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revised 2-3 times the Description of Final 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Project-4 (ABC Call </a:t>
            </a:r>
            <a:r>
              <a:rPr lang="en-IN" sz="3200" dirty="0" err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Volme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 Analysis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 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Call_Volume_Trend_Analysis</a:t>
            </a: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Inserted/Loaded it into Excel.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analyzed the dataset and attached results for the given questions.</a:t>
            </a:r>
            <a:endParaRPr lang="en-IN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72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3566-9F9D-4399-BDF1-3EC381AF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942"/>
          </a:xfrm>
        </p:spPr>
        <p:txBody>
          <a:bodyPr/>
          <a:lstStyle/>
          <a:p>
            <a:r>
              <a:rPr lang="en-IN" dirty="0">
                <a:latin typeface="Raleway bold"/>
              </a:rPr>
              <a:t>3) Tech-Stack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96AB-77EF-4EF7-AE84-6201EC9C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8"/>
            <a:ext cx="10515600" cy="523980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used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 is a tool </a:t>
            </a:r>
            <a:r>
              <a:rPr 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organizing and performing calculations 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data.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analyze data, calculate statistics, generate </a:t>
            </a:r>
            <a:r>
              <a:rPr 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r>
              <a:rPr lang="en-US" sz="3200" b="0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represent data as 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lang="en-US" sz="32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 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graphs.</a:t>
            </a:r>
            <a:endParaRPr lang="en-US" sz="32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used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complete this project.</a:t>
            </a:r>
          </a:p>
          <a:p>
            <a:pPr marL="0" indent="0" algn="just">
              <a:buNone/>
            </a:pPr>
            <a:endParaRPr lang="en-IN" sz="2600" dirty="0"/>
          </a:p>
          <a:p>
            <a:pPr marL="0" indent="0" algn="just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75692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48FB-5D04-4CC0-8416-F80B7189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950"/>
            <a:ext cx="10515600" cy="973871"/>
          </a:xfrm>
        </p:spPr>
        <p:txBody>
          <a:bodyPr/>
          <a:lstStyle/>
          <a:p>
            <a:r>
              <a:rPr lang="en-IN" dirty="0">
                <a:latin typeface="Raleway bold"/>
              </a:rPr>
              <a:t>4)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820-1F26-4E22-BB77-397C6A5B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80"/>
            <a:ext cx="10515600" cy="4659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1) Calculate </a:t>
            </a:r>
            <a:r>
              <a:rPr lang="en-US" b="1" dirty="0"/>
              <a:t>the average call time duration for all incoming calls received by agents (in each </a:t>
            </a:r>
            <a:r>
              <a:rPr lang="en-US" b="1" dirty="0" smtClean="0"/>
              <a:t>Time Bucket).</a:t>
            </a:r>
            <a:endParaRPr lang="en-US" b="1" dirty="0"/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C472037-D41F-4BD7-9640-051B9C472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235747"/>
              </p:ext>
            </p:extLst>
          </p:nvPr>
        </p:nvGraphicFramePr>
        <p:xfrm>
          <a:off x="2438400" y="2554014"/>
          <a:ext cx="7315200" cy="3909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35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D2F3-16BB-4473-AA72-9067A392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2" y="2063261"/>
            <a:ext cx="10515600" cy="317089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 have put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Time_Bucket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 Row Section and computed average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Call_Seconds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alue Section and plotted a Bar Graph.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Agents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answer calls for an average of 198.6 seconds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call time duration is highest between 7pm-8pm with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value of 203.41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10 am to 11 am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with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 of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203.33.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average call time duration is least between 12am and 1 pm with value of 192.89.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9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820-1F26-4E22-BB77-397C6A5B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043"/>
            <a:ext cx="10515600" cy="1372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2) </a:t>
            </a:r>
            <a:r>
              <a:rPr lang="en-US" b="1" dirty="0"/>
              <a:t>Show the total volume/ number of calls coming in via charts/ graphs [Number of calls v/s Time]. You can select time in a bucket form (i.e. 1-2, 2-3, …..)</a:t>
            </a: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035F43-5F44-41C5-8D04-A2AE824760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1349006"/>
              </p:ext>
            </p:extLst>
          </p:nvPr>
        </p:nvGraphicFramePr>
        <p:xfrm>
          <a:off x="2086708" y="2157046"/>
          <a:ext cx="7784123" cy="4220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489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47AB-E7A8-4322-9FCD-26BADB7F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62" y="1434416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 have put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Time_Bucket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in Row Section and computed count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Customer_Phone_No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and count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Call_Seconds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Value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Section and plotted Clustered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Cloumn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chart where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Bar Graph represents Count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Customer_Phone_No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Line Graph represents Count of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Call_Seconds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Customers call the most in between 11am to 12am.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Customers call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least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between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8pm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9pm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9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820-1F26-4E22-BB77-397C6A5B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7388"/>
            <a:ext cx="10515600" cy="1753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3</a:t>
            </a:r>
            <a:r>
              <a:rPr lang="en-US" b="1" dirty="0" smtClean="0"/>
              <a:t>) </a:t>
            </a:r>
            <a:r>
              <a:rPr lang="en-US" b="1" dirty="0"/>
              <a:t>As you can see current abandon rate is approximately 30%. Propose a manpower plan required during each time bucket [between 9am to 9pm] to reduce the abandon rate to 10%. (i.e. You have to calculate minimum number of agents required in each time bucket so that at least 90 calls should be answered out of 100.)</a:t>
            </a:r>
            <a:endParaRPr lang="en-US" b="1" dirty="0">
              <a:solidFill>
                <a:schemeClr val="accent1">
                  <a:lumMod val="50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C30273-ECB9-4247-880F-F44D2F22F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296529"/>
              </p:ext>
            </p:extLst>
          </p:nvPr>
        </p:nvGraphicFramePr>
        <p:xfrm>
          <a:off x="2475186" y="2506716"/>
          <a:ext cx="7078717" cy="4032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874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4333</TotalTime>
  <Words>1142</Words>
  <Application>Microsoft Office PowerPoint</Application>
  <PresentationFormat>Widescreen</PresentationFormat>
  <Paragraphs>229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Manrope</vt:lpstr>
      <vt:lpstr>Raleway </vt:lpstr>
      <vt:lpstr>Raleway bold</vt:lpstr>
      <vt:lpstr>Times New Roman</vt:lpstr>
      <vt:lpstr>Verdana</vt:lpstr>
      <vt:lpstr>Wingdings</vt:lpstr>
      <vt:lpstr>Office Theme</vt:lpstr>
      <vt:lpstr>ABC Call Volume Trend Analysis </vt:lpstr>
      <vt:lpstr>1) Project Description </vt:lpstr>
      <vt:lpstr>2) Approach </vt:lpstr>
      <vt:lpstr>3) Tech-Stack Used </vt:lpstr>
      <vt:lpstr>4)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5)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Arvindh Kumar</dc:creator>
  <cp:lastModifiedBy>Arvindh Kumar</cp:lastModifiedBy>
  <cp:revision>99</cp:revision>
  <dcterms:created xsi:type="dcterms:W3CDTF">2023-01-08T05:52:59Z</dcterms:created>
  <dcterms:modified xsi:type="dcterms:W3CDTF">2023-04-17T18:51:11Z</dcterms:modified>
</cp:coreProperties>
</file>