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79" r:id="rId4"/>
    <p:sldId id="266" r:id="rId5"/>
    <p:sldId id="258" r:id="rId6"/>
    <p:sldId id="277" r:id="rId7"/>
    <p:sldId id="280" r:id="rId8"/>
    <p:sldId id="260" r:id="rId9"/>
    <p:sldId id="282" r:id="rId10"/>
    <p:sldId id="263" r:id="rId11"/>
  </p:sldIdLst>
  <p:sldSz cx="9144000" cy="5143500" type="screen16x9"/>
  <p:notesSz cx="6858000" cy="9144000"/>
  <p:defaultTextStyle>
    <a:defPPr>
      <a:defRPr lang="en-I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06" autoAdjust="0"/>
    <p:restoredTop sz="94660"/>
  </p:normalViewPr>
  <p:slideViewPr>
    <p:cSldViewPr>
      <p:cViewPr>
        <p:scale>
          <a:sx n="102" d="100"/>
          <a:sy n="102" d="100"/>
        </p:scale>
        <p:origin x="-246" y="-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DCB1939E-9B83-DDFA-3EB2-DAD802CF8A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C04D1BB2-C963-3D80-B1B0-922B85C5767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0B37740-549F-48BA-8FCB-074D96CA6A11}" type="datetimeFigureOut">
              <a:rPr lang="en-US"/>
              <a:pPr>
                <a:defRPr/>
              </a:pPr>
              <a:t>11/14/2022</a:t>
            </a:fld>
            <a:endParaRPr lang="en-IN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xmlns="" id="{1951C0F8-BCD2-FBE8-2745-861DD0EBB66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IN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xmlns="" id="{25DA5694-78ED-2431-972A-D7E9AC4EF7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IN" noProof="0"/>
              <a:t>Click to edit Master text styles</a:t>
            </a:r>
          </a:p>
          <a:p>
            <a:pPr lvl="1"/>
            <a:r>
              <a:rPr lang="en-IN" noProof="0"/>
              <a:t>Second level</a:t>
            </a:r>
          </a:p>
          <a:p>
            <a:pPr lvl="2"/>
            <a:r>
              <a:rPr lang="en-IN" noProof="0"/>
              <a:t>Third level</a:t>
            </a:r>
          </a:p>
          <a:p>
            <a:pPr lvl="3"/>
            <a:r>
              <a:rPr lang="en-IN" noProof="0"/>
              <a:t>Fourth level</a:t>
            </a:r>
          </a:p>
          <a:p>
            <a:pPr lvl="4"/>
            <a:r>
              <a:rPr lang="en-IN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E8B8947-F472-E2A7-3EBE-BCF24B57428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5376CF8-96BD-AF34-ACCF-166392DF14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fld id="{1F1729EC-A816-4F74-891D-BABEE4351057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049960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BB13873-4B8F-74CA-FA55-C0EA322D4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1582B4-1AFD-4052-8D28-BAAF3A4F80FA}" type="datetime1">
              <a:rPr lang="en-US"/>
              <a:pPr>
                <a:defRPr/>
              </a:pPr>
              <a:t>11/14/2022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668D6C8-F8B0-2A3E-14F9-5C8FBEFD8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8086D35-708B-BBB2-BBF2-D2622D808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41A6AE-A269-470E-8215-5E141011C39A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4030738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4D4548D-B9BC-B631-049A-E65708FD5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91819D-7FF3-434D-A0A7-E41DB795E4A2}" type="datetime1">
              <a:rPr lang="en-US"/>
              <a:pPr>
                <a:defRPr/>
              </a:pPr>
              <a:t>11/14/2022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32F966A-B968-1D7E-5879-C463E032D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6CA4561-50ED-8236-CBE4-E368855A7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7BF4B1-B3A9-4645-B82D-F922FC10F92E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4069159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DC3854B-3467-3214-C7BC-16F81F1A7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EF56A3-4CF7-4EE7-9418-6081159A8448}" type="datetime1">
              <a:rPr lang="en-US"/>
              <a:pPr>
                <a:defRPr/>
              </a:pPr>
              <a:t>11/14/2022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9D26A76-3A90-4DE8-89E4-8E0A968E2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E922C3A-299C-A621-1FB2-F492CCD05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DFF29C-3003-4EBD-8794-AC649015A417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414443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8FD5773-E963-2658-7176-6B8AFA639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CD1A10-A048-4B36-8423-22F11495EEEF}" type="datetime1">
              <a:rPr lang="en-US"/>
              <a:pPr>
                <a:defRPr/>
              </a:pPr>
              <a:t>11/14/2022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4BDB236-20AA-1FD3-3852-3A57CD93C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CF867EA-992B-E3E6-E978-D43FC20C7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B6AE4E-D283-437C-9B78-23ED7AA71C1F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905955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8EE4E86-A367-613A-B5C5-4B2F9A3E9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13958A-39B4-4982-A046-7CD385022157}" type="datetime1">
              <a:rPr lang="en-US"/>
              <a:pPr>
                <a:defRPr/>
              </a:pPr>
              <a:t>11/14/2022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9780D5B-EEA7-8276-2B06-BB128BF67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7D72AC9-7328-047C-B0EE-BE6FBF51E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1E9C7D-D422-4109-BA47-A6F06D483E10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57064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xmlns="" id="{8CC85B19-BEEA-125C-C6A0-74BDA0C3F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600723-6528-4D90-A805-B1BD7566FBC4}" type="datetime1">
              <a:rPr lang="en-US"/>
              <a:pPr>
                <a:defRPr/>
              </a:pPr>
              <a:t>11/14/2022</a:t>
            </a:fld>
            <a:endParaRPr lang="en-I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BFCCF1BA-B893-6DA9-B305-210C7CFED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0992DA02-F2FD-AA6B-31AE-4323846EE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C16923-27E1-4F63-B2BC-D88BEC23A204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298877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xmlns="" id="{45C8DCF1-56AB-B1F6-F91C-9CE0AE0F4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26B3E5-DE52-4DD8-B8C7-C68975D595A5}" type="datetime1">
              <a:rPr lang="en-US"/>
              <a:pPr>
                <a:defRPr/>
              </a:pPr>
              <a:t>11/14/2022</a:t>
            </a:fld>
            <a:endParaRPr lang="en-I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xmlns="" id="{E5031DBE-489E-F1F4-A2F3-2923449D2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70A2233C-5E49-EB57-C775-5D460DA73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924D14-4ACC-43C7-9F1F-C73EC6DF0271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652254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xmlns="" id="{5F33A962-952C-5861-DB13-420DBCFD3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690003-C84D-48D1-AC72-D9286378C48A}" type="datetime1">
              <a:rPr lang="en-US"/>
              <a:pPr>
                <a:defRPr/>
              </a:pPr>
              <a:t>11/14/2022</a:t>
            </a:fld>
            <a:endParaRPr lang="en-I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xmlns="" id="{B01648DB-E9F3-BE54-95D2-89C4BF85D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833E6F52-D3C8-84FF-BF1C-DCB3F1DB4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ACD74B-91EB-4248-846F-38A0DB02C381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937232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xmlns="" id="{79F12D39-E16F-0260-AE79-3169761B7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2E5B01-95A6-4153-86B3-1870C3C7195B}" type="datetime1">
              <a:rPr lang="en-US"/>
              <a:pPr>
                <a:defRPr/>
              </a:pPr>
              <a:t>11/14/2022</a:t>
            </a:fld>
            <a:endParaRPr lang="en-IN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xmlns="" id="{5C0BF1F6-4ACA-A8C9-AA05-84EE4F1B1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xmlns="" id="{F64A8B38-242F-D69E-0C82-D7ECC0E18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B0A64A-1CD6-486A-88B7-4D83E82B7D9C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443053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xmlns="" id="{FCBDDFF0-3F1D-2D68-CACA-5858F7809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0B2D34-B1C6-45CF-8B88-FEFC31425C6E}" type="datetime1">
              <a:rPr lang="en-US"/>
              <a:pPr>
                <a:defRPr/>
              </a:pPr>
              <a:t>11/14/2022</a:t>
            </a:fld>
            <a:endParaRPr lang="en-I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1103AA70-451A-6E50-658A-64633017C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C285D073-FF5B-2721-407F-A60B343FE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03A9D4-7949-49F3-B65D-04C9C1FAFF5E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00029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xmlns="" id="{610C2603-B0CF-8A40-3656-C41E6FD06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0013F0-303B-4A23-A11A-53DD767957E9}" type="datetime1">
              <a:rPr lang="en-US"/>
              <a:pPr>
                <a:defRPr/>
              </a:pPr>
              <a:t>11/14/2022</a:t>
            </a:fld>
            <a:endParaRPr lang="en-I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E318CB14-C6E0-3691-2673-13EE4E1F8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78B50DCD-32A6-4793-1C92-64A2ACA8F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54AEC2-9F1A-4205-B8F0-A50EC9847228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457445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xmlns="" id="{2AAD21F2-14DB-34DC-5A74-06E12C1B620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IN" altLang="en-US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xmlns="" id="{0CCB8CFD-9362-0878-307B-3C320C2ECA6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I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6EDF3BB-7E10-7F25-BEC6-DDAC55FFC3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E29921C-0CBA-48FC-B64B-5E5CD373A07A}" type="datetime1">
              <a:rPr lang="en-US"/>
              <a:pPr>
                <a:defRPr/>
              </a:pPr>
              <a:t>11/14/2022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5370F43-82AE-D13B-6B13-AE151C406B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DF5E87D-DC18-D11C-AA85-AF45E2916A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758D04DA-DA10-4903-848A-290623E9C5F2}" type="slidenum">
              <a:rPr lang="en-IN" altLang="en-US"/>
              <a:pPr/>
              <a:t>‹#›</a:t>
            </a:fld>
            <a:endParaRPr lang="en-I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>
            <a:extLst>
              <a:ext uri="{FF2B5EF4-FFF2-40B4-BE49-F238E27FC236}">
                <a16:creationId xmlns:a16="http://schemas.microsoft.com/office/drawing/2014/main" xmlns="" id="{DBBE1066-1261-BCDC-5C25-46882E41B8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975" y="343548"/>
            <a:ext cx="9036050" cy="661987"/>
          </a:xfrm>
        </p:spPr>
        <p:txBody>
          <a:bodyPr anchor="t"/>
          <a:lstStyle/>
          <a:p>
            <a:pPr eaLnBrk="1" hangingPunct="1"/>
            <a:r>
              <a:rPr lang="en-IN" altLang="en-US" sz="4800" b="1" dirty="0">
                <a:latin typeface="Arial Rounded MT Bold" panose="020F0704030504030204" pitchFamily="34" charset="0"/>
              </a:rPr>
              <a:t>   </a:t>
            </a:r>
            <a:r>
              <a:rPr lang="en-IN" altLang="en-US" sz="4800" b="1" dirty="0">
                <a:latin typeface="Adobe Garamond Pro Bold" pitchFamily="18" charset="0"/>
              </a:rPr>
              <a:t>VEL TECH HIGH TECH </a:t>
            </a:r>
            <a:r>
              <a:rPr lang="en-IN" altLang="en-US" sz="2400" dirty="0">
                <a:latin typeface="Adobe Garamond Pro Bold" pitchFamily="18" charset="0"/>
              </a:rPr>
              <a:t/>
            </a:r>
            <a:br>
              <a:rPr lang="en-IN" altLang="en-US" sz="2400" dirty="0">
                <a:latin typeface="Adobe Garamond Pro Bold" pitchFamily="18" charset="0"/>
              </a:rPr>
            </a:br>
            <a:r>
              <a:rPr lang="en-IN" altLang="en-US" sz="2400" dirty="0">
                <a:latin typeface="Adobe Garamond Pro Bold" pitchFamily="18" charset="0"/>
              </a:rPr>
              <a:t>       </a:t>
            </a:r>
            <a:r>
              <a:rPr lang="en-IN" altLang="en-US" sz="1600" b="1" dirty="0" err="1">
                <a:latin typeface="Adobe Garamond Pro Bold" pitchFamily="18" charset="0"/>
              </a:rPr>
              <a:t>Dr.</a:t>
            </a:r>
            <a:r>
              <a:rPr lang="en-IN" altLang="en-US" sz="1600" b="1" dirty="0">
                <a:latin typeface="Adobe Garamond Pro Bold" pitchFamily="18" charset="0"/>
              </a:rPr>
              <a:t> RANGARAJAN </a:t>
            </a:r>
            <a:r>
              <a:rPr lang="en-IN" altLang="en-US" sz="1600" b="1" dirty="0" err="1">
                <a:latin typeface="Adobe Garamond Pro Bold" pitchFamily="18" charset="0"/>
              </a:rPr>
              <a:t>Dr.</a:t>
            </a:r>
            <a:r>
              <a:rPr lang="en-IN" altLang="en-US" sz="1600" b="1" dirty="0">
                <a:latin typeface="Adobe Garamond Pro Bold" pitchFamily="18" charset="0"/>
              </a:rPr>
              <a:t> SAKUNTHALA ENGINEERING COLLEGE</a:t>
            </a:r>
            <a:r>
              <a:rPr lang="en-IN" altLang="en-US" sz="2400" dirty="0">
                <a:latin typeface="Adobe Garamond Pro Bold" pitchFamily="18" charset="0"/>
              </a:rPr>
              <a:t/>
            </a:r>
            <a:br>
              <a:rPr lang="en-IN" altLang="en-US" sz="2400" dirty="0">
                <a:latin typeface="Adobe Garamond Pro Bold" pitchFamily="18" charset="0"/>
              </a:rPr>
            </a:br>
            <a:r>
              <a:rPr lang="en-IN" altLang="en-US" sz="1400" b="1" dirty="0">
                <a:latin typeface="Adobe Garamond Pro Bold" pitchFamily="18" charset="0"/>
              </a:rPr>
              <a:t>An Autonomous Institution</a:t>
            </a:r>
            <a:r>
              <a:rPr lang="en-IN" altLang="en-US" sz="2800" dirty="0">
                <a:latin typeface="Adobe Garamond Pro Bold" pitchFamily="18" charset="0"/>
              </a:rPr>
              <a:t/>
            </a:r>
            <a:br>
              <a:rPr lang="en-IN" altLang="en-US" sz="2800" dirty="0">
                <a:latin typeface="Adobe Garamond Pro Bold" pitchFamily="18" charset="0"/>
              </a:rPr>
            </a:br>
            <a:endParaRPr lang="en-IN" altLang="en-US" sz="2800" dirty="0">
              <a:latin typeface="Adobe Garamond Pro Bold" pitchFamily="18" charset="0"/>
            </a:endParaRPr>
          </a:p>
        </p:txBody>
      </p:sp>
      <p:pic>
        <p:nvPicPr>
          <p:cNvPr id="2052" name="Picture 2" descr="C:\Users\Priya\Desktop\logo.jpg">
            <a:extLst>
              <a:ext uri="{FF2B5EF4-FFF2-40B4-BE49-F238E27FC236}">
                <a16:creationId xmlns:a16="http://schemas.microsoft.com/office/drawing/2014/main" xmlns="" id="{8D43137D-2696-8889-19D6-5044F84AD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339725"/>
            <a:ext cx="89535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3" name="Subtitle 2">
            <a:extLst>
              <a:ext uri="{FF2B5EF4-FFF2-40B4-BE49-F238E27FC236}">
                <a16:creationId xmlns:a16="http://schemas.microsoft.com/office/drawing/2014/main" xmlns="" id="{4283CCCB-AB0E-0558-9456-B70859B878A2}"/>
              </a:ext>
            </a:extLst>
          </p:cNvPr>
          <p:cNvSpPr txBox="1">
            <a:spLocks/>
          </p:cNvSpPr>
          <p:nvPr/>
        </p:nvSpPr>
        <p:spPr bwMode="auto">
          <a:xfrm>
            <a:off x="0" y="1778955"/>
            <a:ext cx="91440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IN" altLang="en-US" sz="2400" b="1" dirty="0">
                <a:latin typeface="Adobe Garamond Pro Bold" pitchFamily="18" charset="0"/>
              </a:rPr>
              <a:t>Department of Information Technology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xmlns="" id="{0A8AF5D9-D917-C033-2EA4-92783B508C7F}"/>
              </a:ext>
            </a:extLst>
          </p:cNvPr>
          <p:cNvSpPr txBox="1">
            <a:spLocks/>
          </p:cNvSpPr>
          <p:nvPr/>
        </p:nvSpPr>
        <p:spPr>
          <a:xfrm>
            <a:off x="323850" y="3363838"/>
            <a:ext cx="4029734" cy="1285875"/>
          </a:xfrm>
          <a:prstGeom prst="rect">
            <a:avLst/>
          </a:prstGeom>
          <a:ln w="3175">
            <a:solidFill>
              <a:srgbClr val="0000CC"/>
            </a:solidFill>
            <a:prstDash val="sysDot"/>
          </a:ln>
        </p:spPr>
        <p:txBody>
          <a:bodyPr>
            <a:normAutofit fontScale="92500" lnSpcReduction="10000"/>
          </a:bodyPr>
          <a:lstStyle/>
          <a:p>
            <a:pPr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en-IN" sz="1900" b="1" dirty="0">
                <a:latin typeface="Adobe Garamond Pro Bold" pitchFamily="18" charset="0"/>
                <a:cs typeface="+mn-cs"/>
              </a:rPr>
              <a:t>Student 1 Name: </a:t>
            </a:r>
            <a:r>
              <a:rPr lang="en-IN" sz="1900" b="1" dirty="0" err="1">
                <a:latin typeface="Adobe Garamond Pro Bold" pitchFamily="18" charset="0"/>
                <a:cs typeface="+mn-cs"/>
              </a:rPr>
              <a:t>Nithyanantham.R</a:t>
            </a:r>
            <a:endParaRPr lang="en-IN" sz="1900" b="1" dirty="0">
              <a:latin typeface="Adobe Garamond Pro Bold" pitchFamily="18" charset="0"/>
              <a:cs typeface="+mn-cs"/>
            </a:endParaRPr>
          </a:p>
          <a:p>
            <a:pPr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en-IN" sz="1900" b="1" dirty="0">
                <a:latin typeface="Adobe Garamond Pro Bold" pitchFamily="18" charset="0"/>
                <a:cs typeface="+mn-cs"/>
              </a:rPr>
              <a:t>Student 2 Name: </a:t>
            </a:r>
            <a:r>
              <a:rPr lang="en-IN" sz="1900" b="1" dirty="0" err="1">
                <a:latin typeface="Adobe Garamond Pro Bold" pitchFamily="18" charset="0"/>
                <a:cs typeface="+mn-cs"/>
              </a:rPr>
              <a:t>Panbarasan.T.A</a:t>
            </a:r>
            <a:endParaRPr lang="en-IN" sz="1900" b="1" dirty="0">
              <a:latin typeface="Adobe Garamond Pro Bold" pitchFamily="18" charset="0"/>
              <a:cs typeface="+mn-cs"/>
            </a:endParaRPr>
          </a:p>
          <a:p>
            <a:pPr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en-IN" sz="1900" b="1" dirty="0">
                <a:latin typeface="Adobe Garamond Pro Bold" pitchFamily="18" charset="0"/>
                <a:cs typeface="+mn-cs"/>
              </a:rPr>
              <a:t>Student 3 Name: </a:t>
            </a:r>
            <a:r>
              <a:rPr lang="en-IN" sz="1900" b="1" dirty="0" err="1">
                <a:latin typeface="Adobe Garamond Pro Bold" pitchFamily="18" charset="0"/>
                <a:cs typeface="+mn-cs"/>
              </a:rPr>
              <a:t>Arvindhan.G</a:t>
            </a:r>
            <a:endParaRPr lang="en-IN" sz="1900" b="1" dirty="0">
              <a:latin typeface="Adobe Garamond Pro Bold" pitchFamily="18" charset="0"/>
              <a:cs typeface="+mn-cs"/>
            </a:endParaRPr>
          </a:p>
          <a:p>
            <a:pPr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en-IN" sz="1900" b="1" dirty="0">
                <a:latin typeface="Adobe Garamond Pro Bold" pitchFamily="18" charset="0"/>
                <a:cs typeface="+mn-cs"/>
              </a:rPr>
              <a:t>II Year, Information Technology</a:t>
            </a:r>
            <a:endParaRPr lang="en-IN" sz="2800" b="1" dirty="0">
              <a:latin typeface="Adobe Garamond Pro Bold" pitchFamily="18" charset="0"/>
              <a:cs typeface="+mn-cs"/>
            </a:endParaRPr>
          </a:p>
        </p:txBody>
      </p:sp>
      <p:sp>
        <p:nvSpPr>
          <p:cNvPr id="2055" name="Subtitle 2">
            <a:extLst>
              <a:ext uri="{FF2B5EF4-FFF2-40B4-BE49-F238E27FC236}">
                <a16:creationId xmlns:a16="http://schemas.microsoft.com/office/drawing/2014/main" xmlns="" id="{8951DCE6-4788-A54C-26DD-CFE072FA0B33}"/>
              </a:ext>
            </a:extLst>
          </p:cNvPr>
          <p:cNvSpPr txBox="1">
            <a:spLocks/>
          </p:cNvSpPr>
          <p:nvPr/>
        </p:nvSpPr>
        <p:spPr bwMode="auto">
          <a:xfrm>
            <a:off x="4427985" y="3349550"/>
            <a:ext cx="4248472" cy="1300163"/>
          </a:xfrm>
          <a:prstGeom prst="rect">
            <a:avLst/>
          </a:prstGeom>
          <a:noFill/>
          <a:ln w="3175">
            <a:solidFill>
              <a:srgbClr val="0000CC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IN" altLang="en-US" sz="2400" b="1" u="sng" dirty="0">
                <a:latin typeface="Adobe Garamond Pro Bold" pitchFamily="18" charset="0"/>
                <a:ea typeface="Adobe Fan Heiti Std B" pitchFamily="34" charset="-128"/>
              </a:rPr>
              <a:t>Supervisor</a:t>
            </a:r>
          </a:p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IN" altLang="en-US" sz="2000" b="1" dirty="0">
                <a:latin typeface="Adobe Garamond Pro Bold" pitchFamily="18" charset="0"/>
                <a:ea typeface="Adobe Fan Heiti Std B" pitchFamily="34" charset="-128"/>
              </a:rPr>
              <a:t>Name           :</a:t>
            </a:r>
            <a:r>
              <a:rPr lang="en-IN" altLang="en-US" sz="2000" b="1" dirty="0" err="1">
                <a:latin typeface="Adobe Garamond Pro Bold" pitchFamily="18" charset="0"/>
                <a:ea typeface="Adobe Fan Heiti Std B" pitchFamily="34" charset="-128"/>
              </a:rPr>
              <a:t>Ms.S.Mangalapriya</a:t>
            </a:r>
            <a:endParaRPr lang="en-IN" altLang="en-US" sz="2000" b="1" dirty="0">
              <a:latin typeface="Adobe Garamond Pro Bold" pitchFamily="18" charset="0"/>
              <a:ea typeface="Adobe Fan Heiti Std B" pitchFamily="34" charset="-128"/>
            </a:endParaRPr>
          </a:p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IN" altLang="en-US" sz="2000" b="1" dirty="0">
                <a:latin typeface="Adobe Garamond Pro Bold" pitchFamily="18" charset="0"/>
                <a:ea typeface="Adobe Fan Heiti Std B" pitchFamily="34" charset="-128"/>
              </a:rPr>
              <a:t>Designation : A.P/IT</a:t>
            </a:r>
          </a:p>
        </p:txBody>
      </p:sp>
      <p:sp>
        <p:nvSpPr>
          <p:cNvPr id="2056" name="Subtitle 2">
            <a:extLst>
              <a:ext uri="{FF2B5EF4-FFF2-40B4-BE49-F238E27FC236}">
                <a16:creationId xmlns:a16="http://schemas.microsoft.com/office/drawing/2014/main" xmlns="" id="{8FF80DB6-54F4-87CC-BBCA-562E5DC59187}"/>
              </a:ext>
            </a:extLst>
          </p:cNvPr>
          <p:cNvSpPr txBox="1">
            <a:spLocks/>
          </p:cNvSpPr>
          <p:nvPr/>
        </p:nvSpPr>
        <p:spPr bwMode="auto">
          <a:xfrm>
            <a:off x="0" y="2355726"/>
            <a:ext cx="91440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IN" altLang="en-US" sz="3200" b="1" dirty="0">
                <a:latin typeface="Adobe Garamond Pro Bold" pitchFamily="18" charset="0"/>
              </a:rPr>
              <a:t>IOT BASED MULTI-PATTERN FINGERPRINT SECURITY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ubtitle 2">
            <a:extLst>
              <a:ext uri="{FF2B5EF4-FFF2-40B4-BE49-F238E27FC236}">
                <a16:creationId xmlns:a16="http://schemas.microsoft.com/office/drawing/2014/main" xmlns="" id="{F603660E-3095-6F5B-6DAE-21C18E0E22D0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IN" altLang="en-US" sz="8800" b="1">
                <a:latin typeface="Adobe Garamond Pro Bold" pitchFamily="18" charset="0"/>
              </a:rPr>
              <a:t>Thank you</a:t>
            </a:r>
          </a:p>
        </p:txBody>
      </p:sp>
      <p:sp>
        <p:nvSpPr>
          <p:cNvPr id="19459" name="Slide Number Placeholder 5">
            <a:extLst>
              <a:ext uri="{FF2B5EF4-FFF2-40B4-BE49-F238E27FC236}">
                <a16:creationId xmlns:a16="http://schemas.microsoft.com/office/drawing/2014/main" xmlns="" id="{FB3769A4-707C-7904-EE06-BACEBA03549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01C3C91-C26A-4426-9280-60947FCD9EC7}" type="slidenum">
              <a:rPr lang="en-IN" altLang="en-US">
                <a:solidFill>
                  <a:srgbClr val="898989"/>
                </a:solidFill>
                <a:latin typeface="Calibri" panose="020F0502020204030204" pitchFamily="34" charset="0"/>
              </a:rPr>
              <a:pPr/>
              <a:t>10</a:t>
            </a:fld>
            <a:endParaRPr lang="en-IN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Content Placeholder 2">
            <a:extLst>
              <a:ext uri="{FF2B5EF4-FFF2-40B4-BE49-F238E27FC236}">
                <a16:creationId xmlns:a16="http://schemas.microsoft.com/office/drawing/2014/main" xmlns="" id="{EC2487D1-3DD5-C24D-2940-303FF038A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987425"/>
            <a:ext cx="8785101" cy="3960589"/>
          </a:xfrm>
        </p:spPr>
        <p:txBody>
          <a:bodyPr/>
          <a:lstStyle/>
          <a:p>
            <a:pPr eaLnBrk="1" hangingPunct="1"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IN" altLang="en-US" sz="2400" b="1" dirty="0">
                <a:latin typeface="Times New Roman" pitchFamily="18" charset="0"/>
                <a:cs typeface="Times New Roman" pitchFamily="18" charset="0"/>
              </a:rPr>
              <a:t> Introduction:</a:t>
            </a:r>
          </a:p>
          <a:p>
            <a:pPr eaLnBrk="1" hangingPunct="1">
              <a:spcAft>
                <a:spcPts val="1200"/>
              </a:spcAft>
            </a:pPr>
            <a:r>
              <a:rPr lang="en-IN" altLang="en-US" sz="2400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altLang="en-US" sz="2400" dirty="0" smtClean="0">
                <a:latin typeface="Times New Roman" pitchFamily="18" charset="0"/>
                <a:cs typeface="Times New Roman" pitchFamily="18" charset="0"/>
              </a:rPr>
              <a:t>Nowadays </a:t>
            </a: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security system becomes more advanced as application of technologies increases</a:t>
            </a:r>
            <a:endParaRPr lang="en-IN" altLang="en-US" sz="24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spcAft>
                <a:spcPts val="1200"/>
              </a:spcAft>
            </a:pPr>
            <a:r>
              <a:rPr lang="en-IN" alt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altLang="en-US" sz="2400" dirty="0" smtClean="0">
                <a:latin typeface="Times New Roman" pitchFamily="18" charset="0"/>
                <a:cs typeface="Times New Roman" pitchFamily="18" charset="0"/>
              </a:rPr>
              <a:t>Earlier </a:t>
            </a:r>
            <a:r>
              <a:rPr lang="en-IN" altLang="en-US" sz="2400" dirty="0">
                <a:latin typeface="Times New Roman" pitchFamily="18" charset="0"/>
                <a:cs typeface="Times New Roman" pitchFamily="18" charset="0"/>
              </a:rPr>
              <a:t>there was the type of  registration method, username and password method, biometric security method which includes fingerprint, iris, face recognition. </a:t>
            </a:r>
          </a:p>
          <a:p>
            <a:pPr eaLnBrk="1" hangingPunct="1">
              <a:spcAft>
                <a:spcPts val="1200"/>
              </a:spcAft>
            </a:pPr>
            <a:r>
              <a:rPr lang="en-IN" alt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On 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each security system ,it has equal  amount of pros and  cons which lesser the efficiency of security system</a:t>
            </a:r>
            <a:endParaRPr lang="en-IN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5" name="Slide Number Placeholder 5">
            <a:extLst>
              <a:ext uri="{FF2B5EF4-FFF2-40B4-BE49-F238E27FC236}">
                <a16:creationId xmlns:a16="http://schemas.microsoft.com/office/drawing/2014/main" xmlns="" id="{DD50CC02-40CB-1E94-C0FE-DFD3A49368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1F5B173-1BA0-49E4-B23E-84CFD732A8BC}" type="slidenum">
              <a:rPr lang="en-IN" altLang="en-US">
                <a:solidFill>
                  <a:srgbClr val="898989"/>
                </a:solidFill>
                <a:latin typeface="Calibri" panose="020F0502020204030204" pitchFamily="34" charset="0"/>
              </a:rPr>
              <a:pPr/>
              <a:t>2</a:t>
            </a:fld>
            <a:endParaRPr lang="en-IN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3076" name="Subtitle 2">
            <a:extLst>
              <a:ext uri="{FF2B5EF4-FFF2-40B4-BE49-F238E27FC236}">
                <a16:creationId xmlns:a16="http://schemas.microsoft.com/office/drawing/2014/main" xmlns="" id="{589A04B6-E457-1AFC-804A-17E474BCA54A}"/>
              </a:ext>
            </a:extLst>
          </p:cNvPr>
          <p:cNvSpPr txBox="1">
            <a:spLocks/>
          </p:cNvSpPr>
          <p:nvPr/>
        </p:nvSpPr>
        <p:spPr bwMode="auto">
          <a:xfrm>
            <a:off x="107950" y="195263"/>
            <a:ext cx="885666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IN" altLang="en-US" sz="2400" b="1" dirty="0">
                <a:latin typeface="Times New Roman" pitchFamily="18" charset="0"/>
                <a:cs typeface="Times New Roman" pitchFamily="18" charset="0"/>
              </a:rPr>
              <a:t>IOT BASED MULTI-PATTERN FINGERPRINT SECURITY SYSTEM</a:t>
            </a:r>
          </a:p>
          <a:p>
            <a:pPr algn="ctr" eaLnBrk="1" hangingPunct="1">
              <a:spcBef>
                <a:spcPct val="20000"/>
              </a:spcBef>
            </a:pPr>
            <a:endParaRPr lang="en-I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CC2346-57A5-D0E0-A803-50E88A622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DRAW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BACKS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EBF1455-6942-43E6-3D25-18F08C300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Pin based security system : more combinations of input ,but not unique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Biometric based security system: less number of combination on input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data,but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all are unique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CBD01A0-C4FC-3F2C-354E-BB25F268D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6AE4E-D283-437C-9B78-23ED7AA71C1F}" type="slidenum">
              <a:rPr lang="en-IN" altLang="en-US" smtClean="0"/>
              <a:pPr/>
              <a:t>3</a:t>
            </a:fld>
            <a:endParaRPr lang="en-IN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405"/>
          <a:stretch/>
        </p:blipFill>
        <p:spPr>
          <a:xfrm>
            <a:off x="5508104" y="2571750"/>
            <a:ext cx="2232505" cy="21602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8" t="20680" r="10454" b="20907"/>
          <a:stretch/>
        </p:blipFill>
        <p:spPr>
          <a:xfrm>
            <a:off x="1547664" y="2822207"/>
            <a:ext cx="2592288" cy="1927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70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>
            <a:extLst>
              <a:ext uri="{FF2B5EF4-FFF2-40B4-BE49-F238E27FC236}">
                <a16:creationId xmlns:a16="http://schemas.microsoft.com/office/drawing/2014/main" xmlns="" id="{407ED289-3F4A-690A-9BDA-6A15BD6E6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928688"/>
            <a:ext cx="8642350" cy="4214812"/>
          </a:xfrm>
        </p:spPr>
        <p:txBody>
          <a:bodyPr/>
          <a:lstStyle/>
          <a:p>
            <a:pPr eaLnBrk="1" hangingPunct="1"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IN" altLang="en-US" sz="2400" b="1" dirty="0">
                <a:latin typeface="Times New Roman" pitchFamily="18" charset="0"/>
                <a:cs typeface="Times New Roman" pitchFamily="18" charset="0"/>
              </a:rPr>
              <a:t>Objective:</a:t>
            </a:r>
          </a:p>
          <a:p>
            <a:pPr algn="just" eaLnBrk="1" hangingPunct="1"/>
            <a:r>
              <a:rPr lang="en-IN" altLang="en-US" sz="2400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It is a </a:t>
            </a:r>
            <a:r>
              <a:rPr lang="en-IN" altLang="en-US" sz="2000" dirty="0">
                <a:latin typeface="Times New Roman" pitchFamily="18" charset="0"/>
                <a:cs typeface="Times New Roman" pitchFamily="18" charset="0"/>
              </a:rPr>
              <a:t>security system which is more secured based biometric detail in multiple pattern of input of it which gives unique number of pattern of ways to user, enabling secured access.</a:t>
            </a:r>
          </a:p>
          <a:p>
            <a:pPr algn="just" eaLnBrk="1" hangingPunct="1"/>
            <a:r>
              <a:rPr lang="en-IN" altLang="en-US" sz="2000" dirty="0">
                <a:latin typeface="Times New Roman" pitchFamily="18" charset="0"/>
                <a:cs typeface="Times New Roman" pitchFamily="18" charset="0"/>
              </a:rPr>
              <a:t>	On the proposed pattern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IN" altLang="en-US" sz="2000" dirty="0">
                <a:latin typeface="Times New Roman" pitchFamily="18" charset="0"/>
                <a:cs typeface="Times New Roman" pitchFamily="18" charset="0"/>
              </a:rPr>
              <a:t> there are 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625 </a:t>
            </a:r>
            <a:r>
              <a:rPr lang="en-IN" altLang="en-US" sz="2000" dirty="0">
                <a:latin typeface="Times New Roman" pitchFamily="18" charset="0"/>
                <a:cs typeface="Times New Roman" pitchFamily="18" charset="0"/>
              </a:rPr>
              <a:t>ways of input </a:t>
            </a:r>
            <a:r>
              <a:rPr lang="en-IN" altLang="en-US" sz="2000" dirty="0" err="1">
                <a:latin typeface="Times New Roman" pitchFamily="18" charset="0"/>
                <a:cs typeface="Times New Roman" pitchFamily="18" charset="0"/>
              </a:rPr>
              <a:t>patternization</a:t>
            </a:r>
            <a:r>
              <a:rPr lang="en-IN" altLang="en-US" sz="2000" dirty="0">
                <a:latin typeface="Times New Roman" pitchFamily="18" charset="0"/>
                <a:cs typeface="Times New Roman" pitchFamily="18" charset="0"/>
              </a:rPr>
              <a:t> is given, as an advancement 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on input data .F</a:t>
            </a:r>
            <a:r>
              <a:rPr lang="en-IN" altLang="en-US" sz="2000" dirty="0">
                <a:latin typeface="Times New Roman" pitchFamily="18" charset="0"/>
                <a:cs typeface="Times New Roman" pitchFamily="18" charset="0"/>
              </a:rPr>
              <a:t>rom the proposed pattern 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,it consists </a:t>
            </a:r>
            <a:r>
              <a:rPr lang="en-IN" altLang="en-US" sz="2000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IN" altLang="en-US" sz="2000" dirty="0">
                <a:latin typeface="Times New Roman" pitchFamily="18" charset="0"/>
                <a:cs typeface="Times New Roman" pitchFamily="18" charset="0"/>
              </a:rPr>
              <a:t> inputs  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from fingers on one hand</a:t>
            </a:r>
            <a:endParaRPr lang="en-IN" alt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/>
            <a:r>
              <a:rPr lang="en-IN" altLang="en-US" sz="2000" dirty="0">
                <a:latin typeface="Times New Roman" pitchFamily="18" charset="0"/>
                <a:cs typeface="Times New Roman" pitchFamily="18" charset="0"/>
              </a:rPr>
              <a:t>	This is to provide a advanced security system which could enhance the security of one person’s bank locker and also in military warehouses and more.</a:t>
            </a:r>
          </a:p>
        </p:txBody>
      </p:sp>
      <p:sp>
        <p:nvSpPr>
          <p:cNvPr id="10243" name="Slide Number Placeholder 5">
            <a:extLst>
              <a:ext uri="{FF2B5EF4-FFF2-40B4-BE49-F238E27FC236}">
                <a16:creationId xmlns:a16="http://schemas.microsoft.com/office/drawing/2014/main" xmlns="" id="{510AB9E9-5AE3-E3C2-8387-3E69FB70B55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9C62C77-1AF8-413B-8C47-A6C646A431AB}" type="slidenum">
              <a:rPr lang="en-IN" altLang="en-US">
                <a:solidFill>
                  <a:srgbClr val="898989"/>
                </a:solidFill>
                <a:latin typeface="Calibri" panose="020F0502020204030204" pitchFamily="34" charset="0"/>
              </a:rPr>
              <a:pPr/>
              <a:t>4</a:t>
            </a:fld>
            <a:endParaRPr lang="en-IN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6148" name="Subtitle 2">
            <a:extLst>
              <a:ext uri="{FF2B5EF4-FFF2-40B4-BE49-F238E27FC236}">
                <a16:creationId xmlns:a16="http://schemas.microsoft.com/office/drawing/2014/main" xmlns="" id="{C1262048-E9F3-2304-35A5-5DD553F64A78}"/>
              </a:ext>
            </a:extLst>
          </p:cNvPr>
          <p:cNvSpPr txBox="1">
            <a:spLocks/>
          </p:cNvSpPr>
          <p:nvPr/>
        </p:nvSpPr>
        <p:spPr bwMode="auto">
          <a:xfrm>
            <a:off x="107950" y="195263"/>
            <a:ext cx="8928100" cy="73342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r>
              <a:rPr lang="en-IN" altLang="en-US" sz="2400" b="1" dirty="0">
                <a:latin typeface="Adobe Garamond Pro Bold" pitchFamily="18" charset="0"/>
              </a:rPr>
              <a:t>IOT BASED MULTI-PATTERN FINGERPRINT SECURITY SYSTEM</a:t>
            </a:r>
          </a:p>
          <a:p>
            <a:pPr algn="ctr" eaLnBrk="1" hangingPunct="1">
              <a:spcBef>
                <a:spcPct val="20000"/>
              </a:spcBef>
              <a:defRPr/>
            </a:pPr>
            <a:endParaRPr lang="en-IN" altLang="en-US" sz="2400" b="1" dirty="0">
              <a:solidFill>
                <a:srgbClr val="0000CC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">
            <a:extLst>
              <a:ext uri="{FF2B5EF4-FFF2-40B4-BE49-F238E27FC236}">
                <a16:creationId xmlns:a16="http://schemas.microsoft.com/office/drawing/2014/main" xmlns="" id="{66827AA0-47F9-A9F4-5FE8-E7ADAA8AB5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928688"/>
            <a:ext cx="8642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 b="1">
                <a:latin typeface="Adobe Garamond Pro Bold" pitchFamily="18" charset="0"/>
              </a:rPr>
              <a:t>Block Diagram/Flowchart:</a:t>
            </a:r>
          </a:p>
        </p:txBody>
      </p:sp>
      <p:sp>
        <p:nvSpPr>
          <p:cNvPr id="9219" name="Slide Number Placeholder 6">
            <a:extLst>
              <a:ext uri="{FF2B5EF4-FFF2-40B4-BE49-F238E27FC236}">
                <a16:creationId xmlns:a16="http://schemas.microsoft.com/office/drawing/2014/main" xmlns="" id="{4AE8D858-13BF-C97F-768A-FD94D15FEDF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4039C01-C8A0-4AD2-9B26-1D0DCD258A59}" type="slidenum">
              <a:rPr lang="en-IN" altLang="en-US">
                <a:solidFill>
                  <a:srgbClr val="898989"/>
                </a:solidFill>
                <a:latin typeface="Calibri" panose="020F0502020204030204" pitchFamily="34" charset="0"/>
              </a:rPr>
              <a:pPr/>
              <a:t>5</a:t>
            </a:fld>
            <a:endParaRPr lang="en-IN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7173" name="Subtitle 2">
            <a:extLst>
              <a:ext uri="{FF2B5EF4-FFF2-40B4-BE49-F238E27FC236}">
                <a16:creationId xmlns:a16="http://schemas.microsoft.com/office/drawing/2014/main" xmlns="" id="{FA9789B0-9FF0-ACAC-EB1B-57EB878E8C33}"/>
              </a:ext>
            </a:extLst>
          </p:cNvPr>
          <p:cNvSpPr txBox="1">
            <a:spLocks/>
          </p:cNvSpPr>
          <p:nvPr/>
        </p:nvSpPr>
        <p:spPr bwMode="auto">
          <a:xfrm>
            <a:off x="107950" y="169863"/>
            <a:ext cx="8928100" cy="73342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r>
              <a:rPr lang="en-IN" altLang="en-US" sz="2400" b="1" dirty="0">
                <a:latin typeface="Adobe Garamond Pro Bold" pitchFamily="18" charset="0"/>
              </a:rPr>
              <a:t>IOT BASED MULTI-PATTERN FINGERPRINT SECURITY SYSTEM</a:t>
            </a:r>
          </a:p>
          <a:p>
            <a:pPr algn="ctr" eaLnBrk="1" hangingPunct="1">
              <a:spcBef>
                <a:spcPct val="20000"/>
              </a:spcBef>
              <a:defRPr/>
            </a:pPr>
            <a:endParaRPr lang="en-IN" altLang="en-US" sz="2400" b="1" dirty="0">
              <a:solidFill>
                <a:srgbClr val="0000CC"/>
              </a:solidFill>
              <a:latin typeface="+mn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37315B9B-0A71-A59F-8C5B-18A51A859B49}"/>
              </a:ext>
            </a:extLst>
          </p:cNvPr>
          <p:cNvSpPr/>
          <p:nvPr/>
        </p:nvSpPr>
        <p:spPr>
          <a:xfrm>
            <a:off x="827088" y="1851025"/>
            <a:ext cx="1081087" cy="93662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EBA2C53-9678-6A59-5D70-02BC7B85F1D7}"/>
              </a:ext>
            </a:extLst>
          </p:cNvPr>
          <p:cNvSpPr txBox="1"/>
          <p:nvPr/>
        </p:nvSpPr>
        <p:spPr>
          <a:xfrm>
            <a:off x="900113" y="2089150"/>
            <a:ext cx="935037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200" dirty="0">
                <a:latin typeface="+mn-lt"/>
                <a:cs typeface="Arial" charset="0"/>
              </a:rPr>
              <a:t>Fingerprint scanner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58A902E2-9979-5EBE-9905-0D4CD0D01852}"/>
              </a:ext>
            </a:extLst>
          </p:cNvPr>
          <p:cNvSpPr/>
          <p:nvPr/>
        </p:nvSpPr>
        <p:spPr>
          <a:xfrm>
            <a:off x="2555875" y="1851025"/>
            <a:ext cx="1800225" cy="93662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1A3FB5E-F4BE-9434-0A54-997C4C55C4EB}"/>
              </a:ext>
            </a:extLst>
          </p:cNvPr>
          <p:cNvSpPr txBox="1"/>
          <p:nvPr/>
        </p:nvSpPr>
        <p:spPr>
          <a:xfrm>
            <a:off x="2627313" y="2089150"/>
            <a:ext cx="165735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200" dirty="0" err="1">
                <a:latin typeface="+mn-lt"/>
                <a:cs typeface="Arial" charset="0"/>
              </a:rPr>
              <a:t>Arduino</a:t>
            </a:r>
            <a:r>
              <a:rPr lang="en-US" sz="1200" dirty="0">
                <a:latin typeface="+mn-lt"/>
                <a:cs typeface="Arial" charset="0"/>
              </a:rPr>
              <a:t> UNO R3 along with ESP-32 module</a:t>
            </a:r>
          </a:p>
        </p:txBody>
      </p:sp>
      <p:sp>
        <p:nvSpPr>
          <p:cNvPr id="7" name="Flowchart: Magnetic Disk 6">
            <a:extLst>
              <a:ext uri="{FF2B5EF4-FFF2-40B4-BE49-F238E27FC236}">
                <a16:creationId xmlns:a16="http://schemas.microsoft.com/office/drawing/2014/main" xmlns="" id="{09104D12-53B0-256F-DFBB-79B2D1A9C600}"/>
              </a:ext>
            </a:extLst>
          </p:cNvPr>
          <p:cNvSpPr/>
          <p:nvPr/>
        </p:nvSpPr>
        <p:spPr>
          <a:xfrm>
            <a:off x="5003800" y="1558925"/>
            <a:ext cx="936625" cy="1512888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9D9035BD-2824-78C4-D69D-387DC591A77D}"/>
              </a:ext>
            </a:extLst>
          </p:cNvPr>
          <p:cNvSpPr txBox="1"/>
          <p:nvPr/>
        </p:nvSpPr>
        <p:spPr>
          <a:xfrm>
            <a:off x="5076825" y="2273300"/>
            <a:ext cx="79057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200" dirty="0">
                <a:latin typeface="+mn-lt"/>
                <a:cs typeface="Arial" charset="0"/>
              </a:rPr>
              <a:t>Database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6CA5C0A7-7252-4A1B-5C43-C6FA80FE200A}"/>
              </a:ext>
            </a:extLst>
          </p:cNvPr>
          <p:cNvSpPr/>
          <p:nvPr/>
        </p:nvSpPr>
        <p:spPr>
          <a:xfrm>
            <a:off x="6732588" y="1825625"/>
            <a:ext cx="1368425" cy="100806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8734461-04AB-1B84-49BB-105A92D2DA99}"/>
              </a:ext>
            </a:extLst>
          </p:cNvPr>
          <p:cNvSpPr txBox="1"/>
          <p:nvPr/>
        </p:nvSpPr>
        <p:spPr>
          <a:xfrm>
            <a:off x="6804025" y="2181225"/>
            <a:ext cx="1223963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200" dirty="0">
                <a:latin typeface="+mn-lt"/>
                <a:cs typeface="Arial" charset="0"/>
              </a:rPr>
              <a:t>Web interface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7941DA0A-6C49-847F-7F0A-EC24A933477C}"/>
              </a:ext>
            </a:extLst>
          </p:cNvPr>
          <p:cNvCxnSpPr/>
          <p:nvPr/>
        </p:nvCxnSpPr>
        <p:spPr>
          <a:xfrm flipV="1">
            <a:off x="1908175" y="2195513"/>
            <a:ext cx="6477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FA88DF14-23F3-F546-756F-1D2466AEE9DB}"/>
              </a:ext>
            </a:extLst>
          </p:cNvPr>
          <p:cNvCxnSpPr/>
          <p:nvPr/>
        </p:nvCxnSpPr>
        <p:spPr>
          <a:xfrm>
            <a:off x="4356100" y="2195513"/>
            <a:ext cx="6477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DB122496-D502-9055-23A5-310F87325C16}"/>
              </a:ext>
            </a:extLst>
          </p:cNvPr>
          <p:cNvCxnSpPr>
            <a:stCxn id="7" idx="4"/>
            <a:endCxn id="9" idx="1"/>
          </p:cNvCxnSpPr>
          <p:nvPr/>
        </p:nvCxnSpPr>
        <p:spPr>
          <a:xfrm>
            <a:off x="5940425" y="2316163"/>
            <a:ext cx="792163" cy="127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6CEBCA76-D164-6086-26CC-281B15212152}"/>
              </a:ext>
            </a:extLst>
          </p:cNvPr>
          <p:cNvSpPr/>
          <p:nvPr/>
        </p:nvSpPr>
        <p:spPr>
          <a:xfrm>
            <a:off x="2879725" y="3435350"/>
            <a:ext cx="1152525" cy="93662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1D850D7B-89BD-182A-5373-454B2BB9B196}"/>
              </a:ext>
            </a:extLst>
          </p:cNvPr>
          <p:cNvSpPr txBox="1"/>
          <p:nvPr/>
        </p:nvSpPr>
        <p:spPr>
          <a:xfrm>
            <a:off x="2987675" y="3673475"/>
            <a:ext cx="936625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200" dirty="0">
                <a:latin typeface="+mn-lt"/>
                <a:cs typeface="Arial" charset="0"/>
              </a:rPr>
              <a:t>Matching score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xmlns="" id="{01926F14-085F-4691-56B2-613C3FB9E651}"/>
              </a:ext>
            </a:extLst>
          </p:cNvPr>
          <p:cNvCxnSpPr/>
          <p:nvPr/>
        </p:nvCxnSpPr>
        <p:spPr>
          <a:xfrm>
            <a:off x="1908175" y="2457450"/>
            <a:ext cx="6477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xmlns="" id="{26FCD54C-EB7D-3383-E43B-4889A181BCA0}"/>
              </a:ext>
            </a:extLst>
          </p:cNvPr>
          <p:cNvCxnSpPr/>
          <p:nvPr/>
        </p:nvCxnSpPr>
        <p:spPr>
          <a:xfrm>
            <a:off x="5003800" y="2551113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68" name="Straight Arrow Connector 7167">
            <a:extLst>
              <a:ext uri="{FF2B5EF4-FFF2-40B4-BE49-F238E27FC236}">
                <a16:creationId xmlns:a16="http://schemas.microsoft.com/office/drawing/2014/main" xmlns="" id="{D010A583-32A1-4DC8-B299-F59A08CB9115}"/>
              </a:ext>
            </a:extLst>
          </p:cNvPr>
          <p:cNvCxnSpPr/>
          <p:nvPr/>
        </p:nvCxnSpPr>
        <p:spPr>
          <a:xfrm flipH="1">
            <a:off x="4356100" y="2479675"/>
            <a:ext cx="6477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170" name="Straight Arrow Connector 7169">
            <a:extLst>
              <a:ext uri="{FF2B5EF4-FFF2-40B4-BE49-F238E27FC236}">
                <a16:creationId xmlns:a16="http://schemas.microsoft.com/office/drawing/2014/main" xmlns="" id="{4A6B8872-F12A-D0ED-346E-4405C7AC2B90}"/>
              </a:ext>
            </a:extLst>
          </p:cNvPr>
          <p:cNvCxnSpPr>
            <a:stCxn id="4" idx="2"/>
            <a:endCxn id="20" idx="0"/>
          </p:cNvCxnSpPr>
          <p:nvPr/>
        </p:nvCxnSpPr>
        <p:spPr>
          <a:xfrm>
            <a:off x="3455988" y="2787650"/>
            <a:ext cx="0" cy="6477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172" name="Straight Connector 7171">
            <a:extLst>
              <a:ext uri="{FF2B5EF4-FFF2-40B4-BE49-F238E27FC236}">
                <a16:creationId xmlns:a16="http://schemas.microsoft.com/office/drawing/2014/main" xmlns="" id="{D18E8890-B0E5-DF16-8135-A394B05C5813}"/>
              </a:ext>
            </a:extLst>
          </p:cNvPr>
          <p:cNvCxnSpPr>
            <a:stCxn id="20" idx="3"/>
          </p:cNvCxnSpPr>
          <p:nvPr/>
        </p:nvCxnSpPr>
        <p:spPr>
          <a:xfrm flipV="1">
            <a:off x="4032250" y="3903663"/>
            <a:ext cx="338455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175" name="Straight Arrow Connector 7174">
            <a:extLst>
              <a:ext uri="{FF2B5EF4-FFF2-40B4-BE49-F238E27FC236}">
                <a16:creationId xmlns:a16="http://schemas.microsoft.com/office/drawing/2014/main" xmlns="" id="{D2DB3198-7E16-5AC8-2798-952C668A4020}"/>
              </a:ext>
            </a:extLst>
          </p:cNvPr>
          <p:cNvCxnSpPr>
            <a:endCxn id="9" idx="2"/>
          </p:cNvCxnSpPr>
          <p:nvPr/>
        </p:nvCxnSpPr>
        <p:spPr>
          <a:xfrm flipV="1">
            <a:off x="7416800" y="2833688"/>
            <a:ext cx="0" cy="10699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177" name="Straight Arrow Connector 7176">
            <a:extLst>
              <a:ext uri="{FF2B5EF4-FFF2-40B4-BE49-F238E27FC236}">
                <a16:creationId xmlns:a16="http://schemas.microsoft.com/office/drawing/2014/main" xmlns="" id="{38C9DEA6-08EE-7136-97F0-DF37AA1713C5}"/>
              </a:ext>
            </a:extLst>
          </p:cNvPr>
          <p:cNvCxnSpPr/>
          <p:nvPr/>
        </p:nvCxnSpPr>
        <p:spPr>
          <a:xfrm>
            <a:off x="6875463" y="4300538"/>
            <a:ext cx="288925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179" name="Straight Arrow Connector 7178">
            <a:extLst>
              <a:ext uri="{FF2B5EF4-FFF2-40B4-BE49-F238E27FC236}">
                <a16:creationId xmlns:a16="http://schemas.microsoft.com/office/drawing/2014/main" xmlns="" id="{378A05EE-C687-EB7B-6D18-16AF1B580D04}"/>
              </a:ext>
            </a:extLst>
          </p:cNvPr>
          <p:cNvCxnSpPr/>
          <p:nvPr/>
        </p:nvCxnSpPr>
        <p:spPr>
          <a:xfrm>
            <a:off x="6875463" y="4587875"/>
            <a:ext cx="288925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181" name="TextBox 7180">
            <a:extLst>
              <a:ext uri="{FF2B5EF4-FFF2-40B4-BE49-F238E27FC236}">
                <a16:creationId xmlns:a16="http://schemas.microsoft.com/office/drawing/2014/main" xmlns="" id="{F7D3A491-5B4F-4214-7692-12BE64AA1E2D}"/>
              </a:ext>
            </a:extLst>
          </p:cNvPr>
          <p:cNvSpPr txBox="1"/>
          <p:nvPr/>
        </p:nvSpPr>
        <p:spPr>
          <a:xfrm>
            <a:off x="7308850" y="4168775"/>
            <a:ext cx="1150938" cy="2619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100" dirty="0">
                <a:latin typeface="Arial" charset="0"/>
                <a:cs typeface="Arial" charset="0"/>
              </a:rPr>
              <a:t>- </a:t>
            </a:r>
            <a:r>
              <a:rPr lang="en-US" sz="1100" dirty="0">
                <a:latin typeface="+mn-lt"/>
                <a:cs typeface="Arial" charset="0"/>
              </a:rPr>
              <a:t>Creation</a:t>
            </a:r>
          </a:p>
        </p:txBody>
      </p:sp>
      <p:sp>
        <p:nvSpPr>
          <p:cNvPr id="7182" name="TextBox 7181">
            <a:extLst>
              <a:ext uri="{FF2B5EF4-FFF2-40B4-BE49-F238E27FC236}">
                <a16:creationId xmlns:a16="http://schemas.microsoft.com/office/drawing/2014/main" xmlns="" id="{7414C17B-DCF4-7E76-5989-719E3346C5CA}"/>
              </a:ext>
            </a:extLst>
          </p:cNvPr>
          <p:cNvSpPr txBox="1"/>
          <p:nvPr/>
        </p:nvSpPr>
        <p:spPr>
          <a:xfrm>
            <a:off x="7308850" y="4430713"/>
            <a:ext cx="1079500" cy="2778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latin typeface="+mn-lt"/>
                <a:cs typeface="Arial" charset="0"/>
              </a:rPr>
              <a:t>- Verification</a:t>
            </a:r>
          </a:p>
        </p:txBody>
      </p:sp>
      <p:sp>
        <p:nvSpPr>
          <p:cNvPr id="7185" name="TextBox 7184">
            <a:extLst>
              <a:ext uri="{FF2B5EF4-FFF2-40B4-BE49-F238E27FC236}">
                <a16:creationId xmlns:a16="http://schemas.microsoft.com/office/drawing/2014/main" xmlns="" id="{15C5EACB-1B03-D35B-1508-2DCC9289F9CB}"/>
              </a:ext>
            </a:extLst>
          </p:cNvPr>
          <p:cNvSpPr txBox="1"/>
          <p:nvPr/>
        </p:nvSpPr>
        <p:spPr>
          <a:xfrm>
            <a:off x="5076825" y="3638550"/>
            <a:ext cx="1258888" cy="2619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100" b="1" dirty="0">
                <a:solidFill>
                  <a:schemeClr val="accent3">
                    <a:lumMod val="50000"/>
                  </a:schemeClr>
                </a:solidFill>
                <a:latin typeface="+mn-lt"/>
                <a:cs typeface="Arial" charset="0"/>
              </a:rPr>
              <a:t>Through ESP32</a:t>
            </a:r>
          </a:p>
        </p:txBody>
      </p:sp>
      <p:cxnSp>
        <p:nvCxnSpPr>
          <p:cNvPr id="7187" name="Straight Connector 7186">
            <a:extLst>
              <a:ext uri="{FF2B5EF4-FFF2-40B4-BE49-F238E27FC236}">
                <a16:creationId xmlns:a16="http://schemas.microsoft.com/office/drawing/2014/main" xmlns="" id="{8E82056C-E14B-8B72-C8D7-26641FEA75CC}"/>
              </a:ext>
            </a:extLst>
          </p:cNvPr>
          <p:cNvCxnSpPr>
            <a:stCxn id="9" idx="0"/>
          </p:cNvCxnSpPr>
          <p:nvPr/>
        </p:nvCxnSpPr>
        <p:spPr>
          <a:xfrm flipV="1">
            <a:off x="7416800" y="1419225"/>
            <a:ext cx="0" cy="4064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189" name="Straight Connector 7188">
            <a:extLst>
              <a:ext uri="{FF2B5EF4-FFF2-40B4-BE49-F238E27FC236}">
                <a16:creationId xmlns:a16="http://schemas.microsoft.com/office/drawing/2014/main" xmlns="" id="{47765157-1BEE-7035-0CE5-10AA8CB4FB14}"/>
              </a:ext>
            </a:extLst>
          </p:cNvPr>
          <p:cNvCxnSpPr/>
          <p:nvPr/>
        </p:nvCxnSpPr>
        <p:spPr>
          <a:xfrm flipH="1">
            <a:off x="3455988" y="1419225"/>
            <a:ext cx="396081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191" name="Straight Arrow Connector 7190">
            <a:extLst>
              <a:ext uri="{FF2B5EF4-FFF2-40B4-BE49-F238E27FC236}">
                <a16:creationId xmlns:a16="http://schemas.microsoft.com/office/drawing/2014/main" xmlns="" id="{04F86A6E-A01B-4412-E35F-89ACBFB195A4}"/>
              </a:ext>
            </a:extLst>
          </p:cNvPr>
          <p:cNvCxnSpPr>
            <a:endCxn id="4" idx="0"/>
          </p:cNvCxnSpPr>
          <p:nvPr/>
        </p:nvCxnSpPr>
        <p:spPr>
          <a:xfrm>
            <a:off x="3455988" y="1419225"/>
            <a:ext cx="0" cy="431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193" name="Straight Arrow Connector 7192">
            <a:extLst>
              <a:ext uri="{FF2B5EF4-FFF2-40B4-BE49-F238E27FC236}">
                <a16:creationId xmlns:a16="http://schemas.microsoft.com/office/drawing/2014/main" xmlns="" id="{FD978C88-F5CF-952E-517D-196DBC647677}"/>
              </a:ext>
            </a:extLst>
          </p:cNvPr>
          <p:cNvCxnSpPr/>
          <p:nvPr/>
        </p:nvCxnSpPr>
        <p:spPr>
          <a:xfrm>
            <a:off x="6875463" y="4875213"/>
            <a:ext cx="288925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194" name="TextBox 7193">
            <a:extLst>
              <a:ext uri="{FF2B5EF4-FFF2-40B4-BE49-F238E27FC236}">
                <a16:creationId xmlns:a16="http://schemas.microsoft.com/office/drawing/2014/main" xmlns="" id="{E24BE10D-1AEB-B1F6-8E87-322F4FA590C3}"/>
              </a:ext>
            </a:extLst>
          </p:cNvPr>
          <p:cNvSpPr txBox="1"/>
          <p:nvPr/>
        </p:nvSpPr>
        <p:spPr>
          <a:xfrm>
            <a:off x="7308850" y="4737100"/>
            <a:ext cx="1008063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latin typeface="+mn-lt"/>
                <a:cs typeface="Arial" charset="0"/>
              </a:rPr>
              <a:t>- Response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290626-BE20-4D18-B38B-1B6BF247E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>
                <a:latin typeface="Times New Roman" pitchFamily="18" charset="0"/>
                <a:cs typeface="Times New Roman" pitchFamily="18" charset="0"/>
              </a:rPr>
              <a:t>Combination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298BE85-2DB3-213C-48A3-4772AA656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203598"/>
            <a:ext cx="8229600" cy="3394075"/>
          </a:xfrm>
        </p:spPr>
        <p:txBody>
          <a:bodyPr/>
          <a:lstStyle/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No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of combination on input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pin:10*10*10*10=10000 ways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No of ways of input on Biometric system :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1unique way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No of ways of input on proposed idea:625 unique ways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5222D52-8DA4-E239-080D-A1DECCEC2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6AE4E-D283-437C-9B78-23ED7AA71C1F}" type="slidenum">
              <a:rPr lang="en-IN" altLang="en-US" smtClean="0"/>
              <a:pPr/>
              <a:t>6</a:t>
            </a:fld>
            <a:endParaRPr lang="en-IN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45" t="12125" r="9007" b="11989"/>
          <a:stretch/>
        </p:blipFill>
        <p:spPr>
          <a:xfrm>
            <a:off x="4716016" y="1191385"/>
            <a:ext cx="3168352" cy="172517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10800000" flipH="1" flipV="1">
            <a:off x="899592" y="1700029"/>
            <a:ext cx="33123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 smtClean="0">
                <a:latin typeface="Times New Roman" pitchFamily="18" charset="0"/>
                <a:cs typeface="Times New Roman" pitchFamily="18" charset="0"/>
              </a:rPr>
              <a:t>combinatorics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3710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6DDF849-51E3-F040-53DD-86A492F69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584" y="195486"/>
            <a:ext cx="8478833" cy="801688"/>
          </a:xfrm>
        </p:spPr>
        <p:txBody>
          <a:bodyPr/>
          <a:lstStyle/>
          <a:p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Storing and retrieving biometric </a:t>
            </a: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data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2557AF3-B592-66ED-B81C-60CE91D74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631" y="1254369"/>
            <a:ext cx="8229600" cy="3512894"/>
          </a:xfrm>
        </p:spPr>
        <p:txBody>
          <a:bodyPr/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Each data are stored and linked with copy of previous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0883FEE-C49D-A2DF-A420-6315BFC59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6AE4E-D283-437C-9B78-23ED7AA71C1F}" type="slidenum">
              <a:rPr lang="en-IN" altLang="en-US" smtClean="0"/>
              <a:pPr/>
              <a:t>7</a:t>
            </a:fld>
            <a:endParaRPr lang="en-IN" alt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xmlns="" id="{509E831F-3A57-1CE2-CC5B-227149777745}"/>
              </a:ext>
            </a:extLst>
          </p:cNvPr>
          <p:cNvSpPr/>
          <p:nvPr/>
        </p:nvSpPr>
        <p:spPr>
          <a:xfrm>
            <a:off x="539552" y="2357996"/>
            <a:ext cx="1477108" cy="119575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Data 1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xmlns="" id="{CA30A637-BB4C-CD75-3655-FBC890DBA495}"/>
              </a:ext>
            </a:extLst>
          </p:cNvPr>
          <p:cNvSpPr/>
          <p:nvPr/>
        </p:nvSpPr>
        <p:spPr>
          <a:xfrm>
            <a:off x="4718265" y="2357996"/>
            <a:ext cx="1477108" cy="119575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Data 3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xmlns="" id="{41F24ABA-6521-FD51-93A1-42F671D2884B}"/>
              </a:ext>
            </a:extLst>
          </p:cNvPr>
          <p:cNvSpPr/>
          <p:nvPr/>
        </p:nvSpPr>
        <p:spPr>
          <a:xfrm>
            <a:off x="6732240" y="2357996"/>
            <a:ext cx="1477108" cy="119575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Data 4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xmlns="" id="{FB372EFC-A305-E366-D315-9336A5CA96B0}"/>
              </a:ext>
            </a:extLst>
          </p:cNvPr>
          <p:cNvSpPr/>
          <p:nvPr/>
        </p:nvSpPr>
        <p:spPr>
          <a:xfrm>
            <a:off x="2624660" y="2357996"/>
            <a:ext cx="1477108" cy="119575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Data 2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xmlns="" id="{A3A29420-CBB2-8FB4-456E-F9005019DBA7}"/>
              </a:ext>
            </a:extLst>
          </p:cNvPr>
          <p:cNvCxnSpPr>
            <a:cxnSpLocks/>
            <a:stCxn id="16" idx="2"/>
            <a:endCxn id="46" idx="0"/>
          </p:cNvCxnSpPr>
          <p:nvPr/>
        </p:nvCxnSpPr>
        <p:spPr>
          <a:xfrm>
            <a:off x="3363214" y="3553750"/>
            <a:ext cx="0" cy="532233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xmlns="" id="{45B4F327-6964-D5F0-8248-77F82A7CC900}"/>
              </a:ext>
            </a:extLst>
          </p:cNvPr>
          <p:cNvCxnSpPr>
            <a:cxnSpLocks/>
            <a:stCxn id="12" idx="2"/>
            <a:endCxn id="75" idx="0"/>
          </p:cNvCxnSpPr>
          <p:nvPr/>
        </p:nvCxnSpPr>
        <p:spPr>
          <a:xfrm>
            <a:off x="5456819" y="3553750"/>
            <a:ext cx="0" cy="478119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6C9F47C2-2B3E-E149-C5CC-A32CCE693BCC}"/>
              </a:ext>
            </a:extLst>
          </p:cNvPr>
          <p:cNvSpPr/>
          <p:nvPr/>
        </p:nvSpPr>
        <p:spPr>
          <a:xfrm>
            <a:off x="2700165" y="4085983"/>
            <a:ext cx="1326097" cy="4870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Copy of pre</a:t>
            </a:r>
          </a:p>
        </p:txBody>
      </p: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xmlns="" id="{6C711514-77B3-4C9F-FB33-8781EB77BB33}"/>
              </a:ext>
            </a:extLst>
          </p:cNvPr>
          <p:cNvCxnSpPr>
            <a:cxnSpLocks/>
            <a:stCxn id="7" idx="3"/>
            <a:endCxn id="46" idx="1"/>
          </p:cNvCxnSpPr>
          <p:nvPr/>
        </p:nvCxnSpPr>
        <p:spPr>
          <a:xfrm>
            <a:off x="2016660" y="2955873"/>
            <a:ext cx="683505" cy="137361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xmlns="" id="{F3563837-3703-A710-D3BC-6F32F8FE8E05}"/>
              </a:ext>
            </a:extLst>
          </p:cNvPr>
          <p:cNvSpPr/>
          <p:nvPr/>
        </p:nvSpPr>
        <p:spPr>
          <a:xfrm>
            <a:off x="4793770" y="4031869"/>
            <a:ext cx="1326097" cy="4870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Copy of pre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xmlns="" id="{1B7FECC3-3AF9-7A84-676E-2DB95DEED7F3}"/>
              </a:ext>
            </a:extLst>
          </p:cNvPr>
          <p:cNvSpPr/>
          <p:nvPr/>
        </p:nvSpPr>
        <p:spPr>
          <a:xfrm>
            <a:off x="6807745" y="4031869"/>
            <a:ext cx="1326097" cy="4870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Copy of pre</a:t>
            </a:r>
          </a:p>
        </p:txBody>
      </p: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xmlns="" id="{93C18779-824E-F860-4E0F-9BCD71F51718}"/>
              </a:ext>
            </a:extLst>
          </p:cNvPr>
          <p:cNvCxnSpPr>
            <a:cxnSpLocks/>
            <a:stCxn id="16" idx="3"/>
            <a:endCxn id="75" idx="1"/>
          </p:cNvCxnSpPr>
          <p:nvPr/>
        </p:nvCxnSpPr>
        <p:spPr>
          <a:xfrm>
            <a:off x="4101768" y="2955873"/>
            <a:ext cx="692002" cy="131950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xmlns="" id="{A4311F9A-77C3-125B-2239-96065CF8DF9A}"/>
              </a:ext>
            </a:extLst>
          </p:cNvPr>
          <p:cNvCxnSpPr>
            <a:cxnSpLocks/>
            <a:stCxn id="77" idx="0"/>
            <a:endCxn id="14" idx="2"/>
          </p:cNvCxnSpPr>
          <p:nvPr/>
        </p:nvCxnSpPr>
        <p:spPr>
          <a:xfrm flipV="1">
            <a:off x="7470794" y="3553750"/>
            <a:ext cx="0" cy="478119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xmlns="" id="{017AD05E-99AC-E599-63C6-3246B27FBC07}"/>
              </a:ext>
            </a:extLst>
          </p:cNvPr>
          <p:cNvCxnSpPr>
            <a:cxnSpLocks/>
            <a:stCxn id="12" idx="3"/>
            <a:endCxn id="77" idx="1"/>
          </p:cNvCxnSpPr>
          <p:nvPr/>
        </p:nvCxnSpPr>
        <p:spPr>
          <a:xfrm>
            <a:off x="6195373" y="2955873"/>
            <a:ext cx="612372" cy="131950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xmlns="" id="{A79F59CC-81D3-9191-3D4C-048738B66FA4}"/>
              </a:ext>
            </a:extLst>
          </p:cNvPr>
          <p:cNvSpPr/>
          <p:nvPr/>
        </p:nvSpPr>
        <p:spPr>
          <a:xfrm>
            <a:off x="615057" y="4061814"/>
            <a:ext cx="1364655" cy="4870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Copy of pre=0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xmlns="" id="{8CC0B3F8-920C-1D2B-3B03-184A91270BC3}"/>
              </a:ext>
            </a:extLst>
          </p:cNvPr>
          <p:cNvCxnSpPr>
            <a:cxnSpLocks/>
            <a:stCxn id="7" idx="2"/>
            <a:endCxn id="115" idx="0"/>
          </p:cNvCxnSpPr>
          <p:nvPr/>
        </p:nvCxnSpPr>
        <p:spPr>
          <a:xfrm>
            <a:off x="1278106" y="3553750"/>
            <a:ext cx="19279" cy="508064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772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>
            <a:extLst>
              <a:ext uri="{FF2B5EF4-FFF2-40B4-BE49-F238E27FC236}">
                <a16:creationId xmlns:a16="http://schemas.microsoft.com/office/drawing/2014/main" xmlns="" id="{00CE5E11-F479-F886-45C6-2E8B5A178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979488"/>
            <a:ext cx="8569325" cy="67405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IN" altLang="en-US" sz="2400" b="1" dirty="0">
                <a:latin typeface="Adobe Garamond Pro Bold" pitchFamily="18" charset="0"/>
              </a:rPr>
              <a:t>   Requirements (Materials/Components, Hardware/Software):</a:t>
            </a:r>
          </a:p>
          <a:p>
            <a:pPr eaLnBrk="1" hangingPunct="1">
              <a:defRPr/>
            </a:pPr>
            <a:endParaRPr lang="en-IN" altLang="en-US" sz="2400" b="1" dirty="0">
              <a:latin typeface="Adobe Garamond Pro Bold" pitchFamily="18" charset="0"/>
            </a:endParaRPr>
          </a:p>
          <a:p>
            <a:pPr marL="722313" indent="-360363" eaLnBrk="1" hangingPunct="1">
              <a:buFont typeface="+mj-lt"/>
              <a:buAutoNum type="arabicPeriod"/>
              <a:defRPr/>
            </a:pPr>
            <a:r>
              <a:rPr lang="en-IN" altLang="en-US" sz="2400" dirty="0">
                <a:latin typeface="Adobe Garamond Pro Bold" pitchFamily="18" charset="0"/>
              </a:rPr>
              <a:t> </a:t>
            </a:r>
            <a:r>
              <a:rPr lang="en-IN" altLang="en-US" sz="2400" dirty="0" err="1">
                <a:latin typeface="Adobe Garamond Pro Bold" pitchFamily="18" charset="0"/>
              </a:rPr>
              <a:t>Arduino</a:t>
            </a:r>
            <a:r>
              <a:rPr lang="en-IN" altLang="en-US" sz="2400" dirty="0">
                <a:latin typeface="Adobe Garamond Pro Bold" pitchFamily="18" charset="0"/>
              </a:rPr>
              <a:t> Uno rev.3</a:t>
            </a:r>
          </a:p>
          <a:p>
            <a:pPr marL="722313" indent="-360363" eaLnBrk="1" hangingPunct="1">
              <a:buFont typeface="+mj-lt"/>
              <a:buAutoNum type="arabicPeriod"/>
              <a:defRPr/>
            </a:pPr>
            <a:r>
              <a:rPr lang="en-IN" altLang="en-US" sz="2400" dirty="0">
                <a:latin typeface="Adobe Garamond Pro Bold" pitchFamily="18" charset="0"/>
              </a:rPr>
              <a:t>ESP-32 module</a:t>
            </a:r>
          </a:p>
          <a:p>
            <a:pPr marL="722313" indent="-360363" eaLnBrk="1" hangingPunct="1">
              <a:buFont typeface="+mj-lt"/>
              <a:buAutoNum type="arabicPeriod"/>
              <a:defRPr/>
            </a:pPr>
            <a:r>
              <a:rPr lang="en-IN" altLang="en-US" sz="2400" dirty="0">
                <a:latin typeface="Adobe Garamond Pro Bold" pitchFamily="18" charset="0"/>
              </a:rPr>
              <a:t>Fingerprint sensor</a:t>
            </a:r>
          </a:p>
          <a:p>
            <a:pPr marL="722313" indent="-360363" eaLnBrk="1" hangingPunct="1">
              <a:buFont typeface="+mj-lt"/>
              <a:buAutoNum type="arabicPeriod"/>
              <a:defRPr/>
            </a:pPr>
            <a:r>
              <a:rPr lang="en-IN" altLang="en-US" sz="2400" dirty="0" err="1">
                <a:latin typeface="Adobe Garamond Pro Bold" pitchFamily="18" charset="0"/>
              </a:rPr>
              <a:t>Arduino</a:t>
            </a:r>
            <a:r>
              <a:rPr lang="en-IN" altLang="en-US" sz="2400" dirty="0">
                <a:latin typeface="Adobe Garamond Pro Bold" pitchFamily="18" charset="0"/>
              </a:rPr>
              <a:t> IDE in c language</a:t>
            </a:r>
          </a:p>
          <a:p>
            <a:pPr marL="722313" indent="-360363" eaLnBrk="1" hangingPunct="1">
              <a:buFont typeface="+mj-lt"/>
              <a:buAutoNum type="arabicPeriod"/>
              <a:defRPr/>
            </a:pPr>
            <a:r>
              <a:rPr lang="en-IN" altLang="en-US" sz="2400" dirty="0">
                <a:latin typeface="Adobe Garamond Pro Bold" pitchFamily="18" charset="0"/>
              </a:rPr>
              <a:t>LCD display</a:t>
            </a:r>
          </a:p>
          <a:p>
            <a:pPr marL="722313" indent="-360363" eaLnBrk="1" hangingPunct="1">
              <a:buFont typeface="+mj-lt"/>
              <a:buAutoNum type="arabicPeriod"/>
              <a:defRPr/>
            </a:pPr>
            <a:r>
              <a:rPr lang="en-IN" altLang="en-US" sz="2400" dirty="0">
                <a:latin typeface="Adobe Garamond Pro Bold" pitchFamily="18" charset="0"/>
              </a:rPr>
              <a:t>Connecting two pin sockets</a:t>
            </a:r>
          </a:p>
          <a:p>
            <a:pPr marL="722313" indent="-360363" eaLnBrk="1" hangingPunct="1">
              <a:buFont typeface="+mj-lt"/>
              <a:buAutoNum type="arabicPeriod"/>
              <a:defRPr/>
            </a:pPr>
            <a:r>
              <a:rPr lang="en-IN" altLang="en-US" sz="2400" dirty="0">
                <a:latin typeface="Adobe Garamond Pro Bold" pitchFamily="18" charset="0"/>
              </a:rPr>
              <a:t>DC 12v 2apm power supply adaptor</a:t>
            </a:r>
          </a:p>
          <a:p>
            <a:pPr marL="722313" indent="-360363" eaLnBrk="1" hangingPunct="1">
              <a:buFont typeface="+mj-lt"/>
              <a:buAutoNum type="arabicPeriod"/>
              <a:defRPr/>
            </a:pPr>
            <a:endParaRPr lang="en-IN" altLang="en-US" sz="2400" b="1" dirty="0">
              <a:latin typeface="Adobe Garamond Pro Bold" pitchFamily="18" charset="0"/>
            </a:endParaRPr>
          </a:p>
          <a:p>
            <a:pPr marL="722313" indent="-360363" eaLnBrk="1" hangingPunct="1">
              <a:buFont typeface="+mj-lt"/>
              <a:buAutoNum type="arabicPeriod"/>
              <a:defRPr/>
            </a:pPr>
            <a:endParaRPr lang="en-IN" altLang="en-US" sz="2400" b="1" dirty="0">
              <a:latin typeface="Adobe Garamond Pro Bold" pitchFamily="18" charset="0"/>
            </a:endParaRPr>
          </a:p>
          <a:p>
            <a:pPr marL="722313" indent="-360363" eaLnBrk="1" hangingPunct="1">
              <a:buFont typeface="+mj-lt"/>
              <a:buAutoNum type="arabicPeriod"/>
              <a:defRPr/>
            </a:pPr>
            <a:endParaRPr lang="en-IN" altLang="en-US" sz="2400" b="1" dirty="0">
              <a:latin typeface="Adobe Garamond Pro Bold" pitchFamily="18" charset="0"/>
            </a:endParaRPr>
          </a:p>
          <a:p>
            <a:pPr marL="722313" indent="-360363" eaLnBrk="1" hangingPunct="1">
              <a:buFont typeface="+mj-lt"/>
              <a:buAutoNum type="arabicPeriod"/>
              <a:defRPr/>
            </a:pPr>
            <a:endParaRPr lang="en-IN" altLang="en-US" sz="2400" b="1" dirty="0">
              <a:latin typeface="Adobe Garamond Pro Bold" pitchFamily="18" charset="0"/>
            </a:endParaRPr>
          </a:p>
          <a:p>
            <a:pPr marL="722313" indent="-360363" eaLnBrk="1" hangingPunct="1">
              <a:buFont typeface="+mj-lt"/>
              <a:buAutoNum type="arabicPeriod"/>
              <a:defRPr/>
            </a:pPr>
            <a:endParaRPr lang="en-IN" altLang="en-US" sz="2400" b="1" dirty="0">
              <a:latin typeface="Adobe Garamond Pro Bold" pitchFamily="18" charset="0"/>
            </a:endParaRPr>
          </a:p>
          <a:p>
            <a:pPr marL="722313" indent="-360363" eaLnBrk="1" hangingPunct="1">
              <a:buFont typeface="+mj-lt"/>
              <a:buAutoNum type="arabicPeriod"/>
              <a:defRPr/>
            </a:pPr>
            <a:endParaRPr lang="en-IN" altLang="en-US" sz="2400" b="1" dirty="0">
              <a:latin typeface="Adobe Garamond Pro Bold" pitchFamily="18" charset="0"/>
            </a:endParaRPr>
          </a:p>
          <a:p>
            <a:pPr marL="722313" indent="-360363" eaLnBrk="1" hangingPunct="1">
              <a:buFont typeface="+mj-lt"/>
              <a:buAutoNum type="arabicPeriod"/>
              <a:defRPr/>
            </a:pPr>
            <a:endParaRPr lang="en-IN" altLang="en-US" sz="2400" b="1" dirty="0">
              <a:latin typeface="Adobe Garamond Pro Bold" pitchFamily="18" charset="0"/>
            </a:endParaRPr>
          </a:p>
          <a:p>
            <a:pPr marL="722313" indent="-360363" eaLnBrk="1" hangingPunct="1">
              <a:buFont typeface="+mj-lt"/>
              <a:buAutoNum type="arabicPeriod"/>
              <a:defRPr/>
            </a:pPr>
            <a:endParaRPr lang="en-IN" altLang="en-US" sz="2400" b="1" dirty="0">
              <a:latin typeface="Adobe Garamond Pro Bold" pitchFamily="18" charset="0"/>
            </a:endParaRPr>
          </a:p>
          <a:p>
            <a:pPr marL="722313" indent="-360363" eaLnBrk="1" hangingPunct="1">
              <a:buFont typeface="+mj-lt"/>
              <a:buAutoNum type="arabicPeriod"/>
              <a:defRPr/>
            </a:pPr>
            <a:endParaRPr lang="en-IN" altLang="en-US" sz="2400" b="1" dirty="0">
              <a:latin typeface="Adobe Garamond Pro Bold" pitchFamily="18" charset="0"/>
            </a:endParaRPr>
          </a:p>
        </p:txBody>
      </p:sp>
      <p:sp>
        <p:nvSpPr>
          <p:cNvPr id="14339" name="Slide Number Placeholder 5">
            <a:extLst>
              <a:ext uri="{FF2B5EF4-FFF2-40B4-BE49-F238E27FC236}">
                <a16:creationId xmlns:a16="http://schemas.microsoft.com/office/drawing/2014/main" xmlns="" id="{32FE2035-98A9-C042-43BF-C2CF2D3A922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544F6ACF-1A09-4A3E-BCEA-161F8E333E20}" type="slidenum">
              <a:rPr lang="en-IN" altLang="en-US">
                <a:solidFill>
                  <a:srgbClr val="898989"/>
                </a:solidFill>
                <a:latin typeface="Calibri" panose="020F0502020204030204" pitchFamily="34" charset="0"/>
              </a:rPr>
              <a:pPr/>
              <a:t>8</a:t>
            </a:fld>
            <a:endParaRPr lang="en-IN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9220" name="Subtitle 2">
            <a:extLst>
              <a:ext uri="{FF2B5EF4-FFF2-40B4-BE49-F238E27FC236}">
                <a16:creationId xmlns:a16="http://schemas.microsoft.com/office/drawing/2014/main" xmlns="" id="{7C694DD0-7D6F-8D52-246E-AA10DE35F0A8}"/>
              </a:ext>
            </a:extLst>
          </p:cNvPr>
          <p:cNvSpPr txBox="1">
            <a:spLocks/>
          </p:cNvSpPr>
          <p:nvPr/>
        </p:nvSpPr>
        <p:spPr bwMode="auto">
          <a:xfrm>
            <a:off x="107950" y="195263"/>
            <a:ext cx="8928100" cy="73342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r>
              <a:rPr lang="en-IN" altLang="en-US" sz="2400" b="1" dirty="0">
                <a:latin typeface="Adobe Garamond Pro Bold" pitchFamily="18" charset="0"/>
              </a:rPr>
              <a:t>IOT BASED MULTI-PATTERN FINGERPRINT SECURITY SYSTEM</a:t>
            </a:r>
          </a:p>
          <a:p>
            <a:pPr algn="ctr" eaLnBrk="1" hangingPunct="1">
              <a:spcBef>
                <a:spcPct val="20000"/>
              </a:spcBef>
              <a:defRPr/>
            </a:pPr>
            <a:endParaRPr lang="en-IN" altLang="en-US" sz="2400" b="1" dirty="0">
              <a:solidFill>
                <a:srgbClr val="0000CC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9B3685-40DB-7AD2-118A-FE39142CA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b="1" dirty="0" smtClean="0">
                <a:latin typeface="Times New Roman" pitchFamily="18" charset="0"/>
                <a:cs typeface="Times New Roman" pitchFamily="18" charset="0"/>
              </a:rPr>
              <a:t>Conclusion</a:t>
            </a:r>
            <a:endParaRPr lang="en-US" sz="6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27E9381-0CA7-EAFC-83A9-619F280D5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275606"/>
            <a:ext cx="8784976" cy="3394075"/>
          </a:xfrm>
        </p:spPr>
        <p:txBody>
          <a:bodyPr/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On implementing multi-pattern fingerprint system ,we increase the efficiency of the existing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model.On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the basis of combinations and uniqueness of the data.</a:t>
            </a:r>
          </a:p>
          <a:p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Patternization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algorithm can be implemented through previously mentioned data storing and retrieving process 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3916BDE-30FA-BA2A-125B-B99693C25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6AE4E-D283-437C-9B78-23ED7AA71C1F}" type="slidenum">
              <a:rPr lang="en-IN" altLang="en-US" smtClean="0"/>
              <a:pPr/>
              <a:t>9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0783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ini Project Present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Mini Project Presentation</Template>
  <TotalTime>1762</TotalTime>
  <Words>276</Words>
  <Application>Microsoft Office PowerPoint</Application>
  <PresentationFormat>On-screen Show (16:9)</PresentationFormat>
  <Paragraphs>83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Mini Project Presentation</vt:lpstr>
      <vt:lpstr>   VEL TECH HIGH TECH         Dr. RANGARAJAN Dr. SAKUNTHALA ENGINEERING COLLEGE An Autonomous Institution </vt:lpstr>
      <vt:lpstr>PowerPoint Presentation</vt:lpstr>
      <vt:lpstr>DRAW BACKS</vt:lpstr>
      <vt:lpstr>PowerPoint Presentation</vt:lpstr>
      <vt:lpstr>PowerPoint Presentation</vt:lpstr>
      <vt:lpstr>Combination of data</vt:lpstr>
      <vt:lpstr>Storing and retrieving biometric data</vt:lpstr>
      <vt:lpstr>PowerPoint Presentation</vt:lpstr>
      <vt:lpstr>Conclusion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VEL TECH HIGH TECH  Dr. RANGARAJAN Dr. SAKUNTHALA ENGINEERING COLLEGE An Autonomous Institution</dc:title>
  <dc:creator>Priya</dc:creator>
  <cp:lastModifiedBy>WELCOME</cp:lastModifiedBy>
  <cp:revision>108</cp:revision>
  <dcterms:created xsi:type="dcterms:W3CDTF">2021-09-25T07:01:39Z</dcterms:created>
  <dcterms:modified xsi:type="dcterms:W3CDTF">2022-11-14T03:15:01Z</dcterms:modified>
</cp:coreProperties>
</file>