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7" r:id="rId2"/>
    <p:sldId id="258" r:id="rId3"/>
    <p:sldId id="260" r:id="rId4"/>
    <p:sldId id="313" r:id="rId5"/>
    <p:sldId id="261" r:id="rId6"/>
    <p:sldId id="263" r:id="rId7"/>
    <p:sldId id="293" r:id="rId8"/>
    <p:sldId id="264" r:id="rId9"/>
    <p:sldId id="265" r:id="rId10"/>
    <p:sldId id="266" r:id="rId11"/>
    <p:sldId id="268" r:id="rId12"/>
    <p:sldId id="270" r:id="rId13"/>
    <p:sldId id="344" r:id="rId14"/>
    <p:sldId id="342" r:id="rId15"/>
    <p:sldId id="314" r:id="rId16"/>
    <p:sldId id="271" r:id="rId17"/>
    <p:sldId id="272" r:id="rId18"/>
    <p:sldId id="274" r:id="rId19"/>
    <p:sldId id="275" r:id="rId20"/>
    <p:sldId id="276" r:id="rId21"/>
    <p:sldId id="340" r:id="rId22"/>
    <p:sldId id="277" r:id="rId23"/>
    <p:sldId id="341" r:id="rId24"/>
    <p:sldId id="278" r:id="rId25"/>
    <p:sldId id="287" r:id="rId26"/>
    <p:sldId id="337" r:id="rId27"/>
    <p:sldId id="338" r:id="rId28"/>
    <p:sldId id="289" r:id="rId29"/>
    <p:sldId id="288" r:id="rId30"/>
    <p:sldId id="343" r:id="rId31"/>
    <p:sldId id="290"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4" d="100"/>
          <a:sy n="74" d="100"/>
        </p:scale>
        <p:origin x="5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0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7/10/2023</a:t>
            </a:fld>
            <a:endParaRPr lang="en-US"/>
          </a:p>
        </p:txBody>
      </p:sp>
      <p:sp>
        <p:nvSpPr>
          <p:cNvPr id="104870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0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0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idx="2"/>
          </p:nvPr>
        </p:nvSpPr>
        <p:spPr/>
      </p:sp>
      <p:sp>
        <p:nvSpPr>
          <p:cNvPr id="1048589"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idx="2"/>
          </p:nvPr>
        </p:nvSpPr>
        <p:spPr/>
      </p:sp>
      <p:sp>
        <p:nvSpPr>
          <p:cNvPr id="1048608"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t>Click to edit Master title style</a:t>
            </a:r>
          </a:p>
        </p:txBody>
      </p:sp>
      <p:sp>
        <p:nvSpPr>
          <p:cNvPr id="104867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Date Placeholder 3"/>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76" name="Footer Placeholder 4"/>
          <p:cNvSpPr>
            <a:spLocks noGrp="1"/>
          </p:cNvSpPr>
          <p:nvPr>
            <p:ph type="ftr" sz="quarter" idx="11"/>
          </p:nvPr>
        </p:nvSpPr>
        <p:spPr/>
        <p:txBody>
          <a:bodyPr/>
          <a:lstStyle/>
          <a:p>
            <a:endParaRPr lang="en-US"/>
          </a:p>
        </p:txBody>
      </p:sp>
      <p:sp>
        <p:nvSpPr>
          <p:cNvPr id="1048677"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6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3"/>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7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0" name="Date Placeholder 3"/>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81" name="Footer Placeholder 4"/>
          <p:cNvSpPr>
            <a:spLocks noGrp="1"/>
          </p:cNvSpPr>
          <p:nvPr>
            <p:ph type="ftr" sz="quarter" idx="11"/>
          </p:nvPr>
        </p:nvSpPr>
        <p:spPr/>
        <p:txBody>
          <a:bodyPr/>
          <a:lstStyle/>
          <a:p>
            <a:endParaRPr lang="en-US"/>
          </a:p>
        </p:txBody>
      </p:sp>
      <p:sp>
        <p:nvSpPr>
          <p:cNvPr id="1048682"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p>
        </p:txBody>
      </p:sp>
      <p:sp>
        <p:nvSpPr>
          <p:cNvPr id="104861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Date Placeholder 4"/>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22" name="Footer Placeholder 5"/>
          <p:cNvSpPr>
            <a:spLocks noGrp="1"/>
          </p:cNvSpPr>
          <p:nvPr>
            <p:ph type="ftr" sz="quarter" idx="11"/>
          </p:nvPr>
        </p:nvSpPr>
        <p:spPr/>
        <p:txBody>
          <a:bodyPr/>
          <a:lstStyle/>
          <a:p>
            <a:endParaRPr lang="en-US"/>
          </a:p>
        </p:txBody>
      </p:sp>
      <p:sp>
        <p:nvSpPr>
          <p:cNvPr id="1048623"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3" name="Title 1"/>
          <p:cNvSpPr>
            <a:spLocks noGrp="1"/>
          </p:cNvSpPr>
          <p:nvPr>
            <p:ph type="title"/>
          </p:nvPr>
        </p:nvSpPr>
        <p:spPr>
          <a:xfrm>
            <a:off x="839788" y="365125"/>
            <a:ext cx="10515600" cy="1325563"/>
          </a:xfrm>
        </p:spPr>
        <p:txBody>
          <a:bodyPr/>
          <a:lstStyle/>
          <a:p>
            <a:r>
              <a:rPr lang="en-US"/>
              <a:t>Click to edit Master title style</a:t>
            </a:r>
          </a:p>
        </p:txBody>
      </p:sp>
      <p:sp>
        <p:nvSpPr>
          <p:cNvPr id="104868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Date Placeholder 6"/>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89" name="Footer Placeholder 7"/>
          <p:cNvSpPr>
            <a:spLocks noGrp="1"/>
          </p:cNvSpPr>
          <p:nvPr>
            <p:ph type="ftr" sz="quarter" idx="11"/>
          </p:nvPr>
        </p:nvSpPr>
        <p:spPr/>
        <p:txBody>
          <a:bodyPr/>
          <a:lstStyle/>
          <a:p>
            <a:endParaRPr lang="en-US"/>
          </a:p>
        </p:txBody>
      </p:sp>
      <p:sp>
        <p:nvSpPr>
          <p:cNvPr id="1048690"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p>
        </p:txBody>
      </p:sp>
      <p:sp>
        <p:nvSpPr>
          <p:cNvPr id="1048659" name="Date Placeholder 2"/>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60" name="Footer Placeholder 3"/>
          <p:cNvSpPr>
            <a:spLocks noGrp="1"/>
          </p:cNvSpPr>
          <p:nvPr>
            <p:ph type="ftr" sz="quarter" idx="11"/>
          </p:nvPr>
        </p:nvSpPr>
        <p:spPr/>
        <p:txBody>
          <a:bodyPr/>
          <a:lstStyle/>
          <a:p>
            <a:endParaRPr lang="en-US"/>
          </a:p>
        </p:txBody>
      </p:sp>
      <p:sp>
        <p:nvSpPr>
          <p:cNvPr id="1048661"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1" name="Date Placeholder 1"/>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92" name="Footer Placeholder 2"/>
          <p:cNvSpPr>
            <a:spLocks noGrp="1"/>
          </p:cNvSpPr>
          <p:nvPr>
            <p:ph type="ftr" sz="quarter" idx="11"/>
          </p:nvPr>
        </p:nvSpPr>
        <p:spPr/>
        <p:txBody>
          <a:bodyPr/>
          <a:lstStyle/>
          <a:p>
            <a:endParaRPr lang="en-US"/>
          </a:p>
        </p:txBody>
      </p:sp>
      <p:sp>
        <p:nvSpPr>
          <p:cNvPr id="1048693"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9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7" name="Date Placeholder 4"/>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98" name="Footer Placeholder 5"/>
          <p:cNvSpPr>
            <a:spLocks noGrp="1"/>
          </p:cNvSpPr>
          <p:nvPr>
            <p:ph type="ftr" sz="quarter" idx="11"/>
          </p:nvPr>
        </p:nvSpPr>
        <p:spPr/>
        <p:txBody>
          <a:bodyPr/>
          <a:lstStyle/>
          <a:p>
            <a:endParaRPr lang="en-US"/>
          </a:p>
        </p:txBody>
      </p:sp>
      <p:sp>
        <p:nvSpPr>
          <p:cNvPr id="1048699"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6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0" name="Date Placeholder 4"/>
          <p:cNvSpPr>
            <a:spLocks noGrp="1"/>
          </p:cNvSpPr>
          <p:nvPr>
            <p:ph type="dt" sz="half" idx="10"/>
          </p:nvPr>
        </p:nvSpPr>
        <p:spPr/>
        <p:txBody>
          <a:bodyPr/>
          <a:lstStyle/>
          <a:p>
            <a:fld id="{63A1C593-65D0-4073-BCC9-577B9352EA97}" type="datetimeFigureOut">
              <a:rPr lang="en-US" smtClean="0"/>
              <a:pPr/>
              <a:t>7/10/2023</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7/10/2023</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6" name="Subtitle 2"/>
          <p:cNvSpPr>
            <a:spLocks noGrp="1"/>
          </p:cNvSpPr>
          <p:nvPr>
            <p:ph type="subTitle" idx="1"/>
          </p:nvPr>
        </p:nvSpPr>
        <p:spPr>
          <a:xfrm>
            <a:off x="378007" y="2699650"/>
            <a:ext cx="11528425" cy="3904350"/>
          </a:xfrm>
        </p:spPr>
        <p:txBody>
          <a:bodyPr>
            <a:normAutofit fontScale="92500" lnSpcReduction="10000"/>
          </a:bodyPr>
          <a:lstStyle/>
          <a:p>
            <a:pPr>
              <a:lnSpc>
                <a:spcPct val="120000"/>
              </a:lnSpc>
              <a:spcBef>
                <a:spcPts val="0"/>
              </a:spcBef>
            </a:pPr>
            <a:r>
              <a:rPr lang="en-US" sz="4300" b="1" dirty="0"/>
              <a:t> </a:t>
            </a:r>
          </a:p>
          <a:p>
            <a:pPr>
              <a:lnSpc>
                <a:spcPct val="120000"/>
              </a:lnSpc>
              <a:spcBef>
                <a:spcPts val="0"/>
              </a:spcBef>
            </a:pPr>
            <a:r>
              <a:rPr lang="en-US" sz="3600" b="1" dirty="0">
                <a:latin typeface="Times New Roman" pitchFamily="18" charset="0"/>
                <a:cs typeface="Times New Roman" pitchFamily="18" charset="0"/>
                <a:sym typeface="+mn-ea"/>
              </a:rPr>
              <a:t>MULTI-PATTERN FINGERPRINT SECURITY SYSTEM</a:t>
            </a:r>
            <a:br>
              <a:rPr lang="en-US" b="1" dirty="0">
                <a:sym typeface="+mn-ea"/>
              </a:rPr>
            </a:br>
            <a:r>
              <a:rPr lang="en-US" b="1" dirty="0"/>
              <a:t>                                            </a:t>
            </a:r>
          </a:p>
          <a:p>
            <a:pPr>
              <a:lnSpc>
                <a:spcPct val="120000"/>
              </a:lnSpc>
              <a:spcBef>
                <a:spcPts val="0"/>
              </a:spcBef>
            </a:pPr>
            <a:endParaRPr lang="en-US" b="1" dirty="0"/>
          </a:p>
          <a:p>
            <a:pPr algn="l">
              <a:lnSpc>
                <a:spcPct val="90000"/>
              </a:lnSpc>
            </a:pPr>
            <a:r>
              <a:rPr lang="en-US" sz="2800" b="1" dirty="0">
                <a:latin typeface="Times New Roman" pitchFamily="18" charset="0"/>
                <a:cs typeface="Times New Roman" pitchFamily="18" charset="0"/>
                <a:sym typeface="+mn-ea"/>
              </a:rPr>
              <a:t>            PROJECT BY                                                            SUPERVISOR</a:t>
            </a:r>
            <a:endParaRPr lang="en-US" sz="3200" b="1" dirty="0">
              <a:latin typeface="Times New Roman" pitchFamily="18" charset="0"/>
              <a:cs typeface="Times New Roman" pitchFamily="18" charset="0"/>
            </a:endParaRPr>
          </a:p>
          <a:p>
            <a:pPr algn="l">
              <a:lnSpc>
                <a:spcPct val="90000"/>
              </a:lnSpc>
            </a:pPr>
            <a:r>
              <a:rPr lang="en-US" sz="3200" b="1" dirty="0">
                <a:latin typeface="Times New Roman" pitchFamily="18" charset="0"/>
                <a:cs typeface="Times New Roman" pitchFamily="18" charset="0"/>
                <a:sym typeface="+mn-ea"/>
              </a:rPr>
              <a:t>  </a:t>
            </a:r>
            <a:r>
              <a:rPr lang="en-US" b="1" dirty="0">
                <a:latin typeface="Times New Roman" pitchFamily="18" charset="0"/>
                <a:cs typeface="Times New Roman" pitchFamily="18" charset="0"/>
                <a:sym typeface="+mn-ea"/>
              </a:rPr>
              <a:t>NITHYANANTHAM.R  (113021205036)                               MS. S.MANGALAPRIYA , M.E</a:t>
            </a:r>
          </a:p>
          <a:p>
            <a:pPr algn="l">
              <a:lnSpc>
                <a:spcPct val="90000"/>
              </a:lnSpc>
            </a:pPr>
            <a:r>
              <a:rPr lang="en-US" b="1" dirty="0">
                <a:latin typeface="Times New Roman" pitchFamily="18" charset="0"/>
                <a:cs typeface="Times New Roman" pitchFamily="18" charset="0"/>
                <a:sym typeface="+mn-ea"/>
              </a:rPr>
              <a:t>   ARVINDHAN.G  (113021205008)                                              ASSISTANT PROFESSOR </a:t>
            </a:r>
            <a:endParaRPr lang="en-US" b="1" dirty="0">
              <a:latin typeface="Times New Roman" pitchFamily="18" charset="0"/>
              <a:cs typeface="Times New Roman" pitchFamily="18" charset="0"/>
            </a:endParaRPr>
          </a:p>
          <a:p>
            <a:pPr algn="l">
              <a:lnSpc>
                <a:spcPct val="90000"/>
              </a:lnSpc>
            </a:pPr>
            <a:r>
              <a:rPr lang="en-US" b="1"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048587" name="Title 6"/>
          <p:cNvSpPr>
            <a:spLocks noGrp="1"/>
          </p:cNvSpPr>
          <p:nvPr>
            <p:ph type="ctrTitle"/>
          </p:nvPr>
        </p:nvSpPr>
        <p:spPr>
          <a:xfrm>
            <a:off x="1799772" y="2220678"/>
            <a:ext cx="8810172" cy="360317"/>
          </a:xfrm>
        </p:spPr>
        <p:txBody>
          <a:bodyPr>
            <a:noAutofit/>
          </a:bodyPr>
          <a:lstStyle/>
          <a:p>
            <a:br>
              <a:rPr lang="en-IN" sz="2400" dirty="0">
                <a:latin typeface="Times New Roman" pitchFamily="18" charset="0"/>
                <a:cs typeface="Times New Roman" pitchFamily="18" charset="0"/>
              </a:rPr>
            </a:br>
            <a:r>
              <a:rPr lang="en-US" sz="2400" b="1" dirty="0">
                <a:latin typeface="Times New Roman" pitchFamily="18" charset="0"/>
                <a:cs typeface="Times New Roman" pitchFamily="18" charset="0"/>
              </a:rPr>
              <a:t>DEPARTMENT OF INFORMATION TECHNOLOGY</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4C77655-F330-4DF6-BF9A-4B0FBCA5E583}"/>
              </a:ext>
            </a:extLst>
          </p:cNvPr>
          <p:cNvPicPr/>
          <p:nvPr/>
        </p:nvPicPr>
        <p:blipFill rotWithShape="1">
          <a:blip r:embed="rId3" cstate="print">
            <a:extLst>
              <a:ext uri="{28A0092B-C50C-407E-A947-70E740481C1C}">
                <a14:useLocalDpi xmlns:a14="http://schemas.microsoft.com/office/drawing/2010/main" val="0"/>
              </a:ext>
            </a:extLst>
          </a:blip>
          <a:srcRect l="13089" t="34244" r="13962" b="31807"/>
          <a:stretch/>
        </p:blipFill>
        <p:spPr>
          <a:xfrm>
            <a:off x="2056447" y="311198"/>
            <a:ext cx="8171543" cy="1219200"/>
          </a:xfrm>
          <a:prstGeom prst="rect">
            <a:avLst/>
          </a:prstGeom>
          <a:noFill/>
          <a:ln>
            <a:noFill/>
          </a:ln>
        </p:spPr>
      </p:pic>
      <p:pic>
        <p:nvPicPr>
          <p:cNvPr id="6" name="Picture 5">
            <a:extLst>
              <a:ext uri="{FF2B5EF4-FFF2-40B4-BE49-F238E27FC236}">
                <a16:creationId xmlns:a16="http://schemas.microsoft.com/office/drawing/2014/main" id="{41323452-2C28-4F56-B423-205519B6574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90628" y="311198"/>
            <a:ext cx="1669140" cy="1596902"/>
          </a:xfrm>
          <a:prstGeom prst="rect">
            <a:avLst/>
          </a:prstGeom>
        </p:spPr>
      </p:pic>
      <p:sp>
        <p:nvSpPr>
          <p:cNvPr id="33793" name="Rectangle 1"/>
          <p:cNvSpPr>
            <a:spLocks noChangeArrowheads="1"/>
          </p:cNvSpPr>
          <p:nvPr/>
        </p:nvSpPr>
        <p:spPr bwMode="auto">
          <a:xfrm>
            <a:off x="2724103" y="1323325"/>
            <a:ext cx="683623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865438" algn="ctr"/>
                <a:tab pos="5730875" algn="r"/>
              </a:tabLst>
            </a:pPr>
            <a:r>
              <a:rPr kumimoji="0" lang="en-US" sz="16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An Autonomous Institution</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Approved by AICTE, New Delhi | Affiliated to Anna University, Chennai</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3FEF088-E719-2D60-946B-0FB6AD4477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233" y="38087"/>
            <a:ext cx="1870014" cy="18700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822960" y="211455"/>
            <a:ext cx="10530840" cy="755650"/>
          </a:xfrm>
        </p:spPr>
        <p:txBody>
          <a:bodyPr>
            <a:normAutofit/>
          </a:bodyPr>
          <a:lstStyle/>
          <a:p>
            <a:r>
              <a:rPr lang="en-US" b="1" u="sng" dirty="0">
                <a:latin typeface="Times New Roman" pitchFamily="18" charset="0"/>
                <a:cs typeface="Times New Roman" pitchFamily="18" charset="0"/>
              </a:rPr>
              <a:t>DRAWBACKS FOR EXISTING SYSTEM</a:t>
            </a:r>
          </a:p>
        </p:txBody>
      </p:sp>
      <p:sp>
        <p:nvSpPr>
          <p:cNvPr id="1048612" name="Content Placeholder 2"/>
          <p:cNvSpPr>
            <a:spLocks noGrp="1"/>
          </p:cNvSpPr>
          <p:nvPr>
            <p:ph idx="1"/>
          </p:nvPr>
        </p:nvSpPr>
        <p:spPr>
          <a:xfrm>
            <a:off x="445770" y="1237615"/>
            <a:ext cx="11360150" cy="5346700"/>
          </a:xfrm>
        </p:spPr>
        <p:txBody>
          <a:bodyPr>
            <a:normAutofit/>
          </a:bodyPr>
          <a:lstStyle/>
          <a:p>
            <a:pPr marR="3810" lvl="1" algn="just">
              <a:lnSpc>
                <a:spcPct val="150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lack of combinations and uniqueness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3810" lvl="1" algn="just">
              <a:lnSpc>
                <a:spcPct val="150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low affirmation of protection or security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3810" lvl="1" algn="just">
              <a:lnSpc>
                <a:spcPct val="150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security can be easily breached or biased using some known techniques such as brute-force attacks, master prints,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838200" y="249555"/>
            <a:ext cx="10515600" cy="777240"/>
          </a:xfrm>
        </p:spPr>
        <p:txBody>
          <a:bodyPr/>
          <a:lstStyle/>
          <a:p>
            <a:r>
              <a:rPr lang="en-US" b="1" u="sng" dirty="0">
                <a:latin typeface="Times New Roman" pitchFamily="18" charset="0"/>
                <a:cs typeface="Times New Roman" pitchFamily="18" charset="0"/>
              </a:rPr>
              <a:t>PROPOSED SYSTEM</a:t>
            </a:r>
          </a:p>
        </p:txBody>
      </p:sp>
      <p:sp>
        <p:nvSpPr>
          <p:cNvPr id="1048614" name="Content Placeholder 2"/>
          <p:cNvSpPr>
            <a:spLocks noGrp="1"/>
          </p:cNvSpPr>
          <p:nvPr>
            <p:ph idx="1"/>
          </p:nvPr>
        </p:nvSpPr>
        <p:spPr>
          <a:xfrm>
            <a:off x="462280" y="1349375"/>
            <a:ext cx="11283950" cy="5128895"/>
          </a:xfrm>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“Multi-pattern fingerprint security system” improvises the method of fingerprint recognition which includes combinations of multiple fingerprints which results in a complex pattern. Thus the system uses an Arduino UNO board to access the data, where the data is collected from the fingerprint scanner from the user of different fingers in series is been and applied or saved onto the data in the database (SQL server), thus the modification of finger data requires verification of the person who is been the user in this case, the following images and code explain the proposed system briefly. Thus this advancement also tends in cost effectiveness, security of one’s data, and accessibility.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6" name="Title 1"/>
          <p:cNvSpPr>
            <a:spLocks noGrp="1"/>
          </p:cNvSpPr>
          <p:nvPr>
            <p:ph type="title"/>
          </p:nvPr>
        </p:nvSpPr>
        <p:spPr>
          <a:xfrm>
            <a:off x="838200" y="229235"/>
            <a:ext cx="10515600" cy="949325"/>
          </a:xfrm>
        </p:spPr>
        <p:txBody>
          <a:bodyPr/>
          <a:lstStyle/>
          <a:p>
            <a:r>
              <a:rPr lang="en-US" b="1" u="sng" dirty="0">
                <a:latin typeface="Times New Roman" pitchFamily="18" charset="0"/>
                <a:cs typeface="Times New Roman" pitchFamily="18" charset="0"/>
              </a:rPr>
              <a:t>ADVANTAGES FOR PROPOSED WORK</a:t>
            </a:r>
          </a:p>
        </p:txBody>
      </p:sp>
      <p:sp>
        <p:nvSpPr>
          <p:cNvPr id="1048617" name="Content Placeholder 2"/>
          <p:cNvSpPr>
            <a:spLocks noGrp="1"/>
          </p:cNvSpPr>
          <p:nvPr>
            <p:ph idx="1"/>
          </p:nvPr>
        </p:nvSpPr>
        <p:spPr>
          <a:xfrm>
            <a:off x="461645" y="1509395"/>
            <a:ext cx="11269345" cy="4742815"/>
          </a:xfrm>
        </p:spPr>
        <p:txBody>
          <a:bodyPr>
            <a:normAutofit/>
          </a:bodyPr>
          <a:lstStyle/>
          <a:p>
            <a:pPr marR="3810" lvl="1" algn="just">
              <a:lnSpc>
                <a:spcPct val="150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Justifies possible protection by including both the causes in the existing method that is uniqueness and combination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3810" lvl="1" algn="just">
              <a:lnSpc>
                <a:spcPct val="150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Could affirm high-rated protection and security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R="3810" lvl="1" algn="just">
              <a:lnSpc>
                <a:spcPct val="150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Not easy to breach one’s data because requires a lot of data to breach itself</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CDAD-F06E-629D-BB0F-89DA8621641C}"/>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CALCULATIONS</a:t>
            </a:r>
          </a:p>
        </p:txBody>
      </p:sp>
      <p:sp>
        <p:nvSpPr>
          <p:cNvPr id="3" name="Content Placeholder 2">
            <a:extLst>
              <a:ext uri="{FF2B5EF4-FFF2-40B4-BE49-F238E27FC236}">
                <a16:creationId xmlns:a16="http://schemas.microsoft.com/office/drawing/2014/main" id="{C79367B1-05E6-5EB4-E99E-92FF93B37580}"/>
              </a:ext>
            </a:extLst>
          </p:cNvPr>
          <p:cNvSpPr>
            <a:spLocks noGrp="1"/>
          </p:cNvSpPr>
          <p:nvPr>
            <p:ph idx="1"/>
          </p:nvPr>
        </p:nvSpPr>
        <p:spPr>
          <a:xfrm>
            <a:off x="838200" y="1841679"/>
            <a:ext cx="10515600" cy="465119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 Pin-based combinations consist of 4 dials and 10 digits (0 to 9)</a:t>
            </a:r>
          </a:p>
          <a:p>
            <a:pPr marL="0" indent="0">
              <a:buNone/>
            </a:pPr>
            <a:r>
              <a:rPr lang="en-US" dirty="0">
                <a:latin typeface="Times New Roman" panose="02020603050405020304" pitchFamily="18" charset="0"/>
                <a:cs typeface="Times New Roman" panose="02020603050405020304" pitchFamily="18" charset="0"/>
              </a:rPr>
              <a:t> 	n^4</a:t>
            </a:r>
          </a:p>
          <a:p>
            <a:pPr marL="0" indent="0">
              <a:buNone/>
            </a:pPr>
            <a:r>
              <a:rPr lang="en-US" dirty="0">
                <a:latin typeface="Times New Roman" panose="02020603050405020304" pitchFamily="18" charset="0"/>
                <a:cs typeface="Times New Roman" panose="02020603050405020304" pitchFamily="18" charset="0"/>
              </a:rPr>
              <a:t> 	Number of combinations = 10*10*10*10 = 10000</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Combinations formula</a:t>
            </a:r>
          </a:p>
          <a:p>
            <a:pPr marL="0" indent="0">
              <a:buNone/>
            </a:pPr>
            <a:r>
              <a:rPr lang="en-US" dirty="0">
                <a:latin typeface="Times New Roman" panose="02020603050405020304" pitchFamily="18" charset="0"/>
                <a:cs typeface="Times New Roman" panose="02020603050405020304" pitchFamily="18" charset="0"/>
              </a:rPr>
              <a:t>	C(</a:t>
            </a:r>
            <a:r>
              <a:rPr lang="en-US" dirty="0" err="1">
                <a:latin typeface="Times New Roman" panose="02020603050405020304" pitchFamily="18" charset="0"/>
                <a:cs typeface="Times New Roman" panose="02020603050405020304" pitchFamily="18" charset="0"/>
              </a:rPr>
              <a:t>n,r</a:t>
            </a:r>
            <a:r>
              <a:rPr lang="en-US" dirty="0">
                <a:latin typeface="Times New Roman" panose="02020603050405020304" pitchFamily="18" charset="0"/>
                <a:cs typeface="Times New Roman" panose="02020603050405020304" pitchFamily="18" charset="0"/>
              </a:rPr>
              <a:t>) = n! / (r!*(n-r)!)</a:t>
            </a:r>
          </a:p>
          <a:p>
            <a:pPr marL="0" indent="0">
              <a:buNone/>
            </a:pPr>
            <a:r>
              <a:rPr lang="en-US" dirty="0">
                <a:latin typeface="Times New Roman" panose="02020603050405020304" pitchFamily="18" charset="0"/>
                <a:cs typeface="Times New Roman" panose="02020603050405020304" pitchFamily="18" charset="0"/>
              </a:rPr>
              <a:t>	Multi-pattern fingerprint system(MPFS)</a:t>
            </a:r>
          </a:p>
          <a:p>
            <a:pPr marL="0" indent="0">
              <a:buNone/>
            </a:pPr>
            <a:r>
              <a:rPr lang="en-US" dirty="0">
                <a:latin typeface="Times New Roman" panose="02020603050405020304" pitchFamily="18" charset="0"/>
                <a:cs typeface="Times New Roman" panose="02020603050405020304" pitchFamily="18" charset="0"/>
              </a:rPr>
              <a:t>	C(10,4) = 10! / (4!*(10-4)!)</a:t>
            </a:r>
          </a:p>
          <a:p>
            <a:pPr marL="0" indent="0">
              <a:buNone/>
            </a:pPr>
            <a:r>
              <a:rPr lang="en-US" dirty="0">
                <a:latin typeface="Times New Roman" panose="02020603050405020304" pitchFamily="18" charset="0"/>
                <a:cs typeface="Times New Roman" panose="02020603050405020304" pitchFamily="18" charset="0"/>
              </a:rPr>
              <a:t>	C(10,4) = 210 unique combinations</a:t>
            </a:r>
          </a:p>
          <a:p>
            <a:pPr marL="0" indent="0">
              <a:buNone/>
            </a:pPr>
            <a:r>
              <a:rPr lang="en-US" dirty="0">
                <a:latin typeface="Times New Roman" panose="02020603050405020304" pitchFamily="18" charset="0"/>
                <a:cs typeface="Times New Roman" panose="02020603050405020304" pitchFamily="18" charset="0"/>
              </a:rPr>
              <a:t>	when r = 1 then C(10,1) = 10! / (1!*(10-1)!) = 10 unique </a:t>
            </a:r>
          </a:p>
          <a:p>
            <a:pPr marL="0" indent="0">
              <a:buNone/>
            </a:pPr>
            <a:r>
              <a:rPr lang="en-US" dirty="0">
                <a:latin typeface="Times New Roman" panose="02020603050405020304" pitchFamily="18" charset="0"/>
                <a:cs typeface="Times New Roman" panose="02020603050405020304" pitchFamily="18" charset="0"/>
              </a:rPr>
              <a:t>	Combinations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84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435429" y="168910"/>
            <a:ext cx="11219542" cy="902970"/>
          </a:xfrm>
        </p:spPr>
        <p:txBody>
          <a:bodyPr>
            <a:normAutofit fontScale="90000"/>
          </a:bodyPr>
          <a:lstStyle/>
          <a:p>
            <a:r>
              <a:rPr lang="en-US" b="1" u="sng" dirty="0">
                <a:latin typeface="Times New Roman" pitchFamily="18" charset="0"/>
                <a:cs typeface="Times New Roman" pitchFamily="18" charset="0"/>
              </a:rPr>
              <a:t>PROPOSED WORK-FLOW BLOCK DIAGRAM</a:t>
            </a:r>
          </a:p>
        </p:txBody>
      </p:sp>
      <p:sp>
        <p:nvSpPr>
          <p:cNvPr id="1048668" name="Diamond 1048667">
            <a:extLst>
              <a:ext uri="{FF2B5EF4-FFF2-40B4-BE49-F238E27FC236}">
                <a16:creationId xmlns:a16="http://schemas.microsoft.com/office/drawing/2014/main" id="{EBBDBB7B-06FC-E73D-19A8-76224E54D23A}"/>
              </a:ext>
            </a:extLst>
          </p:cNvPr>
          <p:cNvSpPr/>
          <p:nvPr/>
        </p:nvSpPr>
        <p:spPr>
          <a:xfrm>
            <a:off x="5007727" y="1652875"/>
            <a:ext cx="1650650" cy="75547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a:t>
            </a:r>
          </a:p>
        </p:txBody>
      </p:sp>
      <p:sp>
        <p:nvSpPr>
          <p:cNvPr id="1048669" name="Rectangle 1048668">
            <a:extLst>
              <a:ext uri="{FF2B5EF4-FFF2-40B4-BE49-F238E27FC236}">
                <a16:creationId xmlns:a16="http://schemas.microsoft.com/office/drawing/2014/main" id="{38952054-0E16-6FDF-D5AD-7E7A1B20DD2D}"/>
              </a:ext>
            </a:extLst>
          </p:cNvPr>
          <p:cNvSpPr/>
          <p:nvPr/>
        </p:nvSpPr>
        <p:spPr>
          <a:xfrm>
            <a:off x="2148617" y="1842470"/>
            <a:ext cx="1481071"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SUCCESS</a:t>
            </a:r>
          </a:p>
        </p:txBody>
      </p:sp>
      <p:sp>
        <p:nvSpPr>
          <p:cNvPr id="1048670" name="Rectangle 1048669">
            <a:extLst>
              <a:ext uri="{FF2B5EF4-FFF2-40B4-BE49-F238E27FC236}">
                <a16:creationId xmlns:a16="http://schemas.microsoft.com/office/drawing/2014/main" id="{87820ADC-D673-7C0A-12D6-5FCA05DBD309}"/>
              </a:ext>
            </a:extLst>
          </p:cNvPr>
          <p:cNvSpPr/>
          <p:nvPr/>
        </p:nvSpPr>
        <p:spPr>
          <a:xfrm>
            <a:off x="7748789" y="1853201"/>
            <a:ext cx="1481071"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INVALID </a:t>
            </a:r>
          </a:p>
        </p:txBody>
      </p:sp>
      <p:sp>
        <p:nvSpPr>
          <p:cNvPr id="1048671" name="Rectangle 1048670">
            <a:extLst>
              <a:ext uri="{FF2B5EF4-FFF2-40B4-BE49-F238E27FC236}">
                <a16:creationId xmlns:a16="http://schemas.microsoft.com/office/drawing/2014/main" id="{44FF85DF-4EE4-BEAF-BFB0-793E93D89381}"/>
              </a:ext>
            </a:extLst>
          </p:cNvPr>
          <p:cNvSpPr/>
          <p:nvPr/>
        </p:nvSpPr>
        <p:spPr>
          <a:xfrm>
            <a:off x="5106469" y="2701062"/>
            <a:ext cx="1481071"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REGISTER</a:t>
            </a:r>
          </a:p>
        </p:txBody>
      </p:sp>
      <p:sp>
        <p:nvSpPr>
          <p:cNvPr id="1048672" name="Rectangle 1048671">
            <a:extLst>
              <a:ext uri="{FF2B5EF4-FFF2-40B4-BE49-F238E27FC236}">
                <a16:creationId xmlns:a16="http://schemas.microsoft.com/office/drawing/2014/main" id="{4EC152C9-4EC8-E9DF-BAE8-FBF3365C9D5C}"/>
              </a:ext>
            </a:extLst>
          </p:cNvPr>
          <p:cNvSpPr/>
          <p:nvPr/>
        </p:nvSpPr>
        <p:spPr>
          <a:xfrm>
            <a:off x="4898257" y="3355741"/>
            <a:ext cx="1906082"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ENTER DETAILS</a:t>
            </a:r>
          </a:p>
        </p:txBody>
      </p:sp>
      <p:sp>
        <p:nvSpPr>
          <p:cNvPr id="1048673" name="Rectangle 1048672">
            <a:extLst>
              <a:ext uri="{FF2B5EF4-FFF2-40B4-BE49-F238E27FC236}">
                <a16:creationId xmlns:a16="http://schemas.microsoft.com/office/drawing/2014/main" id="{91AD4875-38F3-714A-6DB4-69E0D6415085}"/>
              </a:ext>
            </a:extLst>
          </p:cNvPr>
          <p:cNvSpPr/>
          <p:nvPr/>
        </p:nvSpPr>
        <p:spPr>
          <a:xfrm>
            <a:off x="2178667" y="3714204"/>
            <a:ext cx="1481071"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ADD FP</a:t>
            </a:r>
          </a:p>
        </p:txBody>
      </p:sp>
      <p:sp>
        <p:nvSpPr>
          <p:cNvPr id="1048674" name="Rectangle 1048673">
            <a:extLst>
              <a:ext uri="{FF2B5EF4-FFF2-40B4-BE49-F238E27FC236}">
                <a16:creationId xmlns:a16="http://schemas.microsoft.com/office/drawing/2014/main" id="{31EC8F61-F78D-B953-0EA7-3219B055AA52}"/>
              </a:ext>
            </a:extLst>
          </p:cNvPr>
          <p:cNvSpPr/>
          <p:nvPr/>
        </p:nvSpPr>
        <p:spPr>
          <a:xfrm>
            <a:off x="2176519" y="4716612"/>
            <a:ext cx="1481071"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SAVE DATA</a:t>
            </a:r>
          </a:p>
        </p:txBody>
      </p:sp>
      <p:sp>
        <p:nvSpPr>
          <p:cNvPr id="1048675" name="Diamond 1048674">
            <a:extLst>
              <a:ext uri="{FF2B5EF4-FFF2-40B4-BE49-F238E27FC236}">
                <a16:creationId xmlns:a16="http://schemas.microsoft.com/office/drawing/2014/main" id="{8D2F5A63-6FAD-E75D-8C95-753FD10A39BB}"/>
              </a:ext>
            </a:extLst>
          </p:cNvPr>
          <p:cNvSpPr/>
          <p:nvPr/>
        </p:nvSpPr>
        <p:spPr>
          <a:xfrm>
            <a:off x="6422258" y="4381056"/>
            <a:ext cx="1755825" cy="75547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FP CHECK</a:t>
            </a:r>
          </a:p>
        </p:txBody>
      </p:sp>
      <p:sp>
        <p:nvSpPr>
          <p:cNvPr id="1048677" name="Rectangle 1048676">
            <a:extLst>
              <a:ext uri="{FF2B5EF4-FFF2-40B4-BE49-F238E27FC236}">
                <a16:creationId xmlns:a16="http://schemas.microsoft.com/office/drawing/2014/main" id="{82AF7E2F-9120-493F-7252-35C30D3ABAB8}"/>
              </a:ext>
            </a:extLst>
          </p:cNvPr>
          <p:cNvSpPr/>
          <p:nvPr/>
        </p:nvSpPr>
        <p:spPr>
          <a:xfrm>
            <a:off x="5089300" y="4950573"/>
            <a:ext cx="1481071"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VERIFIED </a:t>
            </a:r>
          </a:p>
        </p:txBody>
      </p:sp>
      <p:sp>
        <p:nvSpPr>
          <p:cNvPr id="1048678" name="Rectangle 1048677">
            <a:extLst>
              <a:ext uri="{FF2B5EF4-FFF2-40B4-BE49-F238E27FC236}">
                <a16:creationId xmlns:a16="http://schemas.microsoft.com/office/drawing/2014/main" id="{D9FDD390-244F-0E72-6238-30BC0F01D9F6}"/>
              </a:ext>
            </a:extLst>
          </p:cNvPr>
          <p:cNvSpPr/>
          <p:nvPr/>
        </p:nvSpPr>
        <p:spPr>
          <a:xfrm>
            <a:off x="8075057" y="5412068"/>
            <a:ext cx="1481071"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NOT VERIFIED</a:t>
            </a:r>
          </a:p>
        </p:txBody>
      </p:sp>
      <p:sp>
        <p:nvSpPr>
          <p:cNvPr id="1048679" name="Rectangle 1048678">
            <a:extLst>
              <a:ext uri="{FF2B5EF4-FFF2-40B4-BE49-F238E27FC236}">
                <a16:creationId xmlns:a16="http://schemas.microsoft.com/office/drawing/2014/main" id="{F1B7F680-080A-AA29-3E27-D1B89118ACEA}"/>
              </a:ext>
            </a:extLst>
          </p:cNvPr>
          <p:cNvSpPr/>
          <p:nvPr/>
        </p:nvSpPr>
        <p:spPr>
          <a:xfrm>
            <a:off x="7750935" y="3697032"/>
            <a:ext cx="1481071"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MODIFY</a:t>
            </a:r>
          </a:p>
        </p:txBody>
      </p:sp>
      <p:sp>
        <p:nvSpPr>
          <p:cNvPr id="1048682" name="Oval 1048681">
            <a:extLst>
              <a:ext uri="{FF2B5EF4-FFF2-40B4-BE49-F238E27FC236}">
                <a16:creationId xmlns:a16="http://schemas.microsoft.com/office/drawing/2014/main" id="{3DB5EB35-78D8-CC61-2D74-213CDC2A26E7}"/>
              </a:ext>
            </a:extLst>
          </p:cNvPr>
          <p:cNvSpPr/>
          <p:nvPr/>
        </p:nvSpPr>
        <p:spPr>
          <a:xfrm>
            <a:off x="5046364" y="904453"/>
            <a:ext cx="1562644" cy="5809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1048683" name="Oval 1048682">
            <a:extLst>
              <a:ext uri="{FF2B5EF4-FFF2-40B4-BE49-F238E27FC236}">
                <a16:creationId xmlns:a16="http://schemas.microsoft.com/office/drawing/2014/main" id="{727EB02E-0D9A-0650-5BB2-025CEF5E6CCD}"/>
              </a:ext>
            </a:extLst>
          </p:cNvPr>
          <p:cNvSpPr/>
          <p:nvPr/>
        </p:nvSpPr>
        <p:spPr>
          <a:xfrm>
            <a:off x="5057095" y="6002348"/>
            <a:ext cx="1564792" cy="5809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p>
        </p:txBody>
      </p:sp>
      <p:cxnSp>
        <p:nvCxnSpPr>
          <p:cNvPr id="1048685" name="Straight Arrow Connector 1048684">
            <a:extLst>
              <a:ext uri="{FF2B5EF4-FFF2-40B4-BE49-F238E27FC236}">
                <a16:creationId xmlns:a16="http://schemas.microsoft.com/office/drawing/2014/main" id="{FFD4C887-F5E0-1A94-AF39-34B8C19EE209}"/>
              </a:ext>
            </a:extLst>
          </p:cNvPr>
          <p:cNvCxnSpPr>
            <a:stCxn id="1048682" idx="4"/>
            <a:endCxn id="1048668" idx="0"/>
          </p:cNvCxnSpPr>
          <p:nvPr/>
        </p:nvCxnSpPr>
        <p:spPr>
          <a:xfrm>
            <a:off x="5827686" y="1485448"/>
            <a:ext cx="5366" cy="167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8687" name="Straight Arrow Connector 1048686">
            <a:extLst>
              <a:ext uri="{FF2B5EF4-FFF2-40B4-BE49-F238E27FC236}">
                <a16:creationId xmlns:a16="http://schemas.microsoft.com/office/drawing/2014/main" id="{69B5F779-553A-D5BE-879F-80D88BB26C08}"/>
              </a:ext>
            </a:extLst>
          </p:cNvPr>
          <p:cNvCxnSpPr>
            <a:stCxn id="1048668" idx="1"/>
            <a:endCxn id="1048669" idx="3"/>
          </p:cNvCxnSpPr>
          <p:nvPr/>
        </p:nvCxnSpPr>
        <p:spPr>
          <a:xfrm flipH="1" flipV="1">
            <a:off x="3629688" y="2027747"/>
            <a:ext cx="1378039" cy="2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8689" name="Straight Arrow Connector 1048688">
            <a:extLst>
              <a:ext uri="{FF2B5EF4-FFF2-40B4-BE49-F238E27FC236}">
                <a16:creationId xmlns:a16="http://schemas.microsoft.com/office/drawing/2014/main" id="{15CF8666-251C-E72A-5077-E31FCF1516BC}"/>
              </a:ext>
            </a:extLst>
          </p:cNvPr>
          <p:cNvCxnSpPr>
            <a:stCxn id="1048668" idx="3"/>
            <a:endCxn id="1048670" idx="1"/>
          </p:cNvCxnSpPr>
          <p:nvPr/>
        </p:nvCxnSpPr>
        <p:spPr>
          <a:xfrm>
            <a:off x="6658377" y="2030611"/>
            <a:ext cx="1090412" cy="7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8695" name="Straight Arrow Connector 1048694">
            <a:extLst>
              <a:ext uri="{FF2B5EF4-FFF2-40B4-BE49-F238E27FC236}">
                <a16:creationId xmlns:a16="http://schemas.microsoft.com/office/drawing/2014/main" id="{F33C69B0-D493-B420-7F68-3AF6D9C0F844}"/>
              </a:ext>
            </a:extLst>
          </p:cNvPr>
          <p:cNvCxnSpPr>
            <a:cxnSpLocks/>
            <a:stCxn id="1048671" idx="2"/>
            <a:endCxn id="1048672" idx="0"/>
          </p:cNvCxnSpPr>
          <p:nvPr/>
        </p:nvCxnSpPr>
        <p:spPr>
          <a:xfrm>
            <a:off x="5847005" y="3071616"/>
            <a:ext cx="4293" cy="284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8701" name="Straight Arrow Connector 1048700">
            <a:extLst>
              <a:ext uri="{FF2B5EF4-FFF2-40B4-BE49-F238E27FC236}">
                <a16:creationId xmlns:a16="http://schemas.microsoft.com/office/drawing/2014/main" id="{B69414F3-9D24-2747-FEBD-B23E11CFAC53}"/>
              </a:ext>
            </a:extLst>
          </p:cNvPr>
          <p:cNvCxnSpPr>
            <a:stCxn id="1048673" idx="2"/>
            <a:endCxn id="1048674" idx="0"/>
          </p:cNvCxnSpPr>
          <p:nvPr/>
        </p:nvCxnSpPr>
        <p:spPr>
          <a:xfrm flipH="1">
            <a:off x="2917055" y="4084758"/>
            <a:ext cx="2148" cy="631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8717" name="Connector: Elbow 1048716">
            <a:extLst>
              <a:ext uri="{FF2B5EF4-FFF2-40B4-BE49-F238E27FC236}">
                <a16:creationId xmlns:a16="http://schemas.microsoft.com/office/drawing/2014/main" id="{8A1C80F1-D2BF-A293-7C65-AAE8F0E98476}"/>
              </a:ext>
            </a:extLst>
          </p:cNvPr>
          <p:cNvCxnSpPr>
            <a:stCxn id="1048669" idx="2"/>
            <a:endCxn id="1048671" idx="1"/>
          </p:cNvCxnSpPr>
          <p:nvPr/>
        </p:nvCxnSpPr>
        <p:spPr>
          <a:xfrm rot="16200000" flipH="1">
            <a:off x="3661154" y="1441023"/>
            <a:ext cx="673315" cy="22173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48720" name="Connector: Elbow 1048719">
            <a:extLst>
              <a:ext uri="{FF2B5EF4-FFF2-40B4-BE49-F238E27FC236}">
                <a16:creationId xmlns:a16="http://schemas.microsoft.com/office/drawing/2014/main" id="{6FE39C82-0ABF-8158-5B4D-A746C3025FC0}"/>
              </a:ext>
            </a:extLst>
          </p:cNvPr>
          <p:cNvCxnSpPr>
            <a:cxnSpLocks/>
            <a:stCxn id="1048672" idx="3"/>
            <a:endCxn id="1048679" idx="0"/>
          </p:cNvCxnSpPr>
          <p:nvPr/>
        </p:nvCxnSpPr>
        <p:spPr>
          <a:xfrm>
            <a:off x="6804339" y="3541018"/>
            <a:ext cx="1687132" cy="1560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48723" name="Connector: Elbow 1048722">
            <a:extLst>
              <a:ext uri="{FF2B5EF4-FFF2-40B4-BE49-F238E27FC236}">
                <a16:creationId xmlns:a16="http://schemas.microsoft.com/office/drawing/2014/main" id="{0CFBBD0D-2D1E-4816-DF05-062FDA80CD7D}"/>
              </a:ext>
            </a:extLst>
          </p:cNvPr>
          <p:cNvCxnSpPr>
            <a:cxnSpLocks/>
            <a:stCxn id="1048672" idx="1"/>
            <a:endCxn id="1048673" idx="0"/>
          </p:cNvCxnSpPr>
          <p:nvPr/>
        </p:nvCxnSpPr>
        <p:spPr>
          <a:xfrm rot="10800000" flipV="1">
            <a:off x="2919203" y="3541018"/>
            <a:ext cx="1979054" cy="1731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48725" name="Connector: Elbow 1048724">
            <a:extLst>
              <a:ext uri="{FF2B5EF4-FFF2-40B4-BE49-F238E27FC236}">
                <a16:creationId xmlns:a16="http://schemas.microsoft.com/office/drawing/2014/main" id="{224ACEF1-FCD8-A2A4-C328-09B86AD70331}"/>
              </a:ext>
            </a:extLst>
          </p:cNvPr>
          <p:cNvCxnSpPr>
            <a:stCxn id="1048679" idx="2"/>
            <a:endCxn id="1048675" idx="0"/>
          </p:cNvCxnSpPr>
          <p:nvPr/>
        </p:nvCxnSpPr>
        <p:spPr>
          <a:xfrm rot="5400000">
            <a:off x="7739086" y="3628671"/>
            <a:ext cx="313470" cy="11913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48727" name="Connector: Elbow 1048726">
            <a:extLst>
              <a:ext uri="{FF2B5EF4-FFF2-40B4-BE49-F238E27FC236}">
                <a16:creationId xmlns:a16="http://schemas.microsoft.com/office/drawing/2014/main" id="{FFF4649D-41D0-2C29-CF83-5138A00E42B6}"/>
              </a:ext>
            </a:extLst>
          </p:cNvPr>
          <p:cNvCxnSpPr>
            <a:stCxn id="1048675" idx="1"/>
            <a:endCxn id="1048677" idx="0"/>
          </p:cNvCxnSpPr>
          <p:nvPr/>
        </p:nvCxnSpPr>
        <p:spPr>
          <a:xfrm rot="10800000" flipV="1">
            <a:off x="5829836" y="4758791"/>
            <a:ext cx="592422" cy="1917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48729" name="Connector: Elbow 1048728">
            <a:extLst>
              <a:ext uri="{FF2B5EF4-FFF2-40B4-BE49-F238E27FC236}">
                <a16:creationId xmlns:a16="http://schemas.microsoft.com/office/drawing/2014/main" id="{F66E5C50-67DC-0978-4490-00040A4D6A86}"/>
              </a:ext>
            </a:extLst>
          </p:cNvPr>
          <p:cNvCxnSpPr>
            <a:stCxn id="1048675" idx="3"/>
            <a:endCxn id="1048678" idx="0"/>
          </p:cNvCxnSpPr>
          <p:nvPr/>
        </p:nvCxnSpPr>
        <p:spPr>
          <a:xfrm>
            <a:off x="8178083" y="4758792"/>
            <a:ext cx="637510" cy="65327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48731" name="Connector: Elbow 1048730">
            <a:extLst>
              <a:ext uri="{FF2B5EF4-FFF2-40B4-BE49-F238E27FC236}">
                <a16:creationId xmlns:a16="http://schemas.microsoft.com/office/drawing/2014/main" id="{04ACF7B0-E191-A236-4F46-3549A276FE18}"/>
              </a:ext>
            </a:extLst>
          </p:cNvPr>
          <p:cNvCxnSpPr>
            <a:stCxn id="1048674" idx="2"/>
            <a:endCxn id="1048683" idx="2"/>
          </p:cNvCxnSpPr>
          <p:nvPr/>
        </p:nvCxnSpPr>
        <p:spPr>
          <a:xfrm rot="16200000" flipH="1">
            <a:off x="3384235" y="4619986"/>
            <a:ext cx="1205680" cy="214004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48732" name="Flowchart: Connector 1048731">
            <a:extLst>
              <a:ext uri="{FF2B5EF4-FFF2-40B4-BE49-F238E27FC236}">
                <a16:creationId xmlns:a16="http://schemas.microsoft.com/office/drawing/2014/main" id="{807353B1-7F4A-9E1E-11A0-DBE837B23A16}"/>
              </a:ext>
            </a:extLst>
          </p:cNvPr>
          <p:cNvSpPr/>
          <p:nvPr/>
        </p:nvSpPr>
        <p:spPr>
          <a:xfrm>
            <a:off x="8680361" y="6189813"/>
            <a:ext cx="257577" cy="27109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48736" name="Straight Arrow Connector 1048735">
            <a:extLst>
              <a:ext uri="{FF2B5EF4-FFF2-40B4-BE49-F238E27FC236}">
                <a16:creationId xmlns:a16="http://schemas.microsoft.com/office/drawing/2014/main" id="{9F861CB6-8430-38B6-A8B3-8EA6F9EEACF4}"/>
              </a:ext>
            </a:extLst>
          </p:cNvPr>
          <p:cNvCxnSpPr>
            <a:stCxn id="1048678" idx="2"/>
            <a:endCxn id="1048732" idx="0"/>
          </p:cNvCxnSpPr>
          <p:nvPr/>
        </p:nvCxnSpPr>
        <p:spPr>
          <a:xfrm flipH="1">
            <a:off x="8809150" y="5782622"/>
            <a:ext cx="6443" cy="407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8738" name="Connector: Elbow 1048737">
            <a:extLst>
              <a:ext uri="{FF2B5EF4-FFF2-40B4-BE49-F238E27FC236}">
                <a16:creationId xmlns:a16="http://schemas.microsoft.com/office/drawing/2014/main" id="{0AE3E0F5-CBC2-9008-1456-32EAA0147B7B}"/>
              </a:ext>
            </a:extLst>
          </p:cNvPr>
          <p:cNvCxnSpPr>
            <a:stCxn id="1048670" idx="3"/>
            <a:endCxn id="1048732" idx="6"/>
          </p:cNvCxnSpPr>
          <p:nvPr/>
        </p:nvCxnSpPr>
        <p:spPr>
          <a:xfrm flipH="1">
            <a:off x="8937938" y="2038478"/>
            <a:ext cx="291922" cy="4286884"/>
          </a:xfrm>
          <a:prstGeom prst="bentConnector3">
            <a:avLst>
              <a:gd name="adj1" fmla="val -206250"/>
            </a:avLst>
          </a:prstGeom>
          <a:ln>
            <a:tailEnd type="triangle"/>
          </a:ln>
        </p:spPr>
        <p:style>
          <a:lnRef idx="1">
            <a:schemeClr val="dk1"/>
          </a:lnRef>
          <a:fillRef idx="0">
            <a:schemeClr val="dk1"/>
          </a:fillRef>
          <a:effectRef idx="0">
            <a:schemeClr val="dk1"/>
          </a:effectRef>
          <a:fontRef idx="minor">
            <a:schemeClr val="tx1"/>
          </a:fontRef>
        </p:style>
      </p:cxnSp>
      <p:cxnSp>
        <p:nvCxnSpPr>
          <p:cNvPr id="1048741" name="Straight Arrow Connector 1048740">
            <a:extLst>
              <a:ext uri="{FF2B5EF4-FFF2-40B4-BE49-F238E27FC236}">
                <a16:creationId xmlns:a16="http://schemas.microsoft.com/office/drawing/2014/main" id="{A9C47F26-0602-E81B-52EF-893AD5FBC0E5}"/>
              </a:ext>
            </a:extLst>
          </p:cNvPr>
          <p:cNvCxnSpPr>
            <a:stCxn id="1048732" idx="2"/>
            <a:endCxn id="1048683" idx="6"/>
          </p:cNvCxnSpPr>
          <p:nvPr/>
        </p:nvCxnSpPr>
        <p:spPr>
          <a:xfrm flipH="1" flipV="1">
            <a:off x="6621887" y="6292846"/>
            <a:ext cx="2058474" cy="32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745" name="Rectangle 1048744">
            <a:extLst>
              <a:ext uri="{FF2B5EF4-FFF2-40B4-BE49-F238E27FC236}">
                <a16:creationId xmlns:a16="http://schemas.microsoft.com/office/drawing/2014/main" id="{B2958ADE-F201-6D2D-659E-2DBAABAE5548}"/>
              </a:ext>
            </a:extLst>
          </p:cNvPr>
          <p:cNvSpPr/>
          <p:nvPr/>
        </p:nvSpPr>
        <p:spPr>
          <a:xfrm>
            <a:off x="4881089" y="5502221"/>
            <a:ext cx="1906082" cy="3705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CHANGES SAVED </a:t>
            </a:r>
          </a:p>
        </p:txBody>
      </p:sp>
      <p:cxnSp>
        <p:nvCxnSpPr>
          <p:cNvPr id="1048747" name="Straight Arrow Connector 1048746">
            <a:extLst>
              <a:ext uri="{FF2B5EF4-FFF2-40B4-BE49-F238E27FC236}">
                <a16:creationId xmlns:a16="http://schemas.microsoft.com/office/drawing/2014/main" id="{DE59F978-5386-C78D-4F00-A30A0F137454}"/>
              </a:ext>
            </a:extLst>
          </p:cNvPr>
          <p:cNvCxnSpPr>
            <a:stCxn id="1048677" idx="2"/>
            <a:endCxn id="1048745" idx="0"/>
          </p:cNvCxnSpPr>
          <p:nvPr/>
        </p:nvCxnSpPr>
        <p:spPr>
          <a:xfrm>
            <a:off x="5829836" y="5321127"/>
            <a:ext cx="4294" cy="1810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8749" name="Straight Arrow Connector 1048748">
            <a:extLst>
              <a:ext uri="{FF2B5EF4-FFF2-40B4-BE49-F238E27FC236}">
                <a16:creationId xmlns:a16="http://schemas.microsoft.com/office/drawing/2014/main" id="{4A8C1D68-32BC-5815-CBB5-A4B1B4C1C76A}"/>
              </a:ext>
            </a:extLst>
          </p:cNvPr>
          <p:cNvCxnSpPr>
            <a:stCxn id="1048745" idx="2"/>
            <a:endCxn id="1048683" idx="0"/>
          </p:cNvCxnSpPr>
          <p:nvPr/>
        </p:nvCxnSpPr>
        <p:spPr>
          <a:xfrm>
            <a:off x="5834130" y="5872775"/>
            <a:ext cx="5361" cy="129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74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0105" y="215265"/>
            <a:ext cx="10515600" cy="796925"/>
          </a:xfrm>
        </p:spPr>
        <p:txBody>
          <a:bodyPr/>
          <a:lstStyle/>
          <a:p>
            <a:r>
              <a:rPr lang="en-US" b="1" u="sng" dirty="0">
                <a:latin typeface="Times New Roman" pitchFamily="18" charset="0"/>
                <a:cs typeface="Times New Roman" pitchFamily="18" charset="0"/>
              </a:rPr>
              <a:t>LOGIC USED</a:t>
            </a:r>
          </a:p>
        </p:txBody>
      </p:sp>
      <p:sp>
        <p:nvSpPr>
          <p:cNvPr id="5" name="Text Placeholder 4"/>
          <p:cNvSpPr>
            <a:spLocks noGrp="1"/>
          </p:cNvSpPr>
          <p:nvPr>
            <p:ph type="body" idx="1"/>
          </p:nvPr>
        </p:nvSpPr>
        <p:spPr>
          <a:xfrm>
            <a:off x="836612" y="1306072"/>
            <a:ext cx="5157470" cy="612775"/>
          </a:xfrm>
        </p:spPr>
        <p:txBody>
          <a:bodyPr/>
          <a:lstStyle/>
          <a:p>
            <a:r>
              <a:rPr lang="en-US" u="sng" dirty="0">
                <a:latin typeface="Times New Roman" pitchFamily="18" charset="0"/>
                <a:cs typeface="Times New Roman" pitchFamily="18" charset="0"/>
              </a:rPr>
              <a:t>EXISTING TECHNIQUE</a:t>
            </a:r>
          </a:p>
        </p:txBody>
      </p:sp>
      <p:sp>
        <p:nvSpPr>
          <p:cNvPr id="6" name="Content Placeholder 5"/>
          <p:cNvSpPr>
            <a:spLocks noGrp="1"/>
          </p:cNvSpPr>
          <p:nvPr>
            <p:ph sz="half" idx="2"/>
          </p:nvPr>
        </p:nvSpPr>
        <p:spPr>
          <a:xfrm>
            <a:off x="836612" y="2211961"/>
            <a:ext cx="10515600" cy="923925"/>
          </a:xfrm>
        </p:spPr>
        <p:txBody>
          <a:bodyPr/>
          <a:lstStyle/>
          <a:p>
            <a:pPr marL="0" indent="0">
              <a:buNone/>
            </a:pPr>
            <a:r>
              <a:rPr lang="en-US" dirty="0">
                <a:latin typeface="Times New Roman" pitchFamily="18" charset="0"/>
                <a:cs typeface="Times New Roman" pitchFamily="18" charset="0"/>
              </a:rPr>
              <a:t>Use of the convolutional neural network to detect and store single biometric data for a single user</a:t>
            </a:r>
          </a:p>
        </p:txBody>
      </p:sp>
      <p:sp>
        <p:nvSpPr>
          <p:cNvPr id="3" name="Text Placeholder 4">
            <a:extLst>
              <a:ext uri="{FF2B5EF4-FFF2-40B4-BE49-F238E27FC236}">
                <a16:creationId xmlns:a16="http://schemas.microsoft.com/office/drawing/2014/main" id="{E29D1018-D641-59D7-97D4-4BA943A8FFF9}"/>
              </a:ext>
            </a:extLst>
          </p:cNvPr>
          <p:cNvSpPr txBox="1">
            <a:spLocks/>
          </p:cNvSpPr>
          <p:nvPr/>
        </p:nvSpPr>
        <p:spPr>
          <a:xfrm>
            <a:off x="836612" y="3112752"/>
            <a:ext cx="5157470" cy="61277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u="sng" dirty="0">
                <a:latin typeface="Times New Roman" pitchFamily="18" charset="0"/>
                <a:cs typeface="Times New Roman" pitchFamily="18" charset="0"/>
              </a:rPr>
              <a:t>PROPOSED TECHNIQUE</a:t>
            </a:r>
          </a:p>
        </p:txBody>
      </p:sp>
      <p:sp>
        <p:nvSpPr>
          <p:cNvPr id="9" name="Content Placeholder 5">
            <a:extLst>
              <a:ext uri="{FF2B5EF4-FFF2-40B4-BE49-F238E27FC236}">
                <a16:creationId xmlns:a16="http://schemas.microsoft.com/office/drawing/2014/main" id="{44AC92BD-04D5-9343-E7BC-0F5270EBEF57}"/>
              </a:ext>
            </a:extLst>
          </p:cNvPr>
          <p:cNvSpPr txBox="1">
            <a:spLocks/>
          </p:cNvSpPr>
          <p:nvPr/>
        </p:nvSpPr>
        <p:spPr>
          <a:xfrm>
            <a:off x="839788" y="4433570"/>
            <a:ext cx="10515600" cy="923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Times New Roman" pitchFamily="18" charset="0"/>
              <a:cs typeface="Times New Roman" pitchFamily="18" charset="0"/>
            </a:endParaRPr>
          </a:p>
        </p:txBody>
      </p:sp>
      <p:sp>
        <p:nvSpPr>
          <p:cNvPr id="10" name="Content Placeholder 5">
            <a:extLst>
              <a:ext uri="{FF2B5EF4-FFF2-40B4-BE49-F238E27FC236}">
                <a16:creationId xmlns:a16="http://schemas.microsoft.com/office/drawing/2014/main" id="{EB9B579D-97FA-4412-906F-EB6EE955DCF5}"/>
              </a:ext>
            </a:extLst>
          </p:cNvPr>
          <p:cNvSpPr txBox="1">
            <a:spLocks/>
          </p:cNvSpPr>
          <p:nvPr/>
        </p:nvSpPr>
        <p:spPr>
          <a:xfrm>
            <a:off x="836611" y="4018698"/>
            <a:ext cx="4227657" cy="923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US" sz="2400" dirty="0">
                <a:latin typeface="Times New Roman" pitchFamily="18" charset="0"/>
                <a:cs typeface="Times New Roman" pitchFamily="18" charset="0"/>
              </a:rPr>
              <a:t>Here, we detect and store multiple biometric data for single user</a:t>
            </a:r>
          </a:p>
        </p:txBody>
      </p:sp>
      <p:pic>
        <p:nvPicPr>
          <p:cNvPr id="7" name="Picture 6">
            <a:extLst>
              <a:ext uri="{FF2B5EF4-FFF2-40B4-BE49-F238E27FC236}">
                <a16:creationId xmlns:a16="http://schemas.microsoft.com/office/drawing/2014/main" id="{F2EA12E9-AAB6-00EB-335C-61FDA49AF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269" y="3880978"/>
            <a:ext cx="5953956" cy="20291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a:bodyPr>
          <a:lstStyle/>
          <a:p>
            <a:r>
              <a:rPr lang="en-US" b="1" u="sng" dirty="0">
                <a:latin typeface="Times New Roman" pitchFamily="18" charset="0"/>
                <a:cs typeface="Times New Roman" pitchFamily="18" charset="0"/>
              </a:rPr>
              <a:t>HARDWARE TOOL REQUIREMENTS</a:t>
            </a:r>
          </a:p>
        </p:txBody>
      </p:sp>
      <p:sp>
        <p:nvSpPr>
          <p:cNvPr id="1048625" name="Content Placeholder 2"/>
          <p:cNvSpPr>
            <a:spLocks noGrp="1"/>
          </p:cNvSpPr>
          <p:nvPr>
            <p:ph sz="half" idx="1"/>
          </p:nvPr>
        </p:nvSpPr>
        <p:spPr/>
        <p:txBody>
          <a:bodyPr/>
          <a:lstStyle/>
          <a:p>
            <a:r>
              <a:rPr lang="en-US" dirty="0">
                <a:latin typeface="Times New Roman" pitchFamily="18" charset="0"/>
                <a:cs typeface="Times New Roman" pitchFamily="18" charset="0"/>
              </a:rPr>
              <a:t>Arduino UNO R3</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Optical Fingerprint Scanner</a:t>
            </a:r>
          </a:p>
        </p:txBody>
      </p:sp>
      <p:pic>
        <p:nvPicPr>
          <p:cNvPr id="5" name="Content Placeholder 4">
            <a:extLst>
              <a:ext uri="{FF2B5EF4-FFF2-40B4-BE49-F238E27FC236}">
                <a16:creationId xmlns:a16="http://schemas.microsoft.com/office/drawing/2014/main" id="{C0FBF613-A392-9031-CBA9-8818F8BB47A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19800" y="1690688"/>
            <a:ext cx="2972359" cy="2075426"/>
          </a:xfrm>
        </p:spPr>
      </p:pic>
      <p:pic>
        <p:nvPicPr>
          <p:cNvPr id="7" name="Picture 6">
            <a:extLst>
              <a:ext uri="{FF2B5EF4-FFF2-40B4-BE49-F238E27FC236}">
                <a16:creationId xmlns:a16="http://schemas.microsoft.com/office/drawing/2014/main" id="{CF9526A9-29F4-86C0-67C9-96F6D009FB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2159" y="4101537"/>
            <a:ext cx="2184512" cy="218451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3"/>
          <p:cNvSpPr>
            <a:spLocks noGrp="1"/>
          </p:cNvSpPr>
          <p:nvPr>
            <p:ph type="title"/>
          </p:nvPr>
        </p:nvSpPr>
        <p:spPr/>
        <p:txBody>
          <a:bodyPr>
            <a:normAutofit/>
          </a:bodyPr>
          <a:lstStyle/>
          <a:p>
            <a:r>
              <a:rPr lang="en-US" b="1" u="sng" dirty="0">
                <a:latin typeface="Times New Roman" pitchFamily="18" charset="0"/>
                <a:cs typeface="Times New Roman" pitchFamily="18" charset="0"/>
              </a:rPr>
              <a:t>SOFTWARE TOOL REQUIREMENTS</a:t>
            </a:r>
          </a:p>
        </p:txBody>
      </p:sp>
      <p:sp>
        <p:nvSpPr>
          <p:cNvPr id="1048627" name="Content Placeholder 4"/>
          <p:cNvSpPr>
            <a:spLocks noGrp="1"/>
          </p:cNvSpPr>
          <p:nvPr>
            <p:ph sz="half" idx="1"/>
          </p:nvPr>
        </p:nvSpPr>
        <p:spPr>
          <a:xfrm>
            <a:off x="838200" y="1825625"/>
            <a:ext cx="3656527" cy="4351338"/>
          </a:xfrm>
        </p:spPr>
        <p:txBody>
          <a:bodyPr>
            <a:normAutofit/>
          </a:bodyPr>
          <a:lstStyle/>
          <a:p>
            <a:r>
              <a:rPr lang="en-US" dirty="0">
                <a:latin typeface="Times New Roman" pitchFamily="18" charset="0"/>
                <a:cs typeface="Times New Roman" pitchFamily="18" charset="0"/>
              </a:rPr>
              <a:t>Microsoft SQL server management studio</a:t>
            </a:r>
          </a:p>
          <a:p>
            <a:endParaRPr lang="en-US" dirty="0">
              <a:latin typeface="Times New Roman" pitchFamily="18" charset="0"/>
              <a:cs typeface="Times New Roman" pitchFamily="18" charset="0"/>
            </a:endParaRPr>
          </a:p>
        </p:txBody>
      </p:sp>
      <p:sp>
        <p:nvSpPr>
          <p:cNvPr id="1048628" name="Content Placeholder 6"/>
          <p:cNvSpPr>
            <a:spLocks noGrp="1"/>
          </p:cNvSpPr>
          <p:nvPr>
            <p:ph sz="half" idx="2"/>
          </p:nvPr>
        </p:nvSpPr>
        <p:spPr>
          <a:xfrm>
            <a:off x="4494727" y="1825625"/>
            <a:ext cx="3000777" cy="4351338"/>
          </a:xfrm>
        </p:spPr>
        <p:txBody>
          <a:bodyPr>
            <a:normAutofit/>
          </a:bodyPr>
          <a:lstStyle/>
          <a:p>
            <a:r>
              <a:rPr lang="en-US" dirty="0">
                <a:latin typeface="Times New Roman" pitchFamily="18" charset="0"/>
                <a:cs typeface="Times New Roman" pitchFamily="18" charset="0"/>
              </a:rPr>
              <a:t>Arduino IDE</a:t>
            </a:r>
          </a:p>
        </p:txBody>
      </p:sp>
      <p:sp>
        <p:nvSpPr>
          <p:cNvPr id="2" name="Content Placeholder 6">
            <a:extLst>
              <a:ext uri="{FF2B5EF4-FFF2-40B4-BE49-F238E27FC236}">
                <a16:creationId xmlns:a16="http://schemas.microsoft.com/office/drawing/2014/main" id="{BF9AB238-9D27-4602-7B4A-10DBF9EFDFA4}"/>
              </a:ext>
            </a:extLst>
          </p:cNvPr>
          <p:cNvSpPr txBox="1">
            <a:spLocks/>
          </p:cNvSpPr>
          <p:nvPr/>
        </p:nvSpPr>
        <p:spPr>
          <a:xfrm>
            <a:off x="7697275" y="1820304"/>
            <a:ext cx="30007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itchFamily="18" charset="0"/>
                <a:cs typeface="Times New Roman" pitchFamily="18" charset="0"/>
              </a:rPr>
              <a:t>Visual studio</a:t>
            </a:r>
          </a:p>
        </p:txBody>
      </p:sp>
      <p:pic>
        <p:nvPicPr>
          <p:cNvPr id="4" name="Picture 3">
            <a:extLst>
              <a:ext uri="{FF2B5EF4-FFF2-40B4-BE49-F238E27FC236}">
                <a16:creationId xmlns:a16="http://schemas.microsoft.com/office/drawing/2014/main" id="{314C2272-DC72-3EED-3AF8-6D4E3D757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027" y="2900965"/>
            <a:ext cx="2552381" cy="2406349"/>
          </a:xfrm>
          <a:prstGeom prst="rect">
            <a:avLst/>
          </a:prstGeom>
        </p:spPr>
      </p:pic>
      <p:pic>
        <p:nvPicPr>
          <p:cNvPr id="6" name="Picture 5">
            <a:extLst>
              <a:ext uri="{FF2B5EF4-FFF2-40B4-BE49-F238E27FC236}">
                <a16:creationId xmlns:a16="http://schemas.microsoft.com/office/drawing/2014/main" id="{3051A25B-1220-F8A3-729A-30902773F3E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957" b="95652" l="4110" r="95434">
                        <a14:foregroundMark x1="57078" y1="10435" x2="57078" y2="10435"/>
                        <a14:foregroundMark x1="53881" y1="9565" x2="53881" y2="9565"/>
                        <a14:foregroundMark x1="51142" y1="7826" x2="51142" y2="7826"/>
                        <a14:foregroundMark x1="65753" y1="75652" x2="65753" y2="75652"/>
                        <a14:foregroundMark x1="30137" y1="63043" x2="30137" y2="63043"/>
                        <a14:foregroundMark x1="31050" y1="50435" x2="31050" y2="50435"/>
                        <a14:foregroundMark x1="32420" y1="45652" x2="32420" y2="45652"/>
                        <a14:foregroundMark x1="12785" y1="38261" x2="12785" y2="38261"/>
                        <a14:foregroundMark x1="7763" y1="55217" x2="7763" y2="55217"/>
                        <a14:foregroundMark x1="4566" y1="50000" x2="4566" y2="50000"/>
                        <a14:foregroundMark x1="32420" y1="64783" x2="32420" y2="64783"/>
                        <a14:foregroundMark x1="37443" y1="65652" x2="46119" y2="57826"/>
                        <a14:foregroundMark x1="46119" y1="48261" x2="38356" y2="38261"/>
                        <a14:foregroundMark x1="27854" y1="38261" x2="15068" y2="46957"/>
                        <a14:foregroundMark x1="50228" y1="51739" x2="82648" y2="38696"/>
                        <a14:foregroundMark x1="82648" y1="38696" x2="87215" y2="38696"/>
                        <a14:foregroundMark x1="75799" y1="40435" x2="55708" y2="43043"/>
                        <a14:foregroundMark x1="67580" y1="51739" x2="67580" y2="51739"/>
                        <a14:foregroundMark x1="67580" y1="51739" x2="67580" y2="48696"/>
                        <a14:foregroundMark x1="82192" y1="51739" x2="82192" y2="57826"/>
                        <a14:foregroundMark x1="74429" y1="61739" x2="63927" y2="61739"/>
                        <a14:foregroundMark x1="92237" y1="61739" x2="92237" y2="61739"/>
                        <a14:foregroundMark x1="90868" y1="49565" x2="90868" y2="49565"/>
                        <a14:foregroundMark x1="95434" y1="50000" x2="95434" y2="50000"/>
                        <a14:foregroundMark x1="57078" y1="91739" x2="57078" y2="91739"/>
                        <a14:foregroundMark x1="51598" y1="95652" x2="51598" y2="95652"/>
                      </a14:backgroundRemoval>
                    </a14:imgEffect>
                  </a14:imgLayer>
                </a14:imgProps>
              </a:ext>
              <a:ext uri="{28A0092B-C50C-407E-A947-70E740481C1C}">
                <a14:useLocalDpi xmlns:a14="http://schemas.microsoft.com/office/drawing/2010/main" val="0"/>
              </a:ext>
            </a:extLst>
          </a:blip>
          <a:stretch>
            <a:fillRect/>
          </a:stretch>
        </p:blipFill>
        <p:spPr>
          <a:xfrm>
            <a:off x="4952128" y="3116564"/>
            <a:ext cx="2085975" cy="2190750"/>
          </a:xfrm>
          <a:prstGeom prst="rect">
            <a:avLst/>
          </a:prstGeom>
        </p:spPr>
      </p:pic>
      <p:pic>
        <p:nvPicPr>
          <p:cNvPr id="8" name="Picture 7">
            <a:extLst>
              <a:ext uri="{FF2B5EF4-FFF2-40B4-BE49-F238E27FC236}">
                <a16:creationId xmlns:a16="http://schemas.microsoft.com/office/drawing/2014/main" id="{026C8E45-AA83-0B69-4FAC-20913F09DD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2323" y="3411839"/>
            <a:ext cx="2857500" cy="1600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838200" y="154940"/>
            <a:ext cx="10515600" cy="811530"/>
          </a:xfrm>
        </p:spPr>
        <p:txBody>
          <a:bodyPr/>
          <a:lstStyle/>
          <a:p>
            <a:pPr algn="ctr"/>
            <a:r>
              <a:rPr lang="en-US" b="1" u="sng" dirty="0">
                <a:effectLst/>
                <a:latin typeface="Times New Roman" pitchFamily="18" charset="0"/>
                <a:cs typeface="Times New Roman" pitchFamily="18" charset="0"/>
              </a:rPr>
              <a:t>MODULES</a:t>
            </a:r>
          </a:p>
        </p:txBody>
      </p:sp>
      <p:sp>
        <p:nvSpPr>
          <p:cNvPr id="1048631" name="Content Placeholder 2"/>
          <p:cNvSpPr>
            <a:spLocks noGrp="1"/>
          </p:cNvSpPr>
          <p:nvPr>
            <p:ph idx="1"/>
          </p:nvPr>
        </p:nvSpPr>
        <p:spPr>
          <a:xfrm>
            <a:off x="430530" y="1252855"/>
            <a:ext cx="11314430" cy="5210810"/>
          </a:xfrm>
        </p:spPr>
        <p:txBody>
          <a:bodyPr/>
          <a:lstStyle/>
          <a:p>
            <a:pPr marL="514350" indent="-514350">
              <a:lnSpc>
                <a:spcPct val="150000"/>
              </a:lnSpc>
              <a:buFont typeface="+mj-lt"/>
              <a:buAutoNum type="arabicPeriod"/>
            </a:pPr>
            <a:r>
              <a:rPr lang="en-US" dirty="0">
                <a:latin typeface="Times New Roman" pitchFamily="18" charset="0"/>
                <a:cs typeface="Times New Roman" pitchFamily="18" charset="0"/>
              </a:rPr>
              <a:t>Login form</a:t>
            </a:r>
          </a:p>
          <a:p>
            <a:pPr marL="514350" indent="-514350">
              <a:lnSpc>
                <a:spcPct val="150000"/>
              </a:lnSpc>
              <a:buFont typeface="+mj-lt"/>
              <a:buAutoNum type="arabicPeriod"/>
            </a:pPr>
            <a:r>
              <a:rPr lang="en-US" dirty="0">
                <a:latin typeface="Times New Roman" pitchFamily="18" charset="0"/>
                <a:cs typeface="Times New Roman" pitchFamily="18" charset="0"/>
              </a:rPr>
              <a:t>Registration catalog</a:t>
            </a:r>
          </a:p>
          <a:p>
            <a:pPr marL="514350" indent="-514350">
              <a:lnSpc>
                <a:spcPct val="150000"/>
              </a:lnSpc>
              <a:buFont typeface="+mj-lt"/>
              <a:buAutoNum type="arabicPeriod"/>
            </a:pPr>
            <a:r>
              <a:rPr lang="en-US" dirty="0">
                <a:latin typeface="Times New Roman" pitchFamily="18" charset="0"/>
                <a:cs typeface="Times New Roman" pitchFamily="18" charset="0"/>
              </a:rPr>
              <a:t>Fingerprint scan form</a:t>
            </a:r>
          </a:p>
          <a:p>
            <a:pPr marL="514350" indent="-514350">
              <a:lnSpc>
                <a:spcPct val="150000"/>
              </a:lnSpc>
              <a:buFont typeface="+mj-lt"/>
              <a:buAutoNum type="arabicPeriod"/>
            </a:pPr>
            <a:r>
              <a:rPr lang="en-US" dirty="0">
                <a:latin typeface="Times New Roman" pitchFamily="18" charset="0"/>
                <a:cs typeface="Times New Roman" pitchFamily="18" charset="0"/>
              </a:rPr>
              <a:t>Fingerprint checking form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612140" y="275771"/>
            <a:ext cx="10741660" cy="1745523"/>
          </a:xfrm>
        </p:spPr>
        <p:txBody>
          <a:bodyPr>
            <a:normAutofit/>
          </a:bodyPr>
          <a:lstStyle/>
          <a:p>
            <a:pPr algn="ctr"/>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itchFamily="18" charset="0"/>
                <a:sym typeface="+mn-ea"/>
              </a:rPr>
              <a:t>MODULE 1</a:t>
            </a:r>
            <a:r>
              <a:rPr lang="en-US" sz="4000" b="1" dirty="0">
                <a:latin typeface="Times New Roman" panose="02020603050405020304" pitchFamily="18" charset="0"/>
                <a:cs typeface="Times New Roman" pitchFamily="18" charset="0"/>
                <a:sym typeface="+mn-ea"/>
              </a:rPr>
              <a:t>  </a:t>
            </a:r>
            <a:br>
              <a:rPr lang="en-US" sz="4000" b="1" dirty="0">
                <a:latin typeface="Times New Roman" panose="02020603050405020304" pitchFamily="18" charset="0"/>
                <a:cs typeface="Times New Roman" pitchFamily="18" charset="0"/>
                <a:sym typeface="+mn-ea"/>
              </a:rPr>
            </a:br>
            <a:r>
              <a:rPr lang="en-US" sz="4000" b="1" dirty="0">
                <a:latin typeface="Times New Roman" panose="02020603050405020304" pitchFamily="18" charset="0"/>
                <a:cs typeface="Times New Roman" pitchFamily="18" charset="0"/>
                <a:sym typeface="+mn-ea"/>
              </a:rPr>
              <a:t>Login form</a:t>
            </a:r>
            <a:endParaRPr lang="en-US" sz="4000" b="1" dirty="0">
              <a:latin typeface="Times New Roman" panose="02020603050405020304" pitchFamily="18" charset="0"/>
              <a:cs typeface="Times New Roman" panose="02020603050405020304" pitchFamily="18" charset="0"/>
            </a:endParaRPr>
          </a:p>
        </p:txBody>
      </p:sp>
      <p:sp>
        <p:nvSpPr>
          <p:cNvPr id="1048633" name="Content Placeholder 2"/>
          <p:cNvSpPr>
            <a:spLocks noGrp="1"/>
          </p:cNvSpPr>
          <p:nvPr>
            <p:ph idx="1"/>
          </p:nvPr>
        </p:nvSpPr>
        <p:spPr>
          <a:xfrm>
            <a:off x="492125" y="2021294"/>
            <a:ext cx="11177905" cy="4382046"/>
          </a:xfrm>
        </p:spPr>
        <p:txBody>
          <a:bodyPr>
            <a:normAutofit/>
          </a:bodyPr>
          <a:lstStyle/>
          <a:p>
            <a:pPr marL="0" marR="0" algn="just">
              <a:lnSpc>
                <a:spcPct val="150000"/>
              </a:lnSpc>
              <a:spcBef>
                <a:spcPts val="0"/>
              </a:spcBef>
              <a:spcAft>
                <a:spcPts val="800"/>
              </a:spcAft>
              <a:tabLst>
                <a:tab pos="2865755" algn="ctr"/>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Here in the login form section, we collect data from the user that is the details from the user such as username and preferred password. By development, we used the path of the SQL server management studio to store the data of the user in the created login database in the server and a connection is been created between the login page and database under the login function which is been coded to collect the data from the user. Without login completion, the user cannot enter the security panel which is the authentication section.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80000"/>
              </a:lnSpc>
            </a:pP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489857" y="238034"/>
            <a:ext cx="10515600" cy="739775"/>
          </a:xfrm>
        </p:spPr>
        <p:txBody>
          <a:bodyPr>
            <a:normAutofit/>
          </a:bodyPr>
          <a:lstStyle/>
          <a:p>
            <a:pPr algn="ct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AGENDA</a:t>
            </a:r>
          </a:p>
        </p:txBody>
      </p:sp>
      <p:sp>
        <p:nvSpPr>
          <p:cNvPr id="1048596" name="Content Placeholder 2"/>
          <p:cNvSpPr>
            <a:spLocks noGrp="1"/>
          </p:cNvSpPr>
          <p:nvPr>
            <p:ph idx="1"/>
          </p:nvPr>
        </p:nvSpPr>
        <p:spPr>
          <a:xfrm>
            <a:off x="461645" y="996950"/>
            <a:ext cx="11314430" cy="5334000"/>
          </a:xfrm>
        </p:spPr>
        <p:txBody>
          <a:bodyPr>
            <a:normAutofit fontScale="95833"/>
          </a:bodyPr>
          <a:lstStyle/>
          <a:p>
            <a:endParaRPr lang="en-US" sz="2400" dirty="0"/>
          </a:p>
          <a:p>
            <a:endParaRPr lang="en-US" sz="2920" dirty="0">
              <a:latin typeface="Times New Roman" pitchFamily="18" charset="0"/>
              <a:cs typeface="Times New Roman" pitchFamily="18" charset="0"/>
            </a:endParaRPr>
          </a:p>
          <a:p>
            <a:endParaRPr lang="en-US" sz="2920"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1348021"/>
              </p:ext>
            </p:extLst>
          </p:nvPr>
        </p:nvGraphicFramePr>
        <p:xfrm>
          <a:off x="188686" y="1538514"/>
          <a:ext cx="11713028" cy="4968240"/>
        </p:xfrm>
        <a:graphic>
          <a:graphicData uri="http://schemas.openxmlformats.org/drawingml/2006/table">
            <a:tbl>
              <a:tblPr firstRow="1" bandRow="1">
                <a:tableStyleId>{5C22544A-7EE6-4342-B048-85BDC9FD1C3A}</a:tableStyleId>
              </a:tblPr>
              <a:tblGrid>
                <a:gridCol w="6066971">
                  <a:extLst>
                    <a:ext uri="{9D8B030D-6E8A-4147-A177-3AD203B41FA5}">
                      <a16:colId xmlns:a16="http://schemas.microsoft.com/office/drawing/2014/main" val="20000"/>
                    </a:ext>
                  </a:extLst>
                </a:gridCol>
                <a:gridCol w="5646057">
                  <a:extLst>
                    <a:ext uri="{9D8B030D-6E8A-4147-A177-3AD203B41FA5}">
                      <a16:colId xmlns:a16="http://schemas.microsoft.com/office/drawing/2014/main" val="20001"/>
                    </a:ext>
                  </a:extLst>
                </a:gridCol>
              </a:tblGrid>
              <a:tr h="4151086">
                <a:tc>
                  <a:txBody>
                    <a:bodyPr/>
                    <a:lstStyle/>
                    <a:p>
                      <a:pPr marL="514350" indent="-514350">
                        <a:buFont typeface="+mj-lt"/>
                        <a:buAutoNum type="arabicPeriod"/>
                      </a:pPr>
                      <a:r>
                        <a:rPr lang="en-US" sz="3200" b="0" dirty="0">
                          <a:solidFill>
                            <a:schemeClr val="tx1"/>
                          </a:solidFill>
                          <a:latin typeface="Times New Roman" pitchFamily="18" charset="0"/>
                          <a:cs typeface="Times New Roman" pitchFamily="18" charset="0"/>
                        </a:rPr>
                        <a:t>Abstract</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Objective</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Literature Survey</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Existing System</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Drawbacks of existing system</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Proposed System</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Advantages of proposed system</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Calculations</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Block diagram</a:t>
                      </a:r>
                    </a:p>
                    <a:p>
                      <a:pPr marL="514350" indent="-514350">
                        <a:buFont typeface="+mj-lt"/>
                        <a:buAutoNum type="arabicPeriod"/>
                      </a:pPr>
                      <a:r>
                        <a:rPr lang="en-US" sz="3200" b="0" dirty="0">
                          <a:solidFill>
                            <a:schemeClr val="tx1"/>
                          </a:solidFill>
                          <a:latin typeface="Times New Roman" pitchFamily="18" charset="0"/>
                          <a:cs typeface="Times New Roman" pitchFamily="18" charset="0"/>
                        </a:rPr>
                        <a:t>Advantages of proposed work</a:t>
                      </a:r>
                    </a:p>
                  </a:txBody>
                  <a:tcPr>
                    <a:noFill/>
                  </a:tcPr>
                </a:tc>
                <a:tc>
                  <a:txBody>
                    <a:bodyPr/>
                    <a:lstStyle/>
                    <a:p>
                      <a:pPr marL="514350" indent="-514350">
                        <a:buFont typeface="+mj-lt"/>
                        <a:buNone/>
                      </a:pPr>
                      <a:r>
                        <a:rPr lang="en-US" sz="3200" b="0" dirty="0">
                          <a:solidFill>
                            <a:schemeClr val="tx1"/>
                          </a:solidFill>
                          <a:latin typeface="Times New Roman" pitchFamily="18" charset="0"/>
                          <a:cs typeface="Times New Roman" pitchFamily="18" charset="0"/>
                        </a:rPr>
                        <a:t>11. Hardware tool requirements</a:t>
                      </a:r>
                    </a:p>
                    <a:p>
                      <a:pPr marL="514350" indent="-514350">
                        <a:buFont typeface="+mj-lt"/>
                        <a:buNone/>
                      </a:pPr>
                      <a:r>
                        <a:rPr lang="en-US" sz="3200" b="0" dirty="0">
                          <a:solidFill>
                            <a:schemeClr val="tx1"/>
                          </a:solidFill>
                          <a:latin typeface="Times New Roman" pitchFamily="18" charset="0"/>
                          <a:cs typeface="Times New Roman" pitchFamily="18" charset="0"/>
                        </a:rPr>
                        <a:t>12.</a:t>
                      </a:r>
                      <a:r>
                        <a:rPr lang="en-US" sz="3200" b="0" baseline="0" dirty="0">
                          <a:solidFill>
                            <a:schemeClr val="tx1"/>
                          </a:solidFill>
                          <a:latin typeface="Times New Roman" pitchFamily="18" charset="0"/>
                          <a:cs typeface="Times New Roman" pitchFamily="18" charset="0"/>
                        </a:rPr>
                        <a:t> </a:t>
                      </a:r>
                      <a:r>
                        <a:rPr lang="en-US" sz="3200" b="0" dirty="0">
                          <a:solidFill>
                            <a:schemeClr val="tx1"/>
                          </a:solidFill>
                          <a:latin typeface="Times New Roman" pitchFamily="18" charset="0"/>
                          <a:cs typeface="Times New Roman" pitchFamily="18" charset="0"/>
                        </a:rPr>
                        <a:t>Software tool requirements</a:t>
                      </a:r>
                    </a:p>
                    <a:p>
                      <a:pPr marL="514350" indent="-514350">
                        <a:buFont typeface="+mj-lt"/>
                        <a:buNone/>
                      </a:pPr>
                      <a:r>
                        <a:rPr lang="en-US" sz="3200" b="0" dirty="0">
                          <a:solidFill>
                            <a:schemeClr val="tx1"/>
                          </a:solidFill>
                          <a:latin typeface="Times New Roman" pitchFamily="18" charset="0"/>
                          <a:cs typeface="Times New Roman" pitchFamily="18" charset="0"/>
                        </a:rPr>
                        <a:t>13. Modules </a:t>
                      </a:r>
                    </a:p>
                    <a:p>
                      <a:pPr marL="514350" indent="-514350">
                        <a:buFont typeface="+mj-lt"/>
                        <a:buNone/>
                      </a:pPr>
                      <a:r>
                        <a:rPr lang="en-US" sz="3200" b="0" dirty="0">
                          <a:solidFill>
                            <a:schemeClr val="tx1"/>
                          </a:solidFill>
                          <a:latin typeface="Times New Roman" pitchFamily="18" charset="0"/>
                          <a:cs typeface="Times New Roman" pitchFamily="18" charset="0"/>
                        </a:rPr>
                        <a:t>14. Model output</a:t>
                      </a:r>
                    </a:p>
                    <a:p>
                      <a:pPr marL="514350" indent="-514350">
                        <a:buFont typeface="+mj-lt"/>
                        <a:buNone/>
                      </a:pPr>
                      <a:r>
                        <a:rPr lang="en-US" sz="3200" b="0" dirty="0">
                          <a:solidFill>
                            <a:schemeClr val="tx1"/>
                          </a:solidFill>
                          <a:latin typeface="Times New Roman" pitchFamily="18" charset="0"/>
                          <a:cs typeface="Times New Roman" pitchFamily="18" charset="0"/>
                        </a:rPr>
                        <a:t>15. Sample output</a:t>
                      </a:r>
                    </a:p>
                    <a:p>
                      <a:pPr marL="514350" indent="-514350">
                        <a:buFont typeface="+mj-lt"/>
                        <a:buNone/>
                      </a:pPr>
                      <a:r>
                        <a:rPr lang="en-US" sz="3200" b="0" dirty="0">
                          <a:solidFill>
                            <a:schemeClr val="tx1"/>
                          </a:solidFill>
                          <a:latin typeface="Times New Roman" pitchFamily="18" charset="0"/>
                          <a:cs typeface="Times New Roman" pitchFamily="18" charset="0"/>
                        </a:rPr>
                        <a:t>16.</a:t>
                      </a:r>
                      <a:r>
                        <a:rPr lang="en-US" sz="3200" b="0" baseline="0" dirty="0">
                          <a:solidFill>
                            <a:schemeClr val="tx1"/>
                          </a:solidFill>
                          <a:latin typeface="Times New Roman" pitchFamily="18" charset="0"/>
                          <a:cs typeface="Times New Roman" pitchFamily="18" charset="0"/>
                        </a:rPr>
                        <a:t> </a:t>
                      </a:r>
                      <a:r>
                        <a:rPr lang="en-US" sz="3200" b="0" dirty="0">
                          <a:solidFill>
                            <a:schemeClr val="tx1"/>
                          </a:solidFill>
                          <a:latin typeface="Times New Roman" pitchFamily="18" charset="0"/>
                          <a:cs typeface="Times New Roman" pitchFamily="18" charset="0"/>
                        </a:rPr>
                        <a:t>Conclusion</a:t>
                      </a:r>
                    </a:p>
                    <a:p>
                      <a:pPr marL="514350" indent="-514350">
                        <a:buFont typeface="+mj-lt"/>
                        <a:buNone/>
                      </a:pPr>
                      <a:r>
                        <a:rPr lang="en-US" sz="3200" b="0" dirty="0">
                          <a:solidFill>
                            <a:schemeClr val="tx1"/>
                          </a:solidFill>
                          <a:latin typeface="Times New Roman" pitchFamily="18" charset="0"/>
                          <a:cs typeface="Times New Roman" pitchFamily="18" charset="0"/>
                        </a:rPr>
                        <a:t>17. Future works </a:t>
                      </a:r>
                    </a:p>
                    <a:p>
                      <a:pPr marL="514350" indent="-514350">
                        <a:buFont typeface="+mj-lt"/>
                        <a:buNone/>
                      </a:pPr>
                      <a:r>
                        <a:rPr lang="en-US" sz="3200" b="0" dirty="0">
                          <a:solidFill>
                            <a:schemeClr val="tx1"/>
                          </a:solidFill>
                          <a:latin typeface="Times New Roman" pitchFamily="18" charset="0"/>
                          <a:cs typeface="Times New Roman" pitchFamily="18" charset="0"/>
                        </a:rPr>
                        <a:t>18. References</a:t>
                      </a:r>
                      <a:endParaRPr lang="en-IN" sz="3200"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838200" y="199390"/>
            <a:ext cx="10515600" cy="1339124"/>
          </a:xfrm>
        </p:spPr>
        <p:txBody>
          <a:bodyPr>
            <a:normAutofit/>
          </a:bodyPr>
          <a:lstStyle/>
          <a:p>
            <a:pPr algn="ctr"/>
            <a:r>
              <a:rPr lang="en-US" sz="4000" b="1" u="sng" dirty="0">
                <a:latin typeface="Times New Roman" pitchFamily="18" charset="0"/>
                <a:cs typeface="Times New Roman" pitchFamily="18" charset="0"/>
                <a:sym typeface="+mn-ea"/>
              </a:rPr>
              <a:t>MODULE 2</a:t>
            </a:r>
            <a:r>
              <a:rPr lang="en-US" sz="4000" b="1" dirty="0">
                <a:latin typeface="Times New Roman" pitchFamily="18" charset="0"/>
                <a:cs typeface="Times New Roman" pitchFamily="18" charset="0"/>
                <a:sym typeface="+mn-ea"/>
              </a:rPr>
              <a:t>: </a:t>
            </a:r>
            <a:br>
              <a:rPr lang="en-US" sz="4000" b="1" dirty="0">
                <a:latin typeface="Times New Roman" pitchFamily="18" charset="0"/>
                <a:cs typeface="Times New Roman" pitchFamily="18" charset="0"/>
                <a:sym typeface="+mn-ea"/>
              </a:rPr>
            </a:br>
            <a:r>
              <a:rPr lang="en-US" sz="4000" b="1" dirty="0">
                <a:latin typeface="Times New Roman" pitchFamily="18" charset="0"/>
                <a:cs typeface="Times New Roman" pitchFamily="18" charset="0"/>
                <a:sym typeface="+mn-ea"/>
              </a:rPr>
              <a:t>Registration catalog</a:t>
            </a:r>
            <a:endParaRPr lang="en-US" sz="4000" b="1" u="sng" dirty="0">
              <a:latin typeface="Times New Roman" pitchFamily="18" charset="0"/>
              <a:cs typeface="Times New Roman" pitchFamily="18" charset="0"/>
            </a:endParaRPr>
          </a:p>
        </p:txBody>
      </p:sp>
      <p:sp>
        <p:nvSpPr>
          <p:cNvPr id="1048635" name="Content Placeholder 2"/>
          <p:cNvSpPr>
            <a:spLocks noGrp="1"/>
          </p:cNvSpPr>
          <p:nvPr>
            <p:ph idx="1"/>
          </p:nvPr>
        </p:nvSpPr>
        <p:spPr>
          <a:xfrm>
            <a:off x="446405" y="1717796"/>
            <a:ext cx="11299190" cy="3662317"/>
          </a:xfrm>
        </p:spPr>
        <p:txBody>
          <a:bodyPr>
            <a:noAutofit/>
          </a:bodyPr>
          <a:lstStyle/>
          <a:p>
            <a:pPr>
              <a:lnSpc>
                <a:spcPct val="150000"/>
              </a:lnSpc>
            </a:pPr>
            <a:r>
              <a:rPr lang="en-US" sz="2400" dirty="0">
                <a:effectLst/>
                <a:latin typeface="Times New Roman" panose="02020603050405020304" pitchFamily="18" charset="0"/>
                <a:ea typeface="Times New Roman" panose="02020603050405020304" pitchFamily="18" charset="0"/>
              </a:rPr>
              <a:t>From successful login, the user is able to enter the registration catalog, which has three primary sections namely the registration section, database grid view, and the task section where each section has its own priorities and specification. From the registration section, the user has to enter his personal details included on the page. </a:t>
            </a:r>
          </a:p>
          <a:p>
            <a:pPr>
              <a:lnSpc>
                <a:spcPct val="150000"/>
              </a:lnSpc>
            </a:pPr>
            <a:r>
              <a:rPr lang="en-US" sz="2400" dirty="0">
                <a:effectLst/>
                <a:latin typeface="Times New Roman" panose="02020603050405020304" pitchFamily="18" charset="0"/>
                <a:ea typeface="Times New Roman" panose="02020603050405020304" pitchFamily="18" charset="0"/>
              </a:rPr>
              <a:t>To newly include data the registration can be completed by adding a combination of a fingerprint with respect to the ID of the user which will be followed, after enrolling the user data will be visible in the database grid view and the data of some specific users can be searched using the search bar.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838200" y="199390"/>
            <a:ext cx="10515600" cy="1339124"/>
          </a:xfrm>
        </p:spPr>
        <p:txBody>
          <a:bodyPr>
            <a:normAutofit/>
          </a:bodyPr>
          <a:lstStyle/>
          <a:p>
            <a:pPr algn="ctr"/>
            <a:r>
              <a:rPr lang="en-US" sz="4000" b="1" u="sng" dirty="0">
                <a:latin typeface="Times New Roman" pitchFamily="18" charset="0"/>
                <a:cs typeface="Times New Roman" pitchFamily="18" charset="0"/>
                <a:sym typeface="+mn-ea"/>
              </a:rPr>
              <a:t>MODULE 2</a:t>
            </a:r>
            <a:r>
              <a:rPr lang="en-US" sz="4000" b="1" dirty="0">
                <a:latin typeface="Times New Roman" pitchFamily="18" charset="0"/>
                <a:cs typeface="Times New Roman" pitchFamily="18" charset="0"/>
                <a:sym typeface="+mn-ea"/>
              </a:rPr>
              <a:t>: </a:t>
            </a:r>
            <a:br>
              <a:rPr lang="en-US" sz="4000" b="1" dirty="0">
                <a:latin typeface="Times New Roman" pitchFamily="18" charset="0"/>
                <a:cs typeface="Times New Roman" pitchFamily="18" charset="0"/>
                <a:sym typeface="+mn-ea"/>
              </a:rPr>
            </a:br>
            <a:r>
              <a:rPr lang="en-US" sz="4000" b="1" dirty="0">
                <a:latin typeface="Times New Roman" pitchFamily="18" charset="0"/>
                <a:cs typeface="Times New Roman" pitchFamily="18" charset="0"/>
                <a:sym typeface="+mn-ea"/>
              </a:rPr>
              <a:t>Registration catalog</a:t>
            </a:r>
            <a:endParaRPr lang="en-US" sz="4000" b="1" u="sng" dirty="0">
              <a:latin typeface="Times New Roman" pitchFamily="18" charset="0"/>
              <a:cs typeface="Times New Roman" pitchFamily="18" charset="0"/>
            </a:endParaRPr>
          </a:p>
        </p:txBody>
      </p:sp>
      <p:sp>
        <p:nvSpPr>
          <p:cNvPr id="1048635" name="Content Placeholder 2"/>
          <p:cNvSpPr>
            <a:spLocks noGrp="1"/>
          </p:cNvSpPr>
          <p:nvPr>
            <p:ph idx="1"/>
          </p:nvPr>
        </p:nvSpPr>
        <p:spPr>
          <a:xfrm>
            <a:off x="446405" y="1717796"/>
            <a:ext cx="11299190" cy="3662317"/>
          </a:xfrm>
        </p:spPr>
        <p:txBody>
          <a:bodyPr>
            <a:noAutofit/>
          </a:bodyPr>
          <a:lstStyle/>
          <a:p>
            <a:pPr>
              <a:lnSpc>
                <a:spcPct val="150000"/>
              </a:lnSpc>
            </a:pPr>
            <a:r>
              <a:rPr lang="en-US" sz="2400" dirty="0">
                <a:effectLst/>
                <a:latin typeface="Times New Roman" panose="02020603050405020304" pitchFamily="18" charset="0"/>
                <a:ea typeface="Times New Roman" panose="02020603050405020304" pitchFamily="18" charset="0"/>
              </a:rPr>
              <a:t>In the task section there will be two buttons one to save, and another to modify where this modify includes the </a:t>
            </a:r>
            <a:r>
              <a:rPr lang="en-US" sz="2400" dirty="0" err="1">
                <a:effectLst/>
                <a:latin typeface="Times New Roman" panose="02020603050405020304" pitchFamily="18" charset="0"/>
                <a:ea typeface="Times New Roman" panose="02020603050405020304" pitchFamily="18" charset="0"/>
              </a:rPr>
              <a:t>updation</a:t>
            </a:r>
            <a:r>
              <a:rPr lang="en-US" sz="2400" dirty="0">
                <a:effectLst/>
                <a:latin typeface="Times New Roman" panose="02020603050405020304" pitchFamily="18" charset="0"/>
                <a:ea typeface="Times New Roman" panose="02020603050405020304" pitchFamily="18" charset="0"/>
              </a:rPr>
              <a:t> of data and deletion of data. </a:t>
            </a:r>
            <a:endParaRPr lang="en-US" sz="2400" dirty="0">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Once the data is been enrolled it has to be saved to be viewed in the grid view if any changes has to do means the modify button helps here, even though to modify the data the system authenticates your fingerprints to make the user to modify such as update or delete his\her data from the database.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9528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780143" y="553810"/>
            <a:ext cx="10515600" cy="1158876"/>
          </a:xfrm>
        </p:spPr>
        <p:txBody>
          <a:bodyPr>
            <a:normAutofit fontScale="90000"/>
          </a:bodyPr>
          <a:lstStyle/>
          <a:p>
            <a:pPr algn="ctr"/>
            <a:r>
              <a:rPr lang="en-US" b="1" u="sng" dirty="0">
                <a:latin typeface="Times New Roman" pitchFamily="18" charset="0"/>
                <a:cs typeface="Times New Roman" pitchFamily="18" charset="0"/>
                <a:sym typeface="+mn-ea"/>
              </a:rPr>
              <a:t>MODULE 3</a:t>
            </a:r>
            <a:r>
              <a:rPr lang="en-US" b="1" dirty="0">
                <a:latin typeface="Times New Roman" pitchFamily="18" charset="0"/>
                <a:cs typeface="Times New Roman" pitchFamily="18" charset="0"/>
                <a:sym typeface="+mn-ea"/>
              </a:rPr>
              <a:t>: </a:t>
            </a:r>
            <a:br>
              <a:rPr lang="en-US" b="1" dirty="0">
                <a:latin typeface="Times New Roman" pitchFamily="18" charset="0"/>
                <a:cs typeface="Times New Roman" pitchFamily="18" charset="0"/>
                <a:sym typeface="+mn-ea"/>
              </a:rPr>
            </a:br>
            <a:r>
              <a:rPr lang="en-US" b="1" dirty="0">
                <a:latin typeface="Times New Roman" pitchFamily="18" charset="0"/>
                <a:cs typeface="Times New Roman" pitchFamily="18" charset="0"/>
                <a:sym typeface="+mn-ea"/>
              </a:rPr>
              <a:t>Fingerprint scan form</a:t>
            </a:r>
            <a:endParaRPr lang="en-US" b="1" u="sng" dirty="0">
              <a:latin typeface="Times New Roman" pitchFamily="18" charset="0"/>
              <a:cs typeface="Times New Roman" pitchFamily="18" charset="0"/>
            </a:endParaRPr>
          </a:p>
        </p:txBody>
      </p:sp>
      <p:sp>
        <p:nvSpPr>
          <p:cNvPr id="1048637" name="Content Placeholder 2"/>
          <p:cNvSpPr>
            <a:spLocks noGrp="1"/>
          </p:cNvSpPr>
          <p:nvPr>
            <p:ph sz="half" idx="1"/>
          </p:nvPr>
        </p:nvSpPr>
        <p:spPr>
          <a:xfrm>
            <a:off x="661035" y="1712686"/>
            <a:ext cx="10869930" cy="4819015"/>
          </a:xfrm>
        </p:spPr>
        <p:txBody>
          <a:bodyPr>
            <a:noAutofit/>
          </a:bodyPr>
          <a:lstStyle/>
          <a:p>
            <a:pPr>
              <a:lnSpc>
                <a:spcPct val="170000"/>
              </a:lnSpc>
            </a:pPr>
            <a:r>
              <a:rPr lang="en-US" sz="2400" dirty="0">
                <a:effectLst/>
                <a:latin typeface="Times New Roman" panose="02020603050405020304" pitchFamily="18" charset="0"/>
                <a:ea typeface="Times New Roman" panose="02020603050405020304" pitchFamily="18" charset="0"/>
              </a:rPr>
              <a:t>After completion of registration with a unique ID, now the user will be able to add his fingerprint to the system through the optical fingerprint sensor. </a:t>
            </a:r>
          </a:p>
          <a:p>
            <a:pPr>
              <a:lnSpc>
                <a:spcPct val="170000"/>
              </a:lnSpc>
            </a:pPr>
            <a:r>
              <a:rPr lang="en-US" sz="2400" dirty="0">
                <a:effectLst/>
                <a:latin typeface="Times New Roman" panose="02020603050405020304" pitchFamily="18" charset="0"/>
                <a:ea typeface="Times New Roman" panose="02020603050405020304" pitchFamily="18" charset="0"/>
              </a:rPr>
              <a:t>Here in this fingerprint storing form, the ID mentioned in the registration form will be visible in the biometric data pallet, then as said this is the combination and uniqueness of the security system the user will be mentioning his unique number in different aspects below the Redbox available and after entering data onto the textbox the user will be requested to enter his different combination of fingerprints to</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780143" y="553810"/>
            <a:ext cx="10515600" cy="1158876"/>
          </a:xfrm>
        </p:spPr>
        <p:txBody>
          <a:bodyPr>
            <a:normAutofit fontScale="90000"/>
          </a:bodyPr>
          <a:lstStyle/>
          <a:p>
            <a:pPr algn="ctr"/>
            <a:r>
              <a:rPr lang="en-US" b="1" u="sng" dirty="0">
                <a:latin typeface="Times New Roman" pitchFamily="18" charset="0"/>
                <a:cs typeface="Times New Roman" pitchFamily="18" charset="0"/>
                <a:sym typeface="+mn-ea"/>
              </a:rPr>
              <a:t>MODULE 3</a:t>
            </a:r>
            <a:r>
              <a:rPr lang="en-US" b="1" dirty="0">
                <a:latin typeface="Times New Roman" pitchFamily="18" charset="0"/>
                <a:cs typeface="Times New Roman" pitchFamily="18" charset="0"/>
                <a:sym typeface="+mn-ea"/>
              </a:rPr>
              <a:t>: </a:t>
            </a:r>
            <a:br>
              <a:rPr lang="en-US" b="1" dirty="0">
                <a:latin typeface="Times New Roman" pitchFamily="18" charset="0"/>
                <a:cs typeface="Times New Roman" pitchFamily="18" charset="0"/>
                <a:sym typeface="+mn-ea"/>
              </a:rPr>
            </a:br>
            <a:r>
              <a:rPr lang="en-US" b="1" dirty="0">
                <a:latin typeface="Times New Roman" pitchFamily="18" charset="0"/>
                <a:cs typeface="Times New Roman" pitchFamily="18" charset="0"/>
                <a:sym typeface="+mn-ea"/>
              </a:rPr>
              <a:t>Fingerprint scan form</a:t>
            </a:r>
            <a:endParaRPr lang="en-US" b="1" u="sng" dirty="0">
              <a:latin typeface="Times New Roman" pitchFamily="18" charset="0"/>
              <a:cs typeface="Times New Roman" pitchFamily="18" charset="0"/>
            </a:endParaRPr>
          </a:p>
        </p:txBody>
      </p:sp>
      <p:sp>
        <p:nvSpPr>
          <p:cNvPr id="1048637" name="Content Placeholder 2"/>
          <p:cNvSpPr>
            <a:spLocks noGrp="1"/>
          </p:cNvSpPr>
          <p:nvPr>
            <p:ph sz="half" idx="1"/>
          </p:nvPr>
        </p:nvSpPr>
        <p:spPr>
          <a:xfrm>
            <a:off x="661035" y="1712686"/>
            <a:ext cx="10869930" cy="4819015"/>
          </a:xfrm>
        </p:spPr>
        <p:txBody>
          <a:bodyPr>
            <a:noAutofit/>
          </a:bodyPr>
          <a:lstStyle/>
          <a:p>
            <a:pPr marL="0" indent="0">
              <a:lnSpc>
                <a:spcPct val="170000"/>
              </a:lnSpc>
              <a:buNone/>
            </a:pPr>
            <a:r>
              <a:rPr lang="en-US" sz="2400" dirty="0">
                <a:effectLst/>
                <a:latin typeface="Times New Roman" panose="02020603050405020304" pitchFamily="18" charset="0"/>
                <a:ea typeface="Times New Roman" panose="02020603050405020304" pitchFamily="18" charset="0"/>
              </a:rPr>
              <a:t>complete his enrollment by clicking the scan button below the textbox for each different biometric data, after successful entry of fingerprint, the Redbox will turn into green-boxes which resembles a successful entry of fingerprint, and by clicking the submit button the given biometric data of the user will be stored into the database as per the ID given with respect to each byte code saved in the sensor by itself.</a:t>
            </a:r>
            <a:endParaRPr lang="en-US" sz="2400" dirty="0"/>
          </a:p>
        </p:txBody>
      </p:sp>
    </p:spTree>
    <p:extLst>
      <p:ext uri="{BB962C8B-B14F-4D97-AF65-F5344CB8AC3E}">
        <p14:creationId xmlns:p14="http://schemas.microsoft.com/office/powerpoint/2010/main" val="1321305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493486" y="124459"/>
            <a:ext cx="10860314" cy="1660797"/>
          </a:xfrm>
        </p:spPr>
        <p:txBody>
          <a:bodyPr>
            <a:normAutofit/>
          </a:bodyPr>
          <a:lstStyle/>
          <a:p>
            <a:pPr algn="ctr"/>
            <a:r>
              <a:rPr lang="en-US" sz="4000" b="1" u="sng" dirty="0">
                <a:latin typeface="Times New Roman" pitchFamily="18" charset="0"/>
                <a:cs typeface="Times New Roman" pitchFamily="18" charset="0"/>
                <a:sym typeface="+mn-ea"/>
              </a:rPr>
              <a:t>MODULE 4</a:t>
            </a:r>
            <a:r>
              <a:rPr lang="en-US" sz="4000" b="1" dirty="0">
                <a:latin typeface="Times New Roman" pitchFamily="18" charset="0"/>
                <a:cs typeface="Times New Roman" pitchFamily="18" charset="0"/>
                <a:sym typeface="+mn-ea"/>
              </a:rPr>
              <a:t>:</a:t>
            </a:r>
            <a:br>
              <a:rPr lang="en-US" sz="4000" b="1" dirty="0">
                <a:latin typeface="Times New Roman" pitchFamily="18" charset="0"/>
                <a:cs typeface="Times New Roman" pitchFamily="18" charset="0"/>
                <a:sym typeface="+mn-ea"/>
              </a:rPr>
            </a:br>
            <a:r>
              <a:rPr lang="en-US" sz="4000" b="1" dirty="0">
                <a:latin typeface="Times New Roman" pitchFamily="18" charset="0"/>
                <a:cs typeface="Times New Roman" pitchFamily="18" charset="0"/>
                <a:sym typeface="+mn-ea"/>
              </a:rPr>
              <a:t> Fingerprint checking form</a:t>
            </a:r>
            <a:endParaRPr lang="en-US" sz="4000" b="1" u="sng" dirty="0">
              <a:latin typeface="Times New Roman" pitchFamily="18" charset="0"/>
              <a:cs typeface="Times New Roman" pitchFamily="18" charset="0"/>
            </a:endParaRPr>
          </a:p>
        </p:txBody>
      </p:sp>
      <p:sp>
        <p:nvSpPr>
          <p:cNvPr id="1048639" name="Content Placeholder 2"/>
          <p:cNvSpPr>
            <a:spLocks noGrp="1"/>
          </p:cNvSpPr>
          <p:nvPr>
            <p:ph idx="1"/>
          </p:nvPr>
        </p:nvSpPr>
        <p:spPr>
          <a:xfrm>
            <a:off x="446087" y="1785256"/>
            <a:ext cx="11299825" cy="3978184"/>
          </a:xfrm>
        </p:spPr>
        <p:txBody>
          <a:bodyPr>
            <a:normAutofit/>
          </a:bodyPr>
          <a:lstStyle/>
          <a:p>
            <a:pPr>
              <a:lnSpc>
                <a:spcPct val="150000"/>
              </a:lnSpc>
            </a:pPr>
            <a:r>
              <a:rPr lang="en-US" sz="2400" dirty="0">
                <a:effectLst/>
                <a:latin typeface="Times New Roman" panose="02020603050405020304" pitchFamily="18" charset="0"/>
                <a:ea typeface="Times New Roman" panose="02020603050405020304" pitchFamily="18" charset="0"/>
              </a:rPr>
              <a:t>This form is basically used in the modification section, where if a user needs to modify his data the user will be authenticated with his biometric data with respect to the combinations given by the user himself so then the user will be able to modify the details which will be resembled into the database. The process of checking is also similar to storing method, for each biometric data the scan button has to be clicked to authenticate the user's biometric combination and to be verified for further processes such as updating new data or deleting the existing data.</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838200" y="245110"/>
            <a:ext cx="10515600" cy="887095"/>
          </a:xfrm>
        </p:spPr>
        <p:txBody>
          <a:bodyPr/>
          <a:lstStyle/>
          <a:p>
            <a:r>
              <a:rPr lang="en-US" b="1" u="sng" dirty="0">
                <a:latin typeface="Times New Roman" pitchFamily="18" charset="0"/>
                <a:cs typeface="Times New Roman" pitchFamily="18" charset="0"/>
              </a:rPr>
              <a:t>MODEL OUTPUT</a:t>
            </a:r>
          </a:p>
        </p:txBody>
      </p:sp>
      <p:pic>
        <p:nvPicPr>
          <p:cNvPr id="6" name="Content Placeholder 5">
            <a:extLst>
              <a:ext uri="{FF2B5EF4-FFF2-40B4-BE49-F238E27FC236}">
                <a16:creationId xmlns:a16="http://schemas.microsoft.com/office/drawing/2014/main" id="{6B24F0A9-4E5F-07B4-DB42-ADBBDF6DE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832" y="1703598"/>
            <a:ext cx="7070336" cy="420167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940"/>
            <a:ext cx="10515600" cy="842645"/>
          </a:xfrm>
        </p:spPr>
        <p:txBody>
          <a:bodyPr/>
          <a:lstStyle/>
          <a:p>
            <a:r>
              <a:rPr lang="en-US" b="1" i="1" u="sng" dirty="0"/>
              <a:t> </a:t>
            </a:r>
            <a:r>
              <a:rPr lang="en-US" b="1" u="sng" dirty="0">
                <a:latin typeface="Times New Roman" pitchFamily="18" charset="0"/>
                <a:cs typeface="Times New Roman" pitchFamily="18" charset="0"/>
              </a:rPr>
              <a:t>SAMPLE OUTPUT</a:t>
            </a:r>
          </a:p>
        </p:txBody>
      </p:sp>
      <p:pic>
        <p:nvPicPr>
          <p:cNvPr id="7" name="Content Placeholder 6">
            <a:extLst>
              <a:ext uri="{FF2B5EF4-FFF2-40B4-BE49-F238E27FC236}">
                <a16:creationId xmlns:a16="http://schemas.microsoft.com/office/drawing/2014/main" id="{0909EAC3-EF84-8BF3-183C-BFACDAF46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3331"/>
            <a:ext cx="3524499" cy="4351338"/>
          </a:xfrm>
        </p:spPr>
      </p:pic>
      <p:pic>
        <p:nvPicPr>
          <p:cNvPr id="9" name="Picture 8">
            <a:extLst>
              <a:ext uri="{FF2B5EF4-FFF2-40B4-BE49-F238E27FC236}">
                <a16:creationId xmlns:a16="http://schemas.microsoft.com/office/drawing/2014/main" id="{88E91D03-530F-AEAA-F4E0-C0DC399BE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591" y="1595769"/>
            <a:ext cx="5944209" cy="3666461"/>
          </a:xfrm>
          <a:prstGeom prst="rect">
            <a:avLst/>
          </a:prstGeom>
        </p:spPr>
      </p:pic>
      <p:sp>
        <p:nvSpPr>
          <p:cNvPr id="3" name="TextBox 2">
            <a:extLst>
              <a:ext uri="{FF2B5EF4-FFF2-40B4-BE49-F238E27FC236}">
                <a16:creationId xmlns:a16="http://schemas.microsoft.com/office/drawing/2014/main" id="{2C318107-E559-1A63-5D2E-73F0087AC63A}"/>
              </a:ext>
            </a:extLst>
          </p:cNvPr>
          <p:cNvSpPr txBox="1"/>
          <p:nvPr/>
        </p:nvSpPr>
        <p:spPr>
          <a:xfrm>
            <a:off x="1441350" y="5675749"/>
            <a:ext cx="231819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page</a:t>
            </a:r>
          </a:p>
        </p:txBody>
      </p:sp>
      <p:sp>
        <p:nvSpPr>
          <p:cNvPr id="4" name="TextBox 3">
            <a:extLst>
              <a:ext uri="{FF2B5EF4-FFF2-40B4-BE49-F238E27FC236}">
                <a16:creationId xmlns:a16="http://schemas.microsoft.com/office/drawing/2014/main" id="{0963A36F-C70C-51AF-070C-D1392B164691}"/>
              </a:ext>
            </a:extLst>
          </p:cNvPr>
          <p:cNvSpPr txBox="1"/>
          <p:nvPr/>
        </p:nvSpPr>
        <p:spPr>
          <a:xfrm>
            <a:off x="7222596" y="5675749"/>
            <a:ext cx="231819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Registration page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390"/>
            <a:ext cx="10515600" cy="782320"/>
          </a:xfrm>
        </p:spPr>
        <p:txBody>
          <a:bodyPr/>
          <a:lstStyle/>
          <a:p>
            <a:r>
              <a:rPr lang="en-US" b="1" u="sng" dirty="0">
                <a:latin typeface="Times New Roman" pitchFamily="18" charset="0"/>
                <a:cs typeface="Times New Roman" pitchFamily="18" charset="0"/>
              </a:rPr>
              <a:t>SAMPLE OUTPUT</a:t>
            </a:r>
          </a:p>
        </p:txBody>
      </p:sp>
      <p:pic>
        <p:nvPicPr>
          <p:cNvPr id="7" name="Content Placeholder 6">
            <a:extLst>
              <a:ext uri="{FF2B5EF4-FFF2-40B4-BE49-F238E27FC236}">
                <a16:creationId xmlns:a16="http://schemas.microsoft.com/office/drawing/2014/main" id="{25ECBEFE-9DCC-C888-BDAC-4280E847E1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1874"/>
          <a:stretch/>
        </p:blipFill>
        <p:spPr>
          <a:xfrm>
            <a:off x="838200" y="1662836"/>
            <a:ext cx="5369498" cy="782320"/>
          </a:xfrm>
        </p:spPr>
      </p:pic>
      <p:pic>
        <p:nvPicPr>
          <p:cNvPr id="9" name="Picture 8">
            <a:extLst>
              <a:ext uri="{FF2B5EF4-FFF2-40B4-BE49-F238E27FC236}">
                <a16:creationId xmlns:a16="http://schemas.microsoft.com/office/drawing/2014/main" id="{D20E3955-395B-C682-DBE8-801484B30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46476"/>
            <a:ext cx="3751850" cy="1165047"/>
          </a:xfrm>
          <a:prstGeom prst="rect">
            <a:avLst/>
          </a:prstGeom>
        </p:spPr>
      </p:pic>
      <p:pic>
        <p:nvPicPr>
          <p:cNvPr id="11" name="Picture 10">
            <a:extLst>
              <a:ext uri="{FF2B5EF4-FFF2-40B4-BE49-F238E27FC236}">
                <a16:creationId xmlns:a16="http://schemas.microsoft.com/office/drawing/2014/main" id="{295CB3E3-6ABE-223B-A4D0-244908CA3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667250"/>
            <a:ext cx="7974614" cy="1023291"/>
          </a:xfrm>
          <a:prstGeom prst="rect">
            <a:avLst/>
          </a:prstGeom>
        </p:spPr>
      </p:pic>
      <p:sp>
        <p:nvSpPr>
          <p:cNvPr id="3" name="TextBox 2">
            <a:extLst>
              <a:ext uri="{FF2B5EF4-FFF2-40B4-BE49-F238E27FC236}">
                <a16:creationId xmlns:a16="http://schemas.microsoft.com/office/drawing/2014/main" id="{C0486382-140A-1FCE-BA12-E094E708BD84}"/>
              </a:ext>
            </a:extLst>
          </p:cNvPr>
          <p:cNvSpPr txBox="1"/>
          <p:nvPr/>
        </p:nvSpPr>
        <p:spPr>
          <a:xfrm>
            <a:off x="6542469" y="1771364"/>
            <a:ext cx="2537138"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Fingerdata</a:t>
            </a:r>
            <a:r>
              <a:rPr lang="en-US" dirty="0">
                <a:latin typeface="Times New Roman" panose="02020603050405020304" pitchFamily="18" charset="0"/>
                <a:cs typeface="Times New Roman" panose="02020603050405020304" pitchFamily="18" charset="0"/>
              </a:rPr>
              <a:t> Database</a:t>
            </a:r>
          </a:p>
        </p:txBody>
      </p:sp>
      <p:sp>
        <p:nvSpPr>
          <p:cNvPr id="4" name="TextBox 3">
            <a:extLst>
              <a:ext uri="{FF2B5EF4-FFF2-40B4-BE49-F238E27FC236}">
                <a16:creationId xmlns:a16="http://schemas.microsoft.com/office/drawing/2014/main" id="{E6646E7C-8FE2-B9A1-C120-527CB6FC3342}"/>
              </a:ext>
            </a:extLst>
          </p:cNvPr>
          <p:cNvSpPr txBox="1"/>
          <p:nvPr/>
        </p:nvSpPr>
        <p:spPr>
          <a:xfrm>
            <a:off x="4466824" y="3138932"/>
            <a:ext cx="253713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Database</a:t>
            </a:r>
          </a:p>
        </p:txBody>
      </p:sp>
      <p:sp>
        <p:nvSpPr>
          <p:cNvPr id="5" name="TextBox 4">
            <a:extLst>
              <a:ext uri="{FF2B5EF4-FFF2-40B4-BE49-F238E27FC236}">
                <a16:creationId xmlns:a16="http://schemas.microsoft.com/office/drawing/2014/main" id="{A3DC3707-836C-C4B3-C7FC-2EFF1F76ED74}"/>
              </a:ext>
            </a:extLst>
          </p:cNvPr>
          <p:cNvSpPr txBox="1"/>
          <p:nvPr/>
        </p:nvSpPr>
        <p:spPr>
          <a:xfrm>
            <a:off x="8907889" y="4667250"/>
            <a:ext cx="253713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Registration Database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780143" y="401683"/>
            <a:ext cx="10515600" cy="827405"/>
          </a:xfrm>
        </p:spPr>
        <p:txBody>
          <a:bodyPr/>
          <a:lstStyle/>
          <a:p>
            <a:pPr algn="ctr"/>
            <a:r>
              <a:rPr lang="en-US" b="1" u="sng" dirty="0">
                <a:latin typeface="Times New Roman" pitchFamily="18" charset="0"/>
                <a:cs typeface="Times New Roman" pitchFamily="18" charset="0"/>
              </a:rPr>
              <a:t>CONCLUSION</a:t>
            </a:r>
          </a:p>
        </p:txBody>
      </p:sp>
      <p:sp>
        <p:nvSpPr>
          <p:cNvPr id="1048652" name="Content Placeholder 2"/>
          <p:cNvSpPr>
            <a:spLocks noGrp="1"/>
          </p:cNvSpPr>
          <p:nvPr>
            <p:ph idx="1"/>
          </p:nvPr>
        </p:nvSpPr>
        <p:spPr>
          <a:xfrm>
            <a:off x="491490" y="1494971"/>
            <a:ext cx="11194415" cy="4982664"/>
          </a:xfrm>
        </p:spPr>
        <p:txBody>
          <a:bodyPr>
            <a:normAutofit/>
          </a:bodyPr>
          <a:lstStyle/>
          <a:p>
            <a:pPr marL="0" indent="0" algn="just">
              <a:lnSpc>
                <a:spcPct val="150000"/>
              </a:lnSpc>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this advanced technological world, the data of one individual can be shared over the network very easily even though with many security systems, but they all have certain limitations of work which can be easily biased which leads to leakage of data. So we collectively gathered information on the protection enhancement of data which we developed the multi-pattern fingerprint security system which has the ability to stand as a firewall for the data that are been store in any kind of database. This is the more enhanced, improvised security system that we deliver for the privacy of one individual.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199390"/>
            <a:ext cx="10515600" cy="949325"/>
          </a:xfrm>
        </p:spPr>
        <p:txBody>
          <a:bodyPr/>
          <a:lstStyle/>
          <a:p>
            <a:pPr algn="ctr"/>
            <a:r>
              <a:rPr lang="en-US" b="1" u="sng" dirty="0">
                <a:latin typeface="Times New Roman" pitchFamily="18" charset="0"/>
                <a:cs typeface="Times New Roman" pitchFamily="18" charset="0"/>
              </a:rPr>
              <a:t>FUTURE WORK</a:t>
            </a:r>
          </a:p>
        </p:txBody>
      </p:sp>
      <p:sp>
        <p:nvSpPr>
          <p:cNvPr id="1048650" name="Content Placeholder 2"/>
          <p:cNvSpPr>
            <a:spLocks noGrp="1"/>
          </p:cNvSpPr>
          <p:nvPr>
            <p:ph idx="1"/>
          </p:nvPr>
        </p:nvSpPr>
        <p:spPr>
          <a:xfrm>
            <a:off x="400685" y="1464310"/>
            <a:ext cx="11359515" cy="5165725"/>
          </a:xfrm>
        </p:spPr>
        <p:txBody>
          <a:bodyPr>
            <a:noAutofit/>
          </a:bodyPr>
          <a:lstStyle/>
          <a:p>
            <a:pPr algn="just">
              <a:lnSpc>
                <a:spcPct val="15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Enhancing the UI and UX design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Including gestures that make the work of the user easy and convenient.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Optimizing the data collection much faster.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the purpose of automation and the use of machine learning is to predominantly reduce the time complexity even more.</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Surpassing the use of databases by cloud storage because databases might cost large amounts of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Increase in use of this security system in various fields such as home security and many more.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838200" y="115301"/>
            <a:ext cx="10515600" cy="812800"/>
          </a:xfrm>
        </p:spPr>
        <p:txBody>
          <a:bodyPr>
            <a:normAutofit/>
          </a:bodyPr>
          <a:lstStyle/>
          <a:p>
            <a:pPr algn="ctr"/>
            <a:r>
              <a:rPr lang="en-US" b="1" u="sng" dirty="0">
                <a:latin typeface="Times New Roman" pitchFamily="18" charset="0"/>
                <a:cs typeface="Times New Roman" pitchFamily="18" charset="0"/>
              </a:rPr>
              <a:t>ABSTRACT</a:t>
            </a:r>
          </a:p>
        </p:txBody>
      </p:sp>
      <p:sp>
        <p:nvSpPr>
          <p:cNvPr id="1048600" name="Content Placeholder 2"/>
          <p:cNvSpPr>
            <a:spLocks noGrp="1"/>
          </p:cNvSpPr>
          <p:nvPr>
            <p:ph idx="1"/>
          </p:nvPr>
        </p:nvSpPr>
        <p:spPr>
          <a:xfrm>
            <a:off x="450376" y="1241946"/>
            <a:ext cx="11286700" cy="5131558"/>
          </a:xfrm>
        </p:spPr>
        <p:txBody>
          <a:bodyPr>
            <a:noAutofit/>
          </a:bodyPr>
          <a:lstStyle/>
          <a:p>
            <a:pPr marL="0" marR="0"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paper proposes a multi-pattern fingerprint security system to enhance security measures. The proposed system integrates an Arduino Uno board, a fingerprint sensor, and a database to provide advanced security features. The system's design allows for multiple fingerprint patterns to be stored in the database, thereby increasing the system's flexibility and versatility.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system's architecture is based on a client-server model, with the Arduino Uno board acting as the client and the database acting as the server. The fingerprint sensor is used to capture the user's fingerprints and send the data to the Arduino Uno board for processing. The Arduino Uno board then sends the fingerprint data to the database for storage and authentication. The system also includes a graphical user interface (GUI) that allows users to register and manage their fingerprints.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00000"/>
              </a:lnSpc>
            </a:pP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199390"/>
            <a:ext cx="10515600" cy="949325"/>
          </a:xfrm>
        </p:spPr>
        <p:txBody>
          <a:bodyPr/>
          <a:lstStyle/>
          <a:p>
            <a:pPr algn="ctr"/>
            <a:r>
              <a:rPr lang="en-US" b="1" u="sng" dirty="0">
                <a:latin typeface="Times New Roman" pitchFamily="18" charset="0"/>
                <a:cs typeface="Times New Roman" pitchFamily="18" charset="0"/>
              </a:rPr>
              <a:t>FUTURE WORK</a:t>
            </a:r>
          </a:p>
        </p:txBody>
      </p:sp>
      <p:sp>
        <p:nvSpPr>
          <p:cNvPr id="1048650" name="Content Placeholder 2"/>
          <p:cNvSpPr>
            <a:spLocks noGrp="1"/>
          </p:cNvSpPr>
          <p:nvPr>
            <p:ph idx="1"/>
          </p:nvPr>
        </p:nvSpPr>
        <p:spPr>
          <a:xfrm>
            <a:off x="400685" y="1464310"/>
            <a:ext cx="11359515" cy="5165725"/>
          </a:xfrm>
        </p:spPr>
        <p:txBody>
          <a:bodyPr>
            <a:noAutofit/>
          </a:bodyPr>
          <a:lstStyle/>
          <a:p>
            <a:pPr algn="just">
              <a:lnSpc>
                <a:spcPct val="15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Enhancement of fingerprint scanner with high FAR (false acceptance rate).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Development of mobile applications for different use cases.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Integrating the same methodology with other biometric modalities.</a:t>
            </a:r>
            <a:endParaRPr lang="en-US" sz="2400" dirty="0">
              <a:latin typeface="Times New Roman" pitchFamily="18" charset="0"/>
              <a:cs typeface="Times New Roman" pitchFamily="18" charset="0"/>
            </a:endParaRPr>
          </a:p>
          <a:p>
            <a:pPr algn="just">
              <a:lnSpc>
                <a:spcPct val="150000"/>
              </a:lnSpc>
              <a:spcBef>
                <a:spcPts val="0"/>
              </a:spcBef>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8063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838200" y="168910"/>
            <a:ext cx="10515600" cy="889000"/>
          </a:xfrm>
        </p:spPr>
        <p:txBody>
          <a:bodyPr/>
          <a:lstStyle/>
          <a:p>
            <a:r>
              <a:rPr lang="en-US" b="1" u="sng" dirty="0">
                <a:latin typeface="Times New Roman" pitchFamily="18" charset="0"/>
                <a:cs typeface="Times New Roman" pitchFamily="18" charset="0"/>
              </a:rPr>
              <a:t>REFERENCES</a:t>
            </a:r>
          </a:p>
        </p:txBody>
      </p:sp>
      <p:sp>
        <p:nvSpPr>
          <p:cNvPr id="1048654" name="Content Placeholder 2"/>
          <p:cNvSpPr>
            <a:spLocks noGrp="1"/>
          </p:cNvSpPr>
          <p:nvPr>
            <p:ph idx="1"/>
          </p:nvPr>
        </p:nvSpPr>
        <p:spPr>
          <a:xfrm>
            <a:off x="430530" y="1297940"/>
            <a:ext cx="11344910" cy="5195570"/>
          </a:xfrm>
        </p:spPr>
        <p:txBody>
          <a:bodyPr>
            <a:noAutofit/>
          </a:bodyPr>
          <a:lstStyle/>
          <a:p>
            <a:pPr marL="342900" marR="0" lvl="0" indent="-342900" algn="just">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Mingxing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HORNG, Shi-Jinn, FAN,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Pingzhi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et al. Performance</a:t>
            </a:r>
          </a:p>
          <a:p>
            <a:pPr marL="0" marR="0" indent="0" algn="just">
              <a:lnSpc>
                <a:spcPct val="150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evaluation of score level fusion in multimodal biometric systems. Pattern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Recognition, 2010, vol. 43, no 5, p. 1789-1800.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TAO, Qian et VELDHUIS, Raymond. Threshold-optimized decision-</a:t>
            </a:r>
          </a:p>
          <a:p>
            <a:pPr marL="0" marR="0" indent="0" algn="just">
              <a:lnSpc>
                <a:spcPct val="150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level fusion and its application to biometrics. Pattern Recognition, 2009,</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vol. 42, no 5, p. 823-836.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a:xfrm>
            <a:off x="838200" y="139065"/>
            <a:ext cx="10515600" cy="813435"/>
          </a:xfrm>
        </p:spPr>
        <p:txBody>
          <a:bodyPr/>
          <a:lstStyle/>
          <a:p>
            <a:r>
              <a:rPr lang="en-US" b="1" u="sng" dirty="0">
                <a:latin typeface="Times New Roman" pitchFamily="18" charset="0"/>
                <a:cs typeface="Times New Roman" pitchFamily="18" charset="0"/>
              </a:rPr>
              <a:t>REFERENCES</a:t>
            </a:r>
          </a:p>
        </p:txBody>
      </p:sp>
      <p:sp>
        <p:nvSpPr>
          <p:cNvPr id="1048656" name="Content Placeholder 2"/>
          <p:cNvSpPr>
            <a:spLocks noGrp="1"/>
          </p:cNvSpPr>
          <p:nvPr>
            <p:ph idx="1"/>
          </p:nvPr>
        </p:nvSpPr>
        <p:spPr>
          <a:xfrm>
            <a:off x="476885" y="1085850"/>
            <a:ext cx="11253470" cy="5317490"/>
          </a:xfrm>
        </p:spPr>
        <p:txBody>
          <a:bodyPr>
            <a:normAutofit fontScale="81243" lnSpcReduction="20000"/>
          </a:bodyPr>
          <a:lstStyle/>
          <a:p>
            <a:pPr marL="342900" marR="0" lvl="0" indent="-342900" algn="just">
              <a:lnSpc>
                <a:spcPct val="150000"/>
              </a:lnSpc>
              <a:spcBef>
                <a:spcPts val="0"/>
              </a:spcBef>
              <a:spcAft>
                <a:spcPts val="800"/>
              </a:spcAft>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FAKHAR, Khalid, EL AROUSSI, Mohamed, SAIDI, Mohamed Nabil,</a:t>
            </a:r>
          </a:p>
          <a:p>
            <a:pPr marL="0" marR="0" indent="0" algn="just">
              <a:lnSpc>
                <a:spcPct val="150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et al. Fuzzy pattern recognition-based approach to biometric score fusion</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problem. Fuzzy Sets and Systems, 2016, vol. 305, p. 149-159</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JAMDAR, Shradha D. et GOLHAR, Yogesh. Implementation of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uni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gn="just">
              <a:lnSpc>
                <a:spcPct val="150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modal to multimodal biometric feature level fusion of combining face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iris and ear in a multi-modal biometric system. In: 2017 International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Conference on Trends in Electronics and Informatics (ICEI). IEEE,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2017. p. 625-629.</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Content Placeholder 2"/>
          <p:cNvSpPr>
            <a:spLocks noGrp="1"/>
          </p:cNvSpPr>
          <p:nvPr>
            <p:ph idx="1"/>
          </p:nvPr>
        </p:nvSpPr>
        <p:spPr>
          <a:xfrm>
            <a:off x="0" y="910431"/>
            <a:ext cx="10515600" cy="4351338"/>
          </a:xfrm>
        </p:spPr>
        <p:txBody>
          <a:bodyPr anchor="ctr"/>
          <a:lstStyle/>
          <a:p>
            <a:pPr marL="0" indent="0">
              <a:buNone/>
            </a:pPr>
            <a:endParaRPr lang="en-US" dirty="0"/>
          </a:p>
          <a:p>
            <a:pPr marL="0" indent="0">
              <a:buNone/>
            </a:pPr>
            <a:endParaRPr lang="en-US" dirty="0"/>
          </a:p>
          <a:p>
            <a:pPr marL="0" indent="0" algn="ctr">
              <a:buNone/>
            </a:pPr>
            <a:r>
              <a:rPr lang="en-US" dirty="0">
                <a:latin typeface="Times New Roman" panose="02020603050405020304" pitchFamily="18" charset="0"/>
                <a:cs typeface="Times New Roman" panose="02020603050405020304" pitchFamily="18" charset="0"/>
              </a:rPr>
              <a:t>                      </a:t>
            </a:r>
            <a:r>
              <a:rPr lang="en-US" sz="9600" b="1" dirty="0">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2"/>
            <a:ext cx="10515600" cy="812800"/>
          </a:xfrm>
        </p:spPr>
        <p:txBody>
          <a:bodyPr>
            <a:normAutofit/>
          </a:bodyPr>
          <a:lstStyle/>
          <a:p>
            <a:pPr algn="ctr"/>
            <a:r>
              <a:rPr lang="en-US" b="1" u="sng" dirty="0">
                <a:latin typeface="Times New Roman" pitchFamily="18" charset="0"/>
                <a:cs typeface="Times New Roman" pitchFamily="18" charset="0"/>
              </a:rPr>
              <a:t>ABSTRACT</a:t>
            </a:r>
          </a:p>
        </p:txBody>
      </p:sp>
      <p:sp>
        <p:nvSpPr>
          <p:cNvPr id="3" name="Content Placeholder 2"/>
          <p:cNvSpPr>
            <a:spLocks noGrp="1"/>
          </p:cNvSpPr>
          <p:nvPr>
            <p:ph idx="1"/>
          </p:nvPr>
        </p:nvSpPr>
        <p:spPr>
          <a:xfrm>
            <a:off x="231821" y="1034418"/>
            <a:ext cx="11758410" cy="6092095"/>
          </a:xfrm>
        </p:spPr>
        <p:txBody>
          <a:bodyPr>
            <a:noAutofit/>
          </a:bodyPr>
          <a:lstStyle/>
          <a:p>
            <a:pPr marL="363538" indent="-363538" algn="just">
              <a:lnSpc>
                <a:spcPct val="150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system's main advantage is its ability to store multiple fingerprint patterns, allowing for more secure authentication. The system's design is also cost-effective and can be easily integrated into existing security systems..</a:t>
            </a:r>
          </a:p>
          <a:p>
            <a:pPr marL="363538" indent="-363538" algn="just">
              <a:lnSpc>
                <a:spcPct val="150000"/>
              </a:lnSpc>
              <a:spcBef>
                <a:spcPts val="0"/>
              </a:spcBef>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63538" indent="-363538" algn="just">
              <a:lnSpc>
                <a:spcPct val="150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proposed multi-pattern fingerprint security system is an innovative solution that enhances security measures. The system's design, which includes an Arduino Uno board, a fingerprint sensor, and a database, provides advanced security features that can be easily managed through a graphical user interface. This system can be used in various applications that require advanced security measures, including banking, healthcare, and government institutions.</a:t>
            </a:r>
          </a:p>
          <a:p>
            <a:pPr marL="363538" indent="-363538"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Keywords: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Fingerprint, Arduino, SQL, Multi-pattern, Security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838200" y="229235"/>
            <a:ext cx="10515600" cy="934085"/>
          </a:xfrm>
        </p:spPr>
        <p:txBody>
          <a:bodyPr/>
          <a:lstStyle/>
          <a:p>
            <a:pPr algn="ctr"/>
            <a:r>
              <a:rPr lang="en-US" b="1" u="sng" dirty="0">
                <a:latin typeface="Times New Roman" pitchFamily="18" charset="0"/>
                <a:cs typeface="Times New Roman" pitchFamily="18" charset="0"/>
              </a:rPr>
              <a:t>OBJECTIVE</a:t>
            </a:r>
          </a:p>
        </p:txBody>
      </p:sp>
      <p:sp>
        <p:nvSpPr>
          <p:cNvPr id="1048602" name="Content Placeholder 2"/>
          <p:cNvSpPr>
            <a:spLocks noGrp="1"/>
          </p:cNvSpPr>
          <p:nvPr>
            <p:ph idx="1"/>
          </p:nvPr>
        </p:nvSpPr>
        <p:spPr>
          <a:xfrm>
            <a:off x="326390" y="1328420"/>
            <a:ext cx="11539855" cy="5104130"/>
          </a:xfrm>
        </p:spPr>
        <p:txBody>
          <a:bodyPr>
            <a:normAutofit/>
          </a:bodyPr>
          <a:lstStyle/>
          <a:p>
            <a:pPr marL="0" marR="0" indent="238125"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Both pin-based and biometric security systems need advancement in security. protecting one's information by overcoming the disadvantages of both pin-based and biometric security systems.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38125" algn="just">
              <a:lnSpc>
                <a:spcPct val="150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all aspects, both pin-based and biometric security system has some unique process or technique that is been followed to protect one's information so the objective of this paper is to correlate both the process or techniques used in a pin-based and biometric security system to overcome both systems disadvantages and make a reliable technique and secure platform.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838200" y="88900"/>
            <a:ext cx="10515600" cy="679450"/>
          </a:xfrm>
        </p:spPr>
        <p:txBody>
          <a:bodyPr>
            <a:noAutofit/>
          </a:bodyPr>
          <a:lstStyle/>
          <a:p>
            <a:r>
              <a:rPr lang="en-US" b="1" u="sng" dirty="0">
                <a:latin typeface="Times New Roman" pitchFamily="18" charset="0"/>
                <a:cs typeface="Times New Roman" pitchFamily="18" charset="0"/>
              </a:rPr>
              <a:t>LITERATURE </a:t>
            </a:r>
            <a:r>
              <a:rPr lang="en-US" b="1" u="sng" dirty="0">
                <a:latin typeface="Times New Roman" pitchFamily="18" charset="0"/>
                <a:cs typeface="Times New Roman" pitchFamily="18" charset="0"/>
                <a:sym typeface="+mn-ea"/>
              </a:rPr>
              <a:t>SURVEY</a:t>
            </a:r>
          </a:p>
        </p:txBody>
      </p:sp>
      <p:graphicFrame>
        <p:nvGraphicFramePr>
          <p:cNvPr id="4194304" name="Content Placeholder 3"/>
          <p:cNvGraphicFramePr>
            <a:graphicFrameLocks noGrp="1"/>
          </p:cNvGraphicFramePr>
          <p:nvPr>
            <p:ph idx="1"/>
            <p:extLst>
              <p:ext uri="{D42A27DB-BD31-4B8C-83A1-F6EECF244321}">
                <p14:modId xmlns:p14="http://schemas.microsoft.com/office/powerpoint/2010/main" val="280489572"/>
              </p:ext>
            </p:extLst>
          </p:nvPr>
        </p:nvGraphicFramePr>
        <p:xfrm>
          <a:off x="316230" y="768351"/>
          <a:ext cx="11635365" cy="5943600"/>
        </p:xfrm>
        <a:graphic>
          <a:graphicData uri="http://schemas.openxmlformats.org/drawingml/2006/table">
            <a:tbl>
              <a:tblPr firstRow="1" bandRow="1">
                <a:tableStyleId>{5C22544A-7EE6-4342-B048-85BDC9FD1C3A}</a:tableStyleId>
              </a:tblPr>
              <a:tblGrid>
                <a:gridCol w="692837">
                  <a:extLst>
                    <a:ext uri="{9D8B030D-6E8A-4147-A177-3AD203B41FA5}">
                      <a16:colId xmlns:a16="http://schemas.microsoft.com/office/drawing/2014/main" val="20000"/>
                    </a:ext>
                  </a:extLst>
                </a:gridCol>
                <a:gridCol w="1101885">
                  <a:extLst>
                    <a:ext uri="{9D8B030D-6E8A-4147-A177-3AD203B41FA5}">
                      <a16:colId xmlns:a16="http://schemas.microsoft.com/office/drawing/2014/main" val="20001"/>
                    </a:ext>
                  </a:extLst>
                </a:gridCol>
                <a:gridCol w="2514891">
                  <a:extLst>
                    <a:ext uri="{9D8B030D-6E8A-4147-A177-3AD203B41FA5}">
                      <a16:colId xmlns:a16="http://schemas.microsoft.com/office/drawing/2014/main" val="20002"/>
                    </a:ext>
                  </a:extLst>
                </a:gridCol>
                <a:gridCol w="3409361">
                  <a:extLst>
                    <a:ext uri="{9D8B030D-6E8A-4147-A177-3AD203B41FA5}">
                      <a16:colId xmlns:a16="http://schemas.microsoft.com/office/drawing/2014/main" val="20003"/>
                    </a:ext>
                  </a:extLst>
                </a:gridCol>
                <a:gridCol w="2190621">
                  <a:extLst>
                    <a:ext uri="{9D8B030D-6E8A-4147-A177-3AD203B41FA5}">
                      <a16:colId xmlns:a16="http://schemas.microsoft.com/office/drawing/2014/main" val="20004"/>
                    </a:ext>
                  </a:extLst>
                </a:gridCol>
                <a:gridCol w="1725770">
                  <a:extLst>
                    <a:ext uri="{9D8B030D-6E8A-4147-A177-3AD203B41FA5}">
                      <a16:colId xmlns:a16="http://schemas.microsoft.com/office/drawing/2014/main" val="20005"/>
                    </a:ext>
                  </a:extLst>
                </a:gridCol>
              </a:tblGrid>
              <a:tr h="619554">
                <a:tc>
                  <a:txBody>
                    <a:bodyPr/>
                    <a:lstStyle/>
                    <a:p>
                      <a:pPr>
                        <a:buNone/>
                      </a:pPr>
                      <a:r>
                        <a:rPr lang="en-US" dirty="0"/>
                        <a:t>  S.NO</a:t>
                      </a:r>
                    </a:p>
                  </a:txBody>
                  <a:tcPr/>
                </a:tc>
                <a:tc>
                  <a:txBody>
                    <a:bodyPr/>
                    <a:lstStyle/>
                    <a:p>
                      <a:pPr>
                        <a:buNone/>
                      </a:pPr>
                      <a:r>
                        <a:rPr lang="en-US" dirty="0"/>
                        <a:t>       YEAR</a:t>
                      </a:r>
                    </a:p>
                  </a:txBody>
                  <a:tcPr/>
                </a:tc>
                <a:tc>
                  <a:txBody>
                    <a:bodyPr/>
                    <a:lstStyle/>
                    <a:p>
                      <a:pPr>
                        <a:buNone/>
                      </a:pPr>
                      <a:r>
                        <a:rPr lang="en-US" dirty="0"/>
                        <a:t>                TITLE</a:t>
                      </a:r>
                    </a:p>
                  </a:txBody>
                  <a:tcPr/>
                </a:tc>
                <a:tc>
                  <a:txBody>
                    <a:bodyPr/>
                    <a:lstStyle/>
                    <a:p>
                      <a:pPr>
                        <a:buNone/>
                      </a:pPr>
                      <a:r>
                        <a:rPr lang="en-US" dirty="0"/>
                        <a:t>              AUTHOR</a:t>
                      </a:r>
                    </a:p>
                  </a:txBody>
                  <a:tcPr/>
                </a:tc>
                <a:tc>
                  <a:txBody>
                    <a:bodyPr/>
                    <a:lstStyle/>
                    <a:p>
                      <a:pPr>
                        <a:buNone/>
                      </a:pPr>
                      <a:r>
                        <a:rPr lang="en-US" dirty="0"/>
                        <a:t>           ADVANTAGE</a:t>
                      </a:r>
                    </a:p>
                  </a:txBody>
                  <a:tcPr/>
                </a:tc>
                <a:tc>
                  <a:txBody>
                    <a:bodyPr/>
                    <a:lstStyle/>
                    <a:p>
                      <a:pPr>
                        <a:buNone/>
                      </a:pPr>
                      <a:r>
                        <a:rPr lang="en-US" dirty="0"/>
                        <a:t>           DRAWBACK</a:t>
                      </a:r>
                    </a:p>
                  </a:txBody>
                  <a:tcPr/>
                </a:tc>
                <a:extLst>
                  <a:ext uri="{0D108BD9-81ED-4DB2-BD59-A6C34878D82A}">
                    <a16:rowId xmlns:a16="http://schemas.microsoft.com/office/drawing/2014/main" val="10000"/>
                  </a:ext>
                </a:extLst>
              </a:tr>
              <a:tr h="2920754">
                <a:tc>
                  <a:txBody>
                    <a:bodyPr/>
                    <a:lstStyle/>
                    <a:p>
                      <a:pPr>
                        <a:buNone/>
                      </a:pPr>
                      <a:r>
                        <a:rPr lang="en-US" sz="2400" dirty="0">
                          <a:latin typeface="Times New Roman" pitchFamily="18" charset="0"/>
                          <a:cs typeface="Times New Roman" pitchFamily="18" charset="0"/>
                        </a:rPr>
                        <a:t>    1</a:t>
                      </a:r>
                    </a:p>
                  </a:txBody>
                  <a:tcPr/>
                </a:tc>
                <a:tc>
                  <a:txBody>
                    <a:bodyPr/>
                    <a:lstStyle/>
                    <a:p>
                      <a:pPr>
                        <a:buNone/>
                      </a:pPr>
                      <a:r>
                        <a:rPr lang="en-US" sz="2400" dirty="0">
                          <a:latin typeface="Times New Roman" pitchFamily="18" charset="0"/>
                          <a:cs typeface="Times New Roman" pitchFamily="18" charset="0"/>
                        </a:rPr>
                        <a:t>  2011</a:t>
                      </a:r>
                    </a:p>
                  </a:txBody>
                  <a:tcPr/>
                </a:tc>
                <a:tc>
                  <a:txBody>
                    <a:bodyPr/>
                    <a:lstStyle/>
                    <a:p>
                      <a:r>
                        <a:rPr lang="en-US" altLang="en-US" sz="2400" dirty="0">
                          <a:latin typeface="Times New Roman" panose="02020603050405020304" pitchFamily="18" charset="0"/>
                          <a:cs typeface="Times New Roman" panose="02020603050405020304" pitchFamily="18" charset="0"/>
                        </a:rPr>
                        <a:t>The research of double biometric identification technology  based on finger geometry and palmprint</a:t>
                      </a:r>
                    </a:p>
                    <a:p>
                      <a:pPr algn="l">
                        <a:buNone/>
                      </a:pPr>
                      <a:endParaRPr lang="en-US" sz="2400" b="0" dirty="0">
                        <a:latin typeface="Times New Roman" pitchFamily="18" charset="0"/>
                        <a:cs typeface="Times New Roman" pitchFamily="18" charset="0"/>
                      </a:endParaRPr>
                    </a:p>
                  </a:txBody>
                  <a:tcPr/>
                </a:tc>
                <a:tc>
                  <a:txBody>
                    <a:bodyPr/>
                    <a:lstStyle/>
                    <a:p>
                      <a:pPr algn="l">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Lang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Zhai</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Qi Hu.</a:t>
                      </a:r>
                      <a:endParaRPr lang="en-US" sz="2400" b="0" dirty="0">
                        <a:latin typeface="Times New Roman" pitchFamily="18" charset="0"/>
                        <a:cs typeface="Times New Roman" pitchFamily="18" charset="0"/>
                      </a:endParaRPr>
                    </a:p>
                  </a:txBody>
                  <a:tcPr/>
                </a:tc>
                <a:tc>
                  <a:txBody>
                    <a:bodyPr/>
                    <a:lstStyle/>
                    <a:p>
                      <a:pPr algn="l">
                        <a:buNone/>
                      </a:pPr>
                      <a:r>
                        <a:rPr lang="en-US" sz="2400" b="0" dirty="0">
                          <a:latin typeface="Times New Roman" pitchFamily="18" charset="0"/>
                          <a:cs typeface="Times New Roman" pitchFamily="18" charset="0"/>
                        </a:rPr>
                        <a:t>process of </a:t>
                      </a:r>
                    </a:p>
                    <a:p>
                      <a:pPr algn="l">
                        <a:buNone/>
                      </a:pPr>
                      <a:r>
                        <a:rPr lang="en-US" sz="2400" b="0" dirty="0">
                          <a:latin typeface="Times New Roman" pitchFamily="18" charset="0"/>
                          <a:cs typeface="Times New Roman" pitchFamily="18" charset="0"/>
                        </a:rPr>
                        <a:t>matching will be fast and highly active.</a:t>
                      </a:r>
                    </a:p>
                  </a:txBody>
                  <a:tcPr/>
                </a:tc>
                <a:tc>
                  <a:txBody>
                    <a:bodyPr/>
                    <a:lstStyle/>
                    <a:p>
                      <a:pPr algn="l">
                        <a:buNone/>
                      </a:pPr>
                      <a:r>
                        <a:rPr lang="en-US" sz="2400" b="0" dirty="0">
                          <a:latin typeface="Times New Roman" pitchFamily="18" charset="0"/>
                          <a:cs typeface="Times New Roman" pitchFamily="18" charset="0"/>
                        </a:rPr>
                        <a:t>only used palm and fingerprints</a:t>
                      </a:r>
                    </a:p>
                  </a:txBody>
                  <a:tcPr/>
                </a:tc>
                <a:extLst>
                  <a:ext uri="{0D108BD9-81ED-4DB2-BD59-A6C34878D82A}">
                    <a16:rowId xmlns:a16="http://schemas.microsoft.com/office/drawing/2014/main" val="10001"/>
                  </a:ext>
                </a:extLst>
              </a:tr>
              <a:tr h="2208052">
                <a:tc>
                  <a:txBody>
                    <a:bodyPr/>
                    <a:lstStyle/>
                    <a:p>
                      <a:pPr>
                        <a:buNone/>
                      </a:pPr>
                      <a:r>
                        <a:rPr lang="en-US" sz="2400" dirty="0">
                          <a:latin typeface="Times New Roman" pitchFamily="18" charset="0"/>
                          <a:cs typeface="Times New Roman" pitchFamily="18" charset="0"/>
                        </a:rPr>
                        <a:t>    2</a:t>
                      </a:r>
                    </a:p>
                  </a:txBody>
                  <a:tcPr/>
                </a:tc>
                <a:tc>
                  <a:txBody>
                    <a:bodyPr/>
                    <a:lstStyle/>
                    <a:p>
                      <a:pPr>
                        <a:buNone/>
                      </a:pPr>
                      <a:r>
                        <a:rPr lang="en-US" sz="2400" dirty="0">
                          <a:latin typeface="Times New Roman" pitchFamily="18" charset="0"/>
                          <a:cs typeface="Times New Roman" pitchFamily="18" charset="0"/>
                        </a:rPr>
                        <a:t>  2020</a:t>
                      </a:r>
                    </a:p>
                  </a:txBody>
                  <a:tcPr/>
                </a:tc>
                <a:tc>
                  <a:txBody>
                    <a:bodyPr/>
                    <a:lstStyle/>
                    <a:p>
                      <a:pPr algn="l">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Finger-Knuckle-Print Recognition Using Deep Convolutional Neural Network</a:t>
                      </a:r>
                      <a:endParaRPr lang="en-US" sz="2400" b="0" dirty="0">
                        <a:latin typeface="Times New Roman" pitchFamily="18" charset="0"/>
                        <a:cs typeface="Times New Roman" pitchFamily="18" charset="0"/>
                      </a:endParaRPr>
                    </a:p>
                  </a:txBody>
                  <a:tcPr/>
                </a:tc>
                <a:tc>
                  <a:txBody>
                    <a:bodyPr/>
                    <a:lstStyle/>
                    <a:p>
                      <a:pPr algn="l">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Selma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Trabelsi</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Djamel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Samai</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Abdallah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Meraoumia</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Khaled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Bensid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Azeddine</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Benlamoudi</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2400" b="0" dirty="0">
                        <a:latin typeface="Times New Roman" pitchFamily="18" charset="0"/>
                        <a:cs typeface="Times New Roman" pitchFamily="18" charset="0"/>
                      </a:endParaRPr>
                    </a:p>
                  </a:txBody>
                  <a:tcPr/>
                </a:tc>
                <a:tc>
                  <a:txBody>
                    <a:bodyPr/>
                    <a:lstStyle/>
                    <a:p>
                      <a:pPr algn="l">
                        <a:buNone/>
                      </a:pPr>
                      <a:r>
                        <a:rPr lang="en-US" sz="2400" b="0" dirty="0">
                          <a:latin typeface="Times New Roman" pitchFamily="18" charset="0"/>
                          <a:cs typeface="Times New Roman" pitchFamily="18" charset="0"/>
                        </a:rPr>
                        <a:t>use own Convolutional Neural Network (CNN) to</a:t>
                      </a:r>
                    </a:p>
                    <a:p>
                      <a:pPr algn="l">
                        <a:buNone/>
                      </a:pPr>
                      <a:r>
                        <a:rPr lang="en-US" sz="2400" b="0" dirty="0">
                          <a:latin typeface="Times New Roman" pitchFamily="18" charset="0"/>
                          <a:cs typeface="Times New Roman" pitchFamily="18" charset="0"/>
                        </a:rPr>
                        <a:t>identify persons</a:t>
                      </a:r>
                    </a:p>
                    <a:p>
                      <a:pPr algn="l">
                        <a:buNone/>
                      </a:pPr>
                      <a:endParaRPr lang="en-US" sz="2400" b="0" dirty="0">
                        <a:latin typeface="Times New Roman" pitchFamily="18" charset="0"/>
                        <a:cs typeface="Times New Roman" pitchFamily="18" charset="0"/>
                      </a:endParaRPr>
                    </a:p>
                  </a:txBody>
                  <a:tcPr/>
                </a:tc>
                <a:tc>
                  <a:txBody>
                    <a:bodyPr/>
                    <a:lstStyle/>
                    <a:p>
                      <a:pPr marL="342900" indent="-342900" algn="l">
                        <a:buFont typeface="Arial" panose="020B0604020202020204" pitchFamily="34" charset="0"/>
                        <a:buChar char="•"/>
                      </a:pPr>
                      <a:r>
                        <a:rPr lang="en-US" sz="2400" b="0" dirty="0">
                          <a:latin typeface="Times New Roman" pitchFamily="18" charset="0"/>
                          <a:cs typeface="Times New Roman" pitchFamily="18" charset="0"/>
                        </a:rPr>
                        <a:t>Consumes more</a:t>
                      </a:r>
                    </a:p>
                    <a:p>
                      <a:pPr marL="0" indent="0" algn="l">
                        <a:buFont typeface="Arial" panose="020B0604020202020204" pitchFamily="34" charset="0"/>
                        <a:buNone/>
                      </a:pPr>
                      <a:r>
                        <a:rPr lang="en-US" sz="2400" b="0" dirty="0">
                          <a:latin typeface="Times New Roman" pitchFamily="18" charset="0"/>
                          <a:cs typeface="Times New Roman" pitchFamily="18" charset="0"/>
                        </a:rPr>
                        <a:t>data</a:t>
                      </a:r>
                    </a:p>
                    <a:p>
                      <a:pPr marL="342900" indent="-342900" algn="l">
                        <a:buFont typeface="Arial" panose="020B0604020202020204" pitchFamily="34" charset="0"/>
                        <a:buChar char="•"/>
                      </a:pPr>
                      <a:r>
                        <a:rPr lang="en-US" sz="2400" b="0" dirty="0">
                          <a:latin typeface="Times New Roman" pitchFamily="18" charset="0"/>
                          <a:cs typeface="Times New Roman" pitchFamily="18" charset="0"/>
                        </a:rPr>
                        <a:t>Less data</a:t>
                      </a:r>
                    </a:p>
                    <a:p>
                      <a:pPr marL="0" indent="0" algn="l">
                        <a:buFont typeface="Arial" panose="020B0604020202020204" pitchFamily="34" charset="0"/>
                        <a:buNone/>
                      </a:pPr>
                      <a:r>
                        <a:rPr lang="en-US" sz="2400" b="0" dirty="0">
                          <a:latin typeface="Times New Roman" pitchFamily="18" charset="0"/>
                          <a:cs typeface="Times New Roman" pitchFamily="18" charset="0"/>
                        </a:rPr>
                        <a:t>efficiency</a:t>
                      </a:r>
                    </a:p>
                    <a:p>
                      <a:pPr algn="l">
                        <a:buNone/>
                      </a:pP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30" y="140335"/>
            <a:ext cx="11134725" cy="661670"/>
          </a:xfrm>
        </p:spPr>
        <p:txBody>
          <a:bodyPr>
            <a:normAutofit fontScale="90000"/>
          </a:bodyPr>
          <a:lstStyle/>
          <a:p>
            <a:r>
              <a:rPr lang="en-US" sz="4890" b="1" u="sng" dirty="0">
                <a:latin typeface="Times New Roman" pitchFamily="18" charset="0"/>
                <a:cs typeface="Times New Roman"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44994176"/>
              </p:ext>
            </p:extLst>
          </p:nvPr>
        </p:nvGraphicFramePr>
        <p:xfrm>
          <a:off x="340995" y="832485"/>
          <a:ext cx="11539855" cy="5761990"/>
        </p:xfrm>
        <a:graphic>
          <a:graphicData uri="http://schemas.openxmlformats.org/drawingml/2006/table">
            <a:tbl>
              <a:tblPr firstRow="1" bandRow="1">
                <a:tableStyleId>{5C22544A-7EE6-4342-B048-85BDC9FD1C3A}</a:tableStyleId>
              </a:tblPr>
              <a:tblGrid>
                <a:gridCol w="1041400">
                  <a:extLst>
                    <a:ext uri="{9D8B030D-6E8A-4147-A177-3AD203B41FA5}">
                      <a16:colId xmlns:a16="http://schemas.microsoft.com/office/drawing/2014/main" val="20000"/>
                    </a:ext>
                  </a:extLst>
                </a:gridCol>
                <a:gridCol w="1149985">
                  <a:extLst>
                    <a:ext uri="{9D8B030D-6E8A-4147-A177-3AD203B41FA5}">
                      <a16:colId xmlns:a16="http://schemas.microsoft.com/office/drawing/2014/main" val="20001"/>
                    </a:ext>
                  </a:extLst>
                </a:gridCol>
                <a:gridCol w="2851785">
                  <a:extLst>
                    <a:ext uri="{9D8B030D-6E8A-4147-A177-3AD203B41FA5}">
                      <a16:colId xmlns:a16="http://schemas.microsoft.com/office/drawing/2014/main" val="20002"/>
                    </a:ext>
                  </a:extLst>
                </a:gridCol>
                <a:gridCol w="2214370">
                  <a:extLst>
                    <a:ext uri="{9D8B030D-6E8A-4147-A177-3AD203B41FA5}">
                      <a16:colId xmlns:a16="http://schemas.microsoft.com/office/drawing/2014/main" val="20003"/>
                    </a:ext>
                  </a:extLst>
                </a:gridCol>
                <a:gridCol w="2359535">
                  <a:extLst>
                    <a:ext uri="{9D8B030D-6E8A-4147-A177-3AD203B41FA5}">
                      <a16:colId xmlns:a16="http://schemas.microsoft.com/office/drawing/2014/main" val="20004"/>
                    </a:ext>
                  </a:extLst>
                </a:gridCol>
                <a:gridCol w="1922780">
                  <a:extLst>
                    <a:ext uri="{9D8B030D-6E8A-4147-A177-3AD203B41FA5}">
                      <a16:colId xmlns:a16="http://schemas.microsoft.com/office/drawing/2014/main" val="20005"/>
                    </a:ext>
                  </a:extLst>
                </a:gridCol>
              </a:tblGrid>
              <a:tr h="458470">
                <a:tc>
                  <a:txBody>
                    <a:bodyPr/>
                    <a:lstStyle/>
                    <a:p>
                      <a:pPr>
                        <a:buNone/>
                      </a:pPr>
                      <a:r>
                        <a:rPr lang="en-US" dirty="0">
                          <a:latin typeface="Times New Roman" pitchFamily="18" charset="0"/>
                          <a:cs typeface="Times New Roman" pitchFamily="18" charset="0"/>
                        </a:rPr>
                        <a:t>  S.NO         </a:t>
                      </a:r>
                    </a:p>
                  </a:txBody>
                  <a:tcPr/>
                </a:tc>
                <a:tc>
                  <a:txBody>
                    <a:bodyPr/>
                    <a:lstStyle/>
                    <a:p>
                      <a:pPr>
                        <a:buNone/>
                      </a:pPr>
                      <a:r>
                        <a:rPr lang="en-US">
                          <a:latin typeface="Times New Roman" pitchFamily="18" charset="0"/>
                          <a:cs typeface="Times New Roman" pitchFamily="18" charset="0"/>
                        </a:rPr>
                        <a:t>     YEAR</a:t>
                      </a:r>
                    </a:p>
                  </a:txBody>
                  <a:tcPr/>
                </a:tc>
                <a:tc>
                  <a:txBody>
                    <a:bodyPr/>
                    <a:lstStyle/>
                    <a:p>
                      <a:pPr>
                        <a:buNone/>
                      </a:pPr>
                      <a:r>
                        <a:rPr lang="en-US">
                          <a:latin typeface="Times New Roman" pitchFamily="18" charset="0"/>
                          <a:cs typeface="Times New Roman" pitchFamily="18" charset="0"/>
                        </a:rPr>
                        <a:t>                  TITLE</a:t>
                      </a:r>
                    </a:p>
                  </a:txBody>
                  <a:tcPr/>
                </a:tc>
                <a:tc>
                  <a:txBody>
                    <a:bodyPr/>
                    <a:lstStyle/>
                    <a:p>
                      <a:pPr>
                        <a:buNone/>
                      </a:pPr>
                      <a:r>
                        <a:rPr lang="en-US">
                          <a:latin typeface="Times New Roman" pitchFamily="18" charset="0"/>
                          <a:cs typeface="Times New Roman" pitchFamily="18" charset="0"/>
                        </a:rPr>
                        <a:t>          AUTHOR</a:t>
                      </a:r>
                    </a:p>
                  </a:txBody>
                  <a:tcPr/>
                </a:tc>
                <a:tc>
                  <a:txBody>
                    <a:bodyPr/>
                    <a:lstStyle/>
                    <a:p>
                      <a:pPr>
                        <a:buNone/>
                      </a:pPr>
                      <a:r>
                        <a:rPr lang="en-US">
                          <a:latin typeface="Times New Roman" pitchFamily="18" charset="0"/>
                          <a:cs typeface="Times New Roman" pitchFamily="18" charset="0"/>
                        </a:rPr>
                        <a:t>       ADVANTAGE</a:t>
                      </a:r>
                    </a:p>
                  </a:txBody>
                  <a:tcPr/>
                </a:tc>
                <a:tc>
                  <a:txBody>
                    <a:bodyPr/>
                    <a:lstStyle/>
                    <a:p>
                      <a:pPr>
                        <a:buNone/>
                      </a:pPr>
                      <a:r>
                        <a:rPr lang="en-US">
                          <a:latin typeface="Times New Roman" pitchFamily="18" charset="0"/>
                          <a:cs typeface="Times New Roman" pitchFamily="18" charset="0"/>
                        </a:rPr>
                        <a:t>     DRAWBACK</a:t>
                      </a:r>
                    </a:p>
                  </a:txBody>
                  <a:tcPr/>
                </a:tc>
                <a:extLst>
                  <a:ext uri="{0D108BD9-81ED-4DB2-BD59-A6C34878D82A}">
                    <a16:rowId xmlns:a16="http://schemas.microsoft.com/office/drawing/2014/main" val="10000"/>
                  </a:ext>
                </a:extLst>
              </a:tr>
              <a:tr h="3383280">
                <a:tc>
                  <a:txBody>
                    <a:bodyPr/>
                    <a:lstStyle/>
                    <a:p>
                      <a:pPr>
                        <a:buNone/>
                      </a:pPr>
                      <a:r>
                        <a:rPr lang="en-US" sz="2400" dirty="0">
                          <a:latin typeface="Times New Roman" pitchFamily="18" charset="0"/>
                          <a:cs typeface="Times New Roman" pitchFamily="18" charset="0"/>
                        </a:rPr>
                        <a:t>    3</a:t>
                      </a:r>
                    </a:p>
                  </a:txBody>
                  <a:tcPr/>
                </a:tc>
                <a:tc>
                  <a:txBody>
                    <a:bodyPr/>
                    <a:lstStyle/>
                    <a:p>
                      <a:pPr>
                        <a:buNone/>
                      </a:pPr>
                      <a:r>
                        <a:rPr lang="en-US" sz="2400" dirty="0">
                          <a:latin typeface="Times New Roman" pitchFamily="18" charset="0"/>
                          <a:cs typeface="Times New Roman" pitchFamily="18" charset="0"/>
                        </a:rPr>
                        <a:t>  2020</a:t>
                      </a:r>
                    </a:p>
                  </a:txBody>
                  <a:tcPr/>
                </a:tc>
                <a:tc>
                  <a:txBody>
                    <a:bodyPr/>
                    <a:lstStyle/>
                    <a:p>
                      <a:pPr algn="l">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Finger vein recognition based on Deep Convolutional Neural Networks.</a:t>
                      </a:r>
                      <a:endParaRPr lang="en-US" sz="2400" b="0" dirty="0">
                        <a:latin typeface="Times New Roman" pitchFamily="18" charset="0"/>
                        <a:cs typeface="Times New Roman" pitchFamily="18" charset="0"/>
                      </a:endParaRPr>
                    </a:p>
                  </a:txBody>
                  <a:tcPr/>
                </a:tc>
                <a:tc>
                  <a:txBody>
                    <a:bodyPr/>
                    <a:lstStyle/>
                    <a:p>
                      <a:pPr algn="l">
                        <a:buNone/>
                      </a:pP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Lecheng</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Weng,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Xiaoqiang</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Li,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Wenfeng</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Wang.</a:t>
                      </a:r>
                      <a:endParaRPr lang="en-US" sz="2400" b="0" dirty="0">
                        <a:latin typeface="Times New Roman" pitchFamily="18" charset="0"/>
                        <a:cs typeface="Times New Roman" pitchFamily="18" charset="0"/>
                      </a:endParaRPr>
                    </a:p>
                  </a:txBody>
                  <a:tcPr/>
                </a:tc>
                <a:tc>
                  <a:txBody>
                    <a:bodyPr/>
                    <a:lstStyle/>
                    <a:p>
                      <a:pPr algn="l">
                        <a:buNone/>
                      </a:pPr>
                      <a:r>
                        <a:rPr lang="en-US" sz="2400" b="0" dirty="0">
                          <a:latin typeface="Times New Roman" pitchFamily="18" charset="0"/>
                          <a:cs typeface="Times New Roman" pitchFamily="18" charset="0"/>
                        </a:rPr>
                        <a:t>optimized neural network is used to automatically evaluate the features of the preprocessed images.</a:t>
                      </a:r>
                    </a:p>
                  </a:txBody>
                  <a:tcPr/>
                </a:tc>
                <a:tc>
                  <a:txBody>
                    <a:bodyPr/>
                    <a:lstStyle/>
                    <a:p>
                      <a:pPr marL="0" indent="0" algn="l">
                        <a:buFont typeface="Arial" panose="020B0604020202020204" pitchFamily="34" charset="0"/>
                        <a:buNone/>
                      </a:pPr>
                      <a:r>
                        <a:rPr lang="en-US" sz="2400" b="0" dirty="0">
                          <a:latin typeface="Times New Roman" pitchFamily="18" charset="0"/>
                          <a:cs typeface="Times New Roman" pitchFamily="18" charset="0"/>
                        </a:rPr>
                        <a:t>To implement this method, the preprocessed image of finger vein is needed</a:t>
                      </a:r>
                    </a:p>
                  </a:txBody>
                  <a:tcPr/>
                </a:tc>
                <a:extLst>
                  <a:ext uri="{0D108BD9-81ED-4DB2-BD59-A6C34878D82A}">
                    <a16:rowId xmlns:a16="http://schemas.microsoft.com/office/drawing/2014/main" val="10001"/>
                  </a:ext>
                </a:extLst>
              </a:tr>
              <a:tr h="1920240">
                <a:tc>
                  <a:txBody>
                    <a:bodyPr/>
                    <a:lstStyle/>
                    <a:p>
                      <a:pPr>
                        <a:buNone/>
                      </a:pPr>
                      <a:r>
                        <a:rPr lang="en-US" sz="2400">
                          <a:latin typeface="Times New Roman" pitchFamily="18" charset="0"/>
                          <a:cs typeface="Times New Roman" pitchFamily="18" charset="0"/>
                        </a:rPr>
                        <a:t>     4</a:t>
                      </a:r>
                    </a:p>
                  </a:txBody>
                  <a:tcPr/>
                </a:tc>
                <a:tc>
                  <a:txBody>
                    <a:bodyPr/>
                    <a:lstStyle/>
                    <a:p>
                      <a:pPr>
                        <a:buNone/>
                      </a:pPr>
                      <a:r>
                        <a:rPr lang="en-US" sz="2400" dirty="0">
                          <a:latin typeface="Times New Roman" pitchFamily="18" charset="0"/>
                          <a:cs typeface="Times New Roman" pitchFamily="18" charset="0"/>
                        </a:rPr>
                        <a:t>  2014</a:t>
                      </a:r>
                    </a:p>
                  </a:txBody>
                  <a:tcPr/>
                </a:tc>
                <a:tc>
                  <a:txBody>
                    <a:bodyPr/>
                    <a:lstStyle/>
                    <a:p>
                      <a:pPr>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 Novel algorithm for Secure Internet Banking with finger print recognition.</a:t>
                      </a:r>
                      <a:endParaRPr lang="en-US" sz="2400" dirty="0">
                        <a:latin typeface="Times New Roman" pitchFamily="18" charset="0"/>
                        <a:cs typeface="Times New Roman" pitchFamily="18" charset="0"/>
                      </a:endParaRPr>
                    </a:p>
                  </a:txBody>
                  <a:tcPr/>
                </a:tc>
                <a:tc>
                  <a:txBody>
                    <a:bodyPr/>
                    <a:lstStyle/>
                    <a:p>
                      <a:pPr>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R. Priya, V.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Tamilselvi</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G.P.Rameshkumar</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2400" dirty="0">
                        <a:latin typeface="Times New Roman" pitchFamily="18" charset="0"/>
                        <a:cs typeface="Times New Roman" pitchFamily="18" charset="0"/>
                      </a:endParaRPr>
                    </a:p>
                  </a:txBody>
                  <a:tcPr/>
                </a:tc>
                <a:tc>
                  <a:txBody>
                    <a:bodyPr/>
                    <a:lstStyle/>
                    <a:p>
                      <a:pPr>
                        <a:buNone/>
                      </a:pPr>
                      <a:r>
                        <a:rPr lang="en-US" sz="2400" dirty="0">
                          <a:latin typeface="Times New Roman" pitchFamily="18" charset="0"/>
                          <a:cs typeface="Times New Roman" pitchFamily="18" charset="0"/>
                        </a:rPr>
                        <a:t>Gives a solution through a novel algorithm </a:t>
                      </a:r>
                    </a:p>
                    <a:p>
                      <a:pPr>
                        <a:buNone/>
                      </a:pPr>
                      <a:r>
                        <a:rPr lang="en-US" sz="2400" dirty="0">
                          <a:latin typeface="Times New Roman" pitchFamily="18" charset="0"/>
                          <a:cs typeface="Times New Roman" pitchFamily="18" charset="0"/>
                        </a:rPr>
                        <a:t>with finger print recognition (IBC)</a:t>
                      </a:r>
                    </a:p>
                  </a:txBody>
                  <a:tcPr/>
                </a:tc>
                <a:tc>
                  <a:txBody>
                    <a:bodyPr/>
                    <a:lstStyle/>
                    <a:p>
                      <a:pPr>
                        <a:buNone/>
                      </a:pPr>
                      <a:r>
                        <a:rPr lang="en-US" sz="2400" dirty="0">
                          <a:latin typeface="Times New Roman" pitchFamily="18" charset="0"/>
                          <a:cs typeface="Times New Roman" pitchFamily="18" charset="0"/>
                        </a:rPr>
                        <a:t>More vulnerable as it uses single biometric data</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838200" y="207010"/>
            <a:ext cx="10515600" cy="777875"/>
          </a:xfrm>
        </p:spPr>
        <p:txBody>
          <a:bodyPr/>
          <a:lstStyle/>
          <a:p>
            <a:r>
              <a:rPr lang="en-US" b="1" u="sng" dirty="0">
                <a:latin typeface="Times New Roman" pitchFamily="18" charset="0"/>
                <a:cs typeface="Times New Roman" pitchFamily="18" charset="0"/>
              </a:rPr>
              <a:t>LITERATURE SURVEY</a:t>
            </a:r>
          </a:p>
        </p:txBody>
      </p:sp>
      <p:graphicFrame>
        <p:nvGraphicFramePr>
          <p:cNvPr id="4194305" name="Content Placeholder 3"/>
          <p:cNvGraphicFramePr>
            <a:graphicFrameLocks noGrp="1"/>
          </p:cNvGraphicFramePr>
          <p:nvPr>
            <p:ph idx="1"/>
            <p:extLst>
              <p:ext uri="{D42A27DB-BD31-4B8C-83A1-F6EECF244321}">
                <p14:modId xmlns:p14="http://schemas.microsoft.com/office/powerpoint/2010/main" val="3100835862"/>
              </p:ext>
            </p:extLst>
          </p:nvPr>
        </p:nvGraphicFramePr>
        <p:xfrm>
          <a:off x="433705" y="1160780"/>
          <a:ext cx="11411585" cy="3369310"/>
        </p:xfrm>
        <a:graphic>
          <a:graphicData uri="http://schemas.openxmlformats.org/drawingml/2006/table">
            <a:tbl>
              <a:tblPr firstRow="1" bandRow="1">
                <a:tableStyleId>{5C22544A-7EE6-4342-B048-85BDC9FD1C3A}</a:tableStyleId>
              </a:tblPr>
              <a:tblGrid>
                <a:gridCol w="912495">
                  <a:extLst>
                    <a:ext uri="{9D8B030D-6E8A-4147-A177-3AD203B41FA5}">
                      <a16:colId xmlns:a16="http://schemas.microsoft.com/office/drawing/2014/main" val="20000"/>
                    </a:ext>
                  </a:extLst>
                </a:gridCol>
                <a:gridCol w="1203325">
                  <a:extLst>
                    <a:ext uri="{9D8B030D-6E8A-4147-A177-3AD203B41FA5}">
                      <a16:colId xmlns:a16="http://schemas.microsoft.com/office/drawing/2014/main" val="20001"/>
                    </a:ext>
                  </a:extLst>
                </a:gridCol>
                <a:gridCol w="2701925">
                  <a:extLst>
                    <a:ext uri="{9D8B030D-6E8A-4147-A177-3AD203B41FA5}">
                      <a16:colId xmlns:a16="http://schemas.microsoft.com/office/drawing/2014/main" val="20002"/>
                    </a:ext>
                  </a:extLst>
                </a:gridCol>
                <a:gridCol w="2430145">
                  <a:extLst>
                    <a:ext uri="{9D8B030D-6E8A-4147-A177-3AD203B41FA5}">
                      <a16:colId xmlns:a16="http://schemas.microsoft.com/office/drawing/2014/main" val="20003"/>
                    </a:ext>
                  </a:extLst>
                </a:gridCol>
                <a:gridCol w="2197735">
                  <a:extLst>
                    <a:ext uri="{9D8B030D-6E8A-4147-A177-3AD203B41FA5}">
                      <a16:colId xmlns:a16="http://schemas.microsoft.com/office/drawing/2014/main" val="20004"/>
                    </a:ext>
                  </a:extLst>
                </a:gridCol>
                <a:gridCol w="1965960">
                  <a:extLst>
                    <a:ext uri="{9D8B030D-6E8A-4147-A177-3AD203B41FA5}">
                      <a16:colId xmlns:a16="http://schemas.microsoft.com/office/drawing/2014/main" val="20005"/>
                    </a:ext>
                  </a:extLst>
                </a:gridCol>
              </a:tblGrid>
              <a:tr h="717550">
                <a:tc>
                  <a:txBody>
                    <a:bodyPr/>
                    <a:lstStyle/>
                    <a:p>
                      <a:pPr>
                        <a:buNone/>
                      </a:pPr>
                      <a:r>
                        <a:rPr lang="en-US" dirty="0"/>
                        <a:t>   S.NO</a:t>
                      </a:r>
                    </a:p>
                  </a:txBody>
                  <a:tcPr/>
                </a:tc>
                <a:tc>
                  <a:txBody>
                    <a:bodyPr/>
                    <a:lstStyle/>
                    <a:p>
                      <a:pPr>
                        <a:buNone/>
                      </a:pPr>
                      <a:r>
                        <a:rPr lang="en-US"/>
                        <a:t>    YEAR</a:t>
                      </a:r>
                    </a:p>
                  </a:txBody>
                  <a:tcPr/>
                </a:tc>
                <a:tc>
                  <a:txBody>
                    <a:bodyPr/>
                    <a:lstStyle/>
                    <a:p>
                      <a:pPr>
                        <a:buNone/>
                      </a:pPr>
                      <a:r>
                        <a:rPr lang="en-US"/>
                        <a:t>                   TITLE</a:t>
                      </a:r>
                    </a:p>
                  </a:txBody>
                  <a:tcPr/>
                </a:tc>
                <a:tc>
                  <a:txBody>
                    <a:bodyPr/>
                    <a:lstStyle/>
                    <a:p>
                      <a:pPr>
                        <a:buNone/>
                      </a:pPr>
                      <a:r>
                        <a:rPr lang="en-US"/>
                        <a:t>            AUTHOR</a:t>
                      </a:r>
                    </a:p>
                  </a:txBody>
                  <a:tcPr/>
                </a:tc>
                <a:tc>
                  <a:txBody>
                    <a:bodyPr/>
                    <a:lstStyle/>
                    <a:p>
                      <a:pPr>
                        <a:buNone/>
                      </a:pPr>
                      <a:r>
                        <a:rPr lang="en-US" dirty="0"/>
                        <a:t>       ADVANTAGE</a:t>
                      </a:r>
                    </a:p>
                  </a:txBody>
                  <a:tcPr/>
                </a:tc>
                <a:tc>
                  <a:txBody>
                    <a:bodyPr/>
                    <a:lstStyle/>
                    <a:p>
                      <a:pPr>
                        <a:buNone/>
                      </a:pPr>
                      <a:r>
                        <a:rPr lang="en-US" dirty="0"/>
                        <a:t>       DRAWBACK  </a:t>
                      </a:r>
                    </a:p>
                  </a:txBody>
                  <a:tcPr/>
                </a:tc>
                <a:extLst>
                  <a:ext uri="{0D108BD9-81ED-4DB2-BD59-A6C34878D82A}">
                    <a16:rowId xmlns:a16="http://schemas.microsoft.com/office/drawing/2014/main" val="10000"/>
                  </a:ext>
                </a:extLst>
              </a:tr>
              <a:tr h="2255520">
                <a:tc>
                  <a:txBody>
                    <a:bodyPr/>
                    <a:lstStyle/>
                    <a:p>
                      <a:pPr>
                        <a:buNone/>
                      </a:pPr>
                      <a:r>
                        <a:rPr lang="en-US" sz="2400" dirty="0">
                          <a:latin typeface="Times New Roman" pitchFamily="18" charset="0"/>
                          <a:cs typeface="Times New Roman" pitchFamily="18" charset="0"/>
                        </a:rPr>
                        <a:t>    5</a:t>
                      </a:r>
                    </a:p>
                  </a:txBody>
                  <a:tcPr/>
                </a:tc>
                <a:tc>
                  <a:txBody>
                    <a:bodyPr/>
                    <a:lstStyle/>
                    <a:p>
                      <a:pPr>
                        <a:buNone/>
                      </a:pPr>
                      <a:r>
                        <a:rPr lang="en-US" sz="2400" dirty="0">
                          <a:latin typeface="Times New Roman" pitchFamily="18" charset="0"/>
                          <a:cs typeface="Times New Roman" pitchFamily="18" charset="0"/>
                        </a:rPr>
                        <a:t>   2019</a:t>
                      </a:r>
                    </a:p>
                  </a:txBody>
                  <a:tcPr/>
                </a:tc>
                <a:tc>
                  <a:txBody>
                    <a:bodyPr/>
                    <a:lstStyle/>
                    <a:p>
                      <a:pPr>
                        <a:buNone/>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Biometric Authentication Using Palm Dorsal Vein Patterns.</a:t>
                      </a:r>
                      <a:endParaRPr lang="en-US" sz="2400" dirty="0">
                        <a:latin typeface="Times New Roman" pitchFamily="18" charset="0"/>
                        <a:cs typeface="Times New Roman" pitchFamily="18" charset="0"/>
                      </a:endParaRPr>
                    </a:p>
                  </a:txBody>
                  <a:tcPr/>
                </a:tc>
                <a:tc>
                  <a:txBody>
                    <a:bodyPr/>
                    <a:lstStyle/>
                    <a:p>
                      <a:pPr>
                        <a:buNone/>
                      </a:pP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Yutthana</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Pititeeraphab</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Chuchart</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Pintavirooj</a:t>
                      </a:r>
                      <a:endParaRPr lang="en-US" sz="2400" dirty="0">
                        <a:latin typeface="Times New Roman" pitchFamily="18" charset="0"/>
                        <a:cs typeface="Times New Roman" pitchFamily="18" charset="0"/>
                      </a:endParaRPr>
                    </a:p>
                  </a:txBody>
                  <a:tcPr/>
                </a:tc>
                <a:tc>
                  <a:txBody>
                    <a:bodyPr/>
                    <a:lstStyle/>
                    <a:p>
                      <a:pPr>
                        <a:buNone/>
                      </a:pPr>
                      <a:r>
                        <a:rPr lang="en-US" sz="2400" dirty="0">
                          <a:latin typeface="Times New Roman" pitchFamily="18" charset="0"/>
                          <a:cs typeface="Times New Roman" pitchFamily="18" charset="0"/>
                        </a:rPr>
                        <a:t>radius distance methods to find the position </a:t>
                      </a:r>
                    </a:p>
                    <a:p>
                      <a:pPr>
                        <a:buNone/>
                      </a:pPr>
                      <a:r>
                        <a:rPr lang="en-US" sz="2400" dirty="0">
                          <a:latin typeface="Times New Roman" pitchFamily="18" charset="0"/>
                          <a:cs typeface="Times New Roman" pitchFamily="18" charset="0"/>
                        </a:rPr>
                        <a:t>of the concave of the finger from the hand contour</a:t>
                      </a:r>
                    </a:p>
                  </a:txBody>
                  <a:tcPr/>
                </a:tc>
                <a:tc>
                  <a:txBody>
                    <a:bodyPr/>
                    <a:lstStyle/>
                    <a:p>
                      <a:pPr>
                        <a:buNone/>
                      </a:pPr>
                      <a:r>
                        <a:rPr lang="en-US" sz="2400" dirty="0">
                          <a:latin typeface="Times New Roman" pitchFamily="18" charset="0"/>
                          <a:cs typeface="Times New Roman" pitchFamily="18" charset="0"/>
                        </a:rPr>
                        <a:t>time consuming process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536575" y="249555"/>
            <a:ext cx="10817225" cy="734060"/>
          </a:xfrm>
        </p:spPr>
        <p:txBody>
          <a:bodyPr>
            <a:normAutofit/>
          </a:bodyPr>
          <a:lstStyle/>
          <a:p>
            <a:r>
              <a:rPr lang="en-US" b="1" u="sng" dirty="0">
                <a:latin typeface="Times New Roman" pitchFamily="18" charset="0"/>
                <a:cs typeface="Times New Roman" pitchFamily="18" charset="0"/>
              </a:rPr>
              <a:t>EXISTING SYSTEM</a:t>
            </a:r>
          </a:p>
        </p:txBody>
      </p:sp>
      <p:sp>
        <p:nvSpPr>
          <p:cNvPr id="1048610" name="Content Placeholder 2"/>
          <p:cNvSpPr>
            <a:spLocks noGrp="1"/>
          </p:cNvSpPr>
          <p:nvPr>
            <p:ph idx="1"/>
          </p:nvPr>
        </p:nvSpPr>
        <p:spPr>
          <a:xfrm>
            <a:off x="361950" y="1234440"/>
            <a:ext cx="11452860" cy="5151755"/>
          </a:xfrm>
        </p:spPr>
        <p:txBody>
          <a:bodyPr>
            <a:normAutofit/>
          </a:bodyPr>
          <a:lstStyle/>
          <a:p>
            <a:pPr algn="l">
              <a:lnSpc>
                <a:spcPct val="150000"/>
              </a:lnSpc>
            </a:pPr>
            <a:r>
              <a:rPr lang="en-US" sz="2400" dirty="0">
                <a:effectLst/>
                <a:latin typeface="Times New Roman" panose="02020603050405020304" pitchFamily="18" charset="0"/>
                <a:ea typeface="Times New Roman" panose="02020603050405020304" pitchFamily="18" charset="0"/>
              </a:rPr>
              <a:t>There are many services and providence through fingerprint security systems such as biometric door locks, time and attendance systems, mobile devices, payment systems, and border control which are prolonged sustained in use for specific purposes and in security which is termed to be the existing system, meanwhile which also has a lot of drawbacks namely accuracy, privacy and hygiene concern and limited applications. To resolve all the issues we tended to create the proposed system.</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2262</Words>
  <Application>Microsoft Office PowerPoint</Application>
  <PresentationFormat>Widescreen</PresentationFormat>
  <Paragraphs>218</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Symbol</vt:lpstr>
      <vt:lpstr>Times New Roman</vt:lpstr>
      <vt:lpstr>Office Theme</vt:lpstr>
      <vt:lpstr> DEPARTMENT OF INFORMATION TECHNOLOGY</vt:lpstr>
      <vt:lpstr> AGENDA</vt:lpstr>
      <vt:lpstr>ABSTRACT</vt:lpstr>
      <vt:lpstr>ABSTRACT</vt:lpstr>
      <vt:lpstr>OBJECTIVE</vt:lpstr>
      <vt:lpstr>LITERATURE SURVEY</vt:lpstr>
      <vt:lpstr>LITERATURE SURVEY</vt:lpstr>
      <vt:lpstr>LITERATURE SURVEY</vt:lpstr>
      <vt:lpstr>EXISTING SYSTEM</vt:lpstr>
      <vt:lpstr>DRAWBACKS FOR EXISTING SYSTEM</vt:lpstr>
      <vt:lpstr>PROPOSED SYSTEM</vt:lpstr>
      <vt:lpstr>ADVANTAGES FOR PROPOSED WORK</vt:lpstr>
      <vt:lpstr>CALCULATIONS</vt:lpstr>
      <vt:lpstr>PROPOSED WORK-FLOW BLOCK DIAGRAM</vt:lpstr>
      <vt:lpstr>LOGIC USED</vt:lpstr>
      <vt:lpstr>HARDWARE TOOL REQUIREMENTS</vt:lpstr>
      <vt:lpstr>SOFTWARE TOOL REQUIREMENTS</vt:lpstr>
      <vt:lpstr>MODULES</vt:lpstr>
      <vt:lpstr> MODULE 1   Login form</vt:lpstr>
      <vt:lpstr>MODULE 2:  Registration catalog</vt:lpstr>
      <vt:lpstr>MODULE 2:  Registration catalog</vt:lpstr>
      <vt:lpstr>MODULE 3:  Fingerprint scan form</vt:lpstr>
      <vt:lpstr>MODULE 3:  Fingerprint scan form</vt:lpstr>
      <vt:lpstr>MODULE 4:  Fingerprint checking form</vt:lpstr>
      <vt:lpstr>MODEL OUTPUT</vt:lpstr>
      <vt:lpstr> SAMPLE OUTPUT</vt:lpstr>
      <vt:lpstr>SAMPLE OUTPUT</vt:lpstr>
      <vt:lpstr>CONCLUSION</vt:lpstr>
      <vt:lpstr>FUTURE WORK</vt:lpstr>
      <vt:lpstr>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LAKSHMI AMMAL ENGINEERING COLLEGE , CHENNAI-126  DEPARTMENT OF COMPUTER SCIENCE AND ENGINEERING</dc:title>
  <dc:creator>Redmi 7</dc:creator>
  <cp:lastModifiedBy>Arvind G</cp:lastModifiedBy>
  <cp:revision>58</cp:revision>
  <dcterms:created xsi:type="dcterms:W3CDTF">2021-08-03T08:15:00Z</dcterms:created>
  <dcterms:modified xsi:type="dcterms:W3CDTF">2023-07-10T03:32:52Z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y fmtid="{D5CDD505-2E9C-101B-9397-08002B2CF9AE}" pid="3" name="ICV">
    <vt:lpwstr>1c778ee2cf4b40e6bd21732661c85a41</vt:lpwstr>
  </property>
</Properties>
</file>