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8" r:id="rId2"/>
    <p:sldId id="333" r:id="rId3"/>
    <p:sldId id="341" r:id="rId4"/>
    <p:sldId id="340" r:id="rId5"/>
    <p:sldId id="335" r:id="rId6"/>
    <p:sldId id="336" r:id="rId7"/>
    <p:sldId id="351" r:id="rId8"/>
    <p:sldId id="342" r:id="rId9"/>
    <p:sldId id="362" r:id="rId10"/>
    <p:sldId id="346" r:id="rId11"/>
    <p:sldId id="353" r:id="rId12"/>
    <p:sldId id="363" r:id="rId13"/>
    <p:sldId id="364" r:id="rId14"/>
    <p:sldId id="365" r:id="rId15"/>
    <p:sldId id="3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a:srgbClr val="00FFCC"/>
    <a:srgbClr val="66FF99"/>
    <a:srgbClr val="84FF5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CEC0170-0667-4CFF-8052-EB22F9D0BA3E}" type="doc">
      <dgm:prSet loTypeId="urn:microsoft.com/office/officeart/2005/8/layout/matrix2" loCatId="matrix" qsTypeId="urn:microsoft.com/office/officeart/2005/8/quickstyle/simple1#2" qsCatId="simple" csTypeId="urn:microsoft.com/office/officeart/2005/8/colors/colorful2#1" csCatId="colorful" phldr="1"/>
      <dgm:spPr/>
      <dgm:t>
        <a:bodyPr/>
        <a:lstStyle/>
        <a:p>
          <a:endParaRPr lang="en-IN"/>
        </a:p>
      </dgm:t>
    </dgm:pt>
    <dgm:pt modelId="{F35F2E74-314A-4EE8-A962-DC7EC3233AB8}">
      <dgm:prSet phldrT="[Text]" custT="1"/>
      <dgm:spPr/>
      <dgm:t>
        <a:bodyPr/>
        <a:lstStyle/>
        <a:p>
          <a:r>
            <a:rPr lang="en-IN" sz="2400" dirty="0"/>
            <a:t>TN</a:t>
          </a:r>
        </a:p>
      </dgm:t>
    </dgm:pt>
    <dgm:pt modelId="{3278A14A-6CEA-4231-8C76-A708B613BA05}" type="parTrans" cxnId="{16A4AE82-F2F0-4697-8730-09C0D8662BA3}">
      <dgm:prSet/>
      <dgm:spPr/>
      <dgm:t>
        <a:bodyPr/>
        <a:lstStyle/>
        <a:p>
          <a:endParaRPr lang="en-IN"/>
        </a:p>
      </dgm:t>
    </dgm:pt>
    <dgm:pt modelId="{C1BB1DFC-0D12-4E83-8B1C-CBC505C91196}" type="sibTrans" cxnId="{16A4AE82-F2F0-4697-8730-09C0D8662BA3}">
      <dgm:prSet/>
      <dgm:spPr/>
      <dgm:t>
        <a:bodyPr/>
        <a:lstStyle/>
        <a:p>
          <a:endParaRPr lang="en-IN"/>
        </a:p>
      </dgm:t>
    </dgm:pt>
    <dgm:pt modelId="{86694EFC-5303-400E-B2F2-2C9A4C610377}">
      <dgm:prSet phldrT="[Text]" custT="1"/>
      <dgm:spPr/>
      <dgm:t>
        <a:bodyPr/>
        <a:lstStyle/>
        <a:p>
          <a:r>
            <a:rPr lang="en-IN" sz="2400" dirty="0"/>
            <a:t>FP</a:t>
          </a:r>
        </a:p>
      </dgm:t>
    </dgm:pt>
    <dgm:pt modelId="{A0EC0B52-9650-4FC4-A6EF-B13F54943991}" type="parTrans" cxnId="{68CE0439-E54E-4454-B8B8-805258A1DB53}">
      <dgm:prSet/>
      <dgm:spPr/>
      <dgm:t>
        <a:bodyPr/>
        <a:lstStyle/>
        <a:p>
          <a:endParaRPr lang="en-IN"/>
        </a:p>
      </dgm:t>
    </dgm:pt>
    <dgm:pt modelId="{28915E57-870F-4106-BAB7-FA5A5FA37F39}" type="sibTrans" cxnId="{68CE0439-E54E-4454-B8B8-805258A1DB53}">
      <dgm:prSet/>
      <dgm:spPr/>
      <dgm:t>
        <a:bodyPr/>
        <a:lstStyle/>
        <a:p>
          <a:endParaRPr lang="en-IN"/>
        </a:p>
      </dgm:t>
    </dgm:pt>
    <dgm:pt modelId="{AE64F671-169A-4592-B9E8-540175D31D4C}">
      <dgm:prSet phldrT="[Text]" custT="1"/>
      <dgm:spPr/>
      <dgm:t>
        <a:bodyPr/>
        <a:lstStyle/>
        <a:p>
          <a:r>
            <a:rPr lang="en-IN" sz="2400" dirty="0"/>
            <a:t>FN</a:t>
          </a:r>
        </a:p>
      </dgm:t>
    </dgm:pt>
    <dgm:pt modelId="{12B2729C-24EC-4D25-AEF1-6D76C01EC34C}" type="parTrans" cxnId="{5A0C2172-33A6-4903-AA51-185DFD566A4D}">
      <dgm:prSet/>
      <dgm:spPr/>
      <dgm:t>
        <a:bodyPr/>
        <a:lstStyle/>
        <a:p>
          <a:endParaRPr lang="en-IN"/>
        </a:p>
      </dgm:t>
    </dgm:pt>
    <dgm:pt modelId="{F9593901-A08C-4A8E-AFA9-FFB18E44B700}" type="sibTrans" cxnId="{5A0C2172-33A6-4903-AA51-185DFD566A4D}">
      <dgm:prSet/>
      <dgm:spPr/>
      <dgm:t>
        <a:bodyPr/>
        <a:lstStyle/>
        <a:p>
          <a:endParaRPr lang="en-IN"/>
        </a:p>
      </dgm:t>
    </dgm:pt>
    <dgm:pt modelId="{DA3957A2-B793-422A-8492-4F2B219CF5ED}">
      <dgm:prSet phldrT="[Text]" custT="1"/>
      <dgm:spPr/>
      <dgm:t>
        <a:bodyPr/>
        <a:lstStyle/>
        <a:p>
          <a:r>
            <a:rPr lang="en-IN" sz="2400" dirty="0"/>
            <a:t>TP</a:t>
          </a:r>
        </a:p>
      </dgm:t>
    </dgm:pt>
    <dgm:pt modelId="{443AE722-9B81-4D25-AC15-88250142F695}" type="parTrans" cxnId="{F7B05994-72B9-425D-BEDE-21E07E992E55}">
      <dgm:prSet/>
      <dgm:spPr/>
      <dgm:t>
        <a:bodyPr/>
        <a:lstStyle/>
        <a:p>
          <a:endParaRPr lang="en-IN"/>
        </a:p>
      </dgm:t>
    </dgm:pt>
    <dgm:pt modelId="{101597A1-20B7-4BBC-BE24-4CB36C325D37}" type="sibTrans" cxnId="{F7B05994-72B9-425D-BEDE-21E07E992E55}">
      <dgm:prSet/>
      <dgm:spPr/>
      <dgm:t>
        <a:bodyPr/>
        <a:lstStyle/>
        <a:p>
          <a:endParaRPr lang="en-IN"/>
        </a:p>
      </dgm:t>
    </dgm:pt>
    <dgm:pt modelId="{02C15443-3C51-41C3-A8CA-41B723B2CAAE}" type="pres">
      <dgm:prSet presAssocID="{3CEC0170-0667-4CFF-8052-EB22F9D0BA3E}" presName="matrix" presStyleCnt="0">
        <dgm:presLayoutVars>
          <dgm:chMax val="1"/>
          <dgm:dir/>
          <dgm:resizeHandles val="exact"/>
        </dgm:presLayoutVars>
      </dgm:prSet>
      <dgm:spPr/>
      <dgm:t>
        <a:bodyPr/>
        <a:lstStyle/>
        <a:p>
          <a:endParaRPr lang="en-US"/>
        </a:p>
      </dgm:t>
    </dgm:pt>
    <dgm:pt modelId="{DB07A2A6-A6AE-46F9-B72B-FB9699465D08}" type="pres">
      <dgm:prSet presAssocID="{3CEC0170-0667-4CFF-8052-EB22F9D0BA3E}" presName="axisShape" presStyleLbl="bgShp" presStyleIdx="0" presStyleCnt="1"/>
      <dgm:spPr/>
    </dgm:pt>
    <dgm:pt modelId="{77F4D65D-390C-4DE6-8E0A-91661EC223C0}" type="pres">
      <dgm:prSet presAssocID="{3CEC0170-0667-4CFF-8052-EB22F9D0BA3E}" presName="rect1" presStyleLbl="node1" presStyleIdx="0" presStyleCnt="4">
        <dgm:presLayoutVars>
          <dgm:chMax val="0"/>
          <dgm:chPref val="0"/>
          <dgm:bulletEnabled val="1"/>
        </dgm:presLayoutVars>
      </dgm:prSet>
      <dgm:spPr/>
      <dgm:t>
        <a:bodyPr/>
        <a:lstStyle/>
        <a:p>
          <a:endParaRPr lang="en-US"/>
        </a:p>
      </dgm:t>
    </dgm:pt>
    <dgm:pt modelId="{BB156509-1FD0-4392-8049-5B04700E4691}" type="pres">
      <dgm:prSet presAssocID="{3CEC0170-0667-4CFF-8052-EB22F9D0BA3E}" presName="rect2" presStyleLbl="node1" presStyleIdx="1" presStyleCnt="4">
        <dgm:presLayoutVars>
          <dgm:chMax val="0"/>
          <dgm:chPref val="0"/>
          <dgm:bulletEnabled val="1"/>
        </dgm:presLayoutVars>
      </dgm:prSet>
      <dgm:spPr/>
      <dgm:t>
        <a:bodyPr/>
        <a:lstStyle/>
        <a:p>
          <a:endParaRPr lang="en-US"/>
        </a:p>
      </dgm:t>
    </dgm:pt>
    <dgm:pt modelId="{5F3B9E1A-5F34-460D-A8D0-EA2DD8875754}" type="pres">
      <dgm:prSet presAssocID="{3CEC0170-0667-4CFF-8052-EB22F9D0BA3E}" presName="rect3" presStyleLbl="node1" presStyleIdx="2" presStyleCnt="4">
        <dgm:presLayoutVars>
          <dgm:chMax val="0"/>
          <dgm:chPref val="0"/>
          <dgm:bulletEnabled val="1"/>
        </dgm:presLayoutVars>
      </dgm:prSet>
      <dgm:spPr/>
      <dgm:t>
        <a:bodyPr/>
        <a:lstStyle/>
        <a:p>
          <a:endParaRPr lang="en-US"/>
        </a:p>
      </dgm:t>
    </dgm:pt>
    <dgm:pt modelId="{C7801169-959B-4797-A01C-AA2924CFA696}" type="pres">
      <dgm:prSet presAssocID="{3CEC0170-0667-4CFF-8052-EB22F9D0BA3E}" presName="rect4" presStyleLbl="node1" presStyleIdx="3" presStyleCnt="4">
        <dgm:presLayoutVars>
          <dgm:chMax val="0"/>
          <dgm:chPref val="0"/>
          <dgm:bulletEnabled val="1"/>
        </dgm:presLayoutVars>
      </dgm:prSet>
      <dgm:spPr/>
      <dgm:t>
        <a:bodyPr/>
        <a:lstStyle/>
        <a:p>
          <a:endParaRPr lang="en-US"/>
        </a:p>
      </dgm:t>
    </dgm:pt>
  </dgm:ptLst>
  <dgm:cxnLst>
    <dgm:cxn modelId="{95E2EF95-5A19-4B35-8FC3-0FAE30D4BAE6}" type="presOf" srcId="{F35F2E74-314A-4EE8-A962-DC7EC3233AB8}" destId="{77F4D65D-390C-4DE6-8E0A-91661EC223C0}" srcOrd="0" destOrd="0" presId="urn:microsoft.com/office/officeart/2005/8/layout/matrix2"/>
    <dgm:cxn modelId="{ADA6D258-F068-4730-A009-A92656FB0BFA}" type="presOf" srcId="{86694EFC-5303-400E-B2F2-2C9A4C610377}" destId="{BB156509-1FD0-4392-8049-5B04700E4691}" srcOrd="0" destOrd="0" presId="urn:microsoft.com/office/officeart/2005/8/layout/matrix2"/>
    <dgm:cxn modelId="{16A4AE82-F2F0-4697-8730-09C0D8662BA3}" srcId="{3CEC0170-0667-4CFF-8052-EB22F9D0BA3E}" destId="{F35F2E74-314A-4EE8-A962-DC7EC3233AB8}" srcOrd="0" destOrd="0" parTransId="{3278A14A-6CEA-4231-8C76-A708B613BA05}" sibTransId="{C1BB1DFC-0D12-4E83-8B1C-CBC505C91196}"/>
    <dgm:cxn modelId="{BD826AE1-EB4D-402E-A042-1E82E008DE0E}" type="presOf" srcId="{3CEC0170-0667-4CFF-8052-EB22F9D0BA3E}" destId="{02C15443-3C51-41C3-A8CA-41B723B2CAAE}" srcOrd="0" destOrd="0" presId="urn:microsoft.com/office/officeart/2005/8/layout/matrix2"/>
    <dgm:cxn modelId="{BB643068-7CF0-45B2-8B53-DFFD08903667}" type="presOf" srcId="{DA3957A2-B793-422A-8492-4F2B219CF5ED}" destId="{C7801169-959B-4797-A01C-AA2924CFA696}" srcOrd="0" destOrd="0" presId="urn:microsoft.com/office/officeart/2005/8/layout/matrix2"/>
    <dgm:cxn modelId="{5A0C2172-33A6-4903-AA51-185DFD566A4D}" srcId="{3CEC0170-0667-4CFF-8052-EB22F9D0BA3E}" destId="{AE64F671-169A-4592-B9E8-540175D31D4C}" srcOrd="2" destOrd="0" parTransId="{12B2729C-24EC-4D25-AEF1-6D76C01EC34C}" sibTransId="{F9593901-A08C-4A8E-AFA9-FFB18E44B700}"/>
    <dgm:cxn modelId="{68CE0439-E54E-4454-B8B8-805258A1DB53}" srcId="{3CEC0170-0667-4CFF-8052-EB22F9D0BA3E}" destId="{86694EFC-5303-400E-B2F2-2C9A4C610377}" srcOrd="1" destOrd="0" parTransId="{A0EC0B52-9650-4FC4-A6EF-B13F54943991}" sibTransId="{28915E57-870F-4106-BAB7-FA5A5FA37F39}"/>
    <dgm:cxn modelId="{D30C8643-2408-4526-8750-4DBD18DD8D5A}" type="presOf" srcId="{AE64F671-169A-4592-B9E8-540175D31D4C}" destId="{5F3B9E1A-5F34-460D-A8D0-EA2DD8875754}" srcOrd="0" destOrd="0" presId="urn:microsoft.com/office/officeart/2005/8/layout/matrix2"/>
    <dgm:cxn modelId="{F7B05994-72B9-425D-BEDE-21E07E992E55}" srcId="{3CEC0170-0667-4CFF-8052-EB22F9D0BA3E}" destId="{DA3957A2-B793-422A-8492-4F2B219CF5ED}" srcOrd="3" destOrd="0" parTransId="{443AE722-9B81-4D25-AC15-88250142F695}" sibTransId="{101597A1-20B7-4BBC-BE24-4CB36C325D37}"/>
    <dgm:cxn modelId="{1D53BB1B-8B23-4384-9CA4-883FC9ACBBBA}" type="presParOf" srcId="{02C15443-3C51-41C3-A8CA-41B723B2CAAE}" destId="{DB07A2A6-A6AE-46F9-B72B-FB9699465D08}" srcOrd="0" destOrd="0" presId="urn:microsoft.com/office/officeart/2005/8/layout/matrix2"/>
    <dgm:cxn modelId="{257821B8-BE0F-46C8-B09C-135CC331E529}" type="presParOf" srcId="{02C15443-3C51-41C3-A8CA-41B723B2CAAE}" destId="{77F4D65D-390C-4DE6-8E0A-91661EC223C0}" srcOrd="1" destOrd="0" presId="urn:microsoft.com/office/officeart/2005/8/layout/matrix2"/>
    <dgm:cxn modelId="{06773126-A977-4ED5-905C-8C1570966DDF}" type="presParOf" srcId="{02C15443-3C51-41C3-A8CA-41B723B2CAAE}" destId="{BB156509-1FD0-4392-8049-5B04700E4691}" srcOrd="2" destOrd="0" presId="urn:microsoft.com/office/officeart/2005/8/layout/matrix2"/>
    <dgm:cxn modelId="{C22A55C1-03D0-4F75-9C26-913ED689F9A3}" type="presParOf" srcId="{02C15443-3C51-41C3-A8CA-41B723B2CAAE}" destId="{5F3B9E1A-5F34-460D-A8D0-EA2DD8875754}" srcOrd="3" destOrd="0" presId="urn:microsoft.com/office/officeart/2005/8/layout/matrix2"/>
    <dgm:cxn modelId="{162FD12A-ACDD-4D65-B942-09AB2B15018B}" type="presParOf" srcId="{02C15443-3C51-41C3-A8CA-41B723B2CAAE}" destId="{C7801169-959B-4797-A01C-AA2924CFA696}" srcOrd="4" destOrd="0" presId="urn:microsoft.com/office/officeart/2005/8/layout/matrix2"/>
  </dgm:cxnLst>
  <dgm:bg/>
  <dgm:whole/>
</dgm:dataModel>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pPr/>
              <a:t>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pPr/>
              <a:t>‹#›</a:t>
            </a:fld>
            <a:endParaRPr lang="en-US"/>
          </a:p>
        </p:txBody>
      </p:sp>
    </p:spTree>
    <p:extLst>
      <p:ext uri="{BB962C8B-B14F-4D97-AF65-F5344CB8AC3E}">
        <p14:creationId xmlns:p14="http://schemas.microsoft.com/office/powerpoint/2010/main" xmlns=""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9F04D0-699D-4D6B-A94F-1A7A83CC3965}"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xmlns=""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pPr/>
              <a:t>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pPr/>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arvindhh931-healthcare-analyitics-capstone-p-readmission-8c63k2.streamlit.ap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a:extLst>
              <a:ext uri="{FF2B5EF4-FFF2-40B4-BE49-F238E27FC236}">
                <a16:creationId xmlns="" xmlns:a16="http://schemas.microsoft.com/office/drawing/2014/main" id="{CF1B1374-6C99-4642-9617-4426B07B7CEA}"/>
              </a:ext>
            </a:extLst>
          </p:cNvPr>
          <p:cNvSpPr txBox="1"/>
          <p:nvPr/>
        </p:nvSpPr>
        <p:spPr>
          <a:xfrm>
            <a:off x="762000" y="838200"/>
            <a:ext cx="8077200" cy="1323439"/>
          </a:xfrm>
          <a:prstGeom prst="rect">
            <a:avLst/>
          </a:prstGeom>
          <a:noFill/>
        </p:spPr>
        <p:txBody>
          <a:bodyPr wrap="square" rtlCol="0">
            <a:spAutoFit/>
          </a:bodyPr>
          <a:lstStyle/>
          <a:p>
            <a:pPr algn="ctr"/>
            <a:r>
              <a:rPr lang="en-US" sz="4000" b="1" dirty="0" smtClean="0">
                <a:solidFill>
                  <a:schemeClr val="accent6">
                    <a:lumMod val="50000"/>
                  </a:schemeClr>
                </a:solidFill>
              </a:rPr>
              <a:t>Prediction of Early Hospital Readmission of Diabetic patients</a:t>
            </a:r>
            <a:endParaRPr lang="en-US" sz="4000" dirty="0">
              <a:solidFill>
                <a:schemeClr val="accent6">
                  <a:lumMod val="50000"/>
                </a:schemeClr>
              </a:solidFill>
            </a:endParaRPr>
          </a:p>
        </p:txBody>
      </p:sp>
      <p:sp>
        <p:nvSpPr>
          <p:cNvPr id="12" name="Content Placeholder 2"/>
          <p:cNvSpPr txBox="1">
            <a:spLocks/>
          </p:cNvSpPr>
          <p:nvPr/>
        </p:nvSpPr>
        <p:spPr>
          <a:xfrm>
            <a:off x="609600" y="3124200"/>
            <a:ext cx="3505200" cy="2819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IN" altLang="en-US" sz="2800" b="1" i="0" u="none" strike="noStrike" kern="1200" cap="none" spc="0" normalizeH="0" baseline="0" noProof="0" dirty="0" smtClean="0">
                <a:ln>
                  <a:noFill/>
                </a:ln>
                <a:solidFill>
                  <a:schemeClr val="tx2"/>
                </a:solidFill>
                <a:effectLst/>
                <a:uLnTx/>
                <a:uFillTx/>
                <a:latin typeface="+mn-lt"/>
                <a:ea typeface="+mn-ea"/>
                <a:cs typeface="+mn-cs"/>
              </a:rPr>
              <a:t>Team Details</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smtClean="0">
                <a:ln>
                  <a:noFill/>
                </a:ln>
                <a:solidFill>
                  <a:srgbClr val="0055A0"/>
                </a:solidFill>
                <a:effectLst/>
                <a:uLnTx/>
                <a:uFillTx/>
                <a:latin typeface="+mn-lt"/>
                <a:ea typeface="+mn-ea"/>
                <a:cs typeface="+mn-cs"/>
              </a:rPr>
              <a:t>1. H</a:t>
            </a:r>
            <a:r>
              <a:rPr kumimoji="0" lang="en-IN" sz="2400" b="0" i="0" u="none" strike="noStrike" kern="1200" cap="none" spc="0" normalizeH="0" noProof="0" dirty="0" smtClean="0">
                <a:ln>
                  <a:noFill/>
                </a:ln>
                <a:solidFill>
                  <a:srgbClr val="0055A0"/>
                </a:solidFill>
                <a:effectLst/>
                <a:uLnTx/>
                <a:uFillTx/>
                <a:latin typeface="+mn-lt"/>
                <a:ea typeface="+mn-ea"/>
                <a:cs typeface="+mn-cs"/>
              </a:rPr>
              <a:t> H Arvind</a:t>
            </a:r>
            <a:endParaRPr kumimoji="0" lang="en-IN" sz="2400" b="0" i="0" u="none" strike="noStrike" kern="1200" cap="none" spc="0" normalizeH="0" baseline="0" noProof="0" dirty="0" smtClean="0">
              <a:ln>
                <a:noFill/>
              </a:ln>
              <a:solidFill>
                <a:srgbClr val="0055A0"/>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smtClean="0">
                <a:ln>
                  <a:noFill/>
                </a:ln>
                <a:solidFill>
                  <a:srgbClr val="0055A0"/>
                </a:solidFill>
                <a:effectLst/>
                <a:uLnTx/>
                <a:uFillTx/>
                <a:latin typeface="+mn-lt"/>
                <a:ea typeface="+mn-ea"/>
                <a:cs typeface="+mn-cs"/>
              </a:rPr>
              <a:t>2. Ram Krishna</a:t>
            </a:r>
            <a:r>
              <a:rPr kumimoji="0" lang="en-IN" sz="2400" b="0" i="0" u="none" strike="noStrike" kern="1200" cap="none" spc="0" normalizeH="0" noProof="0" dirty="0" smtClean="0">
                <a:ln>
                  <a:noFill/>
                </a:ln>
                <a:solidFill>
                  <a:srgbClr val="0055A0"/>
                </a:solidFill>
                <a:effectLst/>
                <a:uLnTx/>
                <a:uFillTx/>
                <a:latin typeface="+mn-lt"/>
                <a:ea typeface="+mn-ea"/>
                <a:cs typeface="+mn-cs"/>
              </a:rPr>
              <a:t> Namdev</a:t>
            </a:r>
            <a:endParaRPr kumimoji="0" lang="en-IN" sz="2400" b="0" i="0" u="none" strike="noStrike" kern="1200" cap="none" spc="0" normalizeH="0" baseline="0" noProof="0" dirty="0" smtClean="0">
              <a:ln>
                <a:noFill/>
              </a:ln>
              <a:solidFill>
                <a:srgbClr val="0055A0"/>
              </a:solidFill>
              <a:effectLst/>
              <a:uLnTx/>
              <a:uFillTx/>
              <a:latin typeface="+mn-lt"/>
              <a:ea typeface="+mn-ea"/>
              <a:cs typeface="+mn-cs"/>
            </a:endParaRPr>
          </a:p>
          <a:p>
            <a:pPr lvl="0">
              <a:spcBef>
                <a:spcPct val="20000"/>
              </a:spcBef>
            </a:pPr>
            <a:r>
              <a:rPr lang="en-IN" sz="2400" dirty="0" smtClean="0">
                <a:solidFill>
                  <a:srgbClr val="0055A0"/>
                </a:solidFill>
              </a:rPr>
              <a:t>3. Yerrabachu Keerthy Rao</a:t>
            </a:r>
            <a:endParaRPr kumimoji="0" lang="en-IN" sz="2400" b="0" i="0" u="none" strike="noStrike" kern="1200" cap="none" spc="0" normalizeH="0" baseline="0" noProof="0" dirty="0" smtClean="0">
              <a:ln>
                <a:noFill/>
              </a:ln>
              <a:solidFill>
                <a:srgbClr val="0055A0"/>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smtClean="0">
                <a:ln>
                  <a:noFill/>
                </a:ln>
                <a:solidFill>
                  <a:srgbClr val="0055A0"/>
                </a:solidFill>
                <a:effectLst/>
                <a:uLnTx/>
                <a:uFillTx/>
                <a:latin typeface="+mn-lt"/>
                <a:ea typeface="+mn-ea"/>
                <a:cs typeface="+mn-cs"/>
              </a:rPr>
              <a:t>4. </a:t>
            </a:r>
            <a:r>
              <a:rPr lang="en-IN" sz="2400" dirty="0" smtClean="0">
                <a:solidFill>
                  <a:srgbClr val="0055A0"/>
                </a:solidFill>
              </a:rPr>
              <a:t>Prangi Sharma</a:t>
            </a:r>
          </a:p>
          <a:p>
            <a:pPr>
              <a:spcBef>
                <a:spcPct val="20000"/>
              </a:spcBef>
            </a:pPr>
            <a:r>
              <a:rPr lang="en-IN" sz="2400" dirty="0" smtClean="0">
                <a:solidFill>
                  <a:srgbClr val="0055A0"/>
                </a:solidFill>
              </a:rPr>
              <a:t>5. Tarun Tadikonda</a:t>
            </a:r>
          </a:p>
          <a:p>
            <a:pPr>
              <a:spcBef>
                <a:spcPct val="20000"/>
              </a:spcBef>
            </a:pPr>
            <a:endParaRPr lang="en-IN" sz="2400" dirty="0" smtClean="0">
              <a:solidFill>
                <a:srgbClr val="0055A0"/>
              </a:solidFill>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IN" sz="2400" dirty="0" smtClean="0">
              <a:solidFill>
                <a:srgbClr val="0055A0"/>
              </a:solidFill>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IN" altLang="en-US" sz="2400" b="1"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p:txBody>
      </p:sp>
      <p:sp>
        <p:nvSpPr>
          <p:cNvPr id="14" name="Text Box 5"/>
          <p:cNvSpPr txBox="1"/>
          <p:nvPr/>
        </p:nvSpPr>
        <p:spPr>
          <a:xfrm>
            <a:off x="2466340" y="2402840"/>
            <a:ext cx="5036828" cy="461665"/>
          </a:xfrm>
          <a:prstGeom prst="rect">
            <a:avLst/>
          </a:prstGeom>
          <a:noFill/>
        </p:spPr>
        <p:txBody>
          <a:bodyPr wrap="none" rtlCol="0">
            <a:spAutoFit/>
          </a:bodyPr>
          <a:lstStyle/>
          <a:p>
            <a:pPr algn="l"/>
            <a:r>
              <a:rPr lang="en-IN" sz="2400" b="1" dirty="0">
                <a:solidFill>
                  <a:srgbClr val="0055A0"/>
                </a:solidFill>
              </a:rPr>
              <a:t>Batch :  Group </a:t>
            </a:r>
            <a:r>
              <a:rPr lang="en-IN" sz="2400" b="1" dirty="0" smtClean="0">
                <a:solidFill>
                  <a:srgbClr val="0055A0"/>
                </a:solidFill>
              </a:rPr>
              <a:t>2 </a:t>
            </a:r>
            <a:r>
              <a:rPr lang="en-IN" sz="2400" b="1" dirty="0">
                <a:solidFill>
                  <a:srgbClr val="0055A0"/>
                </a:solidFill>
              </a:rPr>
              <a:t>Online </a:t>
            </a:r>
            <a:r>
              <a:rPr lang="en-IN" sz="2400" b="1" dirty="0" smtClean="0">
                <a:solidFill>
                  <a:srgbClr val="0055A0"/>
                </a:solidFill>
              </a:rPr>
              <a:t>MARCH </a:t>
            </a:r>
            <a:r>
              <a:rPr lang="en-IN" sz="2400" b="1" dirty="0">
                <a:solidFill>
                  <a:srgbClr val="0055A0"/>
                </a:solidFill>
              </a:rPr>
              <a:t>- </a:t>
            </a:r>
            <a:r>
              <a:rPr lang="en-IN" sz="2400" b="1" dirty="0" smtClean="0">
                <a:solidFill>
                  <a:srgbClr val="0055A0"/>
                </a:solidFill>
              </a:rPr>
              <a:t>2022</a:t>
            </a:r>
            <a:endParaRPr lang="en-IN" altLang="en-US" sz="2400" b="1" dirty="0">
              <a:solidFill>
                <a:srgbClr val="0055A0"/>
              </a:solidFill>
            </a:endParaRPr>
          </a:p>
        </p:txBody>
      </p:sp>
      <p:sp>
        <p:nvSpPr>
          <p:cNvPr id="15" name="Text Box 4"/>
          <p:cNvSpPr txBox="1"/>
          <p:nvPr/>
        </p:nvSpPr>
        <p:spPr>
          <a:xfrm>
            <a:off x="5105400" y="3733800"/>
            <a:ext cx="2755265" cy="892552"/>
          </a:xfrm>
          <a:prstGeom prst="rect">
            <a:avLst/>
          </a:prstGeom>
          <a:noFill/>
        </p:spPr>
        <p:txBody>
          <a:bodyPr wrap="square" rtlCol="0">
            <a:spAutoFit/>
          </a:bodyPr>
          <a:lstStyle/>
          <a:p>
            <a:pPr algn="ctr"/>
            <a:r>
              <a:rPr lang="en-IN" altLang="en-US" sz="2800" b="1" dirty="0">
                <a:solidFill>
                  <a:schemeClr val="tx2"/>
                </a:solidFill>
                <a:sym typeface="+mn-ea"/>
              </a:rPr>
              <a:t>Mentor</a:t>
            </a:r>
            <a:endParaRPr lang="en-IN" altLang="en-US" sz="2400" b="1" dirty="0"/>
          </a:p>
          <a:p>
            <a:pPr algn="ctr"/>
            <a:r>
              <a:rPr lang="en-IN" altLang="en-US" sz="2400" dirty="0" smtClean="0">
                <a:solidFill>
                  <a:srgbClr val="0055A0"/>
                </a:solidFill>
                <a:sym typeface="+mn-ea"/>
              </a:rPr>
              <a:t>Mr. Jayveer Nanda</a:t>
            </a:r>
            <a:endParaRPr lang="en-IN" altLang="en-US" sz="2400" dirty="0">
              <a:sym typeface="+mn-ea"/>
            </a:endParaRPr>
          </a:p>
        </p:txBody>
      </p:sp>
    </p:spTree>
    <p:extLst>
      <p:ext uri="{BB962C8B-B14F-4D97-AF65-F5344CB8AC3E}">
        <p14:creationId xmlns:p14="http://schemas.microsoft.com/office/powerpoint/2010/main" xmlns="" val="1765348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362200" y="6629400"/>
            <a:ext cx="1066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GREAT LAKES\PROJECT\CAPSTONE\HBA1c\EDA Final\59.png"/>
          <p:cNvPicPr>
            <a:picLocks noChangeAspect="1" noChangeArrowheads="1"/>
          </p:cNvPicPr>
          <p:nvPr/>
        </p:nvPicPr>
        <p:blipFill>
          <a:blip r:embed="rId2"/>
          <a:srcRect l="3992"/>
          <a:stretch>
            <a:fillRect/>
          </a:stretch>
        </p:blipFill>
        <p:spPr bwMode="auto">
          <a:xfrm>
            <a:off x="1371600" y="1066800"/>
            <a:ext cx="6096000" cy="24479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7" name="Picture 3" descr="F:\GREAT LAKES\PROJECT\CAPSTONE\HBA1c\EDA Final\60.png"/>
          <p:cNvPicPr>
            <a:picLocks noChangeAspect="1" noChangeArrowheads="1"/>
          </p:cNvPicPr>
          <p:nvPr/>
        </p:nvPicPr>
        <p:blipFill>
          <a:blip r:embed="rId3"/>
          <a:srcRect l="3927"/>
          <a:stretch>
            <a:fillRect/>
          </a:stretch>
        </p:blipFill>
        <p:spPr bwMode="auto">
          <a:xfrm>
            <a:off x="1371600" y="3733800"/>
            <a:ext cx="6096000"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itle 1"/>
          <p:cNvSpPr txBox="1">
            <a:spLocks/>
          </p:cNvSpPr>
          <p:nvPr/>
        </p:nvSpPr>
        <p:spPr>
          <a:xfrm>
            <a:off x="457200" y="304800"/>
            <a:ext cx="8229600" cy="6096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altLang="en-US" sz="3200" b="1" dirty="0" smtClean="0">
                <a:solidFill>
                  <a:schemeClr val="tx2"/>
                </a:solidFill>
              </a:rPr>
              <a:t>Feature Engineering (Health care domain)</a:t>
            </a:r>
            <a:endParaRPr kumimoji="0" lang="en-IN" altLang="en-US"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13" name="Rectangle 12"/>
          <p:cNvSpPr/>
          <p:nvPr/>
        </p:nvSpPr>
        <p:spPr>
          <a:xfrm>
            <a:off x="2743200" y="2667000"/>
            <a:ext cx="228600" cy="228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GREAT LAKES\PROJECT\CAPSTONE\FINAL REPORT\1.png"/>
          <p:cNvPicPr>
            <a:picLocks noChangeAspect="1" noChangeArrowheads="1"/>
          </p:cNvPicPr>
          <p:nvPr/>
        </p:nvPicPr>
        <p:blipFill>
          <a:blip r:embed="rId2"/>
          <a:srcRect b="10324"/>
          <a:stretch>
            <a:fillRect/>
          </a:stretch>
        </p:blipFill>
        <p:spPr bwMode="auto">
          <a:xfrm>
            <a:off x="609600" y="1219200"/>
            <a:ext cx="4981575" cy="2895600"/>
          </a:xfrm>
          <a:prstGeom prst="rect">
            <a:avLst/>
          </a:prstGeom>
          <a:ln>
            <a:noFill/>
          </a:ln>
          <a:effectLst>
            <a:outerShdw blurRad="190500" algn="tl" rotWithShape="0">
              <a:srgbClr val="000000">
                <a:alpha val="70000"/>
              </a:srgbClr>
            </a:outerShdw>
          </a:effectLst>
        </p:spPr>
      </p:pic>
      <p:sp>
        <p:nvSpPr>
          <p:cNvPr id="8" name="Title 1"/>
          <p:cNvSpPr txBox="1">
            <a:spLocks/>
          </p:cNvSpPr>
          <p:nvPr/>
        </p:nvSpPr>
        <p:spPr>
          <a:xfrm>
            <a:off x="457200" y="304800"/>
            <a:ext cx="8229600" cy="6096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altLang="en-US" sz="3200" b="1" dirty="0" smtClean="0">
                <a:solidFill>
                  <a:schemeClr val="tx2"/>
                </a:solidFill>
                <a:latin typeface="+mj-lt"/>
                <a:ea typeface="+mj-ea"/>
                <a:cs typeface="+mj-cs"/>
              </a:rPr>
              <a:t>Results (after Resampling, feature engineering)</a:t>
            </a:r>
            <a:endParaRPr kumimoji="0" lang="en-IN" altLang="en-US"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TextBox 8"/>
          <p:cNvSpPr txBox="1"/>
          <p:nvPr/>
        </p:nvSpPr>
        <p:spPr>
          <a:xfrm>
            <a:off x="5791200" y="1143000"/>
            <a:ext cx="3048000" cy="1092607"/>
          </a:xfrm>
          <a:prstGeom prst="rect">
            <a:avLst/>
          </a:prstGeom>
          <a:noFill/>
        </p:spPr>
        <p:txBody>
          <a:bodyPr wrap="square">
            <a:spAutoFit/>
          </a:bodyPr>
          <a:lstStyle/>
          <a:p>
            <a:pPr algn="ctr"/>
            <a:r>
              <a:rPr lang="en-IN" sz="2000" dirty="0" smtClean="0">
                <a:latin typeface="Times New Roman" pitchFamily="18" charset="0"/>
                <a:cs typeface="Times New Roman" pitchFamily="18" charset="0"/>
              </a:rPr>
              <a:t>Resampling technique</a:t>
            </a:r>
          </a:p>
          <a:p>
            <a:pPr algn="ctr"/>
            <a:r>
              <a:rPr lang="en-IN" sz="2400" b="1" dirty="0" smtClean="0">
                <a:solidFill>
                  <a:srgbClr val="0070C0"/>
                </a:solidFill>
                <a:latin typeface="Times New Roman" pitchFamily="18" charset="0"/>
                <a:cs typeface="Times New Roman" pitchFamily="18" charset="0"/>
              </a:rPr>
              <a:t>K-means SMOTE</a:t>
            </a:r>
            <a:endParaRPr lang="en-US" sz="2100" b="1" dirty="0">
              <a:solidFill>
                <a:srgbClr val="0070C0"/>
              </a:solidFill>
              <a:latin typeface="Times New Roman" pitchFamily="18" charset="0"/>
              <a:cs typeface="Times New Roman" pitchFamily="18" charset="0"/>
            </a:endParaRPr>
          </a:p>
          <a:p>
            <a:r>
              <a:rPr lang="en-US" sz="2100" dirty="0" smtClean="0">
                <a:latin typeface="Times New Roman" pitchFamily="18" charset="0"/>
                <a:cs typeface="Times New Roman" pitchFamily="18" charset="0"/>
              </a:rPr>
              <a:t>	</a:t>
            </a:r>
            <a:endParaRPr lang="en-IN" sz="2100" b="1" dirty="0">
              <a:solidFill>
                <a:schemeClr val="accent1">
                  <a:lumMod val="75000"/>
                </a:schemeClr>
              </a:solidFill>
              <a:latin typeface="Times New Roman" pitchFamily="18" charset="0"/>
              <a:cs typeface="Times New Roman" pitchFamily="18" charset="0"/>
            </a:endParaRPr>
          </a:p>
        </p:txBody>
      </p:sp>
      <p:sp>
        <p:nvSpPr>
          <p:cNvPr id="10" name="TextBox 9"/>
          <p:cNvSpPr txBox="1"/>
          <p:nvPr/>
        </p:nvSpPr>
        <p:spPr>
          <a:xfrm>
            <a:off x="5715000" y="2057400"/>
            <a:ext cx="3429000" cy="784830"/>
          </a:xfrm>
          <a:prstGeom prst="rect">
            <a:avLst/>
          </a:prstGeom>
          <a:noFill/>
        </p:spPr>
        <p:txBody>
          <a:bodyPr wrap="square">
            <a:spAutoFit/>
          </a:bodyPr>
          <a:lstStyle/>
          <a:p>
            <a:pPr algn="ctr"/>
            <a:r>
              <a:rPr lang="en-IN" sz="2100" dirty="0" smtClean="0">
                <a:latin typeface="Times New Roman" pitchFamily="18" charset="0"/>
                <a:cs typeface="Times New Roman" pitchFamily="18" charset="0"/>
              </a:rPr>
              <a:t>Number of features</a:t>
            </a:r>
          </a:p>
          <a:p>
            <a:pPr algn="ctr"/>
            <a:r>
              <a:rPr lang="en-US" sz="2400" b="1" dirty="0" smtClean="0">
                <a:solidFill>
                  <a:srgbClr val="0070C0"/>
                </a:solidFill>
                <a:latin typeface="Times New Roman" pitchFamily="18" charset="0"/>
                <a:cs typeface="Times New Roman" pitchFamily="18" charset="0"/>
              </a:rPr>
              <a:t>10 features</a:t>
            </a:r>
            <a:r>
              <a:rPr lang="en-US" sz="2100" dirty="0" smtClean="0">
                <a:latin typeface="Times New Roman" pitchFamily="18" charset="0"/>
                <a:cs typeface="Times New Roman" pitchFamily="18" charset="0"/>
              </a:rPr>
              <a:t>	</a:t>
            </a:r>
            <a:endParaRPr lang="en-IN" sz="2100" b="1" dirty="0">
              <a:solidFill>
                <a:schemeClr val="accent1">
                  <a:lumMod val="75000"/>
                </a:schemeClr>
              </a:solidFill>
              <a:latin typeface="Times New Roman" pitchFamily="18" charset="0"/>
              <a:cs typeface="Times New Roman" pitchFamily="18" charset="0"/>
            </a:endParaRPr>
          </a:p>
        </p:txBody>
      </p:sp>
      <p:sp>
        <p:nvSpPr>
          <p:cNvPr id="11" name="TextBox 10"/>
          <p:cNvSpPr txBox="1"/>
          <p:nvPr/>
        </p:nvSpPr>
        <p:spPr>
          <a:xfrm>
            <a:off x="5867400" y="3124200"/>
            <a:ext cx="3048000" cy="1461939"/>
          </a:xfrm>
          <a:prstGeom prst="rect">
            <a:avLst/>
          </a:prstGeom>
          <a:noFill/>
        </p:spPr>
        <p:txBody>
          <a:bodyPr wrap="square">
            <a:spAutoFit/>
          </a:bodyPr>
          <a:lstStyle/>
          <a:p>
            <a:pPr algn="ctr"/>
            <a:r>
              <a:rPr lang="en-IN" sz="2000" dirty="0" smtClean="0">
                <a:latin typeface="Times New Roman" pitchFamily="18" charset="0"/>
                <a:cs typeface="Times New Roman" pitchFamily="18" charset="0"/>
              </a:rPr>
              <a:t>Final model</a:t>
            </a:r>
          </a:p>
          <a:p>
            <a:pPr algn="ctr"/>
            <a:r>
              <a:rPr lang="en-US" sz="2400" b="1" dirty="0" smtClean="0">
                <a:solidFill>
                  <a:srgbClr val="0070C0"/>
                </a:solidFill>
                <a:latin typeface="Times New Roman" pitchFamily="18" charset="0"/>
                <a:cs typeface="Times New Roman" pitchFamily="18" charset="0"/>
              </a:rPr>
              <a:t>Logistic regression </a:t>
            </a:r>
          </a:p>
          <a:p>
            <a:pPr algn="ctr"/>
            <a:r>
              <a:rPr lang="en-US" sz="2400" b="1" dirty="0" smtClean="0">
                <a:solidFill>
                  <a:srgbClr val="0070C0"/>
                </a:solidFill>
                <a:latin typeface="Times New Roman" pitchFamily="18" charset="0"/>
                <a:cs typeface="Times New Roman" pitchFamily="18" charset="0"/>
              </a:rPr>
              <a:t>(10 features)</a:t>
            </a:r>
            <a:endParaRPr lang="en-US" sz="2100" b="1" dirty="0">
              <a:solidFill>
                <a:srgbClr val="0070C0"/>
              </a:solidFill>
              <a:latin typeface="Times New Roman" pitchFamily="18" charset="0"/>
              <a:cs typeface="Times New Roman" pitchFamily="18" charset="0"/>
            </a:endParaRPr>
          </a:p>
          <a:p>
            <a:r>
              <a:rPr lang="en-US" sz="2100" dirty="0" smtClean="0">
                <a:latin typeface="Times New Roman" pitchFamily="18" charset="0"/>
                <a:cs typeface="Times New Roman" pitchFamily="18" charset="0"/>
              </a:rPr>
              <a:t>	</a:t>
            </a:r>
            <a:endParaRPr lang="en-IN" sz="2100" b="1" dirty="0">
              <a:solidFill>
                <a:schemeClr val="accent1">
                  <a:lumMod val="75000"/>
                </a:schemeClr>
              </a:solidFill>
              <a:latin typeface="Times New Roman" pitchFamily="18" charset="0"/>
              <a:cs typeface="Times New Roman" pitchFamily="18" charset="0"/>
            </a:endParaRPr>
          </a:p>
        </p:txBody>
      </p:sp>
      <p:sp>
        <p:nvSpPr>
          <p:cNvPr id="12" name="Rectangle 11"/>
          <p:cNvSpPr/>
          <p:nvPr/>
        </p:nvSpPr>
        <p:spPr>
          <a:xfrm>
            <a:off x="1066800" y="1676400"/>
            <a:ext cx="449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4648200"/>
            <a:ext cx="4267200" cy="1708160"/>
          </a:xfrm>
          <a:prstGeom prst="rect">
            <a:avLst/>
          </a:prstGeom>
          <a:noFill/>
        </p:spPr>
        <p:txBody>
          <a:bodyPr wrap="square">
            <a:spAutoFit/>
          </a:bodyPr>
          <a:lstStyle/>
          <a:p>
            <a:pPr algn="ctr"/>
            <a:r>
              <a:rPr lang="en-US" sz="2100" b="1" dirty="0" smtClean="0">
                <a:solidFill>
                  <a:schemeClr val="accent5">
                    <a:lumMod val="75000"/>
                  </a:schemeClr>
                </a:solidFill>
                <a:latin typeface="Times New Roman" pitchFamily="18" charset="0"/>
                <a:cs typeface="Times New Roman" pitchFamily="18" charset="0"/>
              </a:rPr>
              <a:t>K-Means SMOTE hyperparameters</a:t>
            </a:r>
          </a:p>
          <a:p>
            <a:pPr algn="ctr"/>
            <a:r>
              <a:rPr lang="en-US" sz="2100" dirty="0" smtClean="0">
                <a:solidFill>
                  <a:schemeClr val="accent6">
                    <a:lumMod val="50000"/>
                  </a:schemeClr>
                </a:solidFill>
                <a:latin typeface="Times New Roman" pitchFamily="18" charset="0"/>
                <a:cs typeface="Times New Roman" pitchFamily="18" charset="0"/>
              </a:rPr>
              <a:t>cluster balance threshold = 0.134</a:t>
            </a:r>
          </a:p>
          <a:p>
            <a:pPr algn="ctr"/>
            <a:r>
              <a:rPr lang="en-US" sz="2100" dirty="0" smtClean="0">
                <a:solidFill>
                  <a:schemeClr val="accent6">
                    <a:lumMod val="50000"/>
                  </a:schemeClr>
                </a:solidFill>
                <a:latin typeface="Times New Roman" pitchFamily="18" charset="0"/>
                <a:cs typeface="Times New Roman" pitchFamily="18" charset="0"/>
              </a:rPr>
              <a:t> n neighbors = 12</a:t>
            </a:r>
          </a:p>
          <a:p>
            <a:pPr algn="ctr"/>
            <a:r>
              <a:rPr lang="en-US" sz="2100" dirty="0" smtClean="0">
                <a:solidFill>
                  <a:schemeClr val="accent6">
                    <a:lumMod val="50000"/>
                  </a:schemeClr>
                </a:solidFill>
                <a:latin typeface="Times New Roman" pitchFamily="18" charset="0"/>
                <a:cs typeface="Times New Roman" pitchFamily="18" charset="0"/>
              </a:rPr>
              <a:t> sampling strategy = 0.99</a:t>
            </a:r>
            <a:endParaRPr lang="en-IN" sz="2100" dirty="0">
              <a:solidFill>
                <a:schemeClr val="accent6">
                  <a:lumMod val="50000"/>
                </a:schemeClr>
              </a:solidFill>
              <a:latin typeface="Times New Roman" pitchFamily="18" charset="0"/>
              <a:cs typeface="Times New Roman" pitchFamily="18" charset="0"/>
            </a:endParaRPr>
          </a:p>
        </p:txBody>
      </p:sp>
      <p:sp>
        <p:nvSpPr>
          <p:cNvPr id="14" name="TextBox 13"/>
          <p:cNvSpPr txBox="1"/>
          <p:nvPr/>
        </p:nvSpPr>
        <p:spPr>
          <a:xfrm>
            <a:off x="5143500" y="4724400"/>
            <a:ext cx="3619500" cy="1384995"/>
          </a:xfrm>
          <a:prstGeom prst="rect">
            <a:avLst/>
          </a:prstGeom>
          <a:noFill/>
        </p:spPr>
        <p:txBody>
          <a:bodyPr wrap="square">
            <a:spAutoFit/>
          </a:bodyPr>
          <a:lstStyle/>
          <a:p>
            <a:pPr algn="ctr"/>
            <a:r>
              <a:rPr lang="en-IN" sz="2100" b="1" dirty="0" smtClean="0">
                <a:solidFill>
                  <a:schemeClr val="accent5">
                    <a:lumMod val="75000"/>
                  </a:schemeClr>
                </a:solidFill>
                <a:latin typeface="Times New Roman" pitchFamily="18" charset="0"/>
                <a:cs typeface="Times New Roman" pitchFamily="18" charset="0"/>
              </a:rPr>
              <a:t>Feature selection</a:t>
            </a:r>
          </a:p>
          <a:p>
            <a:pPr algn="ctr"/>
            <a:r>
              <a:rPr lang="en-IN" sz="2100" dirty="0" smtClean="0">
                <a:solidFill>
                  <a:schemeClr val="accent6">
                    <a:lumMod val="50000"/>
                  </a:schemeClr>
                </a:solidFill>
                <a:latin typeface="Times New Roman" pitchFamily="18" charset="0"/>
                <a:cs typeface="Times New Roman" pitchFamily="18" charset="0"/>
              </a:rPr>
              <a:t>fit on numerical and categorical predictors separately</a:t>
            </a:r>
          </a:p>
          <a:p>
            <a:pPr algn="ctr"/>
            <a:r>
              <a:rPr lang="en-IN" sz="2100" dirty="0" smtClean="0">
                <a:solidFill>
                  <a:schemeClr val="accent6">
                    <a:lumMod val="50000"/>
                  </a:schemeClr>
                </a:solidFill>
                <a:latin typeface="Times New Roman" pitchFamily="18" charset="0"/>
                <a:cs typeface="Times New Roman" pitchFamily="18" charset="0"/>
              </a:rPr>
              <a:t>(Adhoc  approach)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GREAT LAKES\PROJECT\CAPSTONE\MODELING\Logistic regression\Numeric predictors\1.png"/>
          <p:cNvPicPr>
            <a:picLocks noChangeAspect="1" noChangeArrowheads="1"/>
          </p:cNvPicPr>
          <p:nvPr/>
        </p:nvPicPr>
        <p:blipFill>
          <a:blip r:embed="rId2"/>
          <a:srcRect/>
          <a:stretch>
            <a:fillRect/>
          </a:stretch>
        </p:blipFill>
        <p:spPr bwMode="auto">
          <a:xfrm>
            <a:off x="381000" y="1066800"/>
            <a:ext cx="4648199" cy="3962399"/>
          </a:xfrm>
          <a:prstGeom prst="rect">
            <a:avLst/>
          </a:prstGeom>
          <a:noFill/>
        </p:spPr>
      </p:pic>
      <p:sp>
        <p:nvSpPr>
          <p:cNvPr id="5" name="Title 1"/>
          <p:cNvSpPr txBox="1">
            <a:spLocks/>
          </p:cNvSpPr>
          <p:nvPr/>
        </p:nvSpPr>
        <p:spPr>
          <a:xfrm>
            <a:off x="304800" y="304800"/>
            <a:ext cx="8229600" cy="6096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altLang="en-US" sz="3200" b="1" dirty="0" smtClean="0">
                <a:solidFill>
                  <a:schemeClr val="tx2"/>
                </a:solidFill>
                <a:latin typeface="+mj-lt"/>
                <a:ea typeface="+mj-ea"/>
                <a:cs typeface="+mj-cs"/>
              </a:rPr>
              <a:t>Logistic regression (Probability threshold)</a:t>
            </a:r>
            <a:endParaRPr kumimoji="0" lang="en-IN" altLang="en-US" sz="3200" b="1" i="0" u="none" strike="noStrike" kern="1200" cap="none" spc="0" normalizeH="0" baseline="0" noProof="0" dirty="0">
              <a:ln>
                <a:noFill/>
              </a:ln>
              <a:solidFill>
                <a:schemeClr val="tx1"/>
              </a:solidFill>
              <a:effectLst/>
              <a:uLnTx/>
              <a:uFillTx/>
              <a:latin typeface="+mj-lt"/>
              <a:ea typeface="+mj-ea"/>
              <a:cs typeface="+mj-cs"/>
            </a:endParaRPr>
          </a:p>
        </p:txBody>
      </p:sp>
      <p:pic>
        <p:nvPicPr>
          <p:cNvPr id="3075" name="Picture 3" descr="F:\GREAT LAKES\PROJECT\CAPSTONE\MODELING\Logistic regression\Old\1.png"/>
          <p:cNvPicPr>
            <a:picLocks noChangeAspect="1" noChangeArrowheads="1"/>
          </p:cNvPicPr>
          <p:nvPr/>
        </p:nvPicPr>
        <p:blipFill>
          <a:blip r:embed="rId3"/>
          <a:srcRect/>
          <a:stretch>
            <a:fillRect/>
          </a:stretch>
        </p:blipFill>
        <p:spPr bwMode="auto">
          <a:xfrm>
            <a:off x="5181600" y="1143000"/>
            <a:ext cx="3640138" cy="3200400"/>
          </a:xfrm>
          <a:prstGeom prst="rect">
            <a:avLst/>
          </a:prstGeom>
          <a:noFill/>
        </p:spPr>
      </p:pic>
      <p:sp>
        <p:nvSpPr>
          <p:cNvPr id="7" name="TextBox 6"/>
          <p:cNvSpPr txBox="1"/>
          <p:nvPr/>
        </p:nvSpPr>
        <p:spPr>
          <a:xfrm>
            <a:off x="762000" y="5105400"/>
            <a:ext cx="8001000" cy="738664"/>
          </a:xfrm>
          <a:prstGeom prst="rect">
            <a:avLst/>
          </a:prstGeom>
          <a:noFill/>
        </p:spPr>
        <p:txBody>
          <a:bodyPr wrap="square">
            <a:spAutoFit/>
          </a:bodyPr>
          <a:lstStyle/>
          <a:p>
            <a:pPr>
              <a:buFont typeface="Arial" pitchFamily="34" charset="0"/>
              <a:buChar char="•"/>
            </a:pPr>
            <a:r>
              <a:rPr lang="en-IN" sz="2100" dirty="0" smtClean="0">
                <a:solidFill>
                  <a:schemeClr val="accent6">
                    <a:lumMod val="50000"/>
                  </a:schemeClr>
                </a:solidFill>
                <a:latin typeface="Times New Roman" pitchFamily="18" charset="0"/>
                <a:cs typeface="Times New Roman" pitchFamily="18" charset="0"/>
              </a:rPr>
              <a:t> At probability threshold between 0.45 and 0.5 yield all metrics   </a:t>
            </a:r>
          </a:p>
          <a:p>
            <a:r>
              <a:rPr lang="en-IN" sz="2100" dirty="0" smtClean="0">
                <a:solidFill>
                  <a:schemeClr val="accent6">
                    <a:lumMod val="50000"/>
                  </a:schemeClr>
                </a:solidFill>
                <a:latin typeface="Times New Roman" pitchFamily="18" charset="0"/>
                <a:cs typeface="Times New Roman" pitchFamily="18" charset="0"/>
              </a:rPr>
              <a:t>  converging to 90% </a:t>
            </a:r>
            <a:endParaRPr lang="en-IN" sz="2100" dirty="0">
              <a:solidFill>
                <a:schemeClr val="accent6">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IN" altLang="en-US" sz="2800" b="1" dirty="0" smtClean="0">
                <a:solidFill>
                  <a:schemeClr val="tx2"/>
                </a:solidFill>
                <a:latin typeface="+mn-lt"/>
                <a:ea typeface="+mn-ea"/>
                <a:cs typeface="+mn-cs"/>
              </a:rPr>
              <a:t>Additional work :</a:t>
            </a:r>
          </a:p>
        </p:txBody>
      </p:sp>
      <p:sp>
        <p:nvSpPr>
          <p:cNvPr id="5" name="Text Box 4"/>
          <p:cNvSpPr txBox="1"/>
          <p:nvPr/>
        </p:nvSpPr>
        <p:spPr>
          <a:xfrm>
            <a:off x="457200" y="838200"/>
            <a:ext cx="8851269" cy="1973232"/>
          </a:xfrm>
          <a:prstGeom prst="rect">
            <a:avLst/>
          </a:prstGeom>
          <a:noFill/>
        </p:spPr>
        <p:txBody>
          <a:bodyPr wrap="none" rtlCol="0">
            <a:spAutoFit/>
          </a:bodyPr>
          <a:lstStyle/>
          <a:p>
            <a:pPr marL="285750" indent="-285750">
              <a:lnSpc>
                <a:spcPct val="150000"/>
              </a:lnSpc>
              <a:buFont typeface="Wingdings" pitchFamily="2" charset="2"/>
              <a:buChar char="ü"/>
            </a:pPr>
            <a:r>
              <a:rPr lang="en-US" sz="2100" dirty="0">
                <a:solidFill>
                  <a:srgbClr val="0055A0"/>
                </a:solidFill>
                <a:latin typeface="Times New Roman" pitchFamily="18" charset="0"/>
                <a:cs typeface="Times New Roman" pitchFamily="18" charset="0"/>
              </a:rPr>
              <a:t>Explored different types of encoding techniques.</a:t>
            </a:r>
          </a:p>
          <a:p>
            <a:pPr marL="285750" indent="-285750">
              <a:lnSpc>
                <a:spcPct val="150000"/>
              </a:lnSpc>
              <a:buFont typeface="Wingdings" pitchFamily="2" charset="2"/>
              <a:buChar char="ü"/>
            </a:pPr>
            <a:r>
              <a:rPr lang="en-US" sz="2100" dirty="0">
                <a:solidFill>
                  <a:srgbClr val="0055A0"/>
                </a:solidFill>
                <a:latin typeface="Times New Roman" pitchFamily="18" charset="0"/>
                <a:cs typeface="Times New Roman" pitchFamily="18" charset="0"/>
              </a:rPr>
              <a:t>Tested various feature selection techinques</a:t>
            </a:r>
            <a:r>
              <a:rPr lang="en-IN" altLang="en-US" sz="2100" dirty="0">
                <a:solidFill>
                  <a:srgbClr val="0055A0"/>
                </a:solidFill>
                <a:latin typeface="Times New Roman" pitchFamily="18" charset="0"/>
                <a:cs typeface="Times New Roman" pitchFamily="18" charset="0"/>
              </a:rPr>
              <a:t>.</a:t>
            </a:r>
          </a:p>
          <a:p>
            <a:pPr marL="285750" indent="-285750">
              <a:lnSpc>
                <a:spcPct val="150000"/>
              </a:lnSpc>
              <a:buFont typeface="Wingdings" pitchFamily="2" charset="2"/>
              <a:buChar char="ü"/>
            </a:pPr>
            <a:r>
              <a:rPr lang="en-IN" altLang="en-US" sz="2100" dirty="0">
                <a:solidFill>
                  <a:srgbClr val="0055A0"/>
                </a:solidFill>
                <a:latin typeface="Times New Roman" pitchFamily="18" charset="0"/>
                <a:cs typeface="Times New Roman" pitchFamily="18" charset="0"/>
              </a:rPr>
              <a:t>Applied different scaling techniques.</a:t>
            </a:r>
          </a:p>
          <a:p>
            <a:pPr marL="285750" indent="-285750">
              <a:lnSpc>
                <a:spcPct val="150000"/>
              </a:lnSpc>
              <a:buFont typeface="Wingdings" pitchFamily="2" charset="2"/>
              <a:buChar char="ü"/>
            </a:pPr>
            <a:r>
              <a:rPr lang="en-IN" altLang="en-US" sz="2100" dirty="0">
                <a:solidFill>
                  <a:srgbClr val="0055A0"/>
                </a:solidFill>
                <a:latin typeface="Times New Roman" pitchFamily="18" charset="0"/>
                <a:cs typeface="Times New Roman" pitchFamily="18" charset="0"/>
              </a:rPr>
              <a:t>Worked on Grid Search CV </a:t>
            </a:r>
            <a:r>
              <a:rPr lang="en-IN" altLang="en-US" sz="2100" dirty="0" smtClean="0">
                <a:solidFill>
                  <a:srgbClr val="0055A0"/>
                </a:solidFill>
                <a:latin typeface="Times New Roman" pitchFamily="18" charset="0"/>
                <a:cs typeface="Times New Roman" pitchFamily="18" charset="0"/>
              </a:rPr>
              <a:t>and Randomized CV for </a:t>
            </a:r>
            <a:r>
              <a:rPr lang="en-IN" altLang="en-US" sz="2100" dirty="0">
                <a:solidFill>
                  <a:srgbClr val="0055A0"/>
                </a:solidFill>
                <a:latin typeface="Times New Roman" pitchFamily="18" charset="0"/>
                <a:cs typeface="Times New Roman" pitchFamily="18" charset="0"/>
              </a:rPr>
              <a:t>tuning hyperparameters</a:t>
            </a:r>
            <a:r>
              <a:rPr lang="en-IN" altLang="en-US" sz="2100" dirty="0" smtClean="0">
                <a:solidFill>
                  <a:srgbClr val="0055A0"/>
                </a:solidFill>
                <a:latin typeface="Times New Roman" pitchFamily="18" charset="0"/>
                <a:cs typeface="Times New Roman" pitchFamily="18" charset="0"/>
              </a:rPr>
              <a:t>.</a:t>
            </a:r>
            <a:endParaRPr lang="en-IN" altLang="en-US" sz="2100" dirty="0">
              <a:solidFill>
                <a:srgbClr val="0055A0"/>
              </a:solidFill>
              <a:latin typeface="Times New Roman" pitchFamily="18" charset="0"/>
              <a:cs typeface="Times New Roman" pitchFamily="18" charset="0"/>
            </a:endParaRPr>
          </a:p>
        </p:txBody>
      </p:sp>
      <p:sp>
        <p:nvSpPr>
          <p:cNvPr id="6" name="Text Box 5"/>
          <p:cNvSpPr txBox="1"/>
          <p:nvPr/>
        </p:nvSpPr>
        <p:spPr>
          <a:xfrm>
            <a:off x="609600" y="2971800"/>
            <a:ext cx="3828415" cy="521970"/>
          </a:xfrm>
          <a:prstGeom prst="rect">
            <a:avLst/>
          </a:prstGeom>
          <a:noFill/>
        </p:spPr>
        <p:txBody>
          <a:bodyPr wrap="square" rtlCol="0">
            <a:spAutoFit/>
          </a:bodyPr>
          <a:lstStyle/>
          <a:p>
            <a:pPr algn="l"/>
            <a:r>
              <a:rPr lang="en-IN" altLang="en-US" sz="2800" b="1" dirty="0" smtClean="0">
                <a:solidFill>
                  <a:schemeClr val="tx2"/>
                </a:solidFill>
                <a:sym typeface="+mn-ea"/>
              </a:rPr>
              <a:t>Challenges :</a:t>
            </a:r>
            <a:endParaRPr lang="en-IN" altLang="en-US" sz="2800" b="1" dirty="0" smtClean="0">
              <a:solidFill>
                <a:schemeClr val="tx2"/>
              </a:solidFill>
              <a:latin typeface="+mn-lt"/>
              <a:ea typeface="+mn-ea"/>
              <a:cs typeface="+mn-cs"/>
            </a:endParaRPr>
          </a:p>
        </p:txBody>
      </p:sp>
      <p:sp>
        <p:nvSpPr>
          <p:cNvPr id="8" name="Text Box 7"/>
          <p:cNvSpPr txBox="1"/>
          <p:nvPr/>
        </p:nvSpPr>
        <p:spPr>
          <a:xfrm>
            <a:off x="457200" y="3580180"/>
            <a:ext cx="8382000" cy="3277820"/>
          </a:xfrm>
          <a:prstGeom prst="rect">
            <a:avLst/>
          </a:prstGeom>
          <a:noFill/>
        </p:spPr>
        <p:txBody>
          <a:bodyPr wrap="square" rtlCol="0">
            <a:spAutoFit/>
          </a:bodyPr>
          <a:lstStyle/>
          <a:p>
            <a:pPr marL="285750" indent="-285750">
              <a:lnSpc>
                <a:spcPct val="150000"/>
              </a:lnSpc>
              <a:buFont typeface="Wingdings" pitchFamily="2" charset="2"/>
              <a:buChar char="ü"/>
            </a:pPr>
            <a:r>
              <a:rPr lang="en-IN" altLang="en-US" sz="2100" dirty="0">
                <a:solidFill>
                  <a:srgbClr val="0055A0"/>
                </a:solidFill>
                <a:latin typeface="Times New Roman" pitchFamily="18" charset="0"/>
                <a:cs typeface="Times New Roman" pitchFamily="18" charset="0"/>
              </a:rPr>
              <a:t>Due to insufficient domain knowledge, couldn’t able to impute missing values in </a:t>
            </a:r>
            <a:r>
              <a:rPr lang="en-IN" altLang="en-US" sz="2100" dirty="0" smtClean="0">
                <a:solidFill>
                  <a:srgbClr val="0055A0"/>
                </a:solidFill>
                <a:latin typeface="Times New Roman" pitchFamily="18" charset="0"/>
                <a:cs typeface="Times New Roman" pitchFamily="18" charset="0"/>
              </a:rPr>
              <a:t>better </a:t>
            </a:r>
            <a:r>
              <a:rPr lang="en-IN" altLang="en-US" sz="2100" dirty="0">
                <a:solidFill>
                  <a:srgbClr val="0055A0"/>
                </a:solidFill>
                <a:latin typeface="Times New Roman" pitchFamily="18" charset="0"/>
                <a:cs typeface="Times New Roman" pitchFamily="18" charset="0"/>
              </a:rPr>
              <a:t>way.</a:t>
            </a:r>
          </a:p>
          <a:p>
            <a:pPr marL="285750" indent="-285750">
              <a:lnSpc>
                <a:spcPct val="150000"/>
              </a:lnSpc>
              <a:buFont typeface="Wingdings" pitchFamily="2" charset="2"/>
              <a:buChar char="ü"/>
            </a:pPr>
            <a:r>
              <a:rPr lang="en-IN" altLang="en-US" sz="2100" dirty="0">
                <a:solidFill>
                  <a:srgbClr val="0055A0"/>
                </a:solidFill>
                <a:latin typeface="Times New Roman" pitchFamily="18" charset="0"/>
                <a:cs typeface="Times New Roman" pitchFamily="18" charset="0"/>
              </a:rPr>
              <a:t>Couldn’t able to build multi-calssification model as data is highly imbalanced.</a:t>
            </a:r>
          </a:p>
          <a:p>
            <a:pPr marL="285750" indent="-285750">
              <a:lnSpc>
                <a:spcPct val="150000"/>
              </a:lnSpc>
              <a:buFont typeface="Wingdings" pitchFamily="2" charset="2"/>
              <a:buChar char="ü"/>
            </a:pPr>
            <a:r>
              <a:rPr lang="en-IN" altLang="en-US" sz="2100" dirty="0" smtClean="0">
                <a:solidFill>
                  <a:srgbClr val="0055A0"/>
                </a:solidFill>
                <a:latin typeface="Times New Roman" pitchFamily="18" charset="0"/>
                <a:cs typeface="Times New Roman" pitchFamily="18" charset="0"/>
              </a:rPr>
              <a:t> could not interpret the coefficients/feature importance due to insufficient domain knowledge</a:t>
            </a:r>
          </a:p>
          <a:p>
            <a:pPr marL="285750" indent="-285750"/>
            <a:endParaRPr lang="en-I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p:nvPr/>
        </p:nvSpPr>
        <p:spPr>
          <a:xfrm>
            <a:off x="533400" y="1143000"/>
            <a:ext cx="8153400" cy="2031325"/>
          </a:xfrm>
          <a:prstGeom prst="rect">
            <a:avLst/>
          </a:prstGeom>
          <a:noFill/>
        </p:spPr>
        <p:txBody>
          <a:bodyPr wrap="square" rtlCol="0">
            <a:spAutoFit/>
          </a:bodyPr>
          <a:lstStyle/>
          <a:p>
            <a:pPr marL="285750" indent="-285750">
              <a:lnSpc>
                <a:spcPct val="150000"/>
              </a:lnSpc>
              <a:buFont typeface="Wingdings" pitchFamily="2" charset="2"/>
              <a:buChar char="ü"/>
            </a:pPr>
            <a:r>
              <a:rPr lang="en-US" sz="2100" dirty="0" smtClean="0">
                <a:solidFill>
                  <a:srgbClr val="0055A0"/>
                </a:solidFill>
                <a:latin typeface="Times New Roman" pitchFamily="18" charset="0"/>
                <a:cs typeface="Times New Roman" pitchFamily="18" charset="0"/>
              </a:rPr>
              <a:t> Increase glucose monitering capabilities (HBA1c / serum test) </a:t>
            </a:r>
          </a:p>
          <a:p>
            <a:pPr marL="285750" indent="-285750">
              <a:lnSpc>
                <a:spcPct val="150000"/>
              </a:lnSpc>
              <a:buFont typeface="Wingdings" pitchFamily="2" charset="2"/>
              <a:buChar char="ü"/>
            </a:pPr>
            <a:r>
              <a:rPr lang="en-US" sz="2100" dirty="0" smtClean="0">
                <a:solidFill>
                  <a:srgbClr val="0055A0"/>
                </a:solidFill>
                <a:latin typeface="Times New Roman" pitchFamily="18" charset="0"/>
                <a:cs typeface="Times New Roman" pitchFamily="18" charset="0"/>
              </a:rPr>
              <a:t> Support patient medication adherence to prevent rehospitalization</a:t>
            </a:r>
            <a:endParaRPr lang="en-IN" altLang="en-US" sz="2100" dirty="0">
              <a:solidFill>
                <a:srgbClr val="0055A0"/>
              </a:solidFill>
              <a:latin typeface="Times New Roman" pitchFamily="18" charset="0"/>
              <a:cs typeface="Times New Roman" pitchFamily="18" charset="0"/>
            </a:endParaRPr>
          </a:p>
          <a:p>
            <a:pPr marL="285750" indent="-285750">
              <a:lnSpc>
                <a:spcPct val="150000"/>
              </a:lnSpc>
              <a:buFont typeface="Wingdings" pitchFamily="2" charset="2"/>
              <a:buChar char="ü"/>
            </a:pPr>
            <a:r>
              <a:rPr lang="en-US" altLang="en-US" sz="2100" dirty="0" smtClean="0">
                <a:solidFill>
                  <a:srgbClr val="0055A0"/>
                </a:solidFill>
                <a:latin typeface="Times New Roman" pitchFamily="18" charset="0"/>
                <a:cs typeface="Times New Roman" pitchFamily="18" charset="0"/>
              </a:rPr>
              <a:t> Identify risk factors for readmission</a:t>
            </a:r>
          </a:p>
          <a:p>
            <a:pPr marL="285750" indent="-285750">
              <a:lnSpc>
                <a:spcPct val="150000"/>
              </a:lnSpc>
              <a:buFont typeface="Wingdings" pitchFamily="2" charset="2"/>
              <a:buChar char="ü"/>
            </a:pPr>
            <a:r>
              <a:rPr lang="en-US" altLang="en-US" sz="2100" dirty="0" smtClean="0">
                <a:solidFill>
                  <a:srgbClr val="0055A0"/>
                </a:solidFill>
                <a:latin typeface="Times New Roman" pitchFamily="18" charset="0"/>
                <a:cs typeface="Times New Roman" pitchFamily="18" charset="0"/>
              </a:rPr>
              <a:t> Follow up with patients after discharge (Post discharge care)</a:t>
            </a:r>
          </a:p>
        </p:txBody>
      </p:sp>
      <p:sp>
        <p:nvSpPr>
          <p:cNvPr id="9" name="Title 1"/>
          <p:cNvSpPr txBox="1">
            <a:spLocks/>
          </p:cNvSpPr>
          <p:nvPr/>
        </p:nvSpPr>
        <p:spPr>
          <a:xfrm>
            <a:off x="609600" y="3429000"/>
            <a:ext cx="8229600" cy="609600"/>
          </a:xfrm>
          <a:prstGeom prst="rect">
            <a:avLst/>
          </a:prstGeom>
        </p:spPr>
        <p:txBody>
          <a:bodyPr vert="horz" lIns="91440" tIns="45720" rIns="91440" bIns="45720" rtlCol="0" anchor="b">
            <a:normAutofit/>
          </a:bodyPr>
          <a:lstStyle/>
          <a:p>
            <a:pPr algn="ctr">
              <a:spcBef>
                <a:spcPct val="0"/>
              </a:spcBef>
              <a:defRPr/>
            </a:pPr>
            <a:r>
              <a:rPr lang="en-IN" altLang="en-US" sz="3200" b="1" dirty="0" smtClean="0">
                <a:solidFill>
                  <a:schemeClr val="tx2"/>
                </a:solidFill>
                <a:latin typeface="+mj-lt"/>
                <a:ea typeface="+mj-ea"/>
                <a:cs typeface="+mj-cs"/>
              </a:rPr>
              <a:t>Deployment</a:t>
            </a:r>
          </a:p>
        </p:txBody>
      </p:sp>
      <p:sp>
        <p:nvSpPr>
          <p:cNvPr id="10" name="Title 1"/>
          <p:cNvSpPr txBox="1">
            <a:spLocks/>
          </p:cNvSpPr>
          <p:nvPr/>
        </p:nvSpPr>
        <p:spPr>
          <a:xfrm>
            <a:off x="609600" y="533400"/>
            <a:ext cx="8229600" cy="6096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altLang="en-US" sz="3200" b="1" dirty="0" smtClean="0">
                <a:solidFill>
                  <a:schemeClr val="tx2"/>
                </a:solidFill>
                <a:latin typeface="+mj-lt"/>
                <a:ea typeface="+mj-ea"/>
                <a:cs typeface="+mj-cs"/>
              </a:rPr>
              <a:t>Recommendations</a:t>
            </a:r>
            <a:endParaRPr kumimoji="0" lang="en-IN" altLang="en-US"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11" name="Text Box 4"/>
          <p:cNvSpPr txBox="1"/>
          <p:nvPr/>
        </p:nvSpPr>
        <p:spPr>
          <a:xfrm>
            <a:off x="533400" y="4114800"/>
            <a:ext cx="8153400" cy="2031325"/>
          </a:xfrm>
          <a:prstGeom prst="rect">
            <a:avLst/>
          </a:prstGeom>
          <a:noFill/>
        </p:spPr>
        <p:txBody>
          <a:bodyPr wrap="square" rtlCol="0">
            <a:spAutoFit/>
          </a:bodyPr>
          <a:lstStyle/>
          <a:p>
            <a:pPr marL="285750" indent="-285750" algn="ctr">
              <a:lnSpc>
                <a:spcPct val="150000"/>
              </a:lnSpc>
            </a:pPr>
            <a:r>
              <a:rPr lang="en-US" altLang="en-US" sz="2100" dirty="0" smtClean="0">
                <a:solidFill>
                  <a:srgbClr val="0055A0"/>
                </a:solidFill>
                <a:latin typeface="Times New Roman" pitchFamily="18" charset="0"/>
                <a:cs typeface="Times New Roman" pitchFamily="18" charset="0"/>
              </a:rPr>
              <a:t>The Machine learning model which will meet the business requirements which will enhance the early hospital readmission in case of diabetes.</a:t>
            </a:r>
          </a:p>
          <a:p>
            <a:pPr marL="285750" indent="-285750" algn="ctr">
              <a:lnSpc>
                <a:spcPct val="150000"/>
              </a:lnSpc>
            </a:pPr>
            <a:r>
              <a:rPr lang="en-US" altLang="en-US" sz="2100" dirty="0" smtClean="0">
                <a:solidFill>
                  <a:schemeClr val="accent2">
                    <a:lumMod val="50000"/>
                  </a:schemeClr>
                </a:solidFill>
                <a:latin typeface="Times New Roman" pitchFamily="18" charset="0"/>
                <a:cs typeface="Times New Roman" pitchFamily="18" charset="0"/>
              </a:rPr>
              <a:t>Web application – deployed using streamlit cloud</a:t>
            </a:r>
          </a:p>
          <a:p>
            <a:pPr marL="285750" indent="-285750" algn="ctr">
              <a:lnSpc>
                <a:spcPct val="150000"/>
              </a:lnSpc>
            </a:pPr>
            <a:r>
              <a:rPr lang="en-US" altLang="en-US" sz="2100" dirty="0" smtClean="0">
                <a:solidFill>
                  <a:schemeClr val="accent2">
                    <a:lumMod val="50000"/>
                  </a:schemeClr>
                </a:solidFill>
                <a:latin typeface="Times New Roman" pitchFamily="18" charset="0"/>
                <a:cs typeface="Times New Roman" pitchFamily="18" charset="0"/>
              </a:rPr>
              <a:t>Link - </a:t>
            </a:r>
            <a:r>
              <a:rPr lang="en-US" altLang="en-US" sz="2100" dirty="0" smtClean="0">
                <a:solidFill>
                  <a:schemeClr val="accent2">
                    <a:lumMod val="50000"/>
                  </a:schemeClr>
                </a:solidFill>
                <a:latin typeface="Times New Roman" pitchFamily="18" charset="0"/>
                <a:cs typeface="Times New Roman" pitchFamily="18" charset="0"/>
                <a:hlinkClick r:id="rId2"/>
              </a:rPr>
              <a:t>Readmission app</a:t>
            </a:r>
            <a:endParaRPr lang="en-US" altLang="en-US" sz="2100" dirty="0" smtClean="0">
              <a:solidFill>
                <a:schemeClr val="accent2">
                  <a:lumMod val="50000"/>
                </a:schemeClr>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Thank_you"/>
          <p:cNvPicPr>
            <a:picLocks noChangeAspect="1"/>
          </p:cNvPicPr>
          <p:nvPr/>
        </p:nvPicPr>
        <p:blipFill>
          <a:blip r:embed="rId2"/>
          <a:stretch>
            <a:fillRect/>
          </a:stretch>
        </p:blipFill>
        <p:spPr>
          <a:xfrm>
            <a:off x="594995" y="580390"/>
            <a:ext cx="8197850" cy="5546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p:nvPr/>
        </p:nvSpPr>
        <p:spPr>
          <a:xfrm>
            <a:off x="685800" y="457200"/>
            <a:ext cx="7924800" cy="584775"/>
          </a:xfrm>
          <a:prstGeom prst="rect">
            <a:avLst/>
          </a:prstGeom>
          <a:noFill/>
        </p:spPr>
        <p:txBody>
          <a:bodyPr wrap="square" rtlCol="0">
            <a:spAutoFit/>
          </a:bodyPr>
          <a:lstStyle/>
          <a:p>
            <a:pPr algn="ctr"/>
            <a:r>
              <a:rPr lang="en-IN" altLang="en-US" sz="3200" b="1" dirty="0" smtClean="0">
                <a:solidFill>
                  <a:schemeClr val="tx2"/>
                </a:solidFill>
                <a:sym typeface="+mn-ea"/>
              </a:rPr>
              <a:t>Introduction and Importance of the problem</a:t>
            </a:r>
            <a:endParaRPr lang="en-US" dirty="0"/>
          </a:p>
        </p:txBody>
      </p:sp>
      <p:sp>
        <p:nvSpPr>
          <p:cNvPr id="7" name="Content Placeholder 6"/>
          <p:cNvSpPr>
            <a:spLocks noGrp="1"/>
          </p:cNvSpPr>
          <p:nvPr>
            <p:ph idx="1"/>
          </p:nvPr>
        </p:nvSpPr>
        <p:spPr>
          <a:xfrm>
            <a:off x="457200" y="1219200"/>
            <a:ext cx="8229600" cy="5638800"/>
          </a:xfrm>
        </p:spPr>
        <p:txBody>
          <a:bodyPr>
            <a:normAutofit/>
          </a:bodyPr>
          <a:lstStyle/>
          <a:p>
            <a:pPr>
              <a:buNone/>
            </a:pPr>
            <a:r>
              <a:rPr lang="en-US" sz="2100" dirty="0" smtClean="0">
                <a:latin typeface="Times New Roman" pitchFamily="18" charset="0"/>
                <a:cs typeface="Times New Roman" pitchFamily="18" charset="0"/>
              </a:rPr>
              <a:t>		</a:t>
            </a:r>
            <a:r>
              <a:rPr lang="en-US" sz="2100" dirty="0" smtClean="0">
                <a:solidFill>
                  <a:srgbClr val="0070C0"/>
                </a:solidFill>
                <a:latin typeface="Times New Roman" pitchFamily="18" charset="0"/>
                <a:cs typeface="Times New Roman" pitchFamily="18" charset="0"/>
              </a:rPr>
              <a:t>Hospitals engaging in any model are likely to face penalties if their providers cannot improve hospital readmission rates. In recent years, government agencies and healthcare systems are increasingly focused on 30-day readmission rates as a way to improve quality Health care.</a:t>
            </a:r>
          </a:p>
          <a:p>
            <a:pPr>
              <a:buNone/>
            </a:pPr>
            <a:r>
              <a:rPr lang="en-US" sz="2100" dirty="0" smtClean="0">
                <a:solidFill>
                  <a:srgbClr val="0070C0"/>
                </a:solidFill>
                <a:latin typeface="Times New Roman" pitchFamily="18" charset="0"/>
                <a:cs typeface="Times New Roman" pitchFamily="18" charset="0"/>
              </a:rPr>
              <a:t>		To avoid value-based penalties readmission rates Hospitals should reduce early readmission by identifying the Diabetic patients who are having high probability of compared to other patients who do not have Diabetes.</a:t>
            </a:r>
          </a:p>
          <a:p>
            <a:pPr>
              <a:buNone/>
            </a:pPr>
            <a:r>
              <a:rPr lang="en-US" sz="2100" dirty="0" smtClean="0">
                <a:solidFill>
                  <a:srgbClr val="0070C0"/>
                </a:solidFill>
                <a:latin typeface="Times New Roman" pitchFamily="18" charset="0"/>
                <a:cs typeface="Times New Roman" pitchFamily="18" charset="0"/>
              </a:rPr>
              <a:t> 		As cost of inpatient care &amp; readmission rates are higher in patients with Diabetes Mellitus (DM) compared to other diagnosis focusing on reducing early readmissions, cost of readmissions to avoid value-based penalties from the government is primary research goal.</a:t>
            </a:r>
          </a:p>
          <a:p>
            <a:pPr>
              <a:buNone/>
            </a:pPr>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lstStyle/>
          <a:p>
            <a:pPr>
              <a:buNone/>
            </a:pPr>
            <a:r>
              <a:rPr lang="en-US" sz="2100" dirty="0" smtClean="0">
                <a:latin typeface="Times New Roman" pitchFamily="18" charset="0"/>
                <a:cs typeface="Times New Roman" pitchFamily="18" charset="0"/>
              </a:rPr>
              <a:t>		</a:t>
            </a:r>
            <a:r>
              <a:rPr lang="en-US" sz="2100" dirty="0" smtClean="0">
                <a:solidFill>
                  <a:srgbClr val="0070C0"/>
                </a:solidFill>
                <a:latin typeface="Times New Roman" pitchFamily="18" charset="0"/>
                <a:cs typeface="Times New Roman" pitchFamily="18" charset="0"/>
              </a:rPr>
              <a:t>The main objective of our work is to come up with the predictive model which helps Hospital Management systems to predict the risk of early readmission of patients who are having Diabetes Mellitus which can further address</a:t>
            </a:r>
          </a:p>
          <a:p>
            <a:pPr>
              <a:buNone/>
            </a:pPr>
            <a:endParaRPr lang="en-US" sz="2100" dirty="0" smtClean="0">
              <a:solidFill>
                <a:srgbClr val="0070C0"/>
              </a:solidFill>
              <a:latin typeface="Times New Roman" pitchFamily="18" charset="0"/>
              <a:cs typeface="Times New Roman" pitchFamily="18" charset="0"/>
            </a:endParaRPr>
          </a:p>
          <a:p>
            <a:pPr lvl="1">
              <a:buFont typeface="Wingdings" pitchFamily="2" charset="2"/>
              <a:buChar char="q"/>
            </a:pPr>
            <a:r>
              <a:rPr lang="en-US" sz="2100" dirty="0" smtClean="0">
                <a:solidFill>
                  <a:srgbClr val="0070C0"/>
                </a:solidFill>
                <a:latin typeface="Times New Roman" pitchFamily="18" charset="0"/>
                <a:cs typeface="Times New Roman" pitchFamily="18" charset="0"/>
              </a:rPr>
              <a:t> Enhanced patient care, patient Engagement, glucose monitoring, Transitional care &amp; Post discharge follow up</a:t>
            </a:r>
          </a:p>
          <a:p>
            <a:pPr lvl="1">
              <a:buNone/>
            </a:pPr>
            <a:endParaRPr lang="en-US" sz="2100" dirty="0" smtClean="0">
              <a:solidFill>
                <a:srgbClr val="0070C0"/>
              </a:solidFill>
              <a:latin typeface="Times New Roman" pitchFamily="18" charset="0"/>
              <a:cs typeface="Times New Roman" pitchFamily="18" charset="0"/>
            </a:endParaRPr>
          </a:p>
          <a:p>
            <a:pPr lvl="1">
              <a:buFont typeface="Wingdings" pitchFamily="2" charset="2"/>
              <a:buChar char="q"/>
            </a:pPr>
            <a:r>
              <a:rPr lang="en-US" sz="2100" dirty="0" smtClean="0">
                <a:solidFill>
                  <a:srgbClr val="0070C0"/>
                </a:solidFill>
                <a:latin typeface="Times New Roman" pitchFamily="18" charset="0"/>
                <a:cs typeface="Times New Roman" pitchFamily="18" charset="0"/>
              </a:rPr>
              <a:t> Reducing cost of early readmission there by reducing penalties to the Hospital which increases its commercial value in terms of reputation in health care &amp; escape value based penalty.</a:t>
            </a:r>
          </a:p>
          <a:p>
            <a:pPr lvl="1">
              <a:buNone/>
            </a:pPr>
            <a:endParaRPr lang="en-US" sz="2100" dirty="0" smtClean="0">
              <a:solidFill>
                <a:schemeClr val="tx2">
                  <a:lumMod val="75000"/>
                </a:schemeClr>
              </a:solidFill>
              <a:latin typeface="Times New Roman" pitchFamily="18" charset="0"/>
              <a:cs typeface="Times New Roman" pitchFamily="18" charset="0"/>
            </a:endParaRPr>
          </a:p>
          <a:p>
            <a:endParaRPr lang="en-US" dirty="0"/>
          </a:p>
        </p:txBody>
      </p:sp>
      <p:sp>
        <p:nvSpPr>
          <p:cNvPr id="5" name="Text Box 3"/>
          <p:cNvSpPr txBox="1"/>
          <p:nvPr/>
        </p:nvSpPr>
        <p:spPr>
          <a:xfrm>
            <a:off x="1143000" y="304800"/>
            <a:ext cx="6705600" cy="584775"/>
          </a:xfrm>
          <a:prstGeom prst="rect">
            <a:avLst/>
          </a:prstGeom>
          <a:noFill/>
        </p:spPr>
        <p:txBody>
          <a:bodyPr wrap="square" rtlCol="0">
            <a:spAutoFit/>
          </a:bodyPr>
          <a:lstStyle/>
          <a:p>
            <a:pPr algn="ctr"/>
            <a:r>
              <a:rPr lang="en-IN" altLang="en-US" sz="3200" b="1" dirty="0" smtClean="0">
                <a:solidFill>
                  <a:schemeClr val="tx2"/>
                </a:solidFill>
                <a:sym typeface="+mn-ea"/>
              </a:rPr>
              <a:t>Business objective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1143000"/>
          </a:xfrm>
        </p:spPr>
        <p:txBody>
          <a:bodyPr>
            <a:normAutofit/>
          </a:bodyPr>
          <a:lstStyle/>
          <a:p>
            <a:r>
              <a:rPr lang="en-IN" altLang="en-US" sz="3200" b="1" dirty="0" smtClean="0">
                <a:solidFill>
                  <a:schemeClr val="tx2"/>
                </a:solidFill>
                <a:latin typeface="+mn-lt"/>
                <a:ea typeface="+mn-ea"/>
                <a:cs typeface="+mn-cs"/>
              </a:rPr>
              <a:t>Data set information</a:t>
            </a:r>
            <a:endParaRPr lang="en-IN" altLang="en-US" sz="3200" dirty="0"/>
          </a:p>
        </p:txBody>
      </p:sp>
      <p:sp>
        <p:nvSpPr>
          <p:cNvPr id="7" name="Content Placeholder 6"/>
          <p:cNvSpPr>
            <a:spLocks noGrp="1"/>
          </p:cNvSpPr>
          <p:nvPr>
            <p:ph idx="1"/>
          </p:nvPr>
        </p:nvSpPr>
        <p:spPr>
          <a:xfrm>
            <a:off x="381000" y="990600"/>
            <a:ext cx="8305800" cy="5334000"/>
          </a:xfrm>
        </p:spPr>
        <p:txBody>
          <a:bodyPr>
            <a:normAutofit/>
          </a:bodyPr>
          <a:lstStyle/>
          <a:p>
            <a:pPr>
              <a:buNone/>
            </a:pPr>
            <a:r>
              <a:rPr lang="en-US" sz="2400" dirty="0" smtClean="0">
                <a:solidFill>
                  <a:srgbClr val="0055A0"/>
                </a:solidFill>
                <a:cs typeface="Times New Roman" pitchFamily="18" charset="0"/>
              </a:rPr>
              <a:t> 	</a:t>
            </a:r>
            <a:r>
              <a:rPr lang="en-US" sz="2000" b="1" i="1" dirty="0" smtClean="0">
                <a:solidFill>
                  <a:schemeClr val="accent5">
                    <a:lumMod val="75000"/>
                  </a:schemeClr>
                </a:solidFill>
              </a:rPr>
              <a:t>‘</a:t>
            </a:r>
            <a:r>
              <a:rPr lang="en-US" sz="2400" b="1" i="1" dirty="0" smtClean="0">
                <a:solidFill>
                  <a:schemeClr val="accent5">
                    <a:lumMod val="75000"/>
                  </a:schemeClr>
                </a:solidFill>
              </a:rPr>
              <a:t>Diabetes 130-US hospitals for years 1999-2008 Data Set’</a:t>
            </a:r>
            <a:endParaRPr lang="en-US" sz="2100" dirty="0" smtClean="0">
              <a:solidFill>
                <a:srgbClr val="0055A0"/>
              </a:solidFill>
              <a:cs typeface="Times New Roman" pitchFamily="18" charset="0"/>
            </a:endParaRPr>
          </a:p>
          <a:p>
            <a:pPr>
              <a:buNone/>
            </a:pPr>
            <a:r>
              <a:rPr lang="en-US" sz="2100" dirty="0" smtClean="0">
                <a:solidFill>
                  <a:srgbClr val="0055A0"/>
                </a:solidFill>
                <a:latin typeface="Times New Roman" pitchFamily="18" charset="0"/>
                <a:cs typeface="Times New Roman" pitchFamily="18" charset="0"/>
              </a:rPr>
              <a:t>		</a:t>
            </a:r>
            <a:r>
              <a:rPr lang="en-US" sz="2100" dirty="0" smtClean="0">
                <a:solidFill>
                  <a:srgbClr val="0070C0"/>
                </a:solidFill>
                <a:latin typeface="Times New Roman" pitchFamily="18" charset="0"/>
                <a:cs typeface="Times New Roman" pitchFamily="18" charset="0"/>
              </a:rPr>
              <a:t>To achieve our business objective we have considered the Analysis of a large clinical database which was undertaken to examine historical patterns of diabetes care in patients with diabetes admitted to a US hospital during the period 10 year period (1999 – 2008) . The dataset has been retrieved from UCI Machine learning Repository which is related to Diabetic inpatient encounters in 130 Hospital across United States.</a:t>
            </a:r>
            <a:endParaRPr lang="en-US" sz="2100" i="1" dirty="0" smtClean="0">
              <a:solidFill>
                <a:srgbClr val="0070C0"/>
              </a:solidFill>
              <a:latin typeface="Times New Roman" pitchFamily="18" charset="0"/>
              <a:cs typeface="Times New Roman" pitchFamily="18" charset="0"/>
            </a:endParaRPr>
          </a:p>
          <a:p>
            <a:pPr>
              <a:buFont typeface="Wingdings" pitchFamily="2" charset="2"/>
              <a:buChar char="ü"/>
            </a:pPr>
            <a:r>
              <a:rPr lang="en-US" sz="2100" dirty="0" smtClean="0">
                <a:solidFill>
                  <a:srgbClr val="0070C0"/>
                </a:solidFill>
                <a:latin typeface="Times New Roman" pitchFamily="18" charset="0"/>
                <a:cs typeface="Times New Roman" pitchFamily="18" charset="0"/>
              </a:rPr>
              <a:t>Dataset contains </a:t>
            </a:r>
            <a:r>
              <a:rPr lang="en-IN" sz="2100" dirty="0" smtClean="0">
                <a:solidFill>
                  <a:srgbClr val="0070C0"/>
                </a:solidFill>
                <a:latin typeface="Times New Roman" pitchFamily="18" charset="0"/>
                <a:cs typeface="Times New Roman" pitchFamily="18" charset="0"/>
              </a:rPr>
              <a:t>101766 unique encounters corresponding to more than 70000 patients </a:t>
            </a:r>
          </a:p>
          <a:p>
            <a:pPr>
              <a:buFont typeface="Wingdings" pitchFamily="2" charset="2"/>
              <a:buChar char="ü"/>
            </a:pPr>
            <a:r>
              <a:rPr lang="en-IN" sz="2100" dirty="0" smtClean="0">
                <a:solidFill>
                  <a:srgbClr val="0070C0"/>
                </a:solidFill>
                <a:latin typeface="Times New Roman" pitchFamily="18" charset="0"/>
                <a:cs typeface="Times New Roman" pitchFamily="18" charset="0"/>
              </a:rPr>
              <a:t>Dataset has 50 features including target label related to diabetes of which </a:t>
            </a:r>
          </a:p>
          <a:p>
            <a:pPr lvl="1">
              <a:buFont typeface="Wingdings" pitchFamily="2" charset="2"/>
              <a:buChar char="q"/>
            </a:pPr>
            <a:r>
              <a:rPr lang="en-IN" sz="2100" dirty="0" smtClean="0">
                <a:solidFill>
                  <a:srgbClr val="0070C0"/>
                </a:solidFill>
                <a:latin typeface="Times New Roman" pitchFamily="18" charset="0"/>
                <a:cs typeface="Times New Roman" pitchFamily="18" charset="0"/>
              </a:rPr>
              <a:t>  Numerical features – 8</a:t>
            </a:r>
          </a:p>
          <a:p>
            <a:pPr lvl="1">
              <a:buFont typeface="Wingdings" pitchFamily="2" charset="2"/>
              <a:buChar char="q"/>
            </a:pPr>
            <a:r>
              <a:rPr lang="en-IN" sz="2100" dirty="0" smtClean="0">
                <a:solidFill>
                  <a:srgbClr val="0070C0"/>
                </a:solidFill>
                <a:latin typeface="Times New Roman" pitchFamily="18" charset="0"/>
                <a:cs typeface="Times New Roman" pitchFamily="18" charset="0"/>
              </a:rPr>
              <a:t>  Categorical features – 41 (23 medicines + 18 patient information)</a:t>
            </a:r>
          </a:p>
          <a:p>
            <a:pPr lvl="1">
              <a:buFont typeface="Wingdings" pitchFamily="2" charset="2"/>
              <a:buChar char="q"/>
            </a:pPr>
            <a:r>
              <a:rPr lang="en-IN" sz="2100" dirty="0" smtClean="0">
                <a:solidFill>
                  <a:srgbClr val="0070C0"/>
                </a:solidFill>
                <a:latin typeface="Times New Roman" pitchFamily="18" charset="0"/>
                <a:cs typeface="Times New Roman" pitchFamily="18" charset="0"/>
              </a:rPr>
              <a:t>  Target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728662"/>
          </a:xfrm>
        </p:spPr>
        <p:txBody>
          <a:bodyPr>
            <a:normAutofit/>
          </a:bodyPr>
          <a:lstStyle/>
          <a:p>
            <a:pPr algn="l"/>
            <a:r>
              <a:rPr lang="en-IN" altLang="en-US" sz="3200" b="1" dirty="0">
                <a:solidFill>
                  <a:schemeClr val="tx2"/>
                </a:solidFill>
                <a:latin typeface="+mn-lt"/>
                <a:ea typeface="+mn-ea"/>
                <a:cs typeface="+mn-cs"/>
              </a:rPr>
              <a:t>Analysis of Target Variable</a:t>
            </a:r>
            <a:endParaRPr lang="en-IN" altLang="en-US" sz="3200" dirty="0"/>
          </a:p>
        </p:txBody>
      </p:sp>
      <p:sp>
        <p:nvSpPr>
          <p:cNvPr id="7" name="Content Placeholder 2"/>
          <p:cNvSpPr txBox="1">
            <a:spLocks/>
          </p:cNvSpPr>
          <p:nvPr/>
        </p:nvSpPr>
        <p:spPr>
          <a:xfrm>
            <a:off x="381000" y="990600"/>
            <a:ext cx="8587740" cy="5659120"/>
          </a:xfrm>
          <a:prstGeom prst="rect">
            <a:avLst/>
          </a:prstGeom>
        </p:spPr>
        <p:txBody>
          <a:bodyPr vert="horz" lIns="91440" tIns="45720" rIns="91440" bIns="45720" rtlCol="0">
            <a:noAutofit/>
          </a:bodyPr>
          <a:lstStyle/>
          <a:p>
            <a:pPr marL="285750" marR="0" lvl="0" indent="-285750" algn="l" defTabSz="914400" rtl="0" eaLnBrk="1" fontAlgn="auto" latinLnBrk="0" hangingPunct="1">
              <a:lnSpc>
                <a:spcPct val="100000"/>
              </a:lnSpc>
              <a:spcBef>
                <a:spcPct val="20000"/>
              </a:spcBef>
              <a:spcAft>
                <a:spcPts val="0"/>
              </a:spcAft>
              <a:buClrTx/>
              <a:buSzTx/>
              <a:buFont typeface="Wingdings" panose="05000000000000000000" charset="0"/>
              <a:buChar char="ü"/>
              <a:tabLst/>
              <a:defRPr/>
            </a:pPr>
            <a:r>
              <a:rPr kumimoji="0" lang="en-IN" altLang="en-US" sz="21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a:t>
            </a:r>
            <a:r>
              <a:rPr kumimoji="0" lang="en-IN" sz="21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Readmitted’ is the target variable and it is of categorical (Nominal) data type.</a:t>
            </a:r>
            <a:r>
              <a:rPr kumimoji="0" lang="en-IN" sz="2100" b="0" i="0" u="none" strike="noStrike" kern="1200" cap="none" spc="0" normalizeH="0" noProof="0" dirty="0" smtClean="0">
                <a:ln>
                  <a:noFill/>
                </a:ln>
                <a:solidFill>
                  <a:srgbClr val="0070C0"/>
                </a:solidFill>
                <a:effectLst/>
                <a:uLnTx/>
                <a:uFillTx/>
                <a:latin typeface="Times New Roman" pitchFamily="18" charset="0"/>
                <a:cs typeface="Times New Roman" pitchFamily="18" charset="0"/>
              </a:rPr>
              <a:t> </a:t>
            </a:r>
            <a:r>
              <a:rPr kumimoji="0" lang="en-IN" sz="21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Hence</a:t>
            </a:r>
            <a:r>
              <a:rPr kumimoji="0" lang="en-IN" sz="2100" b="0" i="0" u="none" strike="noStrike" kern="1200" cap="none" spc="0" normalizeH="0" noProof="0" dirty="0" smtClean="0">
                <a:ln>
                  <a:noFill/>
                </a:ln>
                <a:solidFill>
                  <a:srgbClr val="0070C0"/>
                </a:solidFill>
                <a:effectLst/>
                <a:uLnTx/>
                <a:uFillTx/>
                <a:latin typeface="Times New Roman" pitchFamily="18" charset="0"/>
                <a:cs typeface="Times New Roman" pitchFamily="18" charset="0"/>
              </a:rPr>
              <a:t> our problem is a classification problem</a:t>
            </a:r>
            <a:endParaRPr kumimoji="0" lang="en-IN" sz="21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285750" marR="0" lvl="0" indent="-285750" algn="l" defTabSz="914400" rtl="0" eaLnBrk="1" fontAlgn="auto" latinLnBrk="0" hangingPunct="1">
              <a:lnSpc>
                <a:spcPct val="100000"/>
              </a:lnSpc>
              <a:spcBef>
                <a:spcPct val="20000"/>
              </a:spcBef>
              <a:spcAft>
                <a:spcPts val="0"/>
              </a:spcAft>
              <a:buClrTx/>
              <a:buSzTx/>
              <a:tabLst/>
              <a:defRPr/>
            </a:pPr>
            <a:endParaRPr kumimoji="0" lang="en-IN" sz="21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285750" lvl="0" indent="-285750">
              <a:spcBef>
                <a:spcPct val="20000"/>
              </a:spcBef>
              <a:buFont typeface="Wingdings" panose="05000000000000000000" charset="0"/>
              <a:buChar char="ü"/>
              <a:defRPr/>
            </a:pPr>
            <a:r>
              <a:rPr lang="en-IN" sz="2100" dirty="0" smtClean="0">
                <a:solidFill>
                  <a:srgbClr val="0070C0"/>
                </a:solidFill>
                <a:latin typeface="Times New Roman" pitchFamily="18" charset="0"/>
                <a:cs typeface="Times New Roman" pitchFamily="18" charset="0"/>
              </a:rPr>
              <a:t>There are 3 levels in the Target variable</a:t>
            </a:r>
            <a:r>
              <a:rPr lang="en-IN" sz="2100" b="1" dirty="0" smtClean="0">
                <a:solidFill>
                  <a:srgbClr val="0070C0"/>
                </a:solidFill>
                <a:latin typeface="Times New Roman" pitchFamily="18" charset="0"/>
                <a:cs typeface="Times New Roman" pitchFamily="18" charset="0"/>
              </a:rPr>
              <a:t> :</a:t>
            </a:r>
            <a:endParaRPr lang="en-IN" sz="2100" dirty="0" smtClean="0">
              <a:solidFill>
                <a:srgbClr val="0070C0"/>
              </a:solidFill>
              <a:latin typeface="Times New Roman" pitchFamily="18" charset="0"/>
              <a:cs typeface="Times New Roman" pitchFamily="18" charset="0"/>
            </a:endParaRPr>
          </a:p>
          <a:p>
            <a:pPr marL="685800" lvl="1">
              <a:spcBef>
                <a:spcPct val="20000"/>
              </a:spcBef>
              <a:buFont typeface="Wingdings" panose="05000000000000000000" pitchFamily="2" charset="2"/>
              <a:buChar char="q"/>
              <a:defRPr/>
            </a:pPr>
            <a:r>
              <a:rPr lang="en-IN" sz="2100" dirty="0" smtClean="0">
                <a:solidFill>
                  <a:srgbClr val="0070C0"/>
                </a:solidFill>
                <a:latin typeface="Times New Roman" pitchFamily="18" charset="0"/>
                <a:cs typeface="Times New Roman" pitchFamily="18" charset="0"/>
              </a:rPr>
              <a:t>        No       :   No Readmission </a:t>
            </a:r>
          </a:p>
          <a:p>
            <a:pPr marL="685800" lvl="1">
              <a:spcBef>
                <a:spcPct val="20000"/>
              </a:spcBef>
              <a:buFont typeface="Wingdings" panose="05000000000000000000" pitchFamily="2" charset="2"/>
              <a:buChar char="q"/>
              <a:defRPr/>
            </a:pPr>
            <a:r>
              <a:rPr lang="en-IN" sz="2100" dirty="0" smtClean="0">
                <a:solidFill>
                  <a:srgbClr val="0070C0"/>
                </a:solidFill>
                <a:latin typeface="Times New Roman" pitchFamily="18" charset="0"/>
                <a:cs typeface="Times New Roman" pitchFamily="18" charset="0"/>
              </a:rPr>
              <a:t> </a:t>
            </a:r>
            <a:r>
              <a:rPr lang="en-US" sz="2100" spc="-5" dirty="0" smtClean="0">
                <a:solidFill>
                  <a:srgbClr val="0070C0"/>
                </a:solidFill>
                <a:latin typeface="Times New Roman" pitchFamily="18" charset="0"/>
                <a:cs typeface="Times New Roman" pitchFamily="18" charset="0"/>
              </a:rPr>
              <a:t>&lt; 30 Days  :   </a:t>
            </a:r>
            <a:r>
              <a:rPr lang="en-IN" sz="2100" dirty="0" smtClean="0">
                <a:solidFill>
                  <a:srgbClr val="0070C0"/>
                </a:solidFill>
                <a:latin typeface="Times New Roman" pitchFamily="18" charset="0"/>
                <a:cs typeface="Times New Roman" pitchFamily="18" charset="0"/>
              </a:rPr>
              <a:t>Readmission within a month </a:t>
            </a:r>
            <a:endParaRPr lang="en-US" sz="2100" spc="-5" dirty="0" smtClean="0">
              <a:solidFill>
                <a:srgbClr val="0070C0"/>
              </a:solidFill>
              <a:latin typeface="Times New Roman" pitchFamily="18" charset="0"/>
              <a:cs typeface="Times New Roman" pitchFamily="18" charset="0"/>
            </a:endParaRPr>
          </a:p>
          <a:p>
            <a:pPr marL="685800" lvl="1">
              <a:spcBef>
                <a:spcPct val="20000"/>
              </a:spcBef>
              <a:buFont typeface="Wingdings" panose="05000000000000000000" pitchFamily="2" charset="2"/>
              <a:buChar char="q"/>
              <a:defRPr/>
            </a:pPr>
            <a:r>
              <a:rPr lang="en-IN" sz="2100" dirty="0" smtClean="0">
                <a:solidFill>
                  <a:srgbClr val="0070C0"/>
                </a:solidFill>
                <a:latin typeface="Times New Roman" pitchFamily="18" charset="0"/>
                <a:cs typeface="Times New Roman" pitchFamily="18" charset="0"/>
              </a:rPr>
              <a:t> </a:t>
            </a:r>
            <a:r>
              <a:rPr lang="en-US" sz="2100" spc="-5" dirty="0" smtClean="0">
                <a:solidFill>
                  <a:srgbClr val="0070C0"/>
                </a:solidFill>
                <a:latin typeface="Times New Roman" pitchFamily="18" charset="0"/>
                <a:cs typeface="Times New Roman" pitchFamily="18" charset="0"/>
              </a:rPr>
              <a:t>&gt; 30 Days  :   </a:t>
            </a:r>
            <a:r>
              <a:rPr lang="en-IN" sz="2100" dirty="0" smtClean="0">
                <a:solidFill>
                  <a:srgbClr val="0070C0"/>
                </a:solidFill>
                <a:latin typeface="Times New Roman" pitchFamily="18" charset="0"/>
                <a:cs typeface="Times New Roman" pitchFamily="18" charset="0"/>
              </a:rPr>
              <a:t>Readmission after a month </a:t>
            </a:r>
          </a:p>
          <a:p>
            <a:pPr marL="685800" lvl="1">
              <a:spcBef>
                <a:spcPct val="20000"/>
              </a:spcBef>
              <a:defRPr/>
            </a:pPr>
            <a:endParaRPr lang="en-IN" sz="2100" dirty="0" smtClean="0">
              <a:solidFill>
                <a:srgbClr val="0070C0"/>
              </a:solidFill>
              <a:latin typeface="Times New Roman" pitchFamily="18" charset="0"/>
              <a:cs typeface="Times New Roman" pitchFamily="18" charset="0"/>
            </a:endParaRPr>
          </a:p>
          <a:p>
            <a:pPr>
              <a:spcBef>
                <a:spcPct val="20000"/>
              </a:spcBef>
              <a:buFont typeface="Wingdings" panose="05000000000000000000" pitchFamily="2" charset="2"/>
              <a:buChar char="ü"/>
            </a:pPr>
            <a:r>
              <a:rPr lang="en-IN" sz="2100" dirty="0" smtClean="0">
                <a:solidFill>
                  <a:srgbClr val="0070C0"/>
                </a:solidFill>
                <a:latin typeface="Times New Roman" pitchFamily="18" charset="0"/>
                <a:cs typeface="Times New Roman" pitchFamily="18" charset="0"/>
              </a:rPr>
              <a:t>  A data imbalance is observed for the target variable which might effect the accuracy of the model. </a:t>
            </a:r>
          </a:p>
          <a:p>
            <a:pPr marL="0" marR="0" lvl="0" indent="0" algn="l" defTabSz="9144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IN" sz="21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  Since</a:t>
            </a:r>
            <a:r>
              <a:rPr kumimoji="0" lang="en-IN" sz="2100" b="0" i="0" u="none" strike="noStrike" kern="1200" cap="none" spc="0" normalizeH="0" noProof="0" dirty="0" smtClean="0">
                <a:ln>
                  <a:noFill/>
                </a:ln>
                <a:solidFill>
                  <a:srgbClr val="0070C0"/>
                </a:solidFill>
                <a:effectLst/>
                <a:uLnTx/>
                <a:uFillTx/>
                <a:latin typeface="Times New Roman" pitchFamily="18" charset="0"/>
                <a:cs typeface="Times New Roman" pitchFamily="18" charset="0"/>
              </a:rPr>
              <a:t> our business objective is to predict ‘Early Hospital Readmissions’</a:t>
            </a:r>
          </a:p>
          <a:p>
            <a:pPr marL="0" marR="0" lvl="0" indent="0" algn="l" defTabSz="914400" rtl="0" eaLnBrk="1" fontAlgn="auto" latinLnBrk="0" hangingPunct="1">
              <a:lnSpc>
                <a:spcPct val="100000"/>
              </a:lnSpc>
              <a:spcBef>
                <a:spcPct val="20000"/>
              </a:spcBef>
              <a:spcAft>
                <a:spcPts val="0"/>
              </a:spcAft>
              <a:buClrTx/>
              <a:buSzTx/>
              <a:tabLst/>
              <a:defRPr/>
            </a:pPr>
            <a:r>
              <a:rPr kumimoji="0" lang="en-IN" sz="2100" b="0" i="0" u="none" strike="noStrike" kern="1200" cap="none" spc="0" normalizeH="0" noProof="0" dirty="0" smtClean="0">
                <a:ln>
                  <a:noFill/>
                </a:ln>
                <a:solidFill>
                  <a:srgbClr val="0070C0"/>
                </a:solidFill>
                <a:effectLst/>
                <a:uLnTx/>
                <a:uFillTx/>
                <a:latin typeface="Times New Roman" pitchFamily="18" charset="0"/>
                <a:cs typeface="Times New Roman" pitchFamily="18" charset="0"/>
              </a:rPr>
              <a:t>     preferably (&lt;30 days). we will redefine Multi – class Target into </a:t>
            </a:r>
          </a:p>
          <a:p>
            <a:pPr marL="0" marR="0" lvl="0" indent="0" algn="l" defTabSz="914400" rtl="0" eaLnBrk="1" fontAlgn="auto" latinLnBrk="0" hangingPunct="1">
              <a:lnSpc>
                <a:spcPct val="100000"/>
              </a:lnSpc>
              <a:spcBef>
                <a:spcPct val="20000"/>
              </a:spcBef>
              <a:spcAft>
                <a:spcPts val="0"/>
              </a:spcAft>
              <a:buClrTx/>
              <a:buSzTx/>
              <a:tabLst/>
              <a:defRPr/>
            </a:pPr>
            <a:r>
              <a:rPr lang="en-IN" sz="2100" dirty="0" smtClean="0">
                <a:solidFill>
                  <a:srgbClr val="0070C0"/>
                </a:solidFill>
                <a:latin typeface="Times New Roman" pitchFamily="18" charset="0"/>
                <a:cs typeface="Times New Roman" pitchFamily="18" charset="0"/>
              </a:rPr>
              <a:t>     Binary Target.</a:t>
            </a:r>
            <a:r>
              <a:rPr kumimoji="0" lang="en-IN" sz="2100" b="0" i="0" u="none" strike="noStrike" kern="1200" cap="none" spc="0" normalizeH="0" noProof="0" dirty="0" smtClean="0">
                <a:ln>
                  <a:noFill/>
                </a:ln>
                <a:solidFill>
                  <a:srgbClr val="0070C0"/>
                </a:solidFill>
                <a:effectLst/>
                <a:uLnTx/>
                <a:uFillTx/>
                <a:latin typeface="Times New Roman" pitchFamily="18" charset="0"/>
                <a:cs typeface="Times New Roman" pitchFamily="18" charset="0"/>
              </a:rPr>
              <a:t> </a:t>
            </a:r>
            <a:endParaRPr kumimoji="0" lang="en-IN" sz="2100" b="1"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IN" altLang="en-US" sz="2800" b="1" i="0" u="none" strike="noStrike" kern="1200" cap="none" spc="0" normalizeH="0" baseline="0" noProof="0" dirty="0">
              <a:ln>
                <a:noFill/>
              </a:ln>
              <a:solidFill>
                <a:srgbClr val="0055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GREAT LAKES\PROJECT\CAPSTONE\HBA1c\EDA Final\2.png"/>
          <p:cNvPicPr>
            <a:picLocks noChangeAspect="1" noChangeArrowheads="1"/>
          </p:cNvPicPr>
          <p:nvPr/>
        </p:nvPicPr>
        <p:blipFill>
          <a:blip r:embed="rId2"/>
          <a:srcRect/>
          <a:stretch>
            <a:fillRect/>
          </a:stretch>
        </p:blipFill>
        <p:spPr bwMode="auto">
          <a:xfrm>
            <a:off x="533400" y="1143000"/>
            <a:ext cx="3962400" cy="3810000"/>
          </a:xfrm>
          <a:prstGeom prst="rect">
            <a:avLst/>
          </a:prstGeom>
          <a:ln>
            <a:noFill/>
          </a:ln>
          <a:effectLst>
            <a:outerShdw blurRad="50800" dist="38100" dir="5400000" algn="t" rotWithShape="0">
              <a:prstClr val="black">
                <a:alpha val="40000"/>
              </a:prstClr>
            </a:outerShdw>
          </a:effectLst>
        </p:spPr>
      </p:pic>
      <p:pic>
        <p:nvPicPr>
          <p:cNvPr id="2051" name="Picture 3" descr="F:\GREAT LAKES\PROJECT\CAPSTONE\HBA1c\EDA Final\3.png"/>
          <p:cNvPicPr>
            <a:picLocks noChangeAspect="1" noChangeArrowheads="1"/>
          </p:cNvPicPr>
          <p:nvPr/>
        </p:nvPicPr>
        <p:blipFill>
          <a:blip r:embed="rId3"/>
          <a:srcRect/>
          <a:stretch>
            <a:fillRect/>
          </a:stretch>
        </p:blipFill>
        <p:spPr bwMode="auto">
          <a:xfrm>
            <a:off x="4876800" y="1143000"/>
            <a:ext cx="3886200" cy="3810000"/>
          </a:xfrm>
          <a:prstGeom prst="rect">
            <a:avLst/>
          </a:prstGeom>
          <a:ln>
            <a:noFill/>
          </a:ln>
          <a:effectLst>
            <a:outerShdw blurRad="50800" dist="38100" dir="2700000" algn="tl" rotWithShape="0">
              <a:prstClr val="black">
                <a:alpha val="40000"/>
              </a:prstClr>
            </a:outerShdw>
          </a:effectLst>
        </p:spPr>
      </p:pic>
      <p:sp>
        <p:nvSpPr>
          <p:cNvPr id="7" name="Content Placeholder 2"/>
          <p:cNvSpPr txBox="1">
            <a:spLocks/>
          </p:cNvSpPr>
          <p:nvPr/>
        </p:nvSpPr>
        <p:spPr>
          <a:xfrm>
            <a:off x="457200" y="5181600"/>
            <a:ext cx="8153400" cy="2057400"/>
          </a:xfrm>
          <a:prstGeom prst="rect">
            <a:avLst/>
          </a:prstGeom>
        </p:spPr>
        <p:txBody>
          <a:bodyPr vert="horz" lIns="91440" tIns="45720" rIns="91440" bIns="45720" rtlCol="0">
            <a:normAutofit/>
          </a:bodyPr>
          <a:lstStyle/>
          <a:p>
            <a:pPr lvl="0">
              <a:spcBef>
                <a:spcPct val="20000"/>
              </a:spcBef>
              <a:buFont typeface="Wingdings" panose="05000000000000000000" pitchFamily="2" charset="2"/>
              <a:buChar char="ü"/>
              <a:defRPr/>
            </a:pPr>
            <a:r>
              <a:rPr lang="en-IN" sz="2000" dirty="0" smtClean="0">
                <a:solidFill>
                  <a:srgbClr val="0070C0"/>
                </a:solidFill>
                <a:latin typeface="Times New Roman" pitchFamily="18" charset="0"/>
                <a:cs typeface="Times New Roman" pitchFamily="18" charset="0"/>
              </a:rPr>
              <a:t>Categorized the target variable into two levels due to class imbalance</a:t>
            </a:r>
            <a:r>
              <a:rPr lang="en-IN" sz="2000" b="1" dirty="0" smtClean="0">
                <a:solidFill>
                  <a:srgbClr val="0070C0"/>
                </a:solidFill>
                <a:latin typeface="Times New Roman" pitchFamily="18" charset="0"/>
                <a:cs typeface="Times New Roman" pitchFamily="18" charset="0"/>
              </a:rPr>
              <a:t>:</a:t>
            </a:r>
          </a:p>
          <a:p>
            <a:pPr lvl="1">
              <a:spcBef>
                <a:spcPts val="1050"/>
              </a:spcBef>
              <a:buFont typeface="Wingdings" panose="05000000000000000000" pitchFamily="2" charset="2"/>
              <a:buChar char="q"/>
              <a:defRPr/>
            </a:pPr>
            <a:r>
              <a:rPr lang="en-US" sz="2000" spc="-5" dirty="0" smtClean="0">
                <a:solidFill>
                  <a:srgbClr val="0070C0"/>
                </a:solidFill>
                <a:latin typeface="Times New Roman" pitchFamily="18" charset="0"/>
                <a:ea typeface="Calibri" panose="020F0502020204030204" pitchFamily="34" charset="0"/>
                <a:cs typeface="Times New Roman" pitchFamily="18" charset="0"/>
              </a:rPr>
              <a:t> 0 : Not Readmitted  (NO or &gt; 30 days) : ‘No’</a:t>
            </a:r>
            <a:endParaRPr lang="en-IN" sz="2000" dirty="0" smtClean="0">
              <a:solidFill>
                <a:srgbClr val="0070C0"/>
              </a:solidFill>
              <a:latin typeface="Times New Roman" pitchFamily="18" charset="0"/>
              <a:ea typeface="SimSun" panose="02010600030101010101" pitchFamily="2" charset="-122"/>
              <a:cs typeface="Times New Roman" pitchFamily="18" charset="0"/>
            </a:endParaRPr>
          </a:p>
          <a:p>
            <a:pPr lvl="1">
              <a:spcBef>
                <a:spcPts val="1050"/>
              </a:spcBef>
              <a:buFont typeface="Wingdings" panose="05000000000000000000" pitchFamily="2" charset="2"/>
              <a:buChar char="q"/>
              <a:defRPr/>
            </a:pPr>
            <a:r>
              <a:rPr lang="en-US" sz="2000" spc="-5" dirty="0" smtClean="0">
                <a:solidFill>
                  <a:srgbClr val="0070C0"/>
                </a:solidFill>
                <a:latin typeface="Times New Roman" pitchFamily="18" charset="0"/>
                <a:ea typeface="Calibri" panose="020F0502020204030204" pitchFamily="34" charset="0"/>
                <a:cs typeface="Times New Roman" pitchFamily="18" charset="0"/>
              </a:rPr>
              <a:t> 1 : Readmitted (&lt; 30 days) : ‘Yes’</a:t>
            </a:r>
            <a:endParaRPr lang="en-IN" sz="2000" dirty="0" smtClean="0">
              <a:solidFill>
                <a:srgbClr val="0070C0"/>
              </a:solidFill>
              <a:latin typeface="Times New Roman" pitchFamily="18" charset="0"/>
              <a:ea typeface="SimSun" panose="02010600030101010101" pitchFamily="2" charset="-122"/>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en-IN" sz="2400" dirty="0" smtClean="0">
              <a:solidFill>
                <a:srgbClr val="0055A0"/>
              </a:solidFill>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IN" altLang="en-US" sz="2400" b="1"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p:txBody>
      </p:sp>
      <p:sp>
        <p:nvSpPr>
          <p:cNvPr id="8" name="Title 1"/>
          <p:cNvSpPr>
            <a:spLocks noGrp="1"/>
          </p:cNvSpPr>
          <p:nvPr>
            <p:ph type="title"/>
          </p:nvPr>
        </p:nvSpPr>
        <p:spPr>
          <a:xfrm>
            <a:off x="457200" y="228600"/>
            <a:ext cx="8229600" cy="728662"/>
          </a:xfrm>
        </p:spPr>
        <p:txBody>
          <a:bodyPr>
            <a:normAutofit/>
          </a:bodyPr>
          <a:lstStyle/>
          <a:p>
            <a:pPr algn="l"/>
            <a:r>
              <a:rPr lang="en-IN" altLang="en-US" sz="3200" dirty="0" smtClean="0">
                <a:solidFill>
                  <a:schemeClr val="tx2"/>
                </a:solidFill>
                <a:latin typeface="+mn-lt"/>
                <a:ea typeface="+mn-ea"/>
                <a:cs typeface="+mn-cs"/>
              </a:rPr>
              <a:t>Redefining </a:t>
            </a:r>
            <a:r>
              <a:rPr lang="en-IN" altLang="en-US" sz="3200" b="1" dirty="0" smtClean="0">
                <a:solidFill>
                  <a:schemeClr val="tx2"/>
                </a:solidFill>
                <a:latin typeface="+mn-lt"/>
                <a:ea typeface="+mn-ea"/>
                <a:cs typeface="+mn-cs"/>
              </a:rPr>
              <a:t>Target label (Binary classification)</a:t>
            </a:r>
            <a:endParaRPr lang="en-IN" alt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0"/>
            <a:ext cx="8229600" cy="72866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altLang="en-US" sz="3200" b="1" dirty="0" smtClean="0">
                <a:solidFill>
                  <a:schemeClr val="tx2"/>
                </a:solidFill>
              </a:rPr>
              <a:t>Missing value treatment</a:t>
            </a:r>
            <a:endParaRPr kumimoji="0" lang="en-IN" altLang="en-US" sz="32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Content Placeholder 5"/>
          <p:cNvGraphicFramePr>
            <a:graphicFrameLocks/>
          </p:cNvGraphicFramePr>
          <p:nvPr/>
        </p:nvGraphicFramePr>
        <p:xfrm>
          <a:off x="5334000" y="762000"/>
          <a:ext cx="3375660" cy="2694940"/>
        </p:xfrm>
        <a:graphic>
          <a:graphicData uri="http://schemas.openxmlformats.org/drawingml/2006/table">
            <a:tbl>
              <a:tblPr firstRow="1" bandRow="1">
                <a:tableStyleId>{5C22544A-7EE6-4342-B048-85BDC9FD1C3A}</a:tableStyleId>
              </a:tblPr>
              <a:tblGrid>
                <a:gridCol w="1744980"/>
                <a:gridCol w="1630680"/>
              </a:tblGrid>
              <a:tr h="365760">
                <a:tc>
                  <a:txBody>
                    <a:bodyPr/>
                    <a:lstStyle/>
                    <a:p>
                      <a:pPr algn="ctr">
                        <a:buNone/>
                      </a:pPr>
                      <a:r>
                        <a:rPr lang="en-IN" altLang="en-US" dirty="0"/>
                        <a:t>Variable</a:t>
                      </a:r>
                    </a:p>
                  </a:txBody>
                  <a:tcPr/>
                </a:tc>
                <a:tc>
                  <a:txBody>
                    <a:bodyPr/>
                    <a:lstStyle/>
                    <a:p>
                      <a:pPr algn="ctr">
                        <a:buNone/>
                      </a:pPr>
                      <a:r>
                        <a:rPr lang="en-IN" altLang="en-US" dirty="0" smtClean="0"/>
                        <a:t> </a:t>
                      </a:r>
                      <a:r>
                        <a:rPr lang="en-IN" altLang="en-US" dirty="0"/>
                        <a:t>%</a:t>
                      </a:r>
                    </a:p>
                  </a:txBody>
                  <a:tcPr/>
                </a:tc>
              </a:tr>
              <a:tr h="332740">
                <a:tc>
                  <a:txBody>
                    <a:bodyPr/>
                    <a:lstStyle/>
                    <a:p>
                      <a:pPr indent="0">
                        <a:buNone/>
                      </a:pPr>
                      <a:r>
                        <a:rPr lang="en-US" sz="1800" b="0" dirty="0">
                          <a:solidFill>
                            <a:srgbClr val="000000"/>
                          </a:solidFill>
                          <a:latin typeface="Calibri" panose="020F0502020204030204" charset="-122"/>
                        </a:rPr>
                        <a:t>weight</a:t>
                      </a:r>
                    </a:p>
                  </a:txBody>
                  <a:tcPr marL="12700" marR="12700" marT="12700" anchor="ctr"/>
                </a:tc>
                <a:tc>
                  <a:txBody>
                    <a:bodyPr/>
                    <a:lstStyle/>
                    <a:p>
                      <a:pPr indent="0" algn="ctr">
                        <a:buNone/>
                      </a:pPr>
                      <a:r>
                        <a:rPr lang="en-US" sz="1800" b="0" dirty="0">
                          <a:solidFill>
                            <a:srgbClr val="000000"/>
                          </a:solidFill>
                          <a:latin typeface="Calibri" panose="020F0502020204030204" charset="-122"/>
                        </a:rPr>
                        <a:t>96.85%</a:t>
                      </a:r>
                    </a:p>
                  </a:txBody>
                  <a:tcPr marL="12700" marR="12700" marT="12700" anchor="ctr"/>
                </a:tc>
              </a:tr>
              <a:tr h="332740">
                <a:tc>
                  <a:txBody>
                    <a:bodyPr/>
                    <a:lstStyle/>
                    <a:p>
                      <a:pPr indent="0">
                        <a:buNone/>
                      </a:pPr>
                      <a:r>
                        <a:rPr lang="en-US" sz="1800" b="0" dirty="0" smtClean="0">
                          <a:solidFill>
                            <a:srgbClr val="000000"/>
                          </a:solidFill>
                          <a:latin typeface="Calibri" panose="020F0502020204030204" charset="-122"/>
                        </a:rPr>
                        <a:t>Medical</a:t>
                      </a:r>
                      <a:r>
                        <a:rPr lang="en-US" sz="1800" b="0" baseline="0" dirty="0" smtClean="0">
                          <a:solidFill>
                            <a:srgbClr val="000000"/>
                          </a:solidFill>
                          <a:latin typeface="Calibri" panose="020F0502020204030204" charset="-122"/>
                        </a:rPr>
                        <a:t> </a:t>
                      </a:r>
                      <a:r>
                        <a:rPr lang="en-US" sz="1800" b="0" dirty="0" smtClean="0">
                          <a:solidFill>
                            <a:srgbClr val="000000"/>
                          </a:solidFill>
                          <a:latin typeface="Calibri" panose="020F0502020204030204" charset="-122"/>
                        </a:rPr>
                        <a:t>specialty</a:t>
                      </a:r>
                      <a:endParaRPr lang="en-US" sz="1800" b="0" dirty="0">
                        <a:solidFill>
                          <a:srgbClr val="000000"/>
                        </a:solidFill>
                        <a:latin typeface="Calibri" panose="020F0502020204030204" charset="-122"/>
                      </a:endParaRPr>
                    </a:p>
                  </a:txBody>
                  <a:tcPr marL="12700" marR="12700" marT="12700" anchor="ctr"/>
                </a:tc>
                <a:tc>
                  <a:txBody>
                    <a:bodyPr/>
                    <a:lstStyle/>
                    <a:p>
                      <a:pPr indent="0" algn="ctr">
                        <a:buNone/>
                      </a:pPr>
                      <a:r>
                        <a:rPr lang="en-US" sz="1800" b="0" dirty="0">
                          <a:solidFill>
                            <a:srgbClr val="000000"/>
                          </a:solidFill>
                          <a:latin typeface="Calibri" panose="020F0502020204030204" charset="-122"/>
                        </a:rPr>
                        <a:t>49.08%</a:t>
                      </a:r>
                    </a:p>
                  </a:txBody>
                  <a:tcPr marL="12700" marR="12700" marT="12700" anchor="ctr"/>
                </a:tc>
              </a:tr>
              <a:tr h="332740">
                <a:tc>
                  <a:txBody>
                    <a:bodyPr/>
                    <a:lstStyle/>
                    <a:p>
                      <a:pPr indent="0">
                        <a:buNone/>
                      </a:pPr>
                      <a:r>
                        <a:rPr lang="en-US" sz="1800" b="0" dirty="0" smtClean="0">
                          <a:solidFill>
                            <a:srgbClr val="000000"/>
                          </a:solidFill>
                          <a:latin typeface="Calibri" panose="020F0502020204030204" charset="-122"/>
                        </a:rPr>
                        <a:t>Payer</a:t>
                      </a:r>
                      <a:r>
                        <a:rPr lang="en-US" sz="1800" b="0" baseline="0" dirty="0" smtClean="0">
                          <a:solidFill>
                            <a:srgbClr val="000000"/>
                          </a:solidFill>
                          <a:latin typeface="Calibri" panose="020F0502020204030204" charset="-122"/>
                        </a:rPr>
                        <a:t> </a:t>
                      </a:r>
                      <a:r>
                        <a:rPr lang="en-US" sz="1800" b="0" dirty="0" smtClean="0">
                          <a:solidFill>
                            <a:srgbClr val="000000"/>
                          </a:solidFill>
                          <a:latin typeface="Calibri" panose="020F0502020204030204" charset="-122"/>
                        </a:rPr>
                        <a:t>code</a:t>
                      </a:r>
                      <a:endParaRPr lang="en-US" sz="1800" b="0" dirty="0">
                        <a:solidFill>
                          <a:srgbClr val="000000"/>
                        </a:solidFill>
                        <a:latin typeface="Calibri" panose="020F0502020204030204" charset="-122"/>
                      </a:endParaRPr>
                    </a:p>
                  </a:txBody>
                  <a:tcPr marL="12700" marR="12700" marT="12700" anchor="ctr"/>
                </a:tc>
                <a:tc>
                  <a:txBody>
                    <a:bodyPr/>
                    <a:lstStyle/>
                    <a:p>
                      <a:pPr indent="0" algn="ctr">
                        <a:buNone/>
                      </a:pPr>
                      <a:r>
                        <a:rPr lang="en-US" sz="1800" b="0" dirty="0">
                          <a:solidFill>
                            <a:srgbClr val="000000"/>
                          </a:solidFill>
                          <a:latin typeface="Calibri" panose="020F0502020204030204" charset="-122"/>
                        </a:rPr>
                        <a:t>39.55</a:t>
                      </a:r>
                      <a:r>
                        <a:rPr lang="en-US" sz="1800" b="0" dirty="0" smtClean="0">
                          <a:solidFill>
                            <a:srgbClr val="000000"/>
                          </a:solidFill>
                          <a:latin typeface="Calibri" panose="020F0502020204030204" charset="-122"/>
                        </a:rPr>
                        <a:t>%</a:t>
                      </a:r>
                      <a:endParaRPr lang="en-US" sz="1800" b="0" dirty="0">
                        <a:solidFill>
                          <a:srgbClr val="000000"/>
                        </a:solidFill>
                        <a:latin typeface="Calibri" panose="020F0502020204030204" charset="-122"/>
                      </a:endParaRPr>
                    </a:p>
                  </a:txBody>
                  <a:tcPr marL="12700" marR="12700" marT="12700" anchor="ctr"/>
                </a:tc>
              </a:tr>
              <a:tr h="332740">
                <a:tc>
                  <a:txBody>
                    <a:bodyPr/>
                    <a:lstStyle/>
                    <a:p>
                      <a:pPr indent="0">
                        <a:buNone/>
                      </a:pPr>
                      <a:r>
                        <a:rPr lang="en-US" sz="1800" b="0" dirty="0" smtClean="0">
                          <a:solidFill>
                            <a:srgbClr val="000000"/>
                          </a:solidFill>
                          <a:latin typeface="Calibri" panose="020F0502020204030204" charset="-122"/>
                        </a:rPr>
                        <a:t>Race </a:t>
                      </a:r>
                      <a:endParaRPr lang="en-US" sz="1800" b="0" dirty="0">
                        <a:solidFill>
                          <a:srgbClr val="000000"/>
                        </a:solidFill>
                        <a:latin typeface="Calibri" panose="020F0502020204030204" charset="-122"/>
                      </a:endParaRPr>
                    </a:p>
                  </a:txBody>
                  <a:tcPr marL="12700" marR="12700" marT="12700" anchor="ctr"/>
                </a:tc>
                <a:tc>
                  <a:txBody>
                    <a:bodyPr/>
                    <a:lstStyle/>
                    <a:p>
                      <a:pPr indent="0" algn="ctr">
                        <a:buNone/>
                      </a:pPr>
                      <a:r>
                        <a:rPr lang="en-US" sz="1800" b="0" dirty="0" smtClean="0">
                          <a:solidFill>
                            <a:srgbClr val="000000"/>
                          </a:solidFill>
                          <a:latin typeface="Calibri" panose="020F0502020204030204" charset="-122"/>
                        </a:rPr>
                        <a:t>2.23 %</a:t>
                      </a:r>
                      <a:endParaRPr lang="en-US" sz="1800" b="0" dirty="0">
                        <a:solidFill>
                          <a:srgbClr val="000000"/>
                        </a:solidFill>
                        <a:latin typeface="Calibri" panose="020F0502020204030204" charset="-122"/>
                      </a:endParaRPr>
                    </a:p>
                  </a:txBody>
                  <a:tcPr marL="12700" marR="12700" marT="12700" anchor="ctr"/>
                </a:tc>
              </a:tr>
              <a:tr h="332740">
                <a:tc>
                  <a:txBody>
                    <a:bodyPr/>
                    <a:lstStyle/>
                    <a:p>
                      <a:pPr indent="0">
                        <a:buNone/>
                      </a:pPr>
                      <a:r>
                        <a:rPr lang="en-US" sz="1800" b="0" dirty="0" smtClean="0">
                          <a:solidFill>
                            <a:srgbClr val="000000"/>
                          </a:solidFill>
                          <a:latin typeface="Calibri" panose="020F0502020204030204" charset="-122"/>
                        </a:rPr>
                        <a:t>Diagnosis 1</a:t>
                      </a:r>
                      <a:endParaRPr lang="en-US" sz="1800" b="0" dirty="0">
                        <a:solidFill>
                          <a:srgbClr val="000000"/>
                        </a:solidFill>
                        <a:latin typeface="Calibri" panose="020F0502020204030204" charset="-122"/>
                      </a:endParaRPr>
                    </a:p>
                  </a:txBody>
                  <a:tcPr marL="12700" marR="12700" marT="12700" anchor="ctr"/>
                </a:tc>
                <a:tc>
                  <a:txBody>
                    <a:bodyPr/>
                    <a:lstStyle/>
                    <a:p>
                      <a:pPr indent="0" algn="ctr">
                        <a:buNone/>
                      </a:pPr>
                      <a:r>
                        <a:rPr lang="en-US" sz="1800" b="0" dirty="0" smtClean="0">
                          <a:solidFill>
                            <a:srgbClr val="000000"/>
                          </a:solidFill>
                          <a:latin typeface="Calibri" panose="020F0502020204030204" charset="-122"/>
                        </a:rPr>
                        <a:t>0.02 %</a:t>
                      </a:r>
                      <a:endParaRPr lang="en-US" sz="1800" b="0" dirty="0">
                        <a:solidFill>
                          <a:srgbClr val="000000"/>
                        </a:solidFill>
                        <a:latin typeface="Calibri" panose="020F0502020204030204" charset="-122"/>
                      </a:endParaRPr>
                    </a:p>
                  </a:txBody>
                  <a:tcPr marL="12700" marR="12700" marT="12700" anchor="ctr"/>
                </a:tc>
              </a:tr>
              <a:tr h="332740">
                <a:tc>
                  <a:txBody>
                    <a:bodyPr/>
                    <a:lstStyle/>
                    <a:p>
                      <a:pPr indent="0">
                        <a:buNone/>
                      </a:pPr>
                      <a:r>
                        <a:rPr lang="en-US" sz="1800" b="0" dirty="0" smtClean="0">
                          <a:solidFill>
                            <a:srgbClr val="000000"/>
                          </a:solidFill>
                          <a:latin typeface="Calibri" panose="020F0502020204030204" charset="-122"/>
                        </a:rPr>
                        <a:t>Diagnosis 2</a:t>
                      </a:r>
                      <a:endParaRPr lang="en-US" sz="1800" b="0" dirty="0">
                        <a:solidFill>
                          <a:srgbClr val="000000"/>
                        </a:solidFill>
                        <a:latin typeface="Calibri" panose="020F0502020204030204" charset="-122"/>
                      </a:endParaRPr>
                    </a:p>
                  </a:txBody>
                  <a:tcPr marL="12700" marR="12700" marT="12700" anchor="ctr"/>
                </a:tc>
                <a:tc>
                  <a:txBody>
                    <a:bodyPr/>
                    <a:lstStyle/>
                    <a:p>
                      <a:pPr indent="0" algn="ctr">
                        <a:buNone/>
                      </a:pPr>
                      <a:r>
                        <a:rPr lang="en-US" sz="1800" b="0" dirty="0" smtClean="0">
                          <a:solidFill>
                            <a:srgbClr val="000000"/>
                          </a:solidFill>
                          <a:latin typeface="Calibri" panose="020F0502020204030204" charset="-122"/>
                        </a:rPr>
                        <a:t>0.35 %</a:t>
                      </a:r>
                      <a:endParaRPr lang="en-US" sz="1800" b="0" dirty="0">
                        <a:solidFill>
                          <a:srgbClr val="000000"/>
                        </a:solidFill>
                        <a:latin typeface="Calibri" panose="020F0502020204030204" charset="-122"/>
                      </a:endParaRPr>
                    </a:p>
                  </a:txBody>
                  <a:tcPr marL="12700" marR="12700" marT="12700" anchor="ctr"/>
                </a:tc>
              </a:tr>
              <a:tr h="332740">
                <a:tc>
                  <a:txBody>
                    <a:bodyPr/>
                    <a:lstStyle/>
                    <a:p>
                      <a:pPr indent="0">
                        <a:buNone/>
                      </a:pPr>
                      <a:r>
                        <a:rPr lang="en-US" sz="1800" b="0" dirty="0" smtClean="0">
                          <a:solidFill>
                            <a:srgbClr val="000000"/>
                          </a:solidFill>
                          <a:latin typeface="Calibri" panose="020F0502020204030204" charset="-122"/>
                        </a:rPr>
                        <a:t>Diagnosis 3</a:t>
                      </a:r>
                      <a:endParaRPr lang="en-US" sz="1800" b="0" dirty="0">
                        <a:solidFill>
                          <a:srgbClr val="000000"/>
                        </a:solidFill>
                        <a:latin typeface="Calibri" panose="020F0502020204030204" charset="-122"/>
                      </a:endParaRPr>
                    </a:p>
                  </a:txBody>
                  <a:tcPr marL="12700" marR="12700" marT="12700" anchor="ctr"/>
                </a:tc>
                <a:tc>
                  <a:txBody>
                    <a:bodyPr/>
                    <a:lstStyle/>
                    <a:p>
                      <a:pPr indent="0" algn="ctr">
                        <a:buNone/>
                      </a:pPr>
                      <a:r>
                        <a:rPr lang="en-US" sz="1800" b="0" dirty="0" smtClean="0">
                          <a:solidFill>
                            <a:srgbClr val="000000"/>
                          </a:solidFill>
                          <a:latin typeface="Calibri" panose="020F0502020204030204" charset="-122"/>
                        </a:rPr>
                        <a:t>1.40 %</a:t>
                      </a:r>
                      <a:endParaRPr lang="en-US" sz="1800" b="0" dirty="0">
                        <a:solidFill>
                          <a:srgbClr val="000000"/>
                        </a:solidFill>
                        <a:latin typeface="Calibri" panose="020F0502020204030204" charset="-122"/>
                      </a:endParaRPr>
                    </a:p>
                  </a:txBody>
                  <a:tcPr marL="12700" marR="12700" marT="12700" anchor="ctr"/>
                </a:tc>
              </a:tr>
            </a:tbl>
          </a:graphicData>
        </a:graphic>
      </p:graphicFrame>
      <p:sp>
        <p:nvSpPr>
          <p:cNvPr id="11" name="Text Box 15"/>
          <p:cNvSpPr txBox="1"/>
          <p:nvPr/>
        </p:nvSpPr>
        <p:spPr>
          <a:xfrm>
            <a:off x="381000" y="914400"/>
            <a:ext cx="4724400" cy="3077766"/>
          </a:xfrm>
          <a:prstGeom prst="rect">
            <a:avLst/>
          </a:prstGeom>
          <a:noFill/>
        </p:spPr>
        <p:txBody>
          <a:bodyPr wrap="square" rtlCol="0">
            <a:spAutoFit/>
          </a:bodyPr>
          <a:lstStyle/>
          <a:p>
            <a:pPr algn="l">
              <a:buFont typeface="Arial" pitchFamily="34" charset="0"/>
              <a:buChar char="•"/>
            </a:pPr>
            <a:r>
              <a:rPr lang="en-IN" altLang="en-US" sz="1900" b="1" dirty="0" smtClean="0">
                <a:solidFill>
                  <a:srgbClr val="0070C0"/>
                </a:solidFill>
                <a:latin typeface="Times New Roman" pitchFamily="18" charset="0"/>
                <a:cs typeface="Times New Roman" pitchFamily="18" charset="0"/>
              </a:rPr>
              <a:t> Gender </a:t>
            </a:r>
            <a:r>
              <a:rPr lang="en-IN" altLang="en-US" sz="1900" b="1" dirty="0">
                <a:solidFill>
                  <a:srgbClr val="0070C0"/>
                </a:solidFill>
                <a:latin typeface="Times New Roman" pitchFamily="18" charset="0"/>
                <a:cs typeface="Times New Roman" pitchFamily="18" charset="0"/>
              </a:rPr>
              <a:t>: </a:t>
            </a:r>
            <a:r>
              <a:rPr lang="en-IN" sz="1900" dirty="0">
                <a:solidFill>
                  <a:srgbClr val="0070C0"/>
                </a:solidFill>
                <a:latin typeface="Times New Roman" pitchFamily="18" charset="0"/>
                <a:cs typeface="Times New Roman" pitchFamily="18" charset="0"/>
              </a:rPr>
              <a:t>As ‘Unknown/Invalid’ are only 3 observations, so </a:t>
            </a:r>
            <a:r>
              <a:rPr lang="en-IN" sz="1900" dirty="0" smtClean="0">
                <a:solidFill>
                  <a:srgbClr val="0070C0"/>
                </a:solidFill>
                <a:latin typeface="Times New Roman" pitchFamily="18" charset="0"/>
                <a:cs typeface="Times New Roman" pitchFamily="18" charset="0"/>
              </a:rPr>
              <a:t>we have imputed using mode.</a:t>
            </a:r>
          </a:p>
          <a:p>
            <a:pPr algn="l"/>
            <a:endParaRPr lang="en-IN" sz="1900" dirty="0">
              <a:solidFill>
                <a:srgbClr val="0070C0"/>
              </a:solidFill>
              <a:latin typeface="Times New Roman" pitchFamily="18" charset="0"/>
              <a:cs typeface="Times New Roman" pitchFamily="18" charset="0"/>
            </a:endParaRPr>
          </a:p>
          <a:p>
            <a:pPr algn="l">
              <a:buFont typeface="Arial" pitchFamily="34" charset="0"/>
              <a:buChar char="•"/>
            </a:pPr>
            <a:r>
              <a:rPr lang="en-IN" altLang="en-US" sz="1900" b="1" dirty="0" smtClean="0">
                <a:solidFill>
                  <a:srgbClr val="0070C0"/>
                </a:solidFill>
                <a:latin typeface="Times New Roman" pitchFamily="18" charset="0"/>
                <a:cs typeface="Times New Roman" pitchFamily="18" charset="0"/>
              </a:rPr>
              <a:t> Diagnosis </a:t>
            </a:r>
            <a:r>
              <a:rPr lang="en-IN" altLang="en-US" sz="1900" b="1" dirty="0">
                <a:solidFill>
                  <a:srgbClr val="0070C0"/>
                </a:solidFill>
                <a:latin typeface="Times New Roman" pitchFamily="18" charset="0"/>
                <a:cs typeface="Times New Roman" pitchFamily="18" charset="0"/>
              </a:rPr>
              <a:t>: </a:t>
            </a:r>
            <a:r>
              <a:rPr lang="en-IN" sz="1900" dirty="0" smtClean="0">
                <a:solidFill>
                  <a:srgbClr val="0070C0"/>
                </a:solidFill>
                <a:latin typeface="Times New Roman" pitchFamily="18" charset="0"/>
                <a:cs typeface="Times New Roman" pitchFamily="18" charset="0"/>
              </a:rPr>
              <a:t>In </a:t>
            </a:r>
            <a:r>
              <a:rPr lang="en-IN" sz="1900" dirty="0">
                <a:solidFill>
                  <a:srgbClr val="0070C0"/>
                </a:solidFill>
                <a:latin typeface="Times New Roman" pitchFamily="18" charset="0"/>
                <a:cs typeface="Times New Roman" pitchFamily="18" charset="0"/>
              </a:rPr>
              <a:t>diagnosis columns,first three digits are coded </a:t>
            </a:r>
            <a:r>
              <a:rPr lang="en-IN" sz="1900" dirty="0" smtClean="0">
                <a:solidFill>
                  <a:srgbClr val="0070C0"/>
                </a:solidFill>
                <a:latin typeface="Times New Roman" pitchFamily="18" charset="0"/>
                <a:cs typeface="Times New Roman" pitchFamily="18" charset="0"/>
              </a:rPr>
              <a:t>from </a:t>
            </a:r>
            <a:r>
              <a:rPr lang="en-IN" sz="1900" dirty="0">
                <a:solidFill>
                  <a:srgbClr val="0070C0"/>
                </a:solidFill>
                <a:latin typeface="Times New Roman" pitchFamily="18" charset="0"/>
                <a:cs typeface="Times New Roman" pitchFamily="18" charset="0"/>
              </a:rPr>
              <a:t>ICD9, so from research study we categorized the </a:t>
            </a:r>
            <a:r>
              <a:rPr lang="en-IN" sz="1900" dirty="0" smtClean="0">
                <a:solidFill>
                  <a:srgbClr val="0070C0"/>
                </a:solidFill>
                <a:latin typeface="Times New Roman" pitchFamily="18" charset="0"/>
                <a:cs typeface="Times New Roman" pitchFamily="18" charset="0"/>
              </a:rPr>
              <a:t>data </a:t>
            </a:r>
            <a:r>
              <a:rPr lang="en-IN" sz="1900" dirty="0">
                <a:solidFill>
                  <a:srgbClr val="0070C0"/>
                </a:solidFill>
                <a:latin typeface="Times New Roman" pitchFamily="18" charset="0"/>
                <a:cs typeface="Times New Roman" pitchFamily="18" charset="0"/>
              </a:rPr>
              <a:t>into description using ICD9 codes</a:t>
            </a:r>
            <a:r>
              <a:rPr lang="en-IN" sz="1900" dirty="0" smtClean="0">
                <a:solidFill>
                  <a:srgbClr val="0070C0"/>
                </a:solidFill>
                <a:latin typeface="Times New Roman" pitchFamily="18" charset="0"/>
                <a:cs typeface="Times New Roman" pitchFamily="18" charset="0"/>
              </a:rPr>
              <a:t>.</a:t>
            </a:r>
          </a:p>
          <a:p>
            <a:pPr marL="342900" indent="-342900" algn="l">
              <a:buFont typeface="Arial" panose="020B0604020202020204" pitchFamily="34" charset="0"/>
              <a:buChar char="•"/>
            </a:pPr>
            <a:endParaRPr lang="en-IN" sz="2100" dirty="0">
              <a:solidFill>
                <a:srgbClr val="0055A0"/>
              </a:solidFill>
              <a:latin typeface="Times New Roman" pitchFamily="18" charset="0"/>
              <a:cs typeface="Times New Roman" pitchFamily="18" charset="0"/>
            </a:endParaRPr>
          </a:p>
          <a:p>
            <a:pPr marL="342900" indent="-342900" algn="l"/>
            <a:endParaRPr lang="en-IN" sz="2000" dirty="0">
              <a:solidFill>
                <a:srgbClr val="0055A0"/>
              </a:solidFill>
            </a:endParaRPr>
          </a:p>
          <a:p>
            <a:pPr algn="l"/>
            <a:endParaRPr lang="en-IN" sz="2000" dirty="0">
              <a:solidFill>
                <a:srgbClr val="0055A0"/>
              </a:solidFill>
            </a:endParaRPr>
          </a:p>
        </p:txBody>
      </p:sp>
      <p:sp>
        <p:nvSpPr>
          <p:cNvPr id="17" name="Content Placeholder 16"/>
          <p:cNvSpPr>
            <a:spLocks noGrp="1"/>
          </p:cNvSpPr>
          <p:nvPr>
            <p:ph idx="1"/>
          </p:nvPr>
        </p:nvSpPr>
        <p:spPr>
          <a:xfrm>
            <a:off x="381000" y="3733800"/>
            <a:ext cx="8305800" cy="2819400"/>
          </a:xfrm>
        </p:spPr>
        <p:txBody>
          <a:bodyPr>
            <a:normAutofit/>
          </a:bodyPr>
          <a:lstStyle/>
          <a:p>
            <a:r>
              <a:rPr lang="en-US" sz="1900" b="1" dirty="0" smtClean="0">
                <a:solidFill>
                  <a:srgbClr val="0070C0"/>
                </a:solidFill>
                <a:latin typeface="Times New Roman" pitchFamily="18" charset="0"/>
                <a:cs typeface="Times New Roman" pitchFamily="18" charset="0"/>
              </a:rPr>
              <a:t>Medical specialty </a:t>
            </a:r>
            <a:r>
              <a:rPr lang="en-US" sz="1900" dirty="0" smtClean="0">
                <a:solidFill>
                  <a:srgbClr val="0070C0"/>
                </a:solidFill>
                <a:latin typeface="Times New Roman" pitchFamily="18" charset="0"/>
                <a:cs typeface="Times New Roman" pitchFamily="18" charset="0"/>
              </a:rPr>
              <a:t>is an important information related to Readmissions, we have considered missing values as it as ‘Not mentioned’ category</a:t>
            </a:r>
          </a:p>
          <a:p>
            <a:r>
              <a:rPr lang="en-US" sz="1900" b="1" dirty="0" smtClean="0">
                <a:solidFill>
                  <a:srgbClr val="0070C0"/>
                </a:solidFill>
                <a:latin typeface="Times New Roman" pitchFamily="18" charset="0"/>
                <a:cs typeface="Times New Roman" pitchFamily="18" charset="0"/>
              </a:rPr>
              <a:t>Race, Diagnosis1, Diagnosis2 &amp; Diagnosis3 </a:t>
            </a:r>
            <a:r>
              <a:rPr lang="en-US" sz="1900" dirty="0" smtClean="0">
                <a:solidFill>
                  <a:srgbClr val="0070C0"/>
                </a:solidFill>
                <a:latin typeface="Times New Roman" pitchFamily="18" charset="0"/>
                <a:cs typeface="Times New Roman" pitchFamily="18" charset="0"/>
              </a:rPr>
              <a:t>are being imputed using Iterative imputer (KNN Algorithm) using only numeric values as features which found to significant with Target (Features which contain missing values)</a:t>
            </a:r>
          </a:p>
          <a:p>
            <a:r>
              <a:rPr lang="en-US" sz="1900" dirty="0" smtClean="0">
                <a:solidFill>
                  <a:srgbClr val="0070C0"/>
                </a:solidFill>
                <a:latin typeface="Times New Roman" pitchFamily="18" charset="0"/>
                <a:cs typeface="Times New Roman" pitchFamily="18" charset="0"/>
              </a:rPr>
              <a:t>We dropped weight which had more than 90% missing values &amp; Payer code which does not give any information regarding readmissions.</a:t>
            </a:r>
            <a:endParaRPr lang="en-US" sz="1900"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381000" y="762000"/>
            <a:ext cx="8610600" cy="5791200"/>
          </a:xfrm>
          <a:prstGeom prst="rect">
            <a:avLst/>
          </a:prstGeom>
        </p:spPr>
        <p:txBody>
          <a:bodyPr vert="horz" lIns="91440" tIns="45720" rIns="91440" bIns="45720" rtlCol="0">
            <a:normAutofit/>
          </a:bodyPr>
          <a:lstStyle/>
          <a:p>
            <a:pPr lvl="0">
              <a:spcBef>
                <a:spcPct val="20000"/>
              </a:spcBef>
              <a:buFont typeface="Wingdings" pitchFamily="2" charset="2"/>
              <a:buChar char="ü"/>
              <a:defRPr/>
            </a:pPr>
            <a:r>
              <a:rPr lang="en-US" sz="2100" dirty="0" smtClean="0">
                <a:solidFill>
                  <a:srgbClr val="0070C0"/>
                </a:solidFill>
                <a:latin typeface="Times New Roman" pitchFamily="18" charset="0"/>
                <a:cs typeface="Times New Roman" pitchFamily="18" charset="0"/>
              </a:rPr>
              <a:t> Most number of patients early readmissions are in the age range of 50-80</a:t>
            </a:r>
          </a:p>
          <a:p>
            <a:pPr lvl="0">
              <a:spcBef>
                <a:spcPct val="20000"/>
              </a:spcBef>
              <a:defRPr/>
            </a:pPr>
            <a:r>
              <a:rPr lang="en-US" sz="2100" dirty="0" smtClean="0">
                <a:solidFill>
                  <a:srgbClr val="0070C0"/>
                </a:solidFill>
                <a:latin typeface="Times New Roman" pitchFamily="18" charset="0"/>
                <a:cs typeface="Times New Roman" pitchFamily="18" charset="0"/>
              </a:rPr>
              <a:t>    With the highest patient readmission between 70-80. As the age increases</a:t>
            </a:r>
          </a:p>
          <a:p>
            <a:pPr lvl="0">
              <a:spcBef>
                <a:spcPct val="20000"/>
              </a:spcBef>
              <a:defRPr/>
            </a:pPr>
            <a:r>
              <a:rPr lang="en-US" sz="2100" dirty="0" smtClean="0">
                <a:solidFill>
                  <a:srgbClr val="0070C0"/>
                </a:solidFill>
                <a:latin typeface="Times New Roman" pitchFamily="18" charset="0"/>
                <a:cs typeface="Times New Roman" pitchFamily="18" charset="0"/>
              </a:rPr>
              <a:t>    the Early readmission cases increase.</a:t>
            </a:r>
          </a:p>
          <a:p>
            <a:pPr lvl="0">
              <a:spcBef>
                <a:spcPct val="20000"/>
              </a:spcBef>
              <a:buFont typeface="Wingdings" pitchFamily="2" charset="2"/>
              <a:buChar char="ü"/>
              <a:defRPr/>
            </a:pPr>
            <a:r>
              <a:rPr lang="en-US" sz="2100" dirty="0" smtClean="0">
                <a:solidFill>
                  <a:srgbClr val="0070C0"/>
                </a:solidFill>
                <a:latin typeface="Times New Roman" pitchFamily="18" charset="0"/>
                <a:cs typeface="Times New Roman" pitchFamily="18" charset="0"/>
              </a:rPr>
              <a:t> patients who have not undergone HBA1c  test / glucose serum test, they</a:t>
            </a:r>
          </a:p>
          <a:p>
            <a:pPr lvl="0">
              <a:spcBef>
                <a:spcPct val="20000"/>
              </a:spcBef>
              <a:defRPr/>
            </a:pPr>
            <a:r>
              <a:rPr lang="en-US" sz="2100" dirty="0" smtClean="0">
                <a:solidFill>
                  <a:srgbClr val="0070C0"/>
                </a:solidFill>
                <a:latin typeface="Times New Roman" pitchFamily="18" charset="0"/>
                <a:cs typeface="Times New Roman" pitchFamily="18" charset="0"/>
              </a:rPr>
              <a:t>    have high chance of  early readmission.</a:t>
            </a:r>
          </a:p>
          <a:p>
            <a:pPr>
              <a:spcBef>
                <a:spcPct val="20000"/>
              </a:spcBef>
              <a:buFont typeface="Wingdings" pitchFamily="2" charset="2"/>
              <a:buChar char="ü"/>
              <a:defRPr/>
            </a:pPr>
            <a:r>
              <a:rPr lang="en-US" sz="2100" dirty="0" smtClean="0">
                <a:solidFill>
                  <a:srgbClr val="0070C0"/>
                </a:solidFill>
                <a:latin typeface="Times New Roman" pitchFamily="18" charset="0"/>
                <a:cs typeface="Times New Roman" pitchFamily="18" charset="0"/>
              </a:rPr>
              <a:t> patients who are taking diabetic medication have higher chance of early </a:t>
            </a:r>
          </a:p>
          <a:p>
            <a:pPr>
              <a:spcBef>
                <a:spcPct val="20000"/>
              </a:spcBef>
              <a:defRPr/>
            </a:pPr>
            <a:r>
              <a:rPr lang="en-US" sz="2100" dirty="0" smtClean="0">
                <a:solidFill>
                  <a:srgbClr val="0070C0"/>
                </a:solidFill>
                <a:latin typeface="Times New Roman" pitchFamily="18" charset="0"/>
                <a:cs typeface="Times New Roman" pitchFamily="18" charset="0"/>
              </a:rPr>
              <a:t>    readmission which has relevance in our business objective.</a:t>
            </a:r>
          </a:p>
          <a:p>
            <a:pPr>
              <a:buFont typeface="Wingdings" pitchFamily="2" charset="2"/>
              <a:buChar char="ü"/>
            </a:pPr>
            <a:r>
              <a:rPr lang="en-US" sz="2100" dirty="0" smtClean="0">
                <a:solidFill>
                  <a:srgbClr val="0070C0"/>
                </a:solidFill>
                <a:latin typeface="Times New Roman" pitchFamily="18" charset="0"/>
                <a:cs typeface="Times New Roman" pitchFamily="18" charset="0"/>
              </a:rPr>
              <a:t> risk of readmission decreased over the time with frequent visits.</a:t>
            </a:r>
          </a:p>
          <a:p>
            <a:pPr>
              <a:buFont typeface="Wingdings" pitchFamily="2" charset="2"/>
              <a:buChar char="ü"/>
            </a:pPr>
            <a:r>
              <a:rPr lang="en-IN" sz="2100" dirty="0" smtClean="0">
                <a:solidFill>
                  <a:srgbClr val="0070C0"/>
                </a:solidFill>
                <a:latin typeface="Times New Roman" pitchFamily="18" charset="0"/>
                <a:cs typeface="Times New Roman" pitchFamily="18" charset="0"/>
              </a:rPr>
              <a:t> on an average every patient is under 15 medications, average lab procedures </a:t>
            </a:r>
          </a:p>
          <a:p>
            <a:r>
              <a:rPr lang="en-IN" sz="2100" dirty="0" smtClean="0">
                <a:solidFill>
                  <a:srgbClr val="0070C0"/>
                </a:solidFill>
                <a:latin typeface="Times New Roman" pitchFamily="18" charset="0"/>
                <a:cs typeface="Times New Roman" pitchFamily="18" charset="0"/>
              </a:rPr>
              <a:t>    around 40 and average time spent in hospital is 4 days.   </a:t>
            </a:r>
          </a:p>
          <a:p>
            <a:pPr>
              <a:buFont typeface="Wingdings" pitchFamily="2" charset="2"/>
              <a:buChar char="ü"/>
            </a:pPr>
            <a:r>
              <a:rPr lang="en-IN" sz="2100" dirty="0" smtClean="0">
                <a:solidFill>
                  <a:srgbClr val="0070C0"/>
                </a:solidFill>
                <a:latin typeface="Times New Roman" pitchFamily="18" charset="0"/>
                <a:cs typeface="Times New Roman" pitchFamily="18" charset="0"/>
              </a:rPr>
              <a:t>Insulin, Metformin are the major medication prescribed to patients which</a:t>
            </a:r>
          </a:p>
          <a:p>
            <a:pPr lvl="0"/>
            <a:r>
              <a:rPr lang="en-IN" sz="2100" dirty="0" smtClean="0">
                <a:solidFill>
                  <a:srgbClr val="0070C0"/>
                </a:solidFill>
                <a:latin typeface="Times New Roman" pitchFamily="18" charset="0"/>
                <a:cs typeface="Times New Roman" pitchFamily="18" charset="0"/>
              </a:rPr>
              <a:t>    are taken by more than 70 % of patients </a:t>
            </a:r>
          </a:p>
          <a:p>
            <a:pPr lvl="0"/>
            <a:r>
              <a:rPr lang="en-IN" sz="2400" b="1" dirty="0" smtClean="0">
                <a:solidFill>
                  <a:schemeClr val="accent6">
                    <a:lumMod val="50000"/>
                  </a:schemeClr>
                </a:solidFill>
                <a:latin typeface="Times New Roman" pitchFamily="18" charset="0"/>
                <a:cs typeface="Times New Roman" pitchFamily="18" charset="0"/>
              </a:rPr>
              <a:t>Considerations – </a:t>
            </a:r>
          </a:p>
          <a:p>
            <a:pPr>
              <a:buFont typeface="Wingdings" pitchFamily="2" charset="2"/>
              <a:buChar char="ü"/>
            </a:pPr>
            <a:r>
              <a:rPr lang="en-IN" sz="2100" dirty="0" smtClean="0">
                <a:solidFill>
                  <a:srgbClr val="0070C0"/>
                </a:solidFill>
                <a:latin typeface="Times New Roman" pitchFamily="18" charset="0"/>
                <a:cs typeface="Times New Roman" pitchFamily="18" charset="0"/>
              </a:rPr>
              <a:t> There are 23 medicines in total out of them we are considering 16 features.</a:t>
            </a:r>
          </a:p>
          <a:p>
            <a:pPr lvl="0">
              <a:buFont typeface="Wingdings" pitchFamily="2" charset="2"/>
              <a:buChar char="ü"/>
            </a:pPr>
            <a:r>
              <a:rPr lang="en-IN" sz="2100" dirty="0" smtClean="0">
                <a:solidFill>
                  <a:srgbClr val="0070C0"/>
                </a:solidFill>
                <a:latin typeface="Times New Roman" pitchFamily="18" charset="0"/>
                <a:cs typeface="Times New Roman" pitchFamily="18" charset="0"/>
              </a:rPr>
              <a:t> we have also dropped patients who are expired, patients who are sent to </a:t>
            </a:r>
          </a:p>
          <a:p>
            <a:pPr lvl="0"/>
            <a:r>
              <a:rPr lang="en-IN" sz="2100" dirty="0" smtClean="0">
                <a:solidFill>
                  <a:srgbClr val="0070C0"/>
                </a:solidFill>
                <a:latin typeface="Times New Roman" pitchFamily="18" charset="0"/>
                <a:cs typeface="Times New Roman" pitchFamily="18" charset="0"/>
              </a:rPr>
              <a:t>    hospice facilities.</a:t>
            </a:r>
          </a:p>
          <a:p>
            <a:pPr lvl="0"/>
            <a:endParaRPr lang="en-IN" sz="2100" dirty="0" smtClean="0">
              <a:solidFill>
                <a:srgbClr val="0070C0"/>
              </a:solidFill>
              <a:latin typeface="Times New Roman" pitchFamily="18" charset="0"/>
              <a:cs typeface="Times New Roman" pitchFamily="18" charset="0"/>
            </a:endParaRPr>
          </a:p>
          <a:p>
            <a:pPr>
              <a:buFont typeface="Wingdings" pitchFamily="2" charset="2"/>
              <a:buChar char="ü"/>
            </a:pPr>
            <a:endParaRPr lang="en-IN" sz="2100" dirty="0" smtClean="0">
              <a:latin typeface="Times New Roman" pitchFamily="18" charset="0"/>
              <a:cs typeface="Times New Roman" pitchFamily="18" charset="0"/>
            </a:endParaRPr>
          </a:p>
          <a:p>
            <a:pPr>
              <a:buFont typeface="Wingdings" pitchFamily="2" charset="2"/>
              <a:buChar char="ü"/>
            </a:pPr>
            <a:endParaRPr lang="en-IN" sz="2100" dirty="0" smtClean="0">
              <a:latin typeface="Times New Roman" pitchFamily="18" charset="0"/>
              <a:cs typeface="Times New Roman" pitchFamily="18" charset="0"/>
            </a:endParaRPr>
          </a:p>
          <a:p>
            <a:endParaRPr lang="en-IN"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pPr>
              <a:buFont typeface="Wingdings" pitchFamily="2" charset="2"/>
              <a:buChar char="ü"/>
            </a:pPr>
            <a:endParaRPr lang="en-US" sz="2100" dirty="0" smtClean="0">
              <a:latin typeface="Times New Roman" pitchFamily="18" charset="0"/>
              <a:cs typeface="Times New Roman" pitchFamily="18" charset="0"/>
            </a:endParaRPr>
          </a:p>
          <a:p>
            <a:pPr>
              <a:spcBef>
                <a:spcPct val="20000"/>
              </a:spcBef>
              <a:defRPr/>
            </a:pPr>
            <a:endParaRPr lang="en-US" sz="2100" dirty="0" smtClean="0">
              <a:latin typeface="Times New Roman" pitchFamily="18" charset="0"/>
              <a:cs typeface="Times New Roman" pitchFamily="18" charset="0"/>
            </a:endParaRPr>
          </a:p>
          <a:p>
            <a:pPr lvl="0">
              <a:spcBef>
                <a:spcPct val="20000"/>
              </a:spcBef>
              <a:defRPr/>
            </a:pPr>
            <a:endParaRPr lang="en-US" sz="2100" dirty="0" smtClean="0">
              <a:latin typeface="Times New Roman" pitchFamily="18" charset="0"/>
              <a:cs typeface="Times New Roman" pitchFamily="18" charset="0"/>
            </a:endParaRPr>
          </a:p>
          <a:p>
            <a:pPr lvl="0">
              <a:spcBef>
                <a:spcPct val="20000"/>
              </a:spcBef>
              <a:defRPr/>
            </a:pPr>
            <a:endParaRPr lang="en-US" sz="2100" dirty="0" smtClean="0">
              <a:latin typeface="Times New Roman" pitchFamily="18" charset="0"/>
              <a:cs typeface="Times New Roman" pitchFamily="18" charset="0"/>
            </a:endParaRPr>
          </a:p>
        </p:txBody>
      </p:sp>
      <p:sp>
        <p:nvSpPr>
          <p:cNvPr id="5" name="Title 1"/>
          <p:cNvSpPr txBox="1">
            <a:spLocks/>
          </p:cNvSpPr>
          <p:nvPr/>
        </p:nvSpPr>
        <p:spPr>
          <a:xfrm>
            <a:off x="457200" y="152400"/>
            <a:ext cx="8229600" cy="6096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altLang="en-US" sz="3200" b="1" dirty="0" smtClean="0">
                <a:solidFill>
                  <a:schemeClr val="tx2"/>
                </a:solidFill>
              </a:rPr>
              <a:t>Key business findings (EDA)</a:t>
            </a:r>
            <a:endParaRPr kumimoji="0" lang="en-IN" altLang="en-US" sz="32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5029200" y="1295400"/>
          <a:ext cx="36576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572000" y="533400"/>
            <a:ext cx="4419600" cy="430887"/>
          </a:xfrm>
          <a:prstGeom prst="rect">
            <a:avLst/>
          </a:prstGeom>
          <a:noFill/>
        </p:spPr>
        <p:txBody>
          <a:bodyPr wrap="square" rtlCol="0">
            <a:spAutoFit/>
          </a:bodyPr>
          <a:lstStyle/>
          <a:p>
            <a:pPr algn="ctr"/>
            <a:r>
              <a:rPr lang="en-IN" sz="2200" b="1" i="1" dirty="0" smtClean="0">
                <a:solidFill>
                  <a:schemeClr val="accent5">
                    <a:lumMod val="75000"/>
                  </a:schemeClr>
                </a:solidFill>
              </a:rPr>
              <a:t>Readmission (Predicted Labels)</a:t>
            </a:r>
            <a:r>
              <a:rPr lang="en-IN" sz="2200" b="1" dirty="0" smtClean="0">
                <a:solidFill>
                  <a:schemeClr val="accent5">
                    <a:lumMod val="75000"/>
                  </a:schemeClr>
                </a:solidFill>
              </a:rPr>
              <a:t> </a:t>
            </a:r>
          </a:p>
        </p:txBody>
      </p:sp>
      <p:sp>
        <p:nvSpPr>
          <p:cNvPr id="7" name="TextBox 6"/>
          <p:cNvSpPr txBox="1"/>
          <p:nvPr/>
        </p:nvSpPr>
        <p:spPr>
          <a:xfrm>
            <a:off x="7315200" y="990600"/>
            <a:ext cx="1391174" cy="430887"/>
          </a:xfrm>
          <a:prstGeom prst="rect">
            <a:avLst/>
          </a:prstGeom>
          <a:noFill/>
        </p:spPr>
        <p:txBody>
          <a:bodyPr wrap="square" rtlCol="0">
            <a:spAutoFit/>
          </a:bodyPr>
          <a:lstStyle/>
          <a:p>
            <a:r>
              <a:rPr lang="en-IN" sz="2200" b="1" dirty="0" smtClean="0">
                <a:solidFill>
                  <a:schemeClr val="accent5">
                    <a:lumMod val="75000"/>
                  </a:schemeClr>
                </a:solidFill>
              </a:rPr>
              <a:t>Yes</a:t>
            </a:r>
            <a:endParaRPr lang="en-IN" sz="2200" b="1" dirty="0" smtClean="0">
              <a:solidFill>
                <a:schemeClr val="accent5">
                  <a:lumMod val="75000"/>
                </a:schemeClr>
              </a:solidFill>
            </a:endParaRPr>
          </a:p>
        </p:txBody>
      </p:sp>
      <p:sp>
        <p:nvSpPr>
          <p:cNvPr id="8" name="TextBox 7"/>
          <p:cNvSpPr txBox="1"/>
          <p:nvPr/>
        </p:nvSpPr>
        <p:spPr>
          <a:xfrm>
            <a:off x="5791200" y="990600"/>
            <a:ext cx="1391174" cy="430887"/>
          </a:xfrm>
          <a:prstGeom prst="rect">
            <a:avLst/>
          </a:prstGeom>
          <a:noFill/>
        </p:spPr>
        <p:txBody>
          <a:bodyPr wrap="square" rtlCol="0">
            <a:spAutoFit/>
          </a:bodyPr>
          <a:lstStyle/>
          <a:p>
            <a:r>
              <a:rPr lang="en-IN" sz="2200" b="1" dirty="0" smtClean="0">
                <a:solidFill>
                  <a:schemeClr val="accent5">
                    <a:lumMod val="75000"/>
                  </a:schemeClr>
                </a:solidFill>
              </a:rPr>
              <a:t>No</a:t>
            </a:r>
            <a:endParaRPr lang="en-IN" sz="2200" b="1" dirty="0" smtClean="0">
              <a:solidFill>
                <a:schemeClr val="accent5">
                  <a:lumMod val="75000"/>
                </a:schemeClr>
              </a:solidFill>
            </a:endParaRPr>
          </a:p>
        </p:txBody>
      </p:sp>
      <p:sp>
        <p:nvSpPr>
          <p:cNvPr id="9" name="TextBox 8"/>
          <p:cNvSpPr txBox="1"/>
          <p:nvPr/>
        </p:nvSpPr>
        <p:spPr>
          <a:xfrm rot="16200000">
            <a:off x="3044400" y="2472779"/>
            <a:ext cx="2819400" cy="769441"/>
          </a:xfrm>
          <a:prstGeom prst="rect">
            <a:avLst/>
          </a:prstGeom>
          <a:noFill/>
        </p:spPr>
        <p:txBody>
          <a:bodyPr wrap="square" rtlCol="0">
            <a:spAutoFit/>
          </a:bodyPr>
          <a:lstStyle/>
          <a:p>
            <a:pPr algn="ctr"/>
            <a:r>
              <a:rPr lang="en-IN" sz="2200" b="1" i="1" dirty="0" smtClean="0">
                <a:solidFill>
                  <a:schemeClr val="accent5">
                    <a:lumMod val="75000"/>
                  </a:schemeClr>
                </a:solidFill>
              </a:rPr>
              <a:t>Readmission </a:t>
            </a:r>
          </a:p>
          <a:p>
            <a:pPr algn="ctr"/>
            <a:r>
              <a:rPr lang="en-IN" sz="2200" b="1" i="1" dirty="0" smtClean="0">
                <a:solidFill>
                  <a:schemeClr val="accent5">
                    <a:lumMod val="75000"/>
                  </a:schemeClr>
                </a:solidFill>
              </a:rPr>
              <a:t>(Actual Labels)</a:t>
            </a:r>
            <a:r>
              <a:rPr lang="en-IN" sz="2200" b="1" dirty="0" smtClean="0">
                <a:solidFill>
                  <a:schemeClr val="accent5">
                    <a:lumMod val="75000"/>
                  </a:schemeClr>
                </a:solidFill>
              </a:rPr>
              <a:t> </a:t>
            </a:r>
          </a:p>
        </p:txBody>
      </p:sp>
      <p:sp>
        <p:nvSpPr>
          <p:cNvPr id="10" name="TextBox 9"/>
          <p:cNvSpPr txBox="1"/>
          <p:nvPr/>
        </p:nvSpPr>
        <p:spPr>
          <a:xfrm rot="16200000">
            <a:off x="4412046" y="3070943"/>
            <a:ext cx="1391174" cy="430887"/>
          </a:xfrm>
          <a:prstGeom prst="rect">
            <a:avLst/>
          </a:prstGeom>
          <a:noFill/>
        </p:spPr>
        <p:txBody>
          <a:bodyPr wrap="square" rtlCol="0">
            <a:spAutoFit/>
          </a:bodyPr>
          <a:lstStyle/>
          <a:p>
            <a:r>
              <a:rPr lang="en-IN" sz="2200" b="1" dirty="0" smtClean="0">
                <a:solidFill>
                  <a:schemeClr val="accent5">
                    <a:lumMod val="75000"/>
                  </a:schemeClr>
                </a:solidFill>
              </a:rPr>
              <a:t>Yes</a:t>
            </a:r>
          </a:p>
        </p:txBody>
      </p:sp>
      <p:sp>
        <p:nvSpPr>
          <p:cNvPr id="11" name="TextBox 10"/>
          <p:cNvSpPr txBox="1"/>
          <p:nvPr/>
        </p:nvSpPr>
        <p:spPr>
          <a:xfrm rot="16200000">
            <a:off x="4412046" y="1546943"/>
            <a:ext cx="1391174" cy="430887"/>
          </a:xfrm>
          <a:prstGeom prst="rect">
            <a:avLst/>
          </a:prstGeom>
          <a:noFill/>
        </p:spPr>
        <p:txBody>
          <a:bodyPr wrap="square" rtlCol="0">
            <a:spAutoFit/>
          </a:bodyPr>
          <a:lstStyle/>
          <a:p>
            <a:r>
              <a:rPr lang="en-IN" sz="2200" b="1" dirty="0" smtClean="0">
                <a:solidFill>
                  <a:schemeClr val="accent5">
                    <a:lumMod val="75000"/>
                  </a:schemeClr>
                </a:solidFill>
              </a:rPr>
              <a:t>No</a:t>
            </a:r>
          </a:p>
        </p:txBody>
      </p:sp>
      <p:sp>
        <p:nvSpPr>
          <p:cNvPr id="12" name="Title 1"/>
          <p:cNvSpPr>
            <a:spLocks noGrp="1"/>
          </p:cNvSpPr>
          <p:nvPr>
            <p:ph type="title"/>
          </p:nvPr>
        </p:nvSpPr>
        <p:spPr>
          <a:xfrm>
            <a:off x="381000" y="0"/>
            <a:ext cx="8229600" cy="728662"/>
          </a:xfrm>
        </p:spPr>
        <p:txBody>
          <a:bodyPr>
            <a:normAutofit/>
          </a:bodyPr>
          <a:lstStyle/>
          <a:p>
            <a:pPr algn="l"/>
            <a:r>
              <a:rPr lang="en-IN" altLang="en-US" sz="3200" dirty="0" smtClean="0">
                <a:solidFill>
                  <a:schemeClr val="tx2"/>
                </a:solidFill>
                <a:latin typeface="+mn-lt"/>
                <a:ea typeface="+mn-ea"/>
                <a:cs typeface="+mn-cs"/>
                <a:sym typeface="+mn-ea"/>
              </a:rPr>
              <a:t>Evaluation</a:t>
            </a:r>
            <a:r>
              <a:rPr lang="en-IN" altLang="en-US" sz="3200" dirty="0" smtClean="0"/>
              <a:t> </a:t>
            </a:r>
            <a:r>
              <a:rPr lang="en-IN" altLang="en-US" sz="3200" dirty="0" smtClean="0">
                <a:solidFill>
                  <a:schemeClr val="tx2"/>
                </a:solidFill>
                <a:latin typeface="+mn-lt"/>
                <a:ea typeface="+mn-ea"/>
                <a:cs typeface="+mn-cs"/>
                <a:sym typeface="+mn-ea"/>
              </a:rPr>
              <a:t>Metrics</a:t>
            </a:r>
            <a:endParaRPr lang="en-IN" altLang="en-US" sz="3200" dirty="0">
              <a:solidFill>
                <a:schemeClr val="tx2"/>
              </a:solidFill>
              <a:latin typeface="+mn-lt"/>
              <a:ea typeface="+mn-ea"/>
              <a:cs typeface="+mn-cs"/>
              <a:sym typeface="+mn-ea"/>
            </a:endParaRPr>
          </a:p>
        </p:txBody>
      </p:sp>
      <p:sp>
        <p:nvSpPr>
          <p:cNvPr id="13" name="TextBox 12"/>
          <p:cNvSpPr txBox="1"/>
          <p:nvPr/>
        </p:nvSpPr>
        <p:spPr>
          <a:xfrm>
            <a:off x="381000" y="838200"/>
            <a:ext cx="3733800" cy="5586145"/>
          </a:xfrm>
          <a:prstGeom prst="rect">
            <a:avLst/>
          </a:prstGeom>
          <a:noFill/>
        </p:spPr>
        <p:txBody>
          <a:bodyPr wrap="square">
            <a:spAutoFit/>
          </a:bodyPr>
          <a:lstStyle/>
          <a:p>
            <a:pPr algn="l"/>
            <a:r>
              <a:rPr lang="en-IN" sz="1600" dirty="0" smtClean="0">
                <a:solidFill>
                  <a:srgbClr val="0055A0"/>
                </a:solidFill>
              </a:rPr>
              <a:t>	</a:t>
            </a:r>
            <a:r>
              <a:rPr lang="en-IN" sz="2100" dirty="0" smtClean="0">
                <a:latin typeface="Times New Roman" pitchFamily="18" charset="0"/>
                <a:cs typeface="Times New Roman" pitchFamily="18" charset="0"/>
              </a:rPr>
              <a:t>An </a:t>
            </a:r>
            <a:r>
              <a:rPr lang="en-US" sz="2100" dirty="0">
                <a:latin typeface="Times New Roman" pitchFamily="18" charset="0"/>
                <a:cs typeface="Times New Roman" pitchFamily="18" charset="0"/>
              </a:rPr>
              <a:t>evaluation </a:t>
            </a:r>
            <a:r>
              <a:rPr lang="en-US" sz="2100" dirty="0" smtClean="0">
                <a:latin typeface="Times New Roman" pitchFamily="18" charset="0"/>
                <a:cs typeface="Times New Roman" pitchFamily="18" charset="0"/>
              </a:rPr>
              <a:t>metric which </a:t>
            </a:r>
            <a:r>
              <a:rPr lang="en-US" sz="2100" dirty="0">
                <a:latin typeface="Times New Roman" pitchFamily="18" charset="0"/>
                <a:cs typeface="Times New Roman" pitchFamily="18" charset="0"/>
              </a:rPr>
              <a:t>quantifies the performance of a predictive </a:t>
            </a:r>
            <a:r>
              <a:rPr lang="en-US" sz="2100" dirty="0" smtClean="0">
                <a:latin typeface="Times New Roman" pitchFamily="18" charset="0"/>
                <a:cs typeface="Times New Roman" pitchFamily="18" charset="0"/>
              </a:rPr>
              <a:t>model related to our business objective.</a:t>
            </a:r>
            <a:endParaRPr lang="en-US" sz="2100" dirty="0">
              <a:latin typeface="Times New Roman" pitchFamily="18" charset="0"/>
              <a:cs typeface="Times New Roman" pitchFamily="18" charset="0"/>
            </a:endParaRPr>
          </a:p>
          <a:p>
            <a:r>
              <a:rPr lang="en-US" sz="2100" dirty="0" smtClean="0">
                <a:latin typeface="Times New Roman" pitchFamily="18" charset="0"/>
                <a:cs typeface="Times New Roman" pitchFamily="18" charset="0"/>
              </a:rPr>
              <a:t>	</a:t>
            </a:r>
            <a:r>
              <a:rPr lang="en-IN" sz="2100" dirty="0" smtClean="0">
                <a:latin typeface="Times New Roman" pitchFamily="18" charset="0"/>
                <a:cs typeface="Times New Roman" pitchFamily="18" charset="0"/>
              </a:rPr>
              <a:t>In </a:t>
            </a:r>
            <a:r>
              <a:rPr lang="en-IN" sz="2100" dirty="0">
                <a:latin typeface="Times New Roman" pitchFamily="18" charset="0"/>
                <a:cs typeface="Times New Roman" pitchFamily="18" charset="0"/>
              </a:rPr>
              <a:t>our case, if readmitted patient is predicted as non-admitted then there is a risk of patient life. </a:t>
            </a:r>
            <a:endParaRPr lang="en-IN" sz="2100" dirty="0" smtClean="0">
              <a:latin typeface="Times New Roman" pitchFamily="18" charset="0"/>
              <a:cs typeface="Times New Roman" pitchFamily="18" charset="0"/>
            </a:endParaRPr>
          </a:p>
          <a:p>
            <a:r>
              <a:rPr lang="en-IN" sz="2100" dirty="0" smtClean="0">
                <a:latin typeface="Times New Roman" pitchFamily="18" charset="0"/>
                <a:cs typeface="Times New Roman" pitchFamily="18" charset="0"/>
              </a:rPr>
              <a:t>	It </a:t>
            </a:r>
            <a:r>
              <a:rPr lang="en-IN" sz="2100" dirty="0">
                <a:latin typeface="Times New Roman" pitchFamily="18" charset="0"/>
                <a:cs typeface="Times New Roman" pitchFamily="18" charset="0"/>
              </a:rPr>
              <a:t>will leads to hospital law suits, loss of reputation, huge business loss </a:t>
            </a:r>
            <a:r>
              <a:rPr lang="en-IN" sz="2100" dirty="0" smtClean="0">
                <a:latin typeface="Times New Roman" pitchFamily="18" charset="0"/>
                <a:cs typeface="Times New Roman" pitchFamily="18" charset="0"/>
              </a:rPr>
              <a:t>so </a:t>
            </a:r>
            <a:r>
              <a:rPr lang="en-IN" sz="2100" dirty="0">
                <a:latin typeface="Times New Roman" pitchFamily="18" charset="0"/>
                <a:cs typeface="Times New Roman" pitchFamily="18" charset="0"/>
              </a:rPr>
              <a:t>our main target is to decrease the false </a:t>
            </a:r>
            <a:r>
              <a:rPr lang="en-IN" sz="2100" dirty="0" smtClean="0">
                <a:latin typeface="Times New Roman" pitchFamily="18" charset="0"/>
                <a:cs typeface="Times New Roman" pitchFamily="18" charset="0"/>
              </a:rPr>
              <a:t>negatives </a:t>
            </a:r>
            <a:r>
              <a:rPr lang="en-IN" sz="2100" dirty="0">
                <a:latin typeface="Times New Roman" pitchFamily="18" charset="0"/>
                <a:cs typeface="Times New Roman" pitchFamily="18" charset="0"/>
              </a:rPr>
              <a:t>which can be done by using</a:t>
            </a:r>
            <a:r>
              <a:rPr lang="en-IN" sz="2100" b="1" dirty="0">
                <a:latin typeface="Times New Roman" pitchFamily="18" charset="0"/>
                <a:cs typeface="Times New Roman" pitchFamily="18" charset="0"/>
              </a:rPr>
              <a:t> </a:t>
            </a:r>
            <a:endParaRPr lang="en-IN" sz="2100" b="1" dirty="0" smtClean="0">
              <a:latin typeface="Times New Roman" pitchFamily="18" charset="0"/>
              <a:cs typeface="Times New Roman" pitchFamily="18" charset="0"/>
            </a:endParaRPr>
          </a:p>
          <a:p>
            <a:pPr>
              <a:buFont typeface="Wingdings" pitchFamily="2" charset="2"/>
              <a:buChar char="ü"/>
            </a:pPr>
            <a:r>
              <a:rPr lang="en-IN" sz="2100" b="1" dirty="0" smtClean="0">
                <a:solidFill>
                  <a:schemeClr val="accent1">
                    <a:lumMod val="75000"/>
                  </a:schemeClr>
                </a:solidFill>
                <a:latin typeface="Times New Roman" pitchFamily="18" charset="0"/>
                <a:cs typeface="Times New Roman" pitchFamily="18" charset="0"/>
              </a:rPr>
              <a:t>  RECALL  </a:t>
            </a:r>
          </a:p>
          <a:p>
            <a:pPr>
              <a:buFont typeface="Wingdings" pitchFamily="2" charset="2"/>
              <a:buChar char="ü"/>
            </a:pPr>
            <a:r>
              <a:rPr lang="en-IN" sz="2100" b="1" dirty="0" smtClean="0">
                <a:solidFill>
                  <a:schemeClr val="accent1">
                    <a:lumMod val="75000"/>
                  </a:schemeClr>
                </a:solidFill>
                <a:latin typeface="Times New Roman" pitchFamily="18" charset="0"/>
                <a:cs typeface="Times New Roman" pitchFamily="18" charset="0"/>
              </a:rPr>
              <a:t>  F1 SCORE</a:t>
            </a:r>
            <a:endParaRPr lang="en-IN" sz="2100" b="1" dirty="0">
              <a:solidFill>
                <a:schemeClr val="accent1">
                  <a:lumMod val="75000"/>
                </a:schemeClr>
              </a:solidFill>
              <a:latin typeface="Times New Roman" pitchFamily="18" charset="0"/>
              <a:cs typeface="Times New Roman" pitchFamily="18" charset="0"/>
            </a:endParaRPr>
          </a:p>
        </p:txBody>
      </p:sp>
      <p:sp>
        <p:nvSpPr>
          <p:cNvPr id="8194" name="Rectangle 2"/>
          <p:cNvSpPr>
            <a:spLocks noChangeArrowheads="1"/>
          </p:cNvSpPr>
          <p:nvPr/>
        </p:nvSpPr>
        <p:spPr bwMode="auto">
          <a:xfrm>
            <a:off x="5486400" y="4724400"/>
            <a:ext cx="2590800" cy="838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2100" b="1" i="0" u="none" strike="noStrike" cap="none" normalizeH="0" baseline="0" dirty="0" smtClean="0">
                <a:ln>
                  <a:noFill/>
                </a:ln>
                <a:solidFill>
                  <a:schemeClr val="accent1">
                    <a:lumMod val="75000"/>
                  </a:schemeClr>
                </a:solidFill>
                <a:effectLst/>
                <a:latin typeface="Calibri" pitchFamily="34" charset="0"/>
                <a:cs typeface="Arial" pitchFamily="34" charset="0"/>
              </a:rPr>
              <a:t>Recall =        TP</a:t>
            </a:r>
          </a:p>
          <a:p>
            <a:pPr marL="0" marR="0" lvl="0" indent="0" defTabSz="914400" rtl="0" eaLnBrk="1" fontAlgn="base" latinLnBrk="0" hangingPunct="1">
              <a:lnSpc>
                <a:spcPct val="100000"/>
              </a:lnSpc>
              <a:spcBef>
                <a:spcPct val="0"/>
              </a:spcBef>
              <a:spcAft>
                <a:spcPts val="1000"/>
              </a:spcAft>
              <a:buClrTx/>
              <a:buSzTx/>
              <a:buFontTx/>
              <a:buNone/>
              <a:tabLst/>
            </a:pPr>
            <a:r>
              <a:rPr lang="en-US" sz="2100" b="1" dirty="0" smtClean="0">
                <a:solidFill>
                  <a:schemeClr val="accent1">
                    <a:lumMod val="75000"/>
                  </a:schemeClr>
                </a:solidFill>
                <a:latin typeface="Calibri" pitchFamily="34" charset="0"/>
                <a:cs typeface="Arial" pitchFamily="34" charset="0"/>
              </a:rPr>
              <a:t>	 </a:t>
            </a:r>
            <a:r>
              <a:rPr kumimoji="0" lang="en-US" sz="2100" b="1" i="0" u="none" strike="noStrike" cap="none" normalizeH="0" baseline="0" dirty="0" smtClean="0">
                <a:ln>
                  <a:noFill/>
                </a:ln>
                <a:solidFill>
                  <a:schemeClr val="accent1">
                    <a:lumMod val="75000"/>
                  </a:schemeClr>
                </a:solidFill>
                <a:effectLst/>
                <a:latin typeface="Calibri" pitchFamily="34" charset="0"/>
                <a:cs typeface="Arial" pitchFamily="34" charset="0"/>
              </a:rPr>
              <a:t>(TP + FN)</a:t>
            </a:r>
            <a:endParaRPr kumimoji="0" lang="en-US" sz="2100" b="1"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
        <p:nvSpPr>
          <p:cNvPr id="8195" name="Rectangle 3"/>
          <p:cNvSpPr>
            <a:spLocks noChangeArrowheads="1"/>
          </p:cNvSpPr>
          <p:nvPr/>
        </p:nvSpPr>
        <p:spPr bwMode="auto">
          <a:xfrm>
            <a:off x="4648200" y="5791200"/>
            <a:ext cx="4038600" cy="914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100" b="1" i="0" u="none" strike="noStrike" cap="none" normalizeH="0" baseline="0" dirty="0" smtClean="0">
                <a:ln>
                  <a:noFill/>
                </a:ln>
                <a:solidFill>
                  <a:schemeClr val="accent1">
                    <a:lumMod val="75000"/>
                  </a:schemeClr>
                </a:solidFill>
                <a:effectLst/>
                <a:latin typeface="Calibri" pitchFamily="34" charset="0"/>
                <a:cs typeface="Arial" pitchFamily="34" charset="0"/>
              </a:rPr>
              <a:t>F1-score =     2 x</a:t>
            </a:r>
            <a:r>
              <a:rPr kumimoji="0" lang="en-US" sz="2100" b="1" i="0" u="none" strike="noStrike" cap="none" normalizeH="0" dirty="0" smtClean="0">
                <a:ln>
                  <a:noFill/>
                </a:ln>
                <a:solidFill>
                  <a:schemeClr val="accent1">
                    <a:lumMod val="75000"/>
                  </a:schemeClr>
                </a:solidFill>
                <a:effectLst/>
                <a:latin typeface="Calibri" pitchFamily="34" charset="0"/>
                <a:cs typeface="Arial" pitchFamily="34" charset="0"/>
              </a:rPr>
              <a:t> </a:t>
            </a:r>
            <a:r>
              <a:rPr kumimoji="0" lang="en-US" sz="2100" b="1" i="0" u="none" strike="noStrike" cap="none" normalizeH="0" baseline="0" dirty="0" smtClean="0">
                <a:ln>
                  <a:noFill/>
                </a:ln>
                <a:solidFill>
                  <a:schemeClr val="accent1">
                    <a:lumMod val="75000"/>
                  </a:schemeClr>
                </a:solidFill>
                <a:effectLst/>
                <a:latin typeface="Calibri" pitchFamily="34" charset="0"/>
                <a:cs typeface="Arial" pitchFamily="34" charset="0"/>
              </a:rPr>
              <a:t>Precision</a:t>
            </a:r>
            <a:r>
              <a:rPr kumimoji="0" lang="en-US" sz="2100" b="1" i="0" u="none" strike="noStrike" cap="none" normalizeH="0" dirty="0" smtClean="0">
                <a:ln>
                  <a:noFill/>
                </a:ln>
                <a:solidFill>
                  <a:schemeClr val="accent1">
                    <a:lumMod val="75000"/>
                  </a:schemeClr>
                </a:solidFill>
                <a:effectLst/>
                <a:latin typeface="Calibri" pitchFamily="34" charset="0"/>
                <a:cs typeface="Arial" pitchFamily="34" charset="0"/>
              </a:rPr>
              <a:t> x </a:t>
            </a:r>
            <a:r>
              <a:rPr kumimoji="0" lang="en-US" sz="2100" b="1" i="0" u="none" strike="noStrike" cap="none" normalizeH="0" baseline="0" dirty="0" smtClean="0">
                <a:ln>
                  <a:noFill/>
                </a:ln>
                <a:solidFill>
                  <a:schemeClr val="accent1">
                    <a:lumMod val="75000"/>
                  </a:schemeClr>
                </a:solidFill>
                <a:effectLst/>
                <a:latin typeface="Calibri" pitchFamily="34" charset="0"/>
                <a:cs typeface="Arial" pitchFamily="34" charset="0"/>
              </a:rPr>
              <a:t>Recall</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100" b="1" i="0" u="none" strike="noStrike" cap="none" normalizeH="0" baseline="0" dirty="0" smtClean="0">
                <a:ln>
                  <a:noFill/>
                </a:ln>
                <a:solidFill>
                  <a:schemeClr val="accent1">
                    <a:lumMod val="75000"/>
                  </a:schemeClr>
                </a:solidFill>
                <a:effectLst/>
                <a:latin typeface="Calibri" pitchFamily="34" charset="0"/>
                <a:cs typeface="Arial" pitchFamily="34" charset="0"/>
              </a:rPr>
              <a:t>                       (Precision + Recall)</a:t>
            </a:r>
            <a:endParaRPr kumimoji="0" lang="en-US" sz="2100" b="1"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cxnSp>
        <p:nvCxnSpPr>
          <p:cNvPr id="18" name="Straight Connector 17"/>
          <p:cNvCxnSpPr/>
          <p:nvPr/>
        </p:nvCxnSpPr>
        <p:spPr>
          <a:xfrm>
            <a:off x="6172200" y="6248400"/>
            <a:ext cx="23622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77000" y="5181600"/>
            <a:ext cx="11430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876800" y="533400"/>
            <a:ext cx="3810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14800" y="1905000"/>
            <a:ext cx="762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11308</TotalTime>
  <Words>826</Words>
  <Application>Microsoft Office PowerPoint</Application>
  <PresentationFormat>On-screen Show (4:3)</PresentationFormat>
  <Paragraphs>154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Data set information</vt:lpstr>
      <vt:lpstr>Analysis of Target Variable</vt:lpstr>
      <vt:lpstr>Redefining Target label (Binary classification)</vt:lpstr>
      <vt:lpstr>Slide 7</vt:lpstr>
      <vt:lpstr>Slide 8</vt:lpstr>
      <vt:lpstr>Evaluation Metrics</vt:lpstr>
      <vt:lpstr>Slide 10</vt:lpstr>
      <vt:lpstr>Slide 11</vt:lpstr>
      <vt:lpstr>Slide 12</vt:lpstr>
      <vt:lpstr>Additional work :</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Asus-PC</cp:lastModifiedBy>
  <cp:revision>510</cp:revision>
  <dcterms:created xsi:type="dcterms:W3CDTF">2017-03-30T12:09:41Z</dcterms:created>
  <dcterms:modified xsi:type="dcterms:W3CDTF">2022-12-04T03:48:36Z</dcterms:modified>
</cp:coreProperties>
</file>