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9"/>
  </p:notesMasterIdLst>
  <p:sldIdLst>
    <p:sldId id="268" r:id="rId2"/>
    <p:sldId id="279" r:id="rId3"/>
    <p:sldId id="275" r:id="rId4"/>
    <p:sldId id="277" r:id="rId5"/>
    <p:sldId id="278" r:id="rId6"/>
    <p:sldId id="269" r:id="rId7"/>
    <p:sldId id="270" r:id="rId8"/>
    <p:sldId id="280" r:id="rId9"/>
    <p:sldId id="271" r:id="rId10"/>
    <p:sldId id="281" r:id="rId11"/>
    <p:sldId id="272" r:id="rId12"/>
    <p:sldId id="273" r:id="rId13"/>
    <p:sldId id="274" r:id="rId14"/>
    <p:sldId id="267" r:id="rId15"/>
    <p:sldId id="282"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76E8C9-C944-40CB-115C-70923D9AC1E5}" v="76" dt="2020-09-01T16:26:11.937"/>
    <p1510:client id="{2F242038-7F46-4380-E1FA-F107D032488F}" v="1444" dt="2020-09-01T18:48:42.463"/>
    <p1510:client id="{3061D5E7-BF87-4310-DF59-104579FE4C87}" v="197" dt="2020-09-01T19:10:03.5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9" d="100"/>
          <a:sy n="89" d="100"/>
        </p:scale>
        <p:origin x="23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B1B7EF-BF4D-48DC-B197-B10879F8D92B}" type="datetimeFigureOut">
              <a:rPr lang="en-US" smtClean="0"/>
              <a:t>23-Oct-20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89509A-6077-476C-BCA5-A5A2D642BB2B}" type="slidenum">
              <a:rPr lang="en-US" smtClean="0"/>
              <a:t>‹#›</a:t>
            </a:fld>
            <a:endParaRPr lang="en-US"/>
          </a:p>
        </p:txBody>
      </p:sp>
    </p:spTree>
    <p:extLst>
      <p:ext uri="{BB962C8B-B14F-4D97-AF65-F5344CB8AC3E}">
        <p14:creationId xmlns:p14="http://schemas.microsoft.com/office/powerpoint/2010/main" val="215974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23-Oct-20</a:t>
            </a:fld>
            <a:endParaRPr lang="en-US" dirty="0"/>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6720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23-Oct-20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26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23-Oct-20</a:t>
            </a:fld>
            <a:endParaRPr lang="en-US" dirty="0"/>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3275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23-Oct-20</a:t>
            </a:fld>
            <a:endParaRPr lang="en-US" dirty="0"/>
          </a:p>
        </p:txBody>
      </p:sp>
      <p:sp>
        <p:nvSpPr>
          <p:cNvPr id="9" name="Footer Placeholder 8">
            <a:extLst>
              <a:ext uri="{FF2B5EF4-FFF2-40B4-BE49-F238E27FC236}">
                <a16:creationId xmlns:a16="http://schemas.microsoft.com/office/drawing/2014/main" xmlns=""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9730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23-Oct-20</a:t>
            </a:fld>
            <a:endParaRPr lang="en-US" dirty="0"/>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94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23-Oct-20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131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23-Oct-20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519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23-Oct-20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09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23-Oct-20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6653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23-Oct-20</a:t>
            </a:fld>
            <a:endParaRPr lang="en-US" dirty="0"/>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121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23-Oct-20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3752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23-Oct-20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2006906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42" r:id="rId5"/>
    <p:sldLayoutId id="2147483736" r:id="rId6"/>
    <p:sldLayoutId id="2147483737" r:id="rId7"/>
    <p:sldLayoutId id="2147483738" r:id="rId8"/>
    <p:sldLayoutId id="2147483741" r:id="rId9"/>
    <p:sldLayoutId id="2147483740" r:id="rId10"/>
    <p:sldLayoutId id="2147483739" r:id="rId11"/>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03251" y="1193879"/>
            <a:ext cx="9972135" cy="523220"/>
          </a:xfrm>
          <a:prstGeom prst="rect">
            <a:avLst/>
          </a:prstGeom>
          <a:noFill/>
        </p:spPr>
        <p:txBody>
          <a:bodyPr wrap="square" rtlCol="0">
            <a:spAutoFit/>
          </a:bodyPr>
          <a:lstStyle/>
          <a:p>
            <a:r>
              <a:rPr lang="en-US" sz="2800" dirty="0" smtClean="0">
                <a:solidFill>
                  <a:srgbClr val="FF0000"/>
                </a:solidFill>
                <a:latin typeface="Arial Black" panose="020B0A04020102020204" pitchFamily="34" charset="0"/>
              </a:rPr>
              <a:t>COVID-19 DATA ANALYSIS</a:t>
            </a:r>
            <a:endParaRPr lang="en-US" sz="2800" dirty="0">
              <a:solidFill>
                <a:srgbClr val="FF0000"/>
              </a:solidFill>
              <a:latin typeface="Arial Black" panose="020B0A04020102020204" pitchFamily="34" charset="0"/>
            </a:endParaRPr>
          </a:p>
        </p:txBody>
      </p:sp>
      <p:sp>
        <p:nvSpPr>
          <p:cNvPr id="5" name="TextBox 4"/>
          <p:cNvSpPr txBox="1"/>
          <p:nvPr/>
        </p:nvSpPr>
        <p:spPr>
          <a:xfrm>
            <a:off x="888521" y="5276244"/>
            <a:ext cx="9445924" cy="1323439"/>
          </a:xfrm>
          <a:prstGeom prst="rect">
            <a:avLst/>
          </a:prstGeom>
          <a:noFill/>
        </p:spPr>
        <p:txBody>
          <a:bodyPr wrap="square" rtlCol="0">
            <a:spAutoFit/>
          </a:bodyPr>
          <a:lstStyle/>
          <a:p>
            <a:r>
              <a:rPr lang="en-US" sz="1600" dirty="0" smtClean="0">
                <a:solidFill>
                  <a:srgbClr val="002060"/>
                </a:solidFill>
              </a:rPr>
              <a:t>			    GROUPS OF WORKING PEOPLE</a:t>
            </a:r>
          </a:p>
          <a:p>
            <a:r>
              <a:rPr lang="en-US" sz="1600" dirty="0" smtClean="0">
                <a:solidFill>
                  <a:srgbClr val="002060"/>
                </a:solidFill>
              </a:rPr>
              <a:t>		</a:t>
            </a:r>
          </a:p>
          <a:p>
            <a:pPr lvl="2"/>
            <a:r>
              <a:rPr lang="en-US" sz="1600" dirty="0">
                <a:solidFill>
                  <a:srgbClr val="002060"/>
                </a:solidFill>
              </a:rPr>
              <a:t>	</a:t>
            </a:r>
            <a:r>
              <a:rPr lang="en-US" sz="1600" dirty="0" smtClean="0">
                <a:solidFill>
                  <a:srgbClr val="002060"/>
                </a:solidFill>
              </a:rPr>
              <a:t>	1. ARVIND KUMAR SAHU (BT17CSE087)</a:t>
            </a:r>
          </a:p>
          <a:p>
            <a:pPr lvl="2"/>
            <a:r>
              <a:rPr lang="en-US" sz="1600" dirty="0" smtClean="0">
                <a:solidFill>
                  <a:srgbClr val="002060"/>
                </a:solidFill>
              </a:rPr>
              <a:t>		2. SHUBHAM MUNALE     (BT17CSE088)</a:t>
            </a:r>
          </a:p>
          <a:p>
            <a:pPr lvl="2"/>
            <a:r>
              <a:rPr lang="en-US" sz="1600" dirty="0">
                <a:solidFill>
                  <a:srgbClr val="002060"/>
                </a:solidFill>
              </a:rPr>
              <a:t>	</a:t>
            </a:r>
            <a:r>
              <a:rPr lang="en-US" sz="1600" dirty="0" smtClean="0">
                <a:solidFill>
                  <a:srgbClr val="002060"/>
                </a:solidFill>
              </a:rPr>
              <a:t>	3. MANTHAN CHAURASIA (BT17CSE105)</a:t>
            </a:r>
            <a:endParaRPr lang="en-US" sz="1600" dirty="0">
              <a:solidFill>
                <a:srgbClr val="002060"/>
              </a:solidFill>
            </a:endParaRPr>
          </a:p>
        </p:txBody>
      </p:sp>
      <p:sp>
        <p:nvSpPr>
          <p:cNvPr id="6" name="TextBox 5"/>
          <p:cNvSpPr txBox="1"/>
          <p:nvPr/>
        </p:nvSpPr>
        <p:spPr>
          <a:xfrm>
            <a:off x="3786995" y="4106871"/>
            <a:ext cx="4037162" cy="369332"/>
          </a:xfrm>
          <a:prstGeom prst="rect">
            <a:avLst/>
          </a:prstGeom>
          <a:noFill/>
        </p:spPr>
        <p:txBody>
          <a:bodyPr wrap="square" rtlCol="0">
            <a:spAutoFit/>
          </a:bodyPr>
          <a:lstStyle/>
          <a:p>
            <a:r>
              <a:rPr lang="en-US" b="1" i="1" dirty="0" smtClean="0"/>
              <a:t>UNDER THE GUIDANCE OF </a:t>
            </a:r>
            <a:endParaRPr lang="en-US" b="1" i="1" dirty="0"/>
          </a:p>
        </p:txBody>
      </p:sp>
      <p:sp>
        <p:nvSpPr>
          <p:cNvPr id="7" name="TextBox 6"/>
          <p:cNvSpPr txBox="1"/>
          <p:nvPr/>
        </p:nvSpPr>
        <p:spPr>
          <a:xfrm>
            <a:off x="2876910" y="4368392"/>
            <a:ext cx="4830791" cy="830997"/>
          </a:xfrm>
          <a:prstGeom prst="rect">
            <a:avLst/>
          </a:prstGeom>
          <a:noFill/>
        </p:spPr>
        <p:txBody>
          <a:bodyPr wrap="square" rtlCol="0">
            <a:spAutoFit/>
          </a:bodyPr>
          <a:lstStyle/>
          <a:p>
            <a:r>
              <a:rPr lang="en-US" sz="2400" dirty="0">
                <a:solidFill>
                  <a:srgbClr val="00B050"/>
                </a:solidFill>
              </a:rPr>
              <a:t> </a:t>
            </a:r>
            <a:r>
              <a:rPr lang="en-US" sz="2400" dirty="0" smtClean="0">
                <a:solidFill>
                  <a:srgbClr val="00B050"/>
                </a:solidFill>
              </a:rPr>
              <a:t>        Prof. &amp; Dr. </a:t>
            </a:r>
            <a:r>
              <a:rPr lang="en-US" sz="2400" dirty="0" err="1" smtClean="0">
                <a:solidFill>
                  <a:srgbClr val="00B050"/>
                </a:solidFill>
              </a:rPr>
              <a:t>Mayuri</a:t>
            </a:r>
            <a:r>
              <a:rPr lang="en-US" sz="2400" dirty="0" smtClean="0">
                <a:solidFill>
                  <a:srgbClr val="00B050"/>
                </a:solidFill>
              </a:rPr>
              <a:t> </a:t>
            </a:r>
            <a:r>
              <a:rPr lang="en-US" sz="2400" dirty="0" err="1" smtClean="0">
                <a:solidFill>
                  <a:srgbClr val="00B050"/>
                </a:solidFill>
              </a:rPr>
              <a:t>Digalwar</a:t>
            </a:r>
            <a:endParaRPr lang="en-US" sz="2400" dirty="0" smtClean="0">
              <a:solidFill>
                <a:srgbClr val="00B050"/>
              </a:solidFill>
            </a:endParaRPr>
          </a:p>
          <a:p>
            <a:r>
              <a:rPr lang="en-US" sz="2400" dirty="0" smtClean="0">
                <a:solidFill>
                  <a:srgbClr val="00B050"/>
                </a:solidFill>
              </a:rPr>
              <a:t>                    IIIT Nagpur</a:t>
            </a:r>
            <a:endParaRPr lang="en-US" sz="2400" dirty="0">
              <a:solidFill>
                <a:srgbClr val="00B050"/>
              </a:solidFill>
            </a:endParaRPr>
          </a:p>
        </p:txBody>
      </p:sp>
      <p:sp>
        <p:nvSpPr>
          <p:cNvPr id="8" name="TextBox 7"/>
          <p:cNvSpPr txBox="1"/>
          <p:nvPr/>
        </p:nvSpPr>
        <p:spPr>
          <a:xfrm>
            <a:off x="3459191" y="619435"/>
            <a:ext cx="4899804" cy="461665"/>
          </a:xfrm>
          <a:prstGeom prst="rect">
            <a:avLst/>
          </a:prstGeom>
          <a:noFill/>
        </p:spPr>
        <p:txBody>
          <a:bodyPr wrap="square" rtlCol="0">
            <a:spAutoFit/>
          </a:bodyPr>
          <a:lstStyle/>
          <a:p>
            <a:r>
              <a:rPr lang="en-US" sz="2400" b="1" dirty="0" smtClean="0">
                <a:latin typeface="Arial Black" panose="020B0A04020102020204" pitchFamily="34" charset="0"/>
              </a:rPr>
              <a:t>PROJECT TITLE</a:t>
            </a:r>
            <a:endParaRPr lang="en-US" sz="2400" b="1" dirty="0">
              <a:latin typeface="Arial Black" panose="020B0A04020102020204" pitchFamily="34" charset="0"/>
            </a:endParaRPr>
          </a:p>
        </p:txBody>
      </p:sp>
      <p:sp>
        <p:nvSpPr>
          <p:cNvPr id="10" name="TextBox 9"/>
          <p:cNvSpPr txBox="1"/>
          <p:nvPr/>
        </p:nvSpPr>
        <p:spPr>
          <a:xfrm>
            <a:off x="1302588" y="2007987"/>
            <a:ext cx="9031857" cy="400110"/>
          </a:xfrm>
          <a:prstGeom prst="rect">
            <a:avLst/>
          </a:prstGeom>
          <a:noFill/>
        </p:spPr>
        <p:txBody>
          <a:bodyPr wrap="square" rtlCol="0">
            <a:spAutoFit/>
          </a:bodyPr>
          <a:lstStyle/>
          <a:p>
            <a:r>
              <a:rPr lang="en-US" sz="2000" b="1" dirty="0" smtClean="0">
                <a:solidFill>
                  <a:srgbClr val="002060"/>
                </a:solidFill>
                <a:latin typeface="Arial Black" panose="020B0A04020102020204" pitchFamily="34" charset="0"/>
              </a:rPr>
              <a:t>INDIAN INSTITUTE OF INFORMATION TECHNOLOGY NAGPUR</a:t>
            </a:r>
            <a:endParaRPr lang="en-US" sz="2000" b="1" dirty="0">
              <a:solidFill>
                <a:srgbClr val="002060"/>
              </a:solidFill>
              <a:latin typeface="Arial Black" panose="020B0A04020102020204" pitchFamily="34" charset="0"/>
            </a:endParaRPr>
          </a:p>
        </p:txBody>
      </p:sp>
      <p:sp>
        <p:nvSpPr>
          <p:cNvPr id="11" name="TextBox 10"/>
          <p:cNvSpPr txBox="1"/>
          <p:nvPr/>
        </p:nvSpPr>
        <p:spPr>
          <a:xfrm>
            <a:off x="4615130" y="1650194"/>
            <a:ext cx="2760453" cy="369332"/>
          </a:xfrm>
          <a:prstGeom prst="rect">
            <a:avLst/>
          </a:prstGeom>
          <a:noFill/>
        </p:spPr>
        <p:txBody>
          <a:bodyPr wrap="square" rtlCol="0">
            <a:spAutoFit/>
          </a:bodyPr>
          <a:lstStyle/>
          <a:p>
            <a:r>
              <a:rPr lang="en-US" dirty="0" smtClean="0"/>
              <a:t>AT</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62" y="2373380"/>
            <a:ext cx="7263441" cy="1724025"/>
          </a:xfrm>
          <a:prstGeom prst="rect">
            <a:avLst/>
          </a:prstGeom>
        </p:spPr>
      </p:pic>
    </p:spTree>
    <p:extLst>
      <p:ext uri="{BB962C8B-B14F-4D97-AF65-F5344CB8AC3E}">
        <p14:creationId xmlns:p14="http://schemas.microsoft.com/office/powerpoint/2010/main" val="70930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642" y="1552755"/>
            <a:ext cx="10610490" cy="3416320"/>
          </a:xfrm>
          <a:prstGeom prst="rect">
            <a:avLst/>
          </a:prstGeom>
          <a:noFill/>
        </p:spPr>
        <p:txBody>
          <a:bodyPr wrap="square" rtlCol="0">
            <a:spAutoFit/>
          </a:bodyPr>
          <a:lstStyle/>
          <a:p>
            <a:pPr algn="just"/>
            <a:r>
              <a:rPr lang="en-US" sz="2400" dirty="0"/>
              <a:t>On 30 January 2020, India reported its first coronavirus case in Kerala when a student returned from Wuhan (epicenter of coronavirus) and till then the number of cases has been increasing exponentially. In recent times there is no vaccine or medicine available particularly for treatment of COVID-19 and currently are under investigation. This paper analyzes the current trend of COVID-19 based on certain criterion using “Exploratory Data Analysis”. Exploratory Data Analysis (EDA) is the way to explore the data with the aim of extracting useful and actionable information from it. EDA is the revelatory step in any kind of analysis. </a:t>
            </a:r>
          </a:p>
          <a:p>
            <a:pPr algn="just"/>
            <a:endParaRPr lang="en-US" sz="2400" dirty="0"/>
          </a:p>
        </p:txBody>
      </p:sp>
    </p:spTree>
    <p:extLst>
      <p:ext uri="{BB962C8B-B14F-4D97-AF65-F5344CB8AC3E}">
        <p14:creationId xmlns:p14="http://schemas.microsoft.com/office/powerpoint/2010/main" val="3788998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9467" y="660400"/>
            <a:ext cx="6620933" cy="430887"/>
          </a:xfrm>
          <a:prstGeom prst="rect">
            <a:avLst/>
          </a:prstGeom>
          <a:noFill/>
        </p:spPr>
        <p:txBody>
          <a:bodyPr wrap="square" rtlCol="0">
            <a:spAutoFit/>
          </a:bodyPr>
          <a:lstStyle/>
          <a:p>
            <a:r>
              <a:rPr lang="en-US" sz="2200" dirty="0" smtClean="0">
                <a:solidFill>
                  <a:srgbClr val="FF0000"/>
                </a:solidFill>
              </a:rPr>
              <a:t>Literature Survey :</a:t>
            </a:r>
            <a:endParaRPr lang="en-US" sz="2200" dirty="0">
              <a:solidFill>
                <a:srgbClr val="FF0000"/>
              </a:solidFill>
            </a:endParaRPr>
          </a:p>
        </p:txBody>
      </p:sp>
      <p:sp>
        <p:nvSpPr>
          <p:cNvPr id="3" name="TextBox 2"/>
          <p:cNvSpPr txBox="1"/>
          <p:nvPr/>
        </p:nvSpPr>
        <p:spPr>
          <a:xfrm>
            <a:off x="786282" y="1569049"/>
            <a:ext cx="10281408" cy="3416320"/>
          </a:xfrm>
          <a:prstGeom prst="rect">
            <a:avLst/>
          </a:prstGeom>
          <a:noFill/>
        </p:spPr>
        <p:txBody>
          <a:bodyPr wrap="square" rtlCol="0">
            <a:spAutoFit/>
          </a:bodyPr>
          <a:lstStyle/>
          <a:p>
            <a:pPr algn="just"/>
            <a:r>
              <a:rPr lang="en-US" sz="2400" dirty="0"/>
              <a:t>T</a:t>
            </a:r>
            <a:r>
              <a:rPr lang="en-US" sz="2400" dirty="0" smtClean="0"/>
              <a:t>he </a:t>
            </a:r>
            <a:r>
              <a:rPr lang="en-US" sz="2400" dirty="0"/>
              <a:t>transmission trend </a:t>
            </a:r>
            <a:r>
              <a:rPr lang="en-US" sz="2400" dirty="0" smtClean="0"/>
              <a:t>of COVID-19 </a:t>
            </a:r>
            <a:r>
              <a:rPr lang="en-US" sz="2400" dirty="0"/>
              <a:t>from China to other countries, confirmed </a:t>
            </a:r>
            <a:r>
              <a:rPr lang="en-US" sz="2400" dirty="0" smtClean="0"/>
              <a:t>cases on </a:t>
            </a:r>
            <a:r>
              <a:rPr lang="en-US" sz="2400" dirty="0"/>
              <a:t>daily basis, surveillance strategy of </a:t>
            </a:r>
            <a:r>
              <a:rPr lang="en-US" sz="2400" dirty="0" smtClean="0"/>
              <a:t>India, China</a:t>
            </a:r>
            <a:r>
              <a:rPr lang="en-US" sz="2400" dirty="0"/>
              <a:t>, </a:t>
            </a:r>
            <a:r>
              <a:rPr lang="en-US" sz="2400" dirty="0" smtClean="0"/>
              <a:t>America, South Korea, Japan</a:t>
            </a:r>
            <a:r>
              <a:rPr lang="en-US" sz="2400" dirty="0"/>
              <a:t>, Italy , Iran and Spain from the first day of </a:t>
            </a:r>
            <a:r>
              <a:rPr lang="en-US" sz="2400" dirty="0" smtClean="0"/>
              <a:t>outbreak along </a:t>
            </a:r>
            <a:r>
              <a:rPr lang="en-US" sz="2400" dirty="0"/>
              <a:t>with the effect of government policies of the </a:t>
            </a:r>
            <a:r>
              <a:rPr lang="en-US" sz="2400" dirty="0" smtClean="0"/>
              <a:t>above countries </a:t>
            </a:r>
            <a:r>
              <a:rPr lang="en-US" sz="2400" dirty="0"/>
              <a:t>in controlling the COVID-19 outbreak by </a:t>
            </a:r>
            <a:r>
              <a:rPr lang="en-US" sz="2400" dirty="0" smtClean="0"/>
              <a:t>finding the </a:t>
            </a:r>
            <a:r>
              <a:rPr lang="en-US" sz="2400" dirty="0"/>
              <a:t>linear relation between outbreak condition and “</a:t>
            </a:r>
            <a:r>
              <a:rPr lang="en-US" sz="2400" dirty="0" smtClean="0"/>
              <a:t>case fatality </a:t>
            </a:r>
            <a:r>
              <a:rPr lang="en-US" sz="2400" dirty="0"/>
              <a:t>rate(CFR)” by taking global daily statistics such </a:t>
            </a:r>
            <a:r>
              <a:rPr lang="en-US" sz="2400" dirty="0" smtClean="0"/>
              <a:t>as confirmed</a:t>
            </a:r>
            <a:r>
              <a:rPr lang="en-US" sz="2400" dirty="0"/>
              <a:t>, death and recovered cases and making </a:t>
            </a:r>
            <a:r>
              <a:rPr lang="en-US" sz="2400" dirty="0" smtClean="0"/>
              <a:t>prediction with </a:t>
            </a:r>
            <a:r>
              <a:rPr lang="en-US" sz="2400" dirty="0"/>
              <a:t>respect to China using “Linear Regression</a:t>
            </a:r>
            <a:r>
              <a:rPr lang="en-US" sz="2400" dirty="0" smtClean="0"/>
              <a:t>” but these days confirmed </a:t>
            </a:r>
            <a:r>
              <a:rPr lang="en-US" sz="2400" dirty="0" err="1" smtClean="0"/>
              <a:t>ases</a:t>
            </a:r>
            <a:r>
              <a:rPr lang="en-US" sz="2400" dirty="0" smtClean="0"/>
              <a:t> are increasing in some other manner like exponentially etc.</a:t>
            </a:r>
            <a:endParaRPr lang="en-US" sz="2400" dirty="0"/>
          </a:p>
        </p:txBody>
      </p:sp>
    </p:spTree>
    <p:extLst>
      <p:ext uri="{BB962C8B-B14F-4D97-AF65-F5344CB8AC3E}">
        <p14:creationId xmlns:p14="http://schemas.microsoft.com/office/powerpoint/2010/main" val="1733828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3411" y="1492370"/>
            <a:ext cx="9670211" cy="3416320"/>
          </a:xfrm>
          <a:prstGeom prst="rect">
            <a:avLst/>
          </a:prstGeom>
          <a:noFill/>
        </p:spPr>
        <p:txBody>
          <a:bodyPr wrap="square" rtlCol="0">
            <a:spAutoFit/>
          </a:bodyPr>
          <a:lstStyle/>
          <a:p>
            <a:pPr algn="just"/>
            <a:r>
              <a:rPr lang="en-US" sz="2400" dirty="0"/>
              <a:t>The research performed in the field of “</a:t>
            </a:r>
            <a:r>
              <a:rPr lang="en-US" sz="2400" dirty="0" err="1"/>
              <a:t>coronavirology</a:t>
            </a:r>
            <a:r>
              <a:rPr lang="en-US" sz="2400" dirty="0"/>
              <a:t>” with the overview of coronavirus replication and pathogenesis along with the evolution of coronavirus, the organ cultures and cells preparation, as well as techniques for analyzing the virus function, commonly used reverse genetic techniques of coronavirus and virus cell fusion as well as titration techniques, identification of cellular receptors and virus cell fusion along with visualization of virus replication </a:t>
            </a:r>
            <a:r>
              <a:rPr lang="en-US" sz="2400" dirty="0" err="1"/>
              <a:t>omplexes</a:t>
            </a:r>
            <a:r>
              <a:rPr lang="en-US" sz="2400" dirty="0"/>
              <a:t> and covers the “coronavirus life cycle” in great and marginal detail.</a:t>
            </a:r>
          </a:p>
          <a:p>
            <a:pPr algn="just"/>
            <a:endParaRPr lang="en-US" sz="2400" dirty="0"/>
          </a:p>
        </p:txBody>
      </p:sp>
    </p:spTree>
    <p:extLst>
      <p:ext uri="{BB962C8B-B14F-4D97-AF65-F5344CB8AC3E}">
        <p14:creationId xmlns:p14="http://schemas.microsoft.com/office/powerpoint/2010/main" val="1100554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371157016"/>
              </p:ext>
            </p:extLst>
          </p:nvPr>
        </p:nvGraphicFramePr>
        <p:xfrm>
          <a:off x="129396" y="828136"/>
          <a:ext cx="11947584" cy="4587240"/>
        </p:xfrm>
        <a:graphic>
          <a:graphicData uri="http://schemas.openxmlformats.org/drawingml/2006/table">
            <a:tbl>
              <a:tblPr firstRow="1" bandRow="1">
                <a:tableStyleId>{5C22544A-7EE6-4342-B048-85BDC9FD1C3A}</a:tableStyleId>
              </a:tblPr>
              <a:tblGrid>
                <a:gridCol w="3982528"/>
                <a:gridCol w="3982528"/>
                <a:gridCol w="3982528"/>
              </a:tblGrid>
              <a:tr h="370840">
                <a:tc>
                  <a:txBody>
                    <a:bodyPr/>
                    <a:lstStyle/>
                    <a:p>
                      <a:r>
                        <a:rPr lang="en-US" sz="1800" dirty="0" smtClean="0"/>
                        <a:t>Data sets :</a:t>
                      </a:r>
                      <a:endParaRPr lang="en-US" sz="1800" dirty="0"/>
                    </a:p>
                  </a:txBody>
                  <a:tcPr/>
                </a:tc>
                <a:tc>
                  <a:txBody>
                    <a:bodyPr/>
                    <a:lstStyle/>
                    <a:p>
                      <a:r>
                        <a:rPr lang="en-US" dirty="0" smtClean="0"/>
                        <a:t>Descriptions </a:t>
                      </a:r>
                      <a:endParaRPr lang="en-US" dirty="0"/>
                    </a:p>
                  </a:txBody>
                  <a:tcPr/>
                </a:tc>
                <a:tc>
                  <a:txBody>
                    <a:bodyPr/>
                    <a:lstStyle/>
                    <a:p>
                      <a:r>
                        <a:rPr lang="en-US" dirty="0" smtClean="0"/>
                        <a:t>Columns</a:t>
                      </a:r>
                      <a:endParaRPr lang="en-US" dirty="0"/>
                    </a:p>
                  </a:txBody>
                  <a:tcPr/>
                </a:tc>
              </a:tr>
              <a:tr h="370840">
                <a:tc>
                  <a:txBody>
                    <a:bodyPr/>
                    <a:lstStyle/>
                    <a:p>
                      <a:r>
                        <a:rPr lang="en-US" sz="1800" dirty="0" smtClean="0"/>
                        <a:t>COVID-19 spread dataset</a:t>
                      </a:r>
                      <a:endParaRPr lang="en-US" sz="1800" dirty="0"/>
                    </a:p>
                  </a:txBody>
                  <a:tcPr/>
                </a:tc>
                <a:tc>
                  <a:txBody>
                    <a:bodyPr/>
                    <a:lstStyle/>
                    <a:p>
                      <a:endParaRPr lang="en-US" dirty="0"/>
                    </a:p>
                  </a:txBody>
                  <a:tcPr/>
                </a:tc>
                <a:tc>
                  <a:txBody>
                    <a:bodyPr/>
                    <a:lstStyle/>
                    <a:p>
                      <a:endParaRPr lang="en-US"/>
                    </a:p>
                  </a:txBody>
                  <a:tcPr/>
                </a:tc>
              </a:tr>
              <a:tr h="370840">
                <a:tc>
                  <a:txBody>
                    <a:bodyPr/>
                    <a:lstStyle/>
                    <a:p>
                      <a:r>
                        <a:rPr lang="en-US" dirty="0" smtClean="0"/>
                        <a:t>Time_series_2019-ncov-confirmed.csv</a:t>
                      </a:r>
                      <a:endParaRPr lang="en-US" dirty="0"/>
                    </a:p>
                  </a:txBody>
                  <a:tcPr/>
                </a:tc>
                <a:tc>
                  <a:txBody>
                    <a:bodyPr/>
                    <a:lstStyle/>
                    <a:p>
                      <a:r>
                        <a:rPr lang="en-US" dirty="0" smtClean="0"/>
                        <a:t>Data about the number of confirmed cases</a:t>
                      </a:r>
                      <a:endParaRPr lang="en-US" dirty="0"/>
                    </a:p>
                  </a:txBody>
                  <a:tcPr/>
                </a:tc>
                <a:tc>
                  <a:txBody>
                    <a:bodyPr/>
                    <a:lstStyle/>
                    <a:p>
                      <a:r>
                        <a:rPr lang="en-US" dirty="0" smtClean="0"/>
                        <a:t>State, Region/Country,</a:t>
                      </a:r>
                      <a:r>
                        <a:rPr lang="en-US" baseline="0" dirty="0" smtClean="0"/>
                        <a:t> </a:t>
                      </a:r>
                      <a:r>
                        <a:rPr lang="en-US" baseline="0" dirty="0" err="1" smtClean="0"/>
                        <a:t>lat</a:t>
                      </a:r>
                      <a:r>
                        <a:rPr lang="en-US" baseline="0" dirty="0" smtClean="0"/>
                        <a:t>, long, and date from 22/01/2020 to </a:t>
                      </a:r>
                      <a:r>
                        <a:rPr lang="en-US" baseline="0" dirty="0" smtClean="0"/>
                        <a:t>yesterday</a:t>
                      </a:r>
                      <a:endParaRPr lang="en-US" dirty="0"/>
                    </a:p>
                  </a:txBody>
                  <a:tcPr/>
                </a:tc>
              </a:tr>
              <a:tr h="370840">
                <a:tc>
                  <a:txBody>
                    <a:bodyPr/>
                    <a:lstStyle/>
                    <a:p>
                      <a:r>
                        <a:rPr lang="en-US" sz="1800" b="0" i="0" kern="1200" dirty="0" smtClean="0">
                          <a:solidFill>
                            <a:schemeClr val="dk1"/>
                          </a:solidFill>
                          <a:effectLst/>
                          <a:latin typeface="+mn-lt"/>
                          <a:ea typeface="+mn-ea"/>
                          <a:cs typeface="+mn-cs"/>
                        </a:rPr>
                        <a:t>time_series_2019‐ncov‐Deaths.csv </a:t>
                      </a:r>
                      <a:endParaRPr lang="en-US" dirty="0"/>
                    </a:p>
                  </a:txBody>
                  <a:tcPr/>
                </a:tc>
                <a:tc>
                  <a:txBody>
                    <a:bodyPr/>
                    <a:lstStyle/>
                    <a:p>
                      <a:r>
                        <a:rPr lang="en-US" sz="1800" b="0" i="0" kern="1200" dirty="0" smtClean="0">
                          <a:solidFill>
                            <a:schemeClr val="dk1"/>
                          </a:solidFill>
                          <a:effectLst/>
                          <a:latin typeface="+mn-lt"/>
                          <a:ea typeface="+mn-ea"/>
                          <a:cs typeface="+mn-cs"/>
                        </a:rPr>
                        <a:t>Data about the number of Death case</a:t>
                      </a:r>
                      <a:endParaRPr lang="en-US" dirty="0"/>
                    </a:p>
                  </a:txBody>
                  <a:tcPr/>
                </a:tc>
                <a:tc>
                  <a:txBody>
                    <a:bodyPr/>
                    <a:lstStyle/>
                    <a:p>
                      <a:r>
                        <a:rPr lang="en-US" dirty="0" smtClean="0"/>
                        <a:t>State, Region/Country,</a:t>
                      </a:r>
                      <a:r>
                        <a:rPr lang="en-US" baseline="0" dirty="0" smtClean="0"/>
                        <a:t> </a:t>
                      </a:r>
                      <a:r>
                        <a:rPr lang="en-US" baseline="0" dirty="0" err="1" smtClean="0"/>
                        <a:t>lat</a:t>
                      </a:r>
                      <a:r>
                        <a:rPr lang="en-US" baseline="0" dirty="0" smtClean="0"/>
                        <a:t>, long, and date from 22/01/2020 to </a:t>
                      </a:r>
                      <a:r>
                        <a:rPr lang="en-US" baseline="0" dirty="0" smtClean="0"/>
                        <a:t>yesterday</a:t>
                      </a:r>
                      <a:endParaRPr lang="en-US" dirty="0"/>
                    </a:p>
                  </a:txBody>
                  <a:tcPr/>
                </a:tc>
              </a:tr>
              <a:tr h="370840">
                <a:tc>
                  <a:txBody>
                    <a:bodyPr/>
                    <a:lstStyle/>
                    <a:p>
                      <a:r>
                        <a:rPr lang="en-US" sz="1800" b="0" i="0" kern="1200" dirty="0" smtClean="0">
                          <a:solidFill>
                            <a:schemeClr val="dk1"/>
                          </a:solidFill>
                          <a:effectLst/>
                          <a:latin typeface="+mn-lt"/>
                          <a:ea typeface="+mn-ea"/>
                          <a:cs typeface="+mn-cs"/>
                        </a:rPr>
                        <a:t>time_series_2019‐ncov‐Recovered.csv</a:t>
                      </a:r>
                      <a:endParaRPr lang="en-US" dirty="0"/>
                    </a:p>
                  </a:txBody>
                  <a:tcPr/>
                </a:tc>
                <a:tc>
                  <a:txBody>
                    <a:bodyPr/>
                    <a:lstStyle/>
                    <a:p>
                      <a:r>
                        <a:rPr lang="en-US" sz="1800" b="0" i="0" kern="1200" dirty="0" smtClean="0">
                          <a:solidFill>
                            <a:schemeClr val="dk1"/>
                          </a:solidFill>
                          <a:effectLst/>
                          <a:latin typeface="+mn-lt"/>
                          <a:ea typeface="+mn-ea"/>
                          <a:cs typeface="+mn-cs"/>
                        </a:rPr>
                        <a:t>Data about the number of recovered cases</a:t>
                      </a:r>
                      <a:endParaRPr lang="en-US" dirty="0"/>
                    </a:p>
                  </a:txBody>
                  <a:tcPr/>
                </a:tc>
                <a:tc>
                  <a:txBody>
                    <a:bodyPr/>
                    <a:lstStyle/>
                    <a:p>
                      <a:r>
                        <a:rPr lang="en-US" sz="1800" b="0" i="0" kern="1200" dirty="0" smtClean="0">
                          <a:solidFill>
                            <a:schemeClr val="dk1"/>
                          </a:solidFill>
                          <a:effectLst/>
                          <a:latin typeface="+mn-lt"/>
                          <a:ea typeface="+mn-ea"/>
                          <a:cs typeface="+mn-cs"/>
                        </a:rPr>
                        <a:t>Data about the number of recovered cases</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sz="1800" b="0" i="0" kern="1200" dirty="0" smtClean="0">
                          <a:solidFill>
                            <a:schemeClr val="dk1"/>
                          </a:solidFill>
                          <a:effectLst/>
                          <a:latin typeface="+mn-lt"/>
                          <a:ea typeface="+mn-ea"/>
                          <a:cs typeface="+mn-cs"/>
                        </a:rPr>
                        <a:t>Cases Novel coronavirus 22019 </a:t>
                      </a:r>
                      <a:r>
                        <a:rPr lang="en-US" sz="1800" b="0" i="0" kern="1200" dirty="0" err="1" smtClean="0">
                          <a:solidFill>
                            <a:schemeClr val="dk1"/>
                          </a:solidFill>
                          <a:effectLst/>
                          <a:latin typeface="+mn-lt"/>
                          <a:ea typeface="+mn-ea"/>
                          <a:cs typeface="+mn-cs"/>
                        </a:rPr>
                        <a:t>ataset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2019_nCoV_data.csv </a:t>
                      </a:r>
                      <a:endParaRPr lang="en-US" sz="1800" b="0" i="0" kern="1200" dirty="0">
                        <a:solidFill>
                          <a:schemeClr val="dk1"/>
                        </a:solidFill>
                        <a:effectLst/>
                        <a:latin typeface="+mn-lt"/>
                        <a:ea typeface="+mn-ea"/>
                        <a:cs typeface="+mn-cs"/>
                      </a:endParaRPr>
                    </a:p>
                  </a:txBody>
                  <a:tcPr/>
                </a:tc>
                <a:tc>
                  <a:txBody>
                    <a:bodyPr/>
                    <a:lstStyle/>
                    <a:p>
                      <a:r>
                        <a:rPr lang="en-US" sz="1800" b="0" i="0" kern="1200" dirty="0" smtClean="0">
                          <a:solidFill>
                            <a:schemeClr val="dk1"/>
                          </a:solidFill>
                          <a:effectLst/>
                          <a:latin typeface="+mn-lt"/>
                          <a:ea typeface="+mn-ea"/>
                          <a:cs typeface="+mn-cs"/>
                        </a:rPr>
                        <a:t>Daily level information on the number of 2019‐nCoV affected cases across the globe</a:t>
                      </a:r>
                      <a:endParaRPr lang="en-US" sz="1800" b="0" i="0" kern="1200" dirty="0">
                        <a:solidFill>
                          <a:schemeClr val="dk1"/>
                        </a:solidFill>
                        <a:effectLst/>
                        <a:latin typeface="+mn-lt"/>
                        <a:ea typeface="+mn-ea"/>
                        <a:cs typeface="+mn-cs"/>
                      </a:endParaRPr>
                    </a:p>
                  </a:txBody>
                  <a:tcPr/>
                </a:tc>
                <a:tc>
                  <a:txBody>
                    <a:bodyPr/>
                    <a:lstStyle/>
                    <a:p>
                      <a:r>
                        <a:rPr lang="en-US" sz="1800" b="0" i="0" kern="1200" dirty="0" err="1" smtClean="0">
                          <a:solidFill>
                            <a:schemeClr val="dk1"/>
                          </a:solidFill>
                          <a:effectLst/>
                          <a:latin typeface="+mn-lt"/>
                          <a:ea typeface="+mn-ea"/>
                          <a:cs typeface="+mn-cs"/>
                        </a:rPr>
                        <a:t>Sno</a:t>
                      </a:r>
                      <a:r>
                        <a:rPr lang="en-US" sz="1800" b="0" i="0" kern="1200" dirty="0" smtClean="0">
                          <a:solidFill>
                            <a:schemeClr val="dk1"/>
                          </a:solidFill>
                          <a:effectLst/>
                          <a:latin typeface="+mn-lt"/>
                          <a:ea typeface="+mn-ea"/>
                          <a:cs typeface="+mn-cs"/>
                        </a:rPr>
                        <a:t>, date, province/state province, country, last update, confirmed, deaths, recovered</a:t>
                      </a:r>
                      <a:endParaRPr lang="en-US" sz="1800" b="0" i="0" kern="1200" dirty="0">
                        <a:solidFill>
                          <a:schemeClr val="dk1"/>
                        </a:solidFill>
                        <a:effectLst/>
                        <a:latin typeface="+mn-lt"/>
                        <a:ea typeface="+mn-ea"/>
                        <a:cs typeface="+mn-cs"/>
                      </a:endParaRPr>
                    </a:p>
                  </a:txBody>
                  <a:tcPr/>
                </a:tc>
              </a:tr>
              <a:tr h="370840">
                <a:tc>
                  <a:txBody>
                    <a:bodyPr/>
                    <a:lstStyle/>
                    <a:p>
                      <a:r>
                        <a:rPr lang="en-US" sz="1800" b="0" i="0" kern="1200" dirty="0" smtClean="0">
                          <a:solidFill>
                            <a:schemeClr val="dk1"/>
                          </a:solidFill>
                          <a:effectLst/>
                          <a:latin typeface="+mn-lt"/>
                          <a:ea typeface="+mn-ea"/>
                          <a:cs typeface="+mn-cs"/>
                        </a:rPr>
                        <a:t>time_series_2019_ncov_confirmed.csv</a:t>
                      </a:r>
                      <a:endParaRPr lang="en-US" dirty="0"/>
                    </a:p>
                  </a:txBody>
                  <a:tcPr/>
                </a:tc>
                <a:tc>
                  <a:txBody>
                    <a:bodyPr/>
                    <a:lstStyle/>
                    <a:p>
                      <a:r>
                        <a:rPr lang="en-US" sz="1800" b="0" i="0" kern="1200" dirty="0" smtClean="0">
                          <a:solidFill>
                            <a:schemeClr val="dk1"/>
                          </a:solidFill>
                          <a:effectLst/>
                          <a:latin typeface="+mn-lt"/>
                          <a:ea typeface="+mn-ea"/>
                          <a:cs typeface="+mn-cs"/>
                        </a:rPr>
                        <a:t>Time‐series data of confirmed cases </a:t>
                      </a:r>
                      <a:endParaRPr lang="en-US" dirty="0"/>
                    </a:p>
                  </a:txBody>
                  <a:tcPr/>
                </a:tc>
                <a:tc>
                  <a:txBody>
                    <a:bodyPr/>
                    <a:lstStyle/>
                    <a:p>
                      <a:r>
                        <a:rPr lang="en-US" dirty="0" smtClean="0"/>
                        <a:t>State, Region/Country,</a:t>
                      </a:r>
                      <a:r>
                        <a:rPr lang="en-US" baseline="0" dirty="0" smtClean="0"/>
                        <a:t> </a:t>
                      </a:r>
                      <a:r>
                        <a:rPr lang="en-US" baseline="0" dirty="0" err="1" smtClean="0"/>
                        <a:t>lat</a:t>
                      </a:r>
                      <a:r>
                        <a:rPr lang="en-US" baseline="0" dirty="0" smtClean="0"/>
                        <a:t>, long, and date from 22/01/2020 to </a:t>
                      </a:r>
                      <a:r>
                        <a:rPr lang="en-US" baseline="0" dirty="0" smtClean="0"/>
                        <a:t>yesterday</a:t>
                      </a:r>
                      <a:endParaRPr lang="en-US" dirty="0"/>
                    </a:p>
                  </a:txBody>
                  <a:tcPr/>
                </a:tc>
              </a:tr>
            </a:tbl>
          </a:graphicData>
        </a:graphic>
      </p:graphicFrame>
    </p:spTree>
    <p:extLst>
      <p:ext uri="{BB962C8B-B14F-4D97-AF65-F5344CB8AC3E}">
        <p14:creationId xmlns:p14="http://schemas.microsoft.com/office/powerpoint/2010/main" val="1658020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34907055"/>
              </p:ext>
            </p:extLst>
          </p:nvPr>
        </p:nvGraphicFramePr>
        <p:xfrm>
          <a:off x="327805" y="719666"/>
          <a:ext cx="11386866" cy="2515239"/>
        </p:xfrm>
        <a:graphic>
          <a:graphicData uri="http://schemas.openxmlformats.org/drawingml/2006/table">
            <a:tbl>
              <a:tblPr firstRow="1" bandRow="1">
                <a:tableStyleId>{5C22544A-7EE6-4342-B048-85BDC9FD1C3A}</a:tableStyleId>
              </a:tblPr>
              <a:tblGrid>
                <a:gridCol w="3795622"/>
                <a:gridCol w="3795622"/>
                <a:gridCol w="3795622"/>
              </a:tblGrid>
              <a:tr h="838413">
                <a:tc>
                  <a:txBody>
                    <a:bodyPr/>
                    <a:lstStyle/>
                    <a:p>
                      <a:r>
                        <a:rPr lang="en-US" dirty="0" err="1" smtClean="0"/>
                        <a:t>Twittwr</a:t>
                      </a:r>
                      <a:r>
                        <a:rPr lang="en-US" baseline="0" dirty="0" smtClean="0"/>
                        <a:t> data sets for sentiment analysis</a:t>
                      </a:r>
                      <a:endParaRPr lang="en-US" dirty="0"/>
                    </a:p>
                  </a:txBody>
                  <a:tcPr/>
                </a:tc>
                <a:tc>
                  <a:txBody>
                    <a:bodyPr/>
                    <a:lstStyle/>
                    <a:p>
                      <a:r>
                        <a:rPr lang="en-US" dirty="0" smtClean="0"/>
                        <a:t>Tweets</a:t>
                      </a:r>
                      <a:r>
                        <a:rPr lang="en-US" baseline="0" dirty="0" smtClean="0"/>
                        <a:t> of people found corona Positive</a:t>
                      </a:r>
                      <a:endParaRPr lang="en-US" dirty="0"/>
                    </a:p>
                  </a:txBody>
                  <a:tcPr/>
                </a:tc>
                <a:tc>
                  <a:txBody>
                    <a:bodyPr/>
                    <a:lstStyle/>
                    <a:p>
                      <a:r>
                        <a:rPr lang="en-US" dirty="0" smtClean="0"/>
                        <a:t>NA</a:t>
                      </a:r>
                      <a:endParaRPr lang="en-US" dirty="0"/>
                    </a:p>
                  </a:txBody>
                  <a:tcPr/>
                </a:tc>
              </a:tr>
              <a:tr h="838413">
                <a:tc>
                  <a:txBody>
                    <a:bodyPr/>
                    <a:lstStyle/>
                    <a:p>
                      <a:endParaRPr lang="en-US" dirty="0"/>
                    </a:p>
                  </a:txBody>
                  <a:tcPr/>
                </a:tc>
                <a:tc>
                  <a:txBody>
                    <a:bodyPr/>
                    <a:lstStyle/>
                    <a:p>
                      <a:endParaRPr lang="en-US"/>
                    </a:p>
                  </a:txBody>
                  <a:tcPr/>
                </a:tc>
                <a:tc>
                  <a:txBody>
                    <a:bodyPr/>
                    <a:lstStyle/>
                    <a:p>
                      <a:endParaRPr lang="en-US"/>
                    </a:p>
                  </a:txBody>
                  <a:tcPr/>
                </a:tc>
              </a:tr>
              <a:tr h="838413">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3" name="TextBox 2"/>
          <p:cNvSpPr txBox="1"/>
          <p:nvPr/>
        </p:nvSpPr>
        <p:spPr>
          <a:xfrm>
            <a:off x="750498" y="3666226"/>
            <a:ext cx="9627079" cy="923330"/>
          </a:xfrm>
          <a:prstGeom prst="rect">
            <a:avLst/>
          </a:prstGeom>
          <a:noFill/>
        </p:spPr>
        <p:txBody>
          <a:bodyPr wrap="square" rtlCol="0">
            <a:spAutoFit/>
          </a:bodyPr>
          <a:lstStyle/>
          <a:p>
            <a:r>
              <a:rPr lang="en-US" dirty="0" smtClean="0"/>
              <a:t>( These are not our final datasets on that we are going to work but till now I have found </a:t>
            </a:r>
            <a:r>
              <a:rPr lang="en-US" dirty="0" err="1" smtClean="0"/>
              <a:t>thi</a:t>
            </a:r>
            <a:r>
              <a:rPr lang="en-US" dirty="0" smtClean="0"/>
              <a:t> best, so later it may be possible that we may change the dataset or modify them.</a:t>
            </a:r>
          </a:p>
          <a:p>
            <a:r>
              <a:rPr lang="en-US" dirty="0" smtClean="0"/>
              <a:t>We have made it only at abstract level)</a:t>
            </a:r>
            <a:endParaRPr lang="en-US" dirty="0"/>
          </a:p>
        </p:txBody>
      </p:sp>
    </p:spTree>
    <p:extLst>
      <p:ext uri="{BB962C8B-B14F-4D97-AF65-F5344CB8AC3E}">
        <p14:creationId xmlns:p14="http://schemas.microsoft.com/office/powerpoint/2010/main" val="1053093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6815" y="862642"/>
            <a:ext cx="5218981" cy="369332"/>
          </a:xfrm>
          <a:prstGeom prst="rect">
            <a:avLst/>
          </a:prstGeom>
          <a:noFill/>
        </p:spPr>
        <p:txBody>
          <a:bodyPr wrap="square" rtlCol="0">
            <a:spAutoFit/>
          </a:bodyPr>
          <a:lstStyle/>
          <a:p>
            <a:r>
              <a:rPr lang="en-US" b="1" dirty="0" smtClean="0">
                <a:solidFill>
                  <a:srgbClr val="FF0000"/>
                </a:solidFill>
              </a:rPr>
              <a:t>Work Done till now:</a:t>
            </a:r>
            <a:endParaRPr lang="en-US" b="1" dirty="0">
              <a:solidFill>
                <a:srgbClr val="FF0000"/>
              </a:solidFill>
            </a:endParaRPr>
          </a:p>
        </p:txBody>
      </p:sp>
      <p:sp>
        <p:nvSpPr>
          <p:cNvPr id="6" name="TextBox 5"/>
          <p:cNvSpPr txBox="1"/>
          <p:nvPr/>
        </p:nvSpPr>
        <p:spPr>
          <a:xfrm>
            <a:off x="474452" y="1449238"/>
            <a:ext cx="7470475" cy="369332"/>
          </a:xfrm>
          <a:prstGeom prst="rect">
            <a:avLst/>
          </a:prstGeom>
          <a:noFill/>
        </p:spPr>
        <p:txBody>
          <a:bodyPr wrap="square" rtlCol="0">
            <a:spAutoFit/>
          </a:bodyPr>
          <a:lstStyle/>
          <a:p>
            <a:r>
              <a:rPr lang="en-US" dirty="0" smtClean="0"/>
              <a:t>Coronavirus </a:t>
            </a:r>
            <a:r>
              <a:rPr lang="en-US" dirty="0"/>
              <a:t>(COVID-19) Visualization &amp; </a:t>
            </a:r>
            <a:r>
              <a:rPr lang="en-US" dirty="0" smtClean="0"/>
              <a:t>Prediction</a:t>
            </a:r>
            <a:endParaRPr lang="en-US" dirty="0"/>
          </a:p>
        </p:txBody>
      </p:sp>
    </p:spTree>
    <p:extLst>
      <p:ext uri="{BB962C8B-B14F-4D97-AF65-F5344CB8AC3E}">
        <p14:creationId xmlns:p14="http://schemas.microsoft.com/office/powerpoint/2010/main" val="3340990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442D471-B5EF-43BB-BE63-4764D98FA303}"/>
              </a:ext>
            </a:extLst>
          </p:cNvPr>
          <p:cNvSpPr txBox="1"/>
          <p:nvPr/>
        </p:nvSpPr>
        <p:spPr>
          <a:xfrm>
            <a:off x="1143000" y="419100"/>
            <a:ext cx="8086725"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t>References</a:t>
            </a:r>
          </a:p>
          <a:p>
            <a:r>
              <a:rPr lang="en-US" sz="2400" dirty="0"/>
              <a:t>**Juan M. Banda, Ramya </a:t>
            </a:r>
            <a:r>
              <a:rPr lang="en-US" sz="2400" dirty="0" err="1"/>
              <a:t>Tekumalla</a:t>
            </a:r>
            <a:r>
              <a:rPr lang="en-US" sz="2400" dirty="0"/>
              <a:t>, Guanyu Wang,</a:t>
            </a:r>
          </a:p>
          <a:p>
            <a:r>
              <a:rPr lang="en-US" sz="2400" dirty="0"/>
              <a:t>Jingyuan Yu, Tuo Liu, </a:t>
            </a:r>
            <a:r>
              <a:rPr lang="en-US" sz="2400" dirty="0" err="1"/>
              <a:t>Yuning</a:t>
            </a:r>
            <a:r>
              <a:rPr lang="en-US" sz="2400" dirty="0"/>
              <a:t> Ding, and Gerardo</a:t>
            </a:r>
          </a:p>
          <a:p>
            <a:r>
              <a:rPr lang="en-US" sz="2400" dirty="0" err="1"/>
              <a:t>Chowell</a:t>
            </a:r>
            <a:r>
              <a:rPr lang="en-US" sz="2400" dirty="0"/>
              <a:t>. 2020. A Twitter Dataset of 150+ million</a:t>
            </a:r>
          </a:p>
          <a:p>
            <a:r>
              <a:rPr lang="en-US" sz="2400" dirty="0"/>
              <a:t>tweets related to COVID-19 for open research.</a:t>
            </a:r>
          </a:p>
          <a:p>
            <a:r>
              <a:rPr lang="en-US" sz="2400" dirty="0"/>
              <a:t>Type: dataset.</a:t>
            </a:r>
          </a:p>
          <a:p>
            <a:r>
              <a:rPr lang="en-US" sz="2400" dirty="0"/>
              <a:t>**Emily Chen, Kristina Lerman, and Emilio Ferrara.</a:t>
            </a:r>
          </a:p>
          <a:p>
            <a:r>
              <a:rPr lang="en-US" sz="2400" dirty="0"/>
              <a:t>2020. #COVID-19: The First Public Coronavirus</a:t>
            </a:r>
          </a:p>
          <a:p>
            <a:r>
              <a:rPr lang="en-US" sz="2400" dirty="0"/>
              <a:t>Twitter Dataset. Original-date: 2020-03-</a:t>
            </a:r>
          </a:p>
          <a:p>
            <a:r>
              <a:rPr lang="en-US" sz="2400" dirty="0"/>
              <a:t>15T17:32:03Z.</a:t>
            </a:r>
          </a:p>
          <a:p>
            <a:r>
              <a:rPr lang="en-US" sz="2400" dirty="0"/>
              <a:t>**Andrew Gelman. 2017. The piranha problem in social</a:t>
            </a:r>
          </a:p>
          <a:p>
            <a:r>
              <a:rPr lang="en-US" sz="2400" dirty="0"/>
              <a:t>psychology / behavioral economics: The ”take a pill”</a:t>
            </a:r>
          </a:p>
          <a:p>
            <a:r>
              <a:rPr lang="en-US" sz="2400" dirty="0"/>
              <a:t>model of science eats itself - Statistical Modeling,</a:t>
            </a:r>
          </a:p>
          <a:p>
            <a:r>
              <a:rPr lang="en-US" sz="2400" dirty="0"/>
              <a:t>Causal Inference, and Social Science.</a:t>
            </a:r>
          </a:p>
          <a:p>
            <a:r>
              <a:rPr lang="en-US" sz="2400" dirty="0"/>
              <a:t>**The Guardian. 2020. Coronavirus latest: 5 April at a</a:t>
            </a:r>
          </a:p>
          <a:p>
            <a:r>
              <a:rPr lang="en-US" sz="2400" dirty="0"/>
              <a:t>glance. The Guardian.</a:t>
            </a:r>
          </a:p>
        </p:txBody>
      </p:sp>
    </p:spTree>
    <p:extLst>
      <p:ext uri="{BB962C8B-B14F-4D97-AF65-F5344CB8AC3E}">
        <p14:creationId xmlns:p14="http://schemas.microsoft.com/office/powerpoint/2010/main" val="269468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D651B61-325E-4E73-8445-38B0DE8AAA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xmlns="" id="{B42E5253-D3AC-4AC2-B766-8B34F13C2F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xmlns="" id="{10AE8D57-436A-4073-9A75-15BB5949F8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88C97474-5879-4DB5-B4F3-F0357104BC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9831CBB7-4817-4B54-A7F9-0AE2D0C478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5">
            <a:extLst>
              <a:ext uri="{FF2B5EF4-FFF2-40B4-BE49-F238E27FC236}">
                <a16:creationId xmlns:a16="http://schemas.microsoft.com/office/drawing/2014/main" xmlns="" id="{86E226D4-DC04-446A-B75A-EA3236C71A3E}"/>
              </a:ext>
            </a:extLst>
          </p:cNvPr>
          <p:cNvPicPr>
            <a:picLocks noGrp="1" noChangeAspect="1"/>
          </p:cNvPicPr>
          <p:nvPr>
            <p:ph idx="1"/>
          </p:nvPr>
        </p:nvPicPr>
        <p:blipFill>
          <a:blip r:embed="rId2"/>
          <a:stretch>
            <a:fillRect/>
          </a:stretch>
        </p:blipFill>
        <p:spPr>
          <a:xfrm>
            <a:off x="720636" y="1071709"/>
            <a:ext cx="5476375" cy="4915046"/>
          </a:xfrm>
          <a:prstGeom prst="rect">
            <a:avLst/>
          </a:prstGeom>
        </p:spPr>
      </p:pic>
      <p:sp>
        <p:nvSpPr>
          <p:cNvPr id="20" name="Rectangle 19">
            <a:extLst>
              <a:ext uri="{FF2B5EF4-FFF2-40B4-BE49-F238E27FC236}">
                <a16:creationId xmlns:a16="http://schemas.microsoft.com/office/drawing/2014/main" xmlns="" id="{96BC321D-B05F-4857-8880-97F61B9B7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2378ECCF-E4AC-44FB-8A0F-C2650C2158F1}"/>
              </a:ext>
            </a:extLst>
          </p:cNvPr>
          <p:cNvSpPr>
            <a:spLocks noGrp="1"/>
          </p:cNvSpPr>
          <p:nvPr>
            <p:ph type="title"/>
          </p:nvPr>
        </p:nvSpPr>
        <p:spPr>
          <a:xfrm>
            <a:off x="6873606" y="938022"/>
            <a:ext cx="4597758" cy="1188720"/>
          </a:xfrm>
        </p:spPr>
        <p:txBody>
          <a:bodyPr vert="horz" lIns="91440" tIns="45720" rIns="91440" bIns="45720" rtlCol="0" anchor="b">
            <a:normAutofit/>
          </a:bodyPr>
          <a:lstStyle/>
          <a:p>
            <a:r>
              <a:rPr lang="en-US" sz="2800" dirty="0"/>
              <a:t>IIIT NAGPUR</a:t>
            </a:r>
          </a:p>
        </p:txBody>
      </p:sp>
      <p:sp>
        <p:nvSpPr>
          <p:cNvPr id="4" name="Text Placeholder 3">
            <a:extLst>
              <a:ext uri="{FF2B5EF4-FFF2-40B4-BE49-F238E27FC236}">
                <a16:creationId xmlns:a16="http://schemas.microsoft.com/office/drawing/2014/main" xmlns="" id="{B8008E3E-F9AF-4255-8D78-EBCDC980A28C}"/>
              </a:ext>
            </a:extLst>
          </p:cNvPr>
          <p:cNvSpPr>
            <a:spLocks noGrp="1"/>
          </p:cNvSpPr>
          <p:nvPr>
            <p:ph type="body" sz="half" idx="2"/>
          </p:nvPr>
        </p:nvSpPr>
        <p:spPr>
          <a:xfrm>
            <a:off x="6664839" y="2340864"/>
            <a:ext cx="5109237" cy="3793237"/>
          </a:xfrm>
        </p:spPr>
        <p:txBody>
          <a:bodyPr vert="horz" lIns="91440" tIns="45720" rIns="91440" bIns="45720" rtlCol="0" anchor="ctr">
            <a:normAutofit/>
          </a:bodyPr>
          <a:lstStyle/>
          <a:p>
            <a:pPr>
              <a:buFont typeface="Wingdings 2" panose="05020102010507070707" pitchFamily="18" charset="2"/>
              <a:buChar char=""/>
            </a:pPr>
            <a:r>
              <a:rPr lang="en-US" sz="2400" dirty="0"/>
              <a:t>Shubham </a:t>
            </a:r>
            <a:r>
              <a:rPr lang="en-US" sz="2400" dirty="0" err="1"/>
              <a:t>Munale</a:t>
            </a:r>
            <a:r>
              <a:rPr lang="en-US" sz="2400" dirty="0"/>
              <a:t> (BT17CSE088)</a:t>
            </a:r>
          </a:p>
          <a:p>
            <a:pPr>
              <a:buFont typeface="Wingdings 2" panose="05020102010507070707" pitchFamily="18" charset="2"/>
              <a:buChar char=""/>
            </a:pPr>
            <a:r>
              <a:rPr lang="en-US" sz="2400" dirty="0"/>
              <a:t>Arvind </a:t>
            </a:r>
            <a:r>
              <a:rPr lang="en-US" sz="2400" dirty="0" err="1"/>
              <a:t>kumar</a:t>
            </a:r>
            <a:r>
              <a:rPr lang="en-US" sz="2400" dirty="0"/>
              <a:t> </a:t>
            </a:r>
            <a:r>
              <a:rPr lang="en-US" sz="2400" dirty="0">
                <a:ea typeface="+mn-lt"/>
                <a:cs typeface="+mn-lt"/>
              </a:rPr>
              <a:t>(BT17CSE087)</a:t>
            </a:r>
            <a:endParaRPr lang="en-US" sz="2400" dirty="0"/>
          </a:p>
          <a:p>
            <a:pPr>
              <a:buFont typeface="Wingdings 2" panose="05020102010507070707" pitchFamily="18" charset="2"/>
              <a:buChar char=""/>
            </a:pPr>
            <a:r>
              <a:rPr lang="en-US" sz="2400" dirty="0"/>
              <a:t>Manthan </a:t>
            </a:r>
            <a:r>
              <a:rPr lang="en-US" sz="2400" dirty="0">
                <a:ea typeface="+mn-lt"/>
                <a:cs typeface="+mn-lt"/>
              </a:rPr>
              <a:t>(BT17CSE105)</a:t>
            </a:r>
          </a:p>
          <a:p>
            <a:pPr>
              <a:buFont typeface="Wingdings 2" panose="05020102010507070707" pitchFamily="18" charset="2"/>
              <a:buChar char=""/>
            </a:pPr>
            <a:endParaRPr lang="en-US" sz="2400" dirty="0"/>
          </a:p>
        </p:txBody>
      </p:sp>
    </p:spTree>
    <p:extLst>
      <p:ext uri="{BB962C8B-B14F-4D97-AF65-F5344CB8AC3E}">
        <p14:creationId xmlns:p14="http://schemas.microsoft.com/office/powerpoint/2010/main" val="415618017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6982" y="1086927"/>
            <a:ext cx="3743864" cy="523220"/>
          </a:xfrm>
          <a:prstGeom prst="rect">
            <a:avLst/>
          </a:prstGeom>
          <a:noFill/>
        </p:spPr>
        <p:txBody>
          <a:bodyPr wrap="square" rtlCol="0">
            <a:spAutoFit/>
          </a:bodyPr>
          <a:lstStyle/>
          <a:p>
            <a:r>
              <a:rPr lang="en-US" sz="2800" b="1" dirty="0" smtClean="0">
                <a:solidFill>
                  <a:srgbClr val="FF0000"/>
                </a:solidFill>
              </a:rPr>
              <a:t>Agenda :</a:t>
            </a:r>
            <a:endParaRPr lang="en-US" sz="2800" b="1" dirty="0">
              <a:solidFill>
                <a:srgbClr val="FF0000"/>
              </a:solidFill>
            </a:endParaRPr>
          </a:p>
        </p:txBody>
      </p:sp>
      <p:sp>
        <p:nvSpPr>
          <p:cNvPr id="3" name="TextBox 2"/>
          <p:cNvSpPr txBox="1"/>
          <p:nvPr/>
        </p:nvSpPr>
        <p:spPr>
          <a:xfrm>
            <a:off x="1173192" y="2122098"/>
            <a:ext cx="7090914" cy="2031325"/>
          </a:xfrm>
          <a:prstGeom prst="rect">
            <a:avLst/>
          </a:prstGeom>
          <a:noFill/>
        </p:spPr>
        <p:txBody>
          <a:bodyPr wrap="square" rtlCol="0">
            <a:spAutoFit/>
          </a:bodyPr>
          <a:lstStyle/>
          <a:p>
            <a:pPr marL="342900" indent="-342900">
              <a:buAutoNum type="arabicPeriod"/>
            </a:pPr>
            <a:r>
              <a:rPr lang="en-US" dirty="0" smtClean="0"/>
              <a:t>Problem Statement</a:t>
            </a:r>
          </a:p>
          <a:p>
            <a:pPr marL="342900" indent="-342900">
              <a:buAutoNum type="arabicPeriod"/>
            </a:pPr>
            <a:r>
              <a:rPr lang="en-US" dirty="0" smtClean="0"/>
              <a:t>Motivation behind Problem</a:t>
            </a:r>
          </a:p>
          <a:p>
            <a:pPr marL="342900" indent="-342900">
              <a:buAutoNum type="arabicPeriod"/>
            </a:pPr>
            <a:r>
              <a:rPr lang="en-US" dirty="0" smtClean="0"/>
              <a:t>Objectives</a:t>
            </a:r>
          </a:p>
          <a:p>
            <a:pPr marL="342900" indent="-342900">
              <a:buAutoNum type="arabicPeriod"/>
            </a:pPr>
            <a:r>
              <a:rPr lang="en-US" dirty="0" smtClean="0"/>
              <a:t>Abstract</a:t>
            </a:r>
          </a:p>
          <a:p>
            <a:pPr marL="342900" indent="-342900">
              <a:buAutoNum type="arabicPeriod"/>
            </a:pPr>
            <a:r>
              <a:rPr lang="en-US" dirty="0" smtClean="0"/>
              <a:t>Literature Survey</a:t>
            </a:r>
          </a:p>
          <a:p>
            <a:pPr marL="342900" indent="-342900">
              <a:buAutoNum type="arabicPeriod"/>
            </a:pPr>
            <a:r>
              <a:rPr lang="en-US" dirty="0" smtClean="0"/>
              <a:t>Methodology</a:t>
            </a:r>
          </a:p>
          <a:p>
            <a:pPr marL="342900" indent="-342900">
              <a:buAutoNum type="arabicPeriod"/>
            </a:pPr>
            <a:r>
              <a:rPr lang="en-US" dirty="0" smtClean="0"/>
              <a:t>Conclusion</a:t>
            </a:r>
            <a:endParaRPr lang="en-US" dirty="0"/>
          </a:p>
        </p:txBody>
      </p:sp>
    </p:spTree>
    <p:extLst>
      <p:ext uri="{BB962C8B-B14F-4D97-AF65-F5344CB8AC3E}">
        <p14:creationId xmlns:p14="http://schemas.microsoft.com/office/powerpoint/2010/main" val="2211086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4067" y="785003"/>
            <a:ext cx="4270075" cy="461665"/>
          </a:xfrm>
          <a:prstGeom prst="rect">
            <a:avLst/>
          </a:prstGeom>
          <a:noFill/>
        </p:spPr>
        <p:txBody>
          <a:bodyPr wrap="square" rtlCol="0">
            <a:spAutoFit/>
          </a:bodyPr>
          <a:lstStyle/>
          <a:p>
            <a:r>
              <a:rPr lang="en-US" sz="2400" dirty="0" smtClean="0">
                <a:solidFill>
                  <a:srgbClr val="FF0000"/>
                </a:solidFill>
              </a:rPr>
              <a:t>Background &amp; Motivation :</a:t>
            </a:r>
            <a:endParaRPr lang="en-US" sz="2400" dirty="0">
              <a:solidFill>
                <a:srgbClr val="FF0000"/>
              </a:solidFill>
            </a:endParaRPr>
          </a:p>
        </p:txBody>
      </p:sp>
      <p:sp>
        <p:nvSpPr>
          <p:cNvPr id="3" name="TextBox 2"/>
          <p:cNvSpPr txBox="1"/>
          <p:nvPr/>
        </p:nvSpPr>
        <p:spPr>
          <a:xfrm>
            <a:off x="1552754" y="1811546"/>
            <a:ext cx="8117457" cy="2462213"/>
          </a:xfrm>
          <a:prstGeom prst="rect">
            <a:avLst/>
          </a:prstGeom>
          <a:noFill/>
        </p:spPr>
        <p:txBody>
          <a:bodyPr wrap="square" rtlCol="0">
            <a:spAutoFit/>
          </a:bodyPr>
          <a:lstStyle/>
          <a:p>
            <a:r>
              <a:rPr lang="en-US" sz="2200" dirty="0" smtClean="0"/>
              <a:t>COVID-19 is an ongoing pandemic that infected more than </a:t>
            </a:r>
            <a:r>
              <a:rPr lang="en-US" sz="2200" dirty="0" smtClean="0"/>
              <a:t>41.6</a:t>
            </a:r>
            <a:r>
              <a:rPr lang="en-US" sz="2200" dirty="0" smtClean="0"/>
              <a:t>M </a:t>
            </a:r>
            <a:r>
              <a:rPr lang="en-US" sz="2200" dirty="0" smtClean="0"/>
              <a:t>of people over the globe and deaths more than  </a:t>
            </a:r>
            <a:r>
              <a:rPr lang="en-US" sz="2200" dirty="0" smtClean="0"/>
              <a:t>1.14M</a:t>
            </a:r>
            <a:r>
              <a:rPr lang="en-US" sz="2200" dirty="0" smtClean="0"/>
              <a:t>. All </a:t>
            </a:r>
            <a:r>
              <a:rPr lang="en-US" sz="2200" dirty="0"/>
              <a:t>other pandemics recorded in history, a large volume of data and news concerning COVID-19 are flowed in with great speed and coverage, mobilizing scholars from various fields of knowledge to focus their efforts on analyzing those data and proposing </a:t>
            </a:r>
            <a:r>
              <a:rPr lang="en-US" sz="2200" dirty="0" smtClean="0"/>
              <a:t>solutions</a:t>
            </a:r>
            <a:r>
              <a:rPr lang="en-US" sz="2200" dirty="0"/>
              <a:t> </a:t>
            </a:r>
            <a:r>
              <a:rPr lang="en-US" sz="2200" dirty="0" smtClean="0"/>
              <a:t>and finding the Vaccine.</a:t>
            </a:r>
            <a:endParaRPr lang="en-US" sz="2200" dirty="0"/>
          </a:p>
        </p:txBody>
      </p:sp>
    </p:spTree>
    <p:extLst>
      <p:ext uri="{BB962C8B-B14F-4D97-AF65-F5344CB8AC3E}">
        <p14:creationId xmlns:p14="http://schemas.microsoft.com/office/powerpoint/2010/main" val="4255474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36762"/>
            <a:ext cx="4770408" cy="461665"/>
          </a:xfrm>
          <a:prstGeom prst="rect">
            <a:avLst/>
          </a:prstGeom>
          <a:noFill/>
        </p:spPr>
        <p:txBody>
          <a:bodyPr wrap="square" rtlCol="0">
            <a:spAutoFit/>
          </a:bodyPr>
          <a:lstStyle/>
          <a:p>
            <a:r>
              <a:rPr lang="en-US" sz="2400" dirty="0" smtClean="0">
                <a:solidFill>
                  <a:srgbClr val="FF0000"/>
                </a:solidFill>
              </a:rPr>
              <a:t>Problem Statements :</a:t>
            </a:r>
            <a:endParaRPr lang="en-US" sz="2400" dirty="0">
              <a:solidFill>
                <a:srgbClr val="FF0000"/>
              </a:solidFill>
            </a:endParaRPr>
          </a:p>
        </p:txBody>
      </p:sp>
      <p:sp>
        <p:nvSpPr>
          <p:cNvPr id="3" name="TextBox 2"/>
          <p:cNvSpPr txBox="1"/>
          <p:nvPr/>
        </p:nvSpPr>
        <p:spPr>
          <a:xfrm>
            <a:off x="1406107" y="2092058"/>
            <a:ext cx="9005976" cy="1938992"/>
          </a:xfrm>
          <a:prstGeom prst="rect">
            <a:avLst/>
          </a:prstGeom>
          <a:noFill/>
        </p:spPr>
        <p:txBody>
          <a:bodyPr wrap="square" rtlCol="0">
            <a:spAutoFit/>
          </a:bodyPr>
          <a:lstStyle/>
          <a:p>
            <a:pPr algn="just"/>
            <a:r>
              <a:rPr lang="en-US" sz="2000" dirty="0"/>
              <a:t>The main aim of the project is to study and </a:t>
            </a:r>
            <a:r>
              <a:rPr lang="en-US" sz="2000" dirty="0" err="1"/>
              <a:t>analyse</a:t>
            </a:r>
            <a:r>
              <a:rPr lang="en-US" sz="2000" dirty="0"/>
              <a:t> the COVID-19 spread in </a:t>
            </a:r>
            <a:r>
              <a:rPr lang="en-US" sz="2000" dirty="0" smtClean="0"/>
              <a:t>the World and in India</a:t>
            </a:r>
            <a:r>
              <a:rPr lang="en-US" sz="2000" dirty="0" smtClean="0"/>
              <a:t> </a:t>
            </a:r>
            <a:r>
              <a:rPr lang="en-US" sz="2000" dirty="0"/>
              <a:t>since the day of spreading of virus</a:t>
            </a:r>
            <a:r>
              <a:rPr lang="en-US" sz="2000" dirty="0" smtClean="0"/>
              <a:t>. We will understand that how situation changed from epidemic to </a:t>
            </a:r>
            <a:r>
              <a:rPr lang="en-US" sz="2000" dirty="0" err="1" smtClean="0"/>
              <a:t>pendamic</a:t>
            </a:r>
            <a:r>
              <a:rPr lang="en-US" sz="2000" dirty="0" smtClean="0"/>
              <a:t>. We will also </a:t>
            </a:r>
            <a:r>
              <a:rPr lang="en-US" sz="2000" dirty="0" err="1" smtClean="0"/>
              <a:t>analyse</a:t>
            </a:r>
            <a:r>
              <a:rPr lang="en-US" sz="2000" dirty="0" smtClean="0"/>
              <a:t> the effect of Government rules (like Lockdown, partial lockdown </a:t>
            </a:r>
            <a:r>
              <a:rPr lang="en-US" sz="2000" dirty="0" err="1" smtClean="0"/>
              <a:t>etc</a:t>
            </a:r>
            <a:r>
              <a:rPr lang="en-US" sz="2000" dirty="0" smtClean="0"/>
              <a:t>). We </a:t>
            </a:r>
            <a:r>
              <a:rPr lang="en-US" sz="2000" dirty="0" smtClean="0"/>
              <a:t>will also explore the analysis to the extent where we will find how the COVID-19 affected the psychological </a:t>
            </a:r>
            <a:r>
              <a:rPr lang="en-US" sz="2000" dirty="0" smtClean="0"/>
              <a:t>effect using sentiment analysis.</a:t>
            </a:r>
            <a:endParaRPr lang="en-US" sz="2000" dirty="0" smtClean="0"/>
          </a:p>
        </p:txBody>
      </p:sp>
    </p:spTree>
    <p:extLst>
      <p:ext uri="{BB962C8B-B14F-4D97-AF65-F5344CB8AC3E}">
        <p14:creationId xmlns:p14="http://schemas.microsoft.com/office/powerpoint/2010/main" val="25383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695" y="802256"/>
            <a:ext cx="3433313" cy="430887"/>
          </a:xfrm>
          <a:prstGeom prst="rect">
            <a:avLst/>
          </a:prstGeom>
          <a:noFill/>
        </p:spPr>
        <p:txBody>
          <a:bodyPr wrap="square" rtlCol="0">
            <a:spAutoFit/>
          </a:bodyPr>
          <a:lstStyle/>
          <a:p>
            <a:r>
              <a:rPr lang="en-US" sz="2200" dirty="0" smtClean="0">
                <a:solidFill>
                  <a:srgbClr val="FF0000"/>
                </a:solidFill>
              </a:rPr>
              <a:t>Objectives :</a:t>
            </a:r>
            <a:endParaRPr lang="en-US" sz="2200" dirty="0">
              <a:solidFill>
                <a:srgbClr val="FF0000"/>
              </a:solidFill>
            </a:endParaRPr>
          </a:p>
        </p:txBody>
      </p:sp>
      <p:sp>
        <p:nvSpPr>
          <p:cNvPr id="4" name="TextBox 3"/>
          <p:cNvSpPr txBox="1"/>
          <p:nvPr/>
        </p:nvSpPr>
        <p:spPr>
          <a:xfrm>
            <a:off x="1052423" y="1345721"/>
            <a:ext cx="5443268" cy="369332"/>
          </a:xfrm>
          <a:prstGeom prst="rect">
            <a:avLst/>
          </a:prstGeom>
          <a:noFill/>
        </p:spPr>
        <p:txBody>
          <a:bodyPr wrap="square" rtlCol="0">
            <a:spAutoFit/>
          </a:bodyPr>
          <a:lstStyle/>
          <a:p>
            <a:r>
              <a:rPr lang="en-US" dirty="0"/>
              <a:t>In this way our </a:t>
            </a:r>
            <a:r>
              <a:rPr lang="en-US" dirty="0" smtClean="0"/>
              <a:t>main objective </a:t>
            </a:r>
            <a:r>
              <a:rPr lang="en-US" dirty="0"/>
              <a:t>will be : --</a:t>
            </a:r>
          </a:p>
        </p:txBody>
      </p:sp>
      <p:sp>
        <p:nvSpPr>
          <p:cNvPr id="5" name="TextBox 4"/>
          <p:cNvSpPr txBox="1"/>
          <p:nvPr/>
        </p:nvSpPr>
        <p:spPr>
          <a:xfrm>
            <a:off x="1052423" y="1965654"/>
            <a:ext cx="8962845" cy="2862322"/>
          </a:xfrm>
          <a:prstGeom prst="rect">
            <a:avLst/>
          </a:prstGeom>
          <a:noFill/>
        </p:spPr>
        <p:txBody>
          <a:bodyPr wrap="square" rtlCol="0">
            <a:spAutoFit/>
          </a:bodyPr>
          <a:lstStyle/>
          <a:p>
            <a:pPr marL="342900" indent="-342900">
              <a:buAutoNum type="arabicPeriod"/>
            </a:pPr>
            <a:r>
              <a:rPr lang="en-US" dirty="0" smtClean="0"/>
              <a:t>Collection of Data</a:t>
            </a:r>
            <a:endParaRPr lang="en-US" dirty="0"/>
          </a:p>
          <a:p>
            <a:pPr marL="342900" indent="-342900">
              <a:buAutoNum type="arabicPeriod"/>
            </a:pPr>
            <a:r>
              <a:rPr lang="en-US" dirty="0" smtClean="0"/>
              <a:t>COVID-19 visualization &amp; Predictions</a:t>
            </a:r>
            <a:endParaRPr lang="en-US" dirty="0" smtClean="0"/>
          </a:p>
          <a:p>
            <a:pPr marL="342900" indent="-342900">
              <a:buAutoNum type="arabicPeriod"/>
            </a:pPr>
            <a:r>
              <a:rPr lang="en-US" dirty="0" smtClean="0"/>
              <a:t>Graphing the no. of confirmed cases, active cases, deaths, recoveries, mortality rate(CFR), and recovery rate</a:t>
            </a:r>
            <a:endParaRPr lang="en-US" dirty="0"/>
          </a:p>
          <a:p>
            <a:pPr marL="342900" indent="-342900">
              <a:buAutoNum type="arabicPeriod"/>
            </a:pPr>
            <a:r>
              <a:rPr lang="en-US" dirty="0" smtClean="0"/>
              <a:t>Country specific graph</a:t>
            </a:r>
            <a:endParaRPr lang="en-US" dirty="0" smtClean="0"/>
          </a:p>
          <a:p>
            <a:pPr marL="342900" indent="-342900">
              <a:buAutoNum type="arabicPeriod"/>
            </a:pPr>
            <a:r>
              <a:rPr lang="en-US" dirty="0" smtClean="0"/>
              <a:t>Prediction for c</a:t>
            </a:r>
            <a:r>
              <a:rPr lang="en-US" dirty="0" smtClean="0"/>
              <a:t>onfirmed coronavirus cases worldwide</a:t>
            </a:r>
            <a:endParaRPr lang="en-US" dirty="0"/>
          </a:p>
          <a:p>
            <a:pPr marL="342900" indent="-342900">
              <a:buAutoNum type="arabicPeriod"/>
            </a:pPr>
            <a:endParaRPr lang="en-US" dirty="0" smtClean="0"/>
          </a:p>
          <a:p>
            <a:pPr marL="342900" indent="-342900">
              <a:buAutoNum type="arabicPeriod"/>
            </a:pPr>
            <a:r>
              <a:rPr lang="en-US" dirty="0"/>
              <a:t>State-wise Analysis of COVID-19 </a:t>
            </a:r>
            <a:r>
              <a:rPr lang="en-US" dirty="0" smtClean="0"/>
              <a:t>in India</a:t>
            </a:r>
          </a:p>
          <a:p>
            <a:pPr marL="342900" indent="-342900">
              <a:buAutoNum type="arabicPeriod"/>
            </a:pPr>
            <a:r>
              <a:rPr lang="en-US" dirty="0"/>
              <a:t>Symptoms observed for COVID-19</a:t>
            </a:r>
            <a:r>
              <a:rPr lang="en-US" dirty="0" smtClean="0"/>
              <a:t> </a:t>
            </a:r>
            <a:endParaRPr lang="en-US" dirty="0"/>
          </a:p>
          <a:p>
            <a:pPr marL="342900" indent="-342900">
              <a:buAutoNum type="arabicPeriod"/>
            </a:pPr>
            <a:r>
              <a:rPr lang="en-US" dirty="0"/>
              <a:t>Mental and Psychological effect ( we will explore it later if we could do ) </a:t>
            </a:r>
          </a:p>
        </p:txBody>
      </p:sp>
    </p:spTree>
    <p:extLst>
      <p:ext uri="{BB962C8B-B14F-4D97-AF65-F5344CB8AC3E}">
        <p14:creationId xmlns:p14="http://schemas.microsoft.com/office/powerpoint/2010/main" val="1697490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2257" y="836763"/>
            <a:ext cx="6642339" cy="523220"/>
          </a:xfrm>
          <a:prstGeom prst="rect">
            <a:avLst/>
          </a:prstGeom>
          <a:noFill/>
        </p:spPr>
        <p:txBody>
          <a:bodyPr wrap="square" rtlCol="0">
            <a:spAutoFit/>
          </a:bodyPr>
          <a:lstStyle/>
          <a:p>
            <a:r>
              <a:rPr lang="en-US" sz="2800" dirty="0" smtClean="0">
                <a:solidFill>
                  <a:srgbClr val="FF0000"/>
                </a:solidFill>
              </a:rPr>
              <a:t>Abstract</a:t>
            </a:r>
            <a:endParaRPr lang="en-US" sz="2800" dirty="0">
              <a:solidFill>
                <a:srgbClr val="FF0000"/>
              </a:solidFill>
            </a:endParaRPr>
          </a:p>
        </p:txBody>
      </p:sp>
      <p:sp>
        <p:nvSpPr>
          <p:cNvPr id="3" name="TextBox 2"/>
          <p:cNvSpPr txBox="1"/>
          <p:nvPr/>
        </p:nvSpPr>
        <p:spPr>
          <a:xfrm>
            <a:off x="2216989" y="1359983"/>
            <a:ext cx="6987397" cy="5016758"/>
          </a:xfrm>
          <a:prstGeom prst="rect">
            <a:avLst/>
          </a:prstGeom>
          <a:noFill/>
        </p:spPr>
        <p:txBody>
          <a:bodyPr wrap="square" rtlCol="0">
            <a:spAutoFit/>
          </a:bodyPr>
          <a:lstStyle/>
          <a:p>
            <a:pPr algn="just"/>
            <a:r>
              <a:rPr lang="en-US" sz="2000" dirty="0" smtClean="0"/>
              <a:t>The number of COVID-19 patients in </a:t>
            </a:r>
            <a:r>
              <a:rPr lang="en-US" sz="2000" dirty="0" err="1" smtClean="0"/>
              <a:t>india</a:t>
            </a:r>
            <a:r>
              <a:rPr lang="en-US" sz="2000" dirty="0" smtClean="0"/>
              <a:t> is increasing at </a:t>
            </a:r>
            <a:r>
              <a:rPr lang="en-US" sz="2000" dirty="0" err="1" smtClean="0"/>
              <a:t>fasest</a:t>
            </a:r>
            <a:r>
              <a:rPr lang="en-US" sz="2000" dirty="0" smtClean="0"/>
              <a:t> rate as well as in the world but in 2 or 3 days ago India has become 1</a:t>
            </a:r>
            <a:r>
              <a:rPr lang="en-US" sz="2000" baseline="30000" dirty="0" smtClean="0"/>
              <a:t>st</a:t>
            </a:r>
            <a:r>
              <a:rPr lang="en-US" sz="2000" dirty="0" smtClean="0"/>
              <a:t> country who is producing the covid-19 patients at fastest rate. This is very hard time to the National and Local authorities to create a pattern, </a:t>
            </a:r>
            <a:r>
              <a:rPr lang="en-US" sz="2000" dirty="0" err="1" smtClean="0"/>
              <a:t>analyse</a:t>
            </a:r>
            <a:r>
              <a:rPr lang="en-US" sz="2000" dirty="0"/>
              <a:t> </a:t>
            </a:r>
            <a:r>
              <a:rPr lang="en-US" sz="2000" dirty="0" smtClean="0"/>
              <a:t>and forecast the spread of covid-19 in </a:t>
            </a:r>
            <a:r>
              <a:rPr lang="en-US" sz="2000" dirty="0" err="1" smtClean="0"/>
              <a:t>india</a:t>
            </a:r>
            <a:r>
              <a:rPr lang="en-US" sz="2000" dirty="0" smtClean="0"/>
              <a:t>.</a:t>
            </a:r>
          </a:p>
          <a:p>
            <a:pPr algn="just"/>
            <a:endParaRPr lang="en-US" sz="2000" dirty="0" smtClean="0"/>
          </a:p>
          <a:p>
            <a:pPr algn="just"/>
            <a:endParaRPr lang="en-US" sz="2000" dirty="0" smtClean="0"/>
          </a:p>
          <a:p>
            <a:pPr algn="just"/>
            <a:r>
              <a:rPr lang="en-US" sz="2000" dirty="0" smtClean="0"/>
              <a:t>An Exploratory Data Analysis(EDA) technique will be used and implemented to study and analyze the reported covid-19 cases till 31</a:t>
            </a:r>
            <a:r>
              <a:rPr lang="en-US" sz="2000" baseline="30000" dirty="0" smtClean="0"/>
              <a:t>st</a:t>
            </a:r>
            <a:r>
              <a:rPr lang="en-US" sz="2000" dirty="0" smtClean="0"/>
              <a:t> Aug 2020 for better understanding of covid-19 spread in India and all over globe.</a:t>
            </a:r>
            <a:r>
              <a:rPr lang="en-US" sz="2000" dirty="0"/>
              <a:t> The </a:t>
            </a:r>
            <a:r>
              <a:rPr lang="en-US" sz="2000" dirty="0" smtClean="0"/>
              <a:t>result of </a:t>
            </a:r>
            <a:r>
              <a:rPr lang="en-US" sz="2000" dirty="0"/>
              <a:t>the analysis divulge the impact of COVID-19 in India </a:t>
            </a:r>
            <a:r>
              <a:rPr lang="en-US" sz="2000" dirty="0" smtClean="0"/>
              <a:t>on daily </a:t>
            </a:r>
            <a:r>
              <a:rPr lang="en-US" sz="2000" dirty="0"/>
              <a:t>and weekly manner, analogize India with </a:t>
            </a:r>
            <a:r>
              <a:rPr lang="en-US" sz="2000" dirty="0" smtClean="0"/>
              <a:t>abutting countries </a:t>
            </a:r>
            <a:r>
              <a:rPr lang="en-US" sz="2000" dirty="0"/>
              <a:t>as well as with the countries who are badly </a:t>
            </a:r>
            <a:r>
              <a:rPr lang="en-US" sz="2000" dirty="0" smtClean="0"/>
              <a:t>affected and </a:t>
            </a:r>
            <a:r>
              <a:rPr lang="en-US" sz="2000" dirty="0"/>
              <a:t>arrangement of India’s Healthcare sector </a:t>
            </a:r>
            <a:r>
              <a:rPr lang="en-US" sz="2000" dirty="0" smtClean="0"/>
              <a:t>for such epidemic.  </a:t>
            </a:r>
            <a:endParaRPr lang="en-US" sz="2000" dirty="0"/>
          </a:p>
        </p:txBody>
      </p:sp>
    </p:spTree>
    <p:extLst>
      <p:ext uri="{BB962C8B-B14F-4D97-AF65-F5344CB8AC3E}">
        <p14:creationId xmlns:p14="http://schemas.microsoft.com/office/powerpoint/2010/main" val="3070639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3079" y="776377"/>
            <a:ext cx="3804249" cy="461665"/>
          </a:xfrm>
          <a:prstGeom prst="rect">
            <a:avLst/>
          </a:prstGeom>
          <a:noFill/>
        </p:spPr>
        <p:txBody>
          <a:bodyPr wrap="square" rtlCol="0">
            <a:spAutoFit/>
          </a:bodyPr>
          <a:lstStyle/>
          <a:p>
            <a:r>
              <a:rPr lang="en-US" sz="2400" dirty="0" smtClean="0">
                <a:solidFill>
                  <a:srgbClr val="FF0000"/>
                </a:solidFill>
              </a:rPr>
              <a:t>Introduction</a:t>
            </a:r>
            <a:endParaRPr lang="en-US" sz="2400" dirty="0">
              <a:solidFill>
                <a:srgbClr val="FF0000"/>
              </a:solidFill>
            </a:endParaRPr>
          </a:p>
        </p:txBody>
      </p:sp>
      <p:sp>
        <p:nvSpPr>
          <p:cNvPr id="3" name="TextBox 2"/>
          <p:cNvSpPr txBox="1"/>
          <p:nvPr/>
        </p:nvSpPr>
        <p:spPr>
          <a:xfrm>
            <a:off x="1061049" y="1915064"/>
            <a:ext cx="9394166" cy="3046988"/>
          </a:xfrm>
          <a:prstGeom prst="rect">
            <a:avLst/>
          </a:prstGeom>
          <a:noFill/>
        </p:spPr>
        <p:txBody>
          <a:bodyPr wrap="square" rtlCol="0">
            <a:spAutoFit/>
          </a:bodyPr>
          <a:lstStyle/>
          <a:p>
            <a:pPr algn="just"/>
            <a:r>
              <a:rPr lang="en-US" sz="2400" dirty="0"/>
              <a:t>COVID-19 is a contagion belongs to the “</a:t>
            </a:r>
            <a:r>
              <a:rPr lang="en-US" sz="2400" dirty="0" err="1" smtClean="0"/>
              <a:t>Nidovirus</a:t>
            </a:r>
            <a:r>
              <a:rPr lang="en-US" sz="2400" dirty="0"/>
              <a:t> </a:t>
            </a:r>
            <a:r>
              <a:rPr lang="en-US" sz="2400" dirty="0" smtClean="0"/>
              <a:t>family</a:t>
            </a:r>
            <a:r>
              <a:rPr lang="en-US" sz="2400" dirty="0"/>
              <a:t>”, or “</a:t>
            </a:r>
            <a:r>
              <a:rPr lang="en-US" sz="2400" dirty="0" err="1"/>
              <a:t>Nidovirales</a:t>
            </a:r>
            <a:r>
              <a:rPr lang="en-US" sz="2400" dirty="0"/>
              <a:t>” which includes “</a:t>
            </a:r>
            <a:r>
              <a:rPr lang="en-US" sz="2400" dirty="0" err="1"/>
              <a:t>Coronaviridae</a:t>
            </a:r>
            <a:r>
              <a:rPr lang="en-US" sz="2400" dirty="0"/>
              <a:t>”, </a:t>
            </a:r>
            <a:r>
              <a:rPr lang="en-US" sz="2400" dirty="0" smtClean="0"/>
              <a:t>“</a:t>
            </a:r>
            <a:r>
              <a:rPr lang="en-US" sz="2400" dirty="0" err="1"/>
              <a:t>Artieviridae</a:t>
            </a:r>
            <a:r>
              <a:rPr lang="en-US" sz="2400" dirty="0"/>
              <a:t>” and “</a:t>
            </a:r>
            <a:r>
              <a:rPr lang="en-US" sz="2400" dirty="0" err="1"/>
              <a:t>Roiniviridae</a:t>
            </a:r>
            <a:r>
              <a:rPr lang="en-US" sz="2400" dirty="0"/>
              <a:t>” family, responsible </a:t>
            </a:r>
            <a:r>
              <a:rPr lang="en-US" sz="2400" dirty="0" smtClean="0"/>
              <a:t>for respiratory </a:t>
            </a:r>
            <a:r>
              <a:rPr lang="en-US" sz="2400" dirty="0"/>
              <a:t>illness in humans which may cause common cold </a:t>
            </a:r>
            <a:r>
              <a:rPr lang="en-US" sz="2400" dirty="0" smtClean="0"/>
              <a:t>to </a:t>
            </a:r>
            <a:r>
              <a:rPr lang="en-US" sz="2400" dirty="0"/>
              <a:t>more </a:t>
            </a:r>
            <a:r>
              <a:rPr lang="en-US" sz="2400" dirty="0" err="1" smtClean="0"/>
              <a:t>cevier</a:t>
            </a:r>
            <a:r>
              <a:rPr lang="en-US" sz="2400" dirty="0" smtClean="0"/>
              <a:t> diseases such </a:t>
            </a:r>
            <a:r>
              <a:rPr lang="en-US" sz="2400" dirty="0"/>
              <a:t>as </a:t>
            </a:r>
            <a:r>
              <a:rPr lang="en-US" sz="2400" dirty="0" smtClean="0"/>
              <a:t>breathing problem etc. </a:t>
            </a:r>
            <a:r>
              <a:rPr lang="en-US" sz="2400" dirty="0"/>
              <a:t>The most common symptoms or traits </a:t>
            </a:r>
            <a:r>
              <a:rPr lang="en-US" sz="2400" dirty="0" smtClean="0"/>
              <a:t>of COVID-19 </a:t>
            </a:r>
            <a:r>
              <a:rPr lang="en-US" sz="2400" dirty="0"/>
              <a:t>are </a:t>
            </a:r>
            <a:r>
              <a:rPr lang="en-US" sz="2400" dirty="0" smtClean="0"/>
              <a:t>fever, tiredness</a:t>
            </a:r>
            <a:r>
              <a:rPr lang="en-US" sz="2400" dirty="0"/>
              <a:t>, dry cough, aches and </a:t>
            </a:r>
            <a:r>
              <a:rPr lang="en-US" sz="2400" dirty="0" smtClean="0"/>
              <a:t>pain, nasal </a:t>
            </a:r>
            <a:r>
              <a:rPr lang="en-US" sz="2400" dirty="0"/>
              <a:t>congestion, runny nose or sore throat. </a:t>
            </a:r>
          </a:p>
          <a:p>
            <a:pPr algn="just"/>
            <a:endParaRPr lang="en-US" sz="2400" dirty="0"/>
          </a:p>
        </p:txBody>
      </p:sp>
    </p:spTree>
    <p:extLst>
      <p:ext uri="{BB962C8B-B14F-4D97-AF65-F5344CB8AC3E}">
        <p14:creationId xmlns:p14="http://schemas.microsoft.com/office/powerpoint/2010/main" val="2227027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642" y="974785"/>
            <a:ext cx="10049773" cy="4893647"/>
          </a:xfrm>
          <a:prstGeom prst="rect">
            <a:avLst/>
          </a:prstGeom>
          <a:noFill/>
        </p:spPr>
        <p:txBody>
          <a:bodyPr wrap="square" rtlCol="0">
            <a:spAutoFit/>
          </a:bodyPr>
          <a:lstStyle/>
          <a:p>
            <a:pPr algn="just"/>
            <a:r>
              <a:rPr lang="en-US" sz="2400" dirty="0"/>
              <a:t>The main thing to note here is that some people get infected and don’t get these symptoms or traits and doesn't feel unwell. All age group people who has a medical history of blood pressure, cardiovascular disease or diabetes are more prone to get infected and if anyone with fever, cough and breathing difficulties should immediately seek for medical attention. COVID-19 is a “communicable” disease and can be passes through the droplets from nose or mouth when an infected person coughs or exhales and this is the main reason to maintain 1m (3 feet) distance from the sick person. Studies till date indicate that COVID-19 is mainly spread through contact rather than transmitted through air. As many people only experienced mild symptoms so it is a high probability to catch COVID-19 from the person who has mild cough or doesn’t feel ill.</a:t>
            </a:r>
          </a:p>
          <a:p>
            <a:pPr algn="just"/>
            <a:endParaRPr lang="en-US" sz="2400" dirty="0"/>
          </a:p>
        </p:txBody>
      </p:sp>
    </p:spTree>
    <p:extLst>
      <p:ext uri="{BB962C8B-B14F-4D97-AF65-F5344CB8AC3E}">
        <p14:creationId xmlns:p14="http://schemas.microsoft.com/office/powerpoint/2010/main" val="2141043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7529" y="1162010"/>
            <a:ext cx="10296425" cy="3416320"/>
          </a:xfrm>
          <a:prstGeom prst="rect">
            <a:avLst/>
          </a:prstGeom>
          <a:noFill/>
        </p:spPr>
        <p:txBody>
          <a:bodyPr wrap="square" rtlCol="0">
            <a:spAutoFit/>
          </a:bodyPr>
          <a:lstStyle/>
          <a:p>
            <a:pPr algn="just"/>
            <a:r>
              <a:rPr lang="en-US" sz="2400" dirty="0"/>
              <a:t>Protection from and prevention of spreading COVID -</a:t>
            </a:r>
            <a:r>
              <a:rPr lang="en-US" sz="2400" dirty="0" smtClean="0"/>
              <a:t>19 can </a:t>
            </a:r>
            <a:r>
              <a:rPr lang="en-US" sz="2400" dirty="0"/>
              <a:t>be minimized by including some of the simple and </a:t>
            </a:r>
            <a:r>
              <a:rPr lang="en-US" sz="2400" dirty="0" smtClean="0"/>
              <a:t>easy to adopt </a:t>
            </a:r>
            <a:r>
              <a:rPr lang="en-US" sz="2400" dirty="0"/>
              <a:t>precautions in daily habits which include </a:t>
            </a:r>
            <a:r>
              <a:rPr lang="en-US" sz="2400" dirty="0" smtClean="0"/>
              <a:t>thoroughly cleaning </a:t>
            </a:r>
            <a:r>
              <a:rPr lang="en-US" sz="2400" dirty="0"/>
              <a:t>hands with alcohol based hand rub or washing </a:t>
            </a:r>
            <a:r>
              <a:rPr lang="en-US" sz="2400" dirty="0" smtClean="0"/>
              <a:t>them with </a:t>
            </a:r>
            <a:r>
              <a:rPr lang="en-US" sz="2400" dirty="0"/>
              <a:t>soap and water, avoid touching eyes, nose and mouth </a:t>
            </a:r>
            <a:r>
              <a:rPr lang="en-US" sz="2400" dirty="0" smtClean="0"/>
              <a:t>as hands </a:t>
            </a:r>
            <a:r>
              <a:rPr lang="en-US" sz="2400" dirty="0"/>
              <a:t>touches several surfaces which might be </a:t>
            </a:r>
            <a:r>
              <a:rPr lang="en-US" sz="2400" dirty="0" smtClean="0"/>
              <a:t>contaminated </a:t>
            </a:r>
            <a:r>
              <a:rPr lang="en-US" sz="2400" dirty="0"/>
              <a:t>and hands could act as a carrier for COVID- 19 and virus </a:t>
            </a:r>
            <a:r>
              <a:rPr lang="en-US" sz="2400" dirty="0" smtClean="0"/>
              <a:t>can enter </a:t>
            </a:r>
            <a:r>
              <a:rPr lang="en-US" sz="2400" dirty="0"/>
              <a:t>our body, stay home if you feel unwell and </a:t>
            </a:r>
            <a:r>
              <a:rPr lang="en-US" sz="2400" dirty="0" smtClean="0"/>
              <a:t>most importantly </a:t>
            </a:r>
            <a:r>
              <a:rPr lang="en-US" sz="2400" dirty="0"/>
              <a:t>avoid traveling as much as possible. </a:t>
            </a:r>
            <a:r>
              <a:rPr lang="en-US" sz="2400" dirty="0" smtClean="0"/>
              <a:t>Follow National </a:t>
            </a:r>
            <a:r>
              <a:rPr lang="en-US" sz="2400" dirty="0"/>
              <a:t>and local authorities only as they will have the </a:t>
            </a:r>
            <a:r>
              <a:rPr lang="en-US" sz="2400" dirty="0" smtClean="0"/>
              <a:t>most up </a:t>
            </a:r>
            <a:r>
              <a:rPr lang="en-US" sz="2400" dirty="0"/>
              <a:t>to date information about the situation. </a:t>
            </a:r>
          </a:p>
        </p:txBody>
      </p:sp>
    </p:spTree>
    <p:extLst>
      <p:ext uri="{BB962C8B-B14F-4D97-AF65-F5344CB8AC3E}">
        <p14:creationId xmlns:p14="http://schemas.microsoft.com/office/powerpoint/2010/main" val="1141324241"/>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566</TotalTime>
  <Words>1408</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 Black</vt:lpstr>
      <vt:lpstr>Calibri</vt:lpstr>
      <vt:lpstr>Century Schoolbook</vt:lpstr>
      <vt:lpstr>Franklin Gothic Book</vt:lpstr>
      <vt:lpstr>Wingdings 2</vt:lpstr>
      <vt:lpstr>DividendVTI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IIIT NAGPUR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ARVIND</dc:creator>
  <cp:lastModifiedBy>Arvind Sahu</cp:lastModifiedBy>
  <cp:revision>462</cp:revision>
  <dcterms:created xsi:type="dcterms:W3CDTF">2020-09-01T16:10:33Z</dcterms:created>
  <dcterms:modified xsi:type="dcterms:W3CDTF">2020-10-23T06:04:47Z</dcterms:modified>
</cp:coreProperties>
</file>