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64" autoAdjust="0"/>
    <p:restoredTop sz="70697" autoAdjust="0"/>
  </p:normalViewPr>
  <p:slideViewPr>
    <p:cSldViewPr>
      <p:cViewPr varScale="1">
        <p:scale>
          <a:sx n="38" d="100"/>
          <a:sy n="38" d="100"/>
        </p:scale>
        <p:origin x="99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Accenture%20task2022\Accenture%20dataset%20-%20Copy\Accenture%20Task_Ravina%20with%20diagr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Accenture%20task2022\Accenture%20dataset%20-%20Copy\Accenture%20Task_Ravina%20with%20diagra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[Accenture Task_Ravina with diagram.xlsx]Sheet1!PivotTable1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000"/>
              <a:t>Top 5 Categories by aggregate "Popularity" score</a:t>
            </a:r>
          </a:p>
        </c:rich>
      </c:tx>
      <c:layout>
        <c:manualLayout>
          <c:xMode val="edge"/>
          <c:yMode val="edge"/>
          <c:x val="0.13563448715518883"/>
          <c:y val="3.73994658752514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553696652251119E-2"/>
          <c:y val="3.55932781129632E-2"/>
          <c:w val="0.89937628146591087"/>
          <c:h val="0.81387711374066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Sheet1!$A$4:$A$9</c:f>
              <c:strCache>
                <c:ptCount val="5"/>
                <c:pt idx="0">
                  <c:v>Technology</c:v>
                </c:pt>
                <c:pt idx="1">
                  <c:v>Science</c:v>
                </c:pt>
                <c:pt idx="2">
                  <c:v>Food</c:v>
                </c:pt>
                <c:pt idx="3">
                  <c:v>Animals</c:v>
                </c:pt>
                <c:pt idx="4">
                  <c:v>Healthy Eating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5"/>
                <c:pt idx="0">
                  <c:v>1353</c:v>
                </c:pt>
                <c:pt idx="1">
                  <c:v>1134</c:v>
                </c:pt>
                <c:pt idx="2">
                  <c:v>1091</c:v>
                </c:pt>
                <c:pt idx="3">
                  <c:v>971</c:v>
                </c:pt>
                <c:pt idx="4">
                  <c:v>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91-4693-9541-4B078E15E19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4520704"/>
        <c:axId val="108643456"/>
      </c:barChart>
      <c:catAx>
        <c:axId val="104520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800">
                    <a:solidFill>
                      <a:srgbClr val="002060"/>
                    </a:solidFill>
                  </a:rPr>
                  <a:t>Aggregate "Popularity" score</a:t>
                </a:r>
              </a:p>
            </c:rich>
          </c:tx>
          <c:layout>
            <c:manualLayout>
              <c:xMode val="edge"/>
              <c:yMode val="edge"/>
              <c:x val="0.37469081135098842"/>
              <c:y val="0.924325618868919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43456"/>
        <c:crosses val="autoZero"/>
        <c:auto val="1"/>
        <c:lblAlgn val="ctr"/>
        <c:lblOffset val="100"/>
        <c:noMultiLvlLbl val="0"/>
      </c:catAx>
      <c:valAx>
        <c:axId val="10864345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3200" b="1">
                    <a:solidFill>
                      <a:srgbClr val="002060"/>
                    </a:solidFill>
                  </a:rPr>
                  <a:t>Categories</a:t>
                </a:r>
              </a:p>
            </c:rich>
          </c:tx>
          <c:layout>
            <c:manualLayout>
              <c:xMode val="edge"/>
              <c:yMode val="edge"/>
              <c:x val="3.2593083960784995E-2"/>
              <c:y val="0.361047399714087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0452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[Accenture Task_Ravina with diagram.xlsx]Sheet2!PivotTable3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3200"/>
              <a:t>POPULARITY PERCENTAGE SHARE FROM TOP 5 CATEGORIES</a:t>
            </a:r>
          </a:p>
        </c:rich>
      </c:tx>
      <c:layout>
        <c:manualLayout>
          <c:xMode val="edge"/>
          <c:yMode val="edge"/>
          <c:x val="0.18574300087489085"/>
          <c:y val="9.1571886847477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>
        <c:manualLayout>
          <c:layoutTarget val="inner"/>
          <c:xMode val="edge"/>
          <c:yMode val="edge"/>
          <c:x val="0.28929412258291909"/>
          <c:y val="0.23253651642657022"/>
          <c:w val="0.36487661462031484"/>
          <c:h val="0.70995780933524733"/>
        </c:manualLayout>
      </c:layout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5BFD-4086-AFB1-12211F88C08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5BFD-4086-AFB1-12211F88C08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5BFD-4086-AFB1-12211F88C08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5BFD-4086-AFB1-12211F88C08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5BFD-4086-AFB1-12211F88C08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Sheet2!$A$4:$A$9</c:f>
              <c:strCache>
                <c:ptCount val="5"/>
                <c:pt idx="0">
                  <c:v>Technology</c:v>
                </c:pt>
                <c:pt idx="1">
                  <c:v>Science</c:v>
                </c:pt>
                <c:pt idx="2">
                  <c:v>Food</c:v>
                </c:pt>
                <c:pt idx="3">
                  <c:v>Animals</c:v>
                </c:pt>
                <c:pt idx="4">
                  <c:v>Healthy Eating</c:v>
                </c:pt>
              </c:strCache>
            </c:strRef>
          </c:cat>
          <c:val>
            <c:numRef>
              <c:f>Sheet2!$B$4:$B$9</c:f>
              <c:numCache>
                <c:formatCode>General</c:formatCode>
                <c:ptCount val="5"/>
                <c:pt idx="0">
                  <c:v>1353</c:v>
                </c:pt>
                <c:pt idx="1">
                  <c:v>1134</c:v>
                </c:pt>
                <c:pt idx="2">
                  <c:v>1091</c:v>
                </c:pt>
                <c:pt idx="3">
                  <c:v>971</c:v>
                </c:pt>
                <c:pt idx="4">
                  <c:v>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BFD-4086-AFB1-12211F88C08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693546824595843"/>
          <c:y val="0.31572672165131982"/>
          <c:w val="0.15110973138215317"/>
          <c:h val="0.470520612000095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</a:t>
            </a:r>
          </a:p>
        </p:txBody>
      </p:sp>
      <p:pic>
        <p:nvPicPr>
          <p:cNvPr id="25" name="Audio 24">
            <a:hlinkClick r:id="" action="ppaction://media"/>
            <a:extLst>
              <a:ext uri="{FF2B5EF4-FFF2-40B4-BE49-F238E27FC236}">
                <a16:creationId xmlns:a16="http://schemas.microsoft.com/office/drawing/2014/main" id="{327BB920-3A84-EA62-DC37-097E7BF1CDA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rcRect l="-325245" t="-161075" r="-325245" b="-161075"/>
          <a:stretch>
            <a:fillRect/>
          </a:stretch>
        </p:blipFill>
        <p:spPr>
          <a:xfrm>
            <a:off x="14173200" y="7972425"/>
            <a:ext cx="3657600" cy="205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"/>
    </mc:Choice>
    <mc:Fallback xmlns="">
      <p:transition spd="slow" advTm="32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373121" y="1177754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8A0E0B2-4FD7-42ED-8644-E7ED386857D4}"/>
              </a:ext>
            </a:extLst>
          </p:cNvPr>
          <p:cNvSpPr txBox="1"/>
          <p:nvPr/>
        </p:nvSpPr>
        <p:spPr>
          <a:xfrm>
            <a:off x="10752598" y="1580430"/>
            <a:ext cx="7230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ANALYSIS</a:t>
            </a:r>
          </a:p>
          <a:p>
            <a:endParaRPr lang="en-US" sz="2400" dirty="0"/>
          </a:p>
          <a:p>
            <a:pPr algn="just"/>
            <a:r>
              <a:rPr lang="en-US" sz="2400" dirty="0"/>
              <a:t>Science and Technology are the most popular content categories, indicating a strong preference for "real-life" and "factual" content among users.</a:t>
            </a:r>
            <a:endParaRPr lang="en-IN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9B2EF6-9013-4214-B3B3-6B3127EE4829}"/>
              </a:ext>
            </a:extLst>
          </p:cNvPr>
          <p:cNvSpPr txBox="1"/>
          <p:nvPr/>
        </p:nvSpPr>
        <p:spPr>
          <a:xfrm>
            <a:off x="10752597" y="4087269"/>
            <a:ext cx="72306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INSIGHT</a:t>
            </a:r>
          </a:p>
          <a:p>
            <a:endParaRPr lang="en-US" sz="2400" dirty="0"/>
          </a:p>
          <a:p>
            <a:pPr algn="just"/>
            <a:r>
              <a:rPr lang="en-US" sz="2400" dirty="0"/>
              <a:t>Food also emerges as a common theme within the top 5 categories, with "Science" ranking the highest. This suggests a particular interest among your user base, which can be leveraged to create targeted campaigns and collaborations with healthy eating brands to boost user engagement.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188726-8B56-4BDF-9AF4-67FBE5291FD1}"/>
              </a:ext>
            </a:extLst>
          </p:cNvPr>
          <p:cNvSpPr txBox="1"/>
          <p:nvPr/>
        </p:nvSpPr>
        <p:spPr>
          <a:xfrm>
            <a:off x="10752597" y="7445172"/>
            <a:ext cx="7208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NEXT STEPS</a:t>
            </a:r>
          </a:p>
          <a:p>
            <a:endParaRPr lang="en-US" sz="2400" dirty="0"/>
          </a:p>
          <a:p>
            <a:pPr algn="just"/>
            <a:r>
              <a:rPr lang="en-US" sz="2400" dirty="0"/>
              <a:t>While this ad-hoc analysis provides valuable insights, it is time to scale this analysis for real-time understanding of your business. We can demonstrate how to achieve this.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96000" y="5490780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22" name="Audio 21">
            <a:hlinkClick r:id="" action="ppaction://media"/>
            <a:extLst>
              <a:ext uri="{FF2B5EF4-FFF2-40B4-BE49-F238E27FC236}">
                <a16:creationId xmlns:a16="http://schemas.microsoft.com/office/drawing/2014/main" id="{5F51EDD6-0B2A-30B1-15E1-4A7E8DF372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rcRect l="-325245" t="-161075" r="-325245" b="-161075"/>
          <a:stretch>
            <a:fillRect/>
          </a:stretch>
        </p:blipFill>
        <p:spPr>
          <a:xfrm>
            <a:off x="14173200" y="7972425"/>
            <a:ext cx="3657600" cy="205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2"/>
    </mc:Choice>
    <mc:Fallback xmlns="">
      <p:transition spd="slow" advTm="9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58460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572000" y="1909667"/>
            <a:ext cx="11717179" cy="637175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S</a:t>
            </a:r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b="321"/>
          <a:stretch>
            <a:fillRect/>
          </a:stretch>
        </p:blipFill>
        <p:spPr>
          <a:xfrm rot="10799999">
            <a:off x="1973205" y="1909666"/>
            <a:ext cx="6551057" cy="6467667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46CD66-AC13-47A2-BDFC-B729BBDB5F2D}"/>
              </a:ext>
            </a:extLst>
          </p:cNvPr>
          <p:cNvSpPr txBox="1"/>
          <p:nvPr/>
        </p:nvSpPr>
        <p:spPr>
          <a:xfrm>
            <a:off x="8524264" y="2888784"/>
            <a:ext cx="76301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Buzz, a rapidly expanding technology unicorn, needs to quickly adapt to its global scale. Accenture has initiated a 3-month proof of concept (POC) focusing on the following tasks: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Conducting an audit of Social Buzz's big data practices.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Providing recommendations for a successful IPO.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Analyzing data to identify Social Buzz's top 5 most popular content categories.</a:t>
            </a:r>
            <a:endParaRPr lang="en-IN" sz="2800" dirty="0"/>
          </a:p>
        </p:txBody>
      </p:sp>
      <p:pic>
        <p:nvPicPr>
          <p:cNvPr id="35" name="Audio 34">
            <a:hlinkClick r:id="" action="ppaction://media"/>
            <a:extLst>
              <a:ext uri="{FF2B5EF4-FFF2-40B4-BE49-F238E27FC236}">
                <a16:creationId xmlns:a16="http://schemas.microsoft.com/office/drawing/2014/main" id="{C3E62425-347C-3596-7BC1-F5DABD081F6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rcRect l="-325245" t="-161075" r="-325245" b="-161075"/>
          <a:stretch>
            <a:fillRect/>
          </a:stretch>
        </p:blipFill>
        <p:spPr>
          <a:xfrm>
            <a:off x="14173200" y="7972425"/>
            <a:ext cx="3657600" cy="205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4"/>
    </mc:Choice>
    <mc:Fallback xmlns="">
      <p:transition spd="slow" advTm="50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18176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B857D-702A-49C1-94D1-1579893C1503}"/>
              </a:ext>
            </a:extLst>
          </p:cNvPr>
          <p:cNvSpPr txBox="1"/>
          <p:nvPr/>
        </p:nvSpPr>
        <p:spPr>
          <a:xfrm>
            <a:off x="2507087" y="5021200"/>
            <a:ext cx="745739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 </a:t>
            </a:r>
            <a:r>
              <a:rPr lang="en-US" sz="3600" u="sng" dirty="0">
                <a:solidFill>
                  <a:schemeClr val="bg1"/>
                </a:solidFill>
              </a:rPr>
              <a:t>100000</a:t>
            </a:r>
            <a:r>
              <a:rPr lang="en-US" sz="3600" dirty="0">
                <a:solidFill>
                  <a:schemeClr val="bg1"/>
                </a:solidFill>
              </a:rPr>
              <a:t> posts per day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u="sng" dirty="0">
                <a:solidFill>
                  <a:schemeClr val="bg1"/>
                </a:solidFill>
              </a:rPr>
              <a:t>36,500,000 </a:t>
            </a:r>
            <a:r>
              <a:rPr lang="en-US" sz="3600" dirty="0">
                <a:solidFill>
                  <a:schemeClr val="bg1"/>
                </a:solidFill>
              </a:rPr>
              <a:t>pieces of content per year!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u="sng" dirty="0">
                <a:solidFill>
                  <a:schemeClr val="bg1"/>
                </a:solidFill>
              </a:rPr>
              <a:t>Analysis to find Social Buzz’s top 5 most popular categories of content</a:t>
            </a:r>
            <a:endParaRPr lang="en-IN" sz="24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734800" y="1333500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60355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11000" y="7353300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277600" y="11811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5" y="4274206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277600" y="7048500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 cstate="print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DC0190-11E3-41EB-8EFE-A4135C0C08AE}"/>
              </a:ext>
            </a:extLst>
          </p:cNvPr>
          <p:cNvSpPr txBox="1"/>
          <p:nvPr/>
        </p:nvSpPr>
        <p:spPr>
          <a:xfrm>
            <a:off x="14447029" y="1506989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XYZ</a:t>
            </a:r>
          </a:p>
          <a:p>
            <a:r>
              <a:rPr lang="en-US" sz="2400" b="1" dirty="0"/>
              <a:t>Chief Technology Architect</a:t>
            </a:r>
            <a:endParaRPr lang="en-IN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8491CD-87DC-4668-9B13-15657995981C}"/>
              </a:ext>
            </a:extLst>
          </p:cNvPr>
          <p:cNvSpPr txBox="1"/>
          <p:nvPr/>
        </p:nvSpPr>
        <p:spPr>
          <a:xfrm>
            <a:off x="14422376" y="4494263"/>
            <a:ext cx="2725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XYZ</a:t>
            </a:r>
          </a:p>
          <a:p>
            <a:r>
              <a:rPr lang="en-US" sz="2400" b="1" dirty="0"/>
              <a:t>Senior Principal</a:t>
            </a:r>
            <a:endParaRPr lang="en-IN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16C8E8-7AB8-4134-B77A-4ADE4F9807B5}"/>
              </a:ext>
            </a:extLst>
          </p:cNvPr>
          <p:cNvSpPr txBox="1"/>
          <p:nvPr/>
        </p:nvSpPr>
        <p:spPr>
          <a:xfrm>
            <a:off x="14542853" y="7567606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Arvind Garg</a:t>
            </a:r>
          </a:p>
          <a:p>
            <a:r>
              <a:rPr lang="en-US" sz="2400" b="1" dirty="0"/>
              <a:t>Data Analyst</a:t>
            </a:r>
            <a:endParaRPr lang="en-IN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4FAC5E-314C-4B7E-86B2-4BC67498A897}"/>
              </a:ext>
            </a:extLst>
          </p:cNvPr>
          <p:cNvSpPr txBox="1"/>
          <p:nvPr/>
        </p:nvSpPr>
        <p:spPr>
          <a:xfrm>
            <a:off x="4056664" y="1348113"/>
            <a:ext cx="549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Understanding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91B625-5E65-4399-B7EF-A90E482B29E0}"/>
              </a:ext>
            </a:extLst>
          </p:cNvPr>
          <p:cNvSpPr txBox="1"/>
          <p:nvPr/>
        </p:nvSpPr>
        <p:spPr>
          <a:xfrm>
            <a:off x="5764133" y="3107154"/>
            <a:ext cx="242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Cleaning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A6C4FC-CA89-4909-914E-10821BC58210}"/>
              </a:ext>
            </a:extLst>
          </p:cNvPr>
          <p:cNvSpPr txBox="1"/>
          <p:nvPr/>
        </p:nvSpPr>
        <p:spPr>
          <a:xfrm>
            <a:off x="7803225" y="4781368"/>
            <a:ext cx="242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Modelling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BF4D85-42CE-4C07-A46F-225FCAA25954}"/>
              </a:ext>
            </a:extLst>
          </p:cNvPr>
          <p:cNvSpPr txBox="1"/>
          <p:nvPr/>
        </p:nvSpPr>
        <p:spPr>
          <a:xfrm>
            <a:off x="9725885" y="6206233"/>
            <a:ext cx="242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Analysis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C58DA2-8A77-4978-A07E-95D1583F33C6}"/>
              </a:ext>
            </a:extLst>
          </p:cNvPr>
          <p:cNvSpPr txBox="1"/>
          <p:nvPr/>
        </p:nvSpPr>
        <p:spPr>
          <a:xfrm>
            <a:off x="11337710" y="8037333"/>
            <a:ext cx="2941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Uncover Insights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9791F5-88FE-45E3-8923-DACE504A3BC3}"/>
              </a:ext>
            </a:extLst>
          </p:cNvPr>
          <p:cNvSpPr txBox="1"/>
          <p:nvPr/>
        </p:nvSpPr>
        <p:spPr>
          <a:xfrm>
            <a:off x="2851268" y="4058699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</a:rPr>
              <a:t>16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Unique Categories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15619-1B82-46C0-8A9C-43A8D8691A88}"/>
              </a:ext>
            </a:extLst>
          </p:cNvPr>
          <p:cNvSpPr txBox="1"/>
          <p:nvPr/>
        </p:nvSpPr>
        <p:spPr>
          <a:xfrm>
            <a:off x="7714306" y="4058699"/>
            <a:ext cx="18868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</a:rPr>
              <a:t>1091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Reactions to  “Food” posts</a:t>
            </a:r>
            <a:endParaRPr lang="en-I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2AB508-FCED-4BE7-98AA-90390FA7F8FD}"/>
              </a:ext>
            </a:extLst>
          </p:cNvPr>
          <p:cNvSpPr txBox="1"/>
          <p:nvPr/>
        </p:nvSpPr>
        <p:spPr>
          <a:xfrm>
            <a:off x="13768703" y="4108015"/>
            <a:ext cx="33360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dirty="0"/>
          </a:p>
          <a:p>
            <a:pPr algn="ctr"/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C85-9035-45EE-ACF1-34DB411300CA}"/>
              </a:ext>
            </a:extLst>
          </p:cNvPr>
          <p:cNvSpPr txBox="1"/>
          <p:nvPr/>
        </p:nvSpPr>
        <p:spPr>
          <a:xfrm>
            <a:off x="12345302" y="4064943"/>
            <a:ext cx="36222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</a:rPr>
              <a:t>February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Month with</a:t>
            </a:r>
          </a:p>
          <a:p>
            <a:pPr algn="ctr"/>
            <a:r>
              <a:rPr lang="en-US" sz="2400" dirty="0"/>
              <a:t> most posts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BB610298-EEB7-47F5-8D68-D5032AAF5D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735407"/>
              </p:ext>
            </p:extLst>
          </p:nvPr>
        </p:nvGraphicFramePr>
        <p:xfrm>
          <a:off x="3560696" y="1904659"/>
          <a:ext cx="13612789" cy="6988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885121" y="8601847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B49F00A-AF2B-49A5-A506-CA009DB2A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555962"/>
              </p:ext>
            </p:extLst>
          </p:nvPr>
        </p:nvGraphicFramePr>
        <p:xfrm>
          <a:off x="3179916" y="1525753"/>
          <a:ext cx="13834208" cy="6940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326</Words>
  <Application>Microsoft Office PowerPoint</Application>
  <PresentationFormat>Custom</PresentationFormat>
  <Paragraphs>91</Paragraphs>
  <Slides>11</Slides>
  <Notes>11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arvind garg</dc:creator>
  <cp:lastModifiedBy>arvind garg</cp:lastModifiedBy>
  <cp:revision>30</cp:revision>
  <dcterms:created xsi:type="dcterms:W3CDTF">2006-08-16T00:00:00Z</dcterms:created>
  <dcterms:modified xsi:type="dcterms:W3CDTF">2024-07-14T09:39:37Z</dcterms:modified>
  <dc:identifier>DAEhDyfaYKE</dc:identifier>
</cp:coreProperties>
</file>