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04" r:id="rId3"/>
    <p:sldMasterId id="2147483739" r:id="rId4"/>
  </p:sldMasterIdLst>
  <p:notesMasterIdLst>
    <p:notesMasterId r:id="rId27"/>
  </p:notesMasterIdLst>
  <p:sldIdLst>
    <p:sldId id="546" r:id="rId5"/>
    <p:sldId id="526" r:id="rId6"/>
    <p:sldId id="541" r:id="rId7"/>
    <p:sldId id="550" r:id="rId8"/>
    <p:sldId id="551" r:id="rId9"/>
    <p:sldId id="553" r:id="rId10"/>
    <p:sldId id="552" r:id="rId11"/>
    <p:sldId id="554" r:id="rId12"/>
    <p:sldId id="556" r:id="rId13"/>
    <p:sldId id="555" r:id="rId14"/>
    <p:sldId id="557" r:id="rId15"/>
    <p:sldId id="558" r:id="rId16"/>
    <p:sldId id="559" r:id="rId17"/>
    <p:sldId id="560" r:id="rId18"/>
    <p:sldId id="561" r:id="rId19"/>
    <p:sldId id="562" r:id="rId20"/>
    <p:sldId id="563" r:id="rId21"/>
    <p:sldId id="564" r:id="rId22"/>
    <p:sldId id="565" r:id="rId23"/>
    <p:sldId id="566" r:id="rId24"/>
    <p:sldId id="567" r:id="rId25"/>
    <p:sldId id="522" r:id="rId26"/>
  </p:sldIdLst>
  <p:sldSz cx="12192000" cy="6858000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84D"/>
    <a:srgbClr val="1B587C"/>
    <a:srgbClr val="355013"/>
    <a:srgbClr val="FFD55C"/>
    <a:srgbClr val="FFB733"/>
    <a:srgbClr val="0E2C3E"/>
    <a:srgbClr val="B5B5B5"/>
    <a:srgbClr val="00B0F0"/>
    <a:srgbClr val="EEEDF3"/>
    <a:srgbClr val="F98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7" autoAdjust="0"/>
    <p:restoredTop sz="66586" autoAdjust="0"/>
  </p:normalViewPr>
  <p:slideViewPr>
    <p:cSldViewPr snapToGrid="0">
      <p:cViewPr varScale="1">
        <p:scale>
          <a:sx n="48" d="100"/>
          <a:sy n="48" d="100"/>
        </p:scale>
        <p:origin x="1242" y="5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78320-3E9C-4889-951A-224F867F05CF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E4C0F7E3-11BA-465C-8809-3DEFF3D6001E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9D0C075D-BF66-4700-B8B0-1235C7BEAD99}" type="parTrans" cxnId="{C7AD4F0D-5AD2-48D9-AF6A-07FA5A96B61D}">
      <dgm:prSet/>
      <dgm:spPr/>
      <dgm:t>
        <a:bodyPr/>
        <a:lstStyle/>
        <a:p>
          <a:endParaRPr lang="en-US"/>
        </a:p>
      </dgm:t>
    </dgm:pt>
    <dgm:pt modelId="{0EAC6E58-8435-4A9D-B457-64DF4AD43190}" type="sibTrans" cxnId="{C7AD4F0D-5AD2-48D9-AF6A-07FA5A96B61D}">
      <dgm:prSet/>
      <dgm:spPr/>
      <dgm:t>
        <a:bodyPr/>
        <a:lstStyle/>
        <a:p>
          <a:endParaRPr lang="en-US"/>
        </a:p>
      </dgm:t>
    </dgm:pt>
    <dgm:pt modelId="{8876892F-BD5F-4392-B56C-ECF989DA0406}">
      <dgm:prSet/>
      <dgm:spPr/>
      <dgm:t>
        <a:bodyPr/>
        <a:lstStyle/>
        <a:p>
          <a:r>
            <a:rPr lang="en-US"/>
            <a:t>Estimation</a:t>
          </a:r>
          <a:endParaRPr lang="en-US" dirty="0"/>
        </a:p>
      </dgm:t>
    </dgm:pt>
    <dgm:pt modelId="{7EF58904-76BF-4007-A0D6-42E4C590AE42}" type="parTrans" cxnId="{887C8BC5-9E1D-43C2-BEF8-130363463A61}">
      <dgm:prSet/>
      <dgm:spPr/>
      <dgm:t>
        <a:bodyPr/>
        <a:lstStyle/>
        <a:p>
          <a:endParaRPr lang="en-US"/>
        </a:p>
      </dgm:t>
    </dgm:pt>
    <dgm:pt modelId="{9F5E4FAA-503E-41D5-92A5-F55AD0D771B0}" type="sibTrans" cxnId="{887C8BC5-9E1D-43C2-BEF8-130363463A61}">
      <dgm:prSet/>
      <dgm:spPr/>
      <dgm:t>
        <a:bodyPr/>
        <a:lstStyle/>
        <a:p>
          <a:endParaRPr lang="en-US"/>
        </a:p>
      </dgm:t>
    </dgm:pt>
    <dgm:pt modelId="{BC320C04-0436-4473-932C-B83A9888F779}">
      <dgm:prSet/>
      <dgm:spPr/>
      <dgm:t>
        <a:bodyPr/>
        <a:lstStyle/>
        <a:p>
          <a:r>
            <a:rPr lang="en-US"/>
            <a:t>Diagnostic Checking</a:t>
          </a:r>
          <a:endParaRPr lang="en-US" dirty="0"/>
        </a:p>
      </dgm:t>
    </dgm:pt>
    <dgm:pt modelId="{74A4ACE8-99D0-4523-8BF3-C17FBEB117E2}" type="parTrans" cxnId="{1F639AE2-8E98-44D7-ACF3-E17A4DBFDEFD}">
      <dgm:prSet/>
      <dgm:spPr/>
      <dgm:t>
        <a:bodyPr/>
        <a:lstStyle/>
        <a:p>
          <a:endParaRPr lang="en-US"/>
        </a:p>
      </dgm:t>
    </dgm:pt>
    <dgm:pt modelId="{4E70F38B-0779-4E3A-92D9-DA5500451FBC}" type="sibTrans" cxnId="{1F639AE2-8E98-44D7-ACF3-E17A4DBFDEFD}">
      <dgm:prSet/>
      <dgm:spPr/>
      <dgm:t>
        <a:bodyPr/>
        <a:lstStyle/>
        <a:p>
          <a:endParaRPr lang="en-US"/>
        </a:p>
      </dgm:t>
    </dgm:pt>
    <dgm:pt modelId="{B2EF9595-C990-4A4E-B65D-DDF53F6DFF0B}" type="pres">
      <dgm:prSet presAssocID="{D9C78320-3E9C-4889-951A-224F867F05CF}" presName="Name0" presStyleCnt="0">
        <dgm:presLayoutVars>
          <dgm:dir/>
          <dgm:resizeHandles val="exact"/>
        </dgm:presLayoutVars>
      </dgm:prSet>
      <dgm:spPr/>
    </dgm:pt>
    <dgm:pt modelId="{A9911B7D-5DE6-4416-9B8A-9B523C8CD993}" type="pres">
      <dgm:prSet presAssocID="{E4C0F7E3-11BA-465C-8809-3DEFF3D6001E}" presName="node" presStyleLbl="node1" presStyleIdx="0" presStyleCnt="3">
        <dgm:presLayoutVars>
          <dgm:bulletEnabled val="1"/>
        </dgm:presLayoutVars>
      </dgm:prSet>
      <dgm:spPr/>
    </dgm:pt>
    <dgm:pt modelId="{853CF01A-FB0B-4F03-B291-9F07ACE1A5CF}" type="pres">
      <dgm:prSet presAssocID="{0EAC6E58-8435-4A9D-B457-64DF4AD43190}" presName="sibTrans" presStyleLbl="sibTrans2D1" presStyleIdx="0" presStyleCnt="2"/>
      <dgm:spPr/>
    </dgm:pt>
    <dgm:pt modelId="{1FAABBE0-9A33-47B9-9E09-76F36C8C0FEB}" type="pres">
      <dgm:prSet presAssocID="{0EAC6E58-8435-4A9D-B457-64DF4AD43190}" presName="connectorText" presStyleLbl="sibTrans2D1" presStyleIdx="0" presStyleCnt="2"/>
      <dgm:spPr/>
    </dgm:pt>
    <dgm:pt modelId="{F241CC9C-1668-45FA-A5FA-A2D60B078BEF}" type="pres">
      <dgm:prSet presAssocID="{8876892F-BD5F-4392-B56C-ECF989DA0406}" presName="node" presStyleLbl="node1" presStyleIdx="1" presStyleCnt="3">
        <dgm:presLayoutVars>
          <dgm:bulletEnabled val="1"/>
        </dgm:presLayoutVars>
      </dgm:prSet>
      <dgm:spPr/>
    </dgm:pt>
    <dgm:pt modelId="{27933F1C-143C-44A9-A5CB-A66504D8272B}" type="pres">
      <dgm:prSet presAssocID="{9F5E4FAA-503E-41D5-92A5-F55AD0D771B0}" presName="sibTrans" presStyleLbl="sibTrans2D1" presStyleIdx="1" presStyleCnt="2"/>
      <dgm:spPr/>
    </dgm:pt>
    <dgm:pt modelId="{CA47442C-94A0-42C7-B46A-9AA5FABB0C94}" type="pres">
      <dgm:prSet presAssocID="{9F5E4FAA-503E-41D5-92A5-F55AD0D771B0}" presName="connectorText" presStyleLbl="sibTrans2D1" presStyleIdx="1" presStyleCnt="2"/>
      <dgm:spPr/>
    </dgm:pt>
    <dgm:pt modelId="{68B33DA7-5814-4DC0-9648-9A9223E7624F}" type="pres">
      <dgm:prSet presAssocID="{BC320C04-0436-4473-932C-B83A9888F779}" presName="node" presStyleLbl="node1" presStyleIdx="2" presStyleCnt="3">
        <dgm:presLayoutVars>
          <dgm:bulletEnabled val="1"/>
        </dgm:presLayoutVars>
      </dgm:prSet>
      <dgm:spPr/>
    </dgm:pt>
  </dgm:ptLst>
  <dgm:cxnLst>
    <dgm:cxn modelId="{C7AD4F0D-5AD2-48D9-AF6A-07FA5A96B61D}" srcId="{D9C78320-3E9C-4889-951A-224F867F05CF}" destId="{E4C0F7E3-11BA-465C-8809-3DEFF3D6001E}" srcOrd="0" destOrd="0" parTransId="{9D0C075D-BF66-4700-B8B0-1235C7BEAD99}" sibTransId="{0EAC6E58-8435-4A9D-B457-64DF4AD43190}"/>
    <dgm:cxn modelId="{EC72890E-AE1E-499A-A66B-C29D7E2B576F}" type="presOf" srcId="{8876892F-BD5F-4392-B56C-ECF989DA0406}" destId="{F241CC9C-1668-45FA-A5FA-A2D60B078BEF}" srcOrd="0" destOrd="0" presId="urn:microsoft.com/office/officeart/2005/8/layout/process1"/>
    <dgm:cxn modelId="{65661F22-C700-4DE4-9A21-72D956E1D9E1}" type="presOf" srcId="{9F5E4FAA-503E-41D5-92A5-F55AD0D771B0}" destId="{27933F1C-143C-44A9-A5CB-A66504D8272B}" srcOrd="0" destOrd="0" presId="urn:microsoft.com/office/officeart/2005/8/layout/process1"/>
    <dgm:cxn modelId="{7B849C22-7043-4CFB-BFA2-DC121FBF6709}" type="presOf" srcId="{E4C0F7E3-11BA-465C-8809-3DEFF3D6001E}" destId="{A9911B7D-5DE6-4416-9B8A-9B523C8CD993}" srcOrd="0" destOrd="0" presId="urn:microsoft.com/office/officeart/2005/8/layout/process1"/>
    <dgm:cxn modelId="{D4797C7F-8817-410F-875E-697C6A2A9123}" type="presOf" srcId="{9F5E4FAA-503E-41D5-92A5-F55AD0D771B0}" destId="{CA47442C-94A0-42C7-B46A-9AA5FABB0C94}" srcOrd="1" destOrd="0" presId="urn:microsoft.com/office/officeart/2005/8/layout/process1"/>
    <dgm:cxn modelId="{DFD0E1AF-5372-4D5D-AE45-60D87EC3429A}" type="presOf" srcId="{BC320C04-0436-4473-932C-B83A9888F779}" destId="{68B33DA7-5814-4DC0-9648-9A9223E7624F}" srcOrd="0" destOrd="0" presId="urn:microsoft.com/office/officeart/2005/8/layout/process1"/>
    <dgm:cxn modelId="{63E607B1-4787-4690-B2C0-3A80E83F9372}" type="presOf" srcId="{0EAC6E58-8435-4A9D-B457-64DF4AD43190}" destId="{1FAABBE0-9A33-47B9-9E09-76F36C8C0FEB}" srcOrd="1" destOrd="0" presId="urn:microsoft.com/office/officeart/2005/8/layout/process1"/>
    <dgm:cxn modelId="{887C8BC5-9E1D-43C2-BEF8-130363463A61}" srcId="{D9C78320-3E9C-4889-951A-224F867F05CF}" destId="{8876892F-BD5F-4392-B56C-ECF989DA0406}" srcOrd="1" destOrd="0" parTransId="{7EF58904-76BF-4007-A0D6-42E4C590AE42}" sibTransId="{9F5E4FAA-503E-41D5-92A5-F55AD0D771B0}"/>
    <dgm:cxn modelId="{BE5CCCCB-87CF-4FC1-89A1-F4DE453C71D3}" type="presOf" srcId="{D9C78320-3E9C-4889-951A-224F867F05CF}" destId="{B2EF9595-C990-4A4E-B65D-DDF53F6DFF0B}" srcOrd="0" destOrd="0" presId="urn:microsoft.com/office/officeart/2005/8/layout/process1"/>
    <dgm:cxn modelId="{1F639AE2-8E98-44D7-ACF3-E17A4DBFDEFD}" srcId="{D9C78320-3E9C-4889-951A-224F867F05CF}" destId="{BC320C04-0436-4473-932C-B83A9888F779}" srcOrd="2" destOrd="0" parTransId="{74A4ACE8-99D0-4523-8BF3-C17FBEB117E2}" sibTransId="{4E70F38B-0779-4E3A-92D9-DA5500451FBC}"/>
    <dgm:cxn modelId="{1C6833FE-FBC6-4D2E-BB2F-C1E93EFB8DB7}" type="presOf" srcId="{0EAC6E58-8435-4A9D-B457-64DF4AD43190}" destId="{853CF01A-FB0B-4F03-B291-9F07ACE1A5CF}" srcOrd="0" destOrd="0" presId="urn:microsoft.com/office/officeart/2005/8/layout/process1"/>
    <dgm:cxn modelId="{652C006C-385D-4845-B4A1-4B2E95E30A12}" type="presParOf" srcId="{B2EF9595-C990-4A4E-B65D-DDF53F6DFF0B}" destId="{A9911B7D-5DE6-4416-9B8A-9B523C8CD993}" srcOrd="0" destOrd="0" presId="urn:microsoft.com/office/officeart/2005/8/layout/process1"/>
    <dgm:cxn modelId="{83F1E9C3-970B-40C5-A300-6A143CFC7116}" type="presParOf" srcId="{B2EF9595-C990-4A4E-B65D-DDF53F6DFF0B}" destId="{853CF01A-FB0B-4F03-B291-9F07ACE1A5CF}" srcOrd="1" destOrd="0" presId="urn:microsoft.com/office/officeart/2005/8/layout/process1"/>
    <dgm:cxn modelId="{1E1C0973-690C-40C0-A8DD-5BA71E51B2A7}" type="presParOf" srcId="{853CF01A-FB0B-4F03-B291-9F07ACE1A5CF}" destId="{1FAABBE0-9A33-47B9-9E09-76F36C8C0FEB}" srcOrd="0" destOrd="0" presId="urn:microsoft.com/office/officeart/2005/8/layout/process1"/>
    <dgm:cxn modelId="{D4EC5BFE-6589-4E27-BF22-AA0527B56670}" type="presParOf" srcId="{B2EF9595-C990-4A4E-B65D-DDF53F6DFF0B}" destId="{F241CC9C-1668-45FA-A5FA-A2D60B078BEF}" srcOrd="2" destOrd="0" presId="urn:microsoft.com/office/officeart/2005/8/layout/process1"/>
    <dgm:cxn modelId="{062B98DE-B56E-4ED7-93F6-37D0C971A307}" type="presParOf" srcId="{B2EF9595-C990-4A4E-B65D-DDF53F6DFF0B}" destId="{27933F1C-143C-44A9-A5CB-A66504D8272B}" srcOrd="3" destOrd="0" presId="urn:microsoft.com/office/officeart/2005/8/layout/process1"/>
    <dgm:cxn modelId="{E8B3A36E-4F8C-4C8B-BDE8-BF0736D995EB}" type="presParOf" srcId="{27933F1C-143C-44A9-A5CB-A66504D8272B}" destId="{CA47442C-94A0-42C7-B46A-9AA5FABB0C94}" srcOrd="0" destOrd="0" presId="urn:microsoft.com/office/officeart/2005/8/layout/process1"/>
    <dgm:cxn modelId="{FDB60093-1AB2-401F-8C02-5FD2ECA029C2}" type="presParOf" srcId="{B2EF9595-C990-4A4E-B65D-DDF53F6DFF0B}" destId="{68B33DA7-5814-4DC0-9648-9A9223E7624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CB86B4-8E99-46EB-B829-C52C3DC9B4F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79BD3657-0513-4E9F-A7E3-847B383E8D57}">
      <dgm:prSet phldrT="[Text]"/>
      <dgm:spPr/>
      <dgm:t>
        <a:bodyPr/>
        <a:lstStyle/>
        <a:p>
          <a:r>
            <a:rPr lang="en-US" dirty="0"/>
            <a:t>Assess whether the time series is stationary, and if not, how many differences are required to make it stationary</a:t>
          </a:r>
        </a:p>
      </dgm:t>
    </dgm:pt>
    <dgm:pt modelId="{6259CAFB-5950-4868-B7DD-29A9DD3DC278}" type="parTrans" cxnId="{73602B20-15FC-442F-992D-B0EFFCE6D5B3}">
      <dgm:prSet/>
      <dgm:spPr/>
      <dgm:t>
        <a:bodyPr/>
        <a:lstStyle/>
        <a:p>
          <a:endParaRPr lang="en-US"/>
        </a:p>
      </dgm:t>
    </dgm:pt>
    <dgm:pt modelId="{F01180DC-B371-4D2E-B3EC-7B3A32B726C7}" type="sibTrans" cxnId="{73602B20-15FC-442F-992D-B0EFFCE6D5B3}">
      <dgm:prSet/>
      <dgm:spPr/>
      <dgm:t>
        <a:bodyPr/>
        <a:lstStyle/>
        <a:p>
          <a:endParaRPr lang="en-US"/>
        </a:p>
      </dgm:t>
    </dgm:pt>
    <dgm:pt modelId="{5EFA4F7A-335B-4C33-901E-2DE7A3932CFB}">
      <dgm:prSet/>
      <dgm:spPr/>
      <dgm:t>
        <a:bodyPr/>
        <a:lstStyle/>
        <a:p>
          <a:r>
            <a:rPr lang="en-US" dirty="0"/>
            <a:t>Identify the parameters of an ARMA model for the data</a:t>
          </a:r>
        </a:p>
      </dgm:t>
    </dgm:pt>
    <dgm:pt modelId="{E7A147BD-921A-4F54-BAF6-1B50214EE207}" type="parTrans" cxnId="{4224BA60-C619-408E-8B90-F6FD9521DC9B}">
      <dgm:prSet/>
      <dgm:spPr/>
      <dgm:t>
        <a:bodyPr/>
        <a:lstStyle/>
        <a:p>
          <a:endParaRPr lang="en-US"/>
        </a:p>
      </dgm:t>
    </dgm:pt>
    <dgm:pt modelId="{FE557CF3-2CB5-42D5-A8B8-B8D53FC41892}" type="sibTrans" cxnId="{4224BA60-C619-408E-8B90-F6FD9521DC9B}">
      <dgm:prSet/>
      <dgm:spPr/>
      <dgm:t>
        <a:bodyPr/>
        <a:lstStyle/>
        <a:p>
          <a:endParaRPr lang="en-US"/>
        </a:p>
      </dgm:t>
    </dgm:pt>
    <dgm:pt modelId="{F28C30EF-B1E9-4945-99F5-1AC820D5845A}" type="pres">
      <dgm:prSet presAssocID="{D7CB86B4-8E99-46EB-B829-C52C3DC9B4FB}" presName="Name0" presStyleCnt="0">
        <dgm:presLayoutVars>
          <dgm:dir/>
          <dgm:resizeHandles val="exact"/>
        </dgm:presLayoutVars>
      </dgm:prSet>
      <dgm:spPr/>
    </dgm:pt>
    <dgm:pt modelId="{8156BF95-8C06-451F-AD21-7071DBABD43C}" type="pres">
      <dgm:prSet presAssocID="{79BD3657-0513-4E9F-A7E3-847B383E8D57}" presName="node" presStyleLbl="node1" presStyleIdx="0" presStyleCnt="2">
        <dgm:presLayoutVars>
          <dgm:bulletEnabled val="1"/>
        </dgm:presLayoutVars>
      </dgm:prSet>
      <dgm:spPr/>
    </dgm:pt>
    <dgm:pt modelId="{AC45EAAB-0C5E-445D-8C83-8AB9FF321AAB}" type="pres">
      <dgm:prSet presAssocID="{F01180DC-B371-4D2E-B3EC-7B3A32B726C7}" presName="sibTrans" presStyleLbl="sibTrans2D1" presStyleIdx="0" presStyleCnt="1"/>
      <dgm:spPr/>
    </dgm:pt>
    <dgm:pt modelId="{74D8FFE9-987A-4DF0-88AB-4F36C5C75764}" type="pres">
      <dgm:prSet presAssocID="{F01180DC-B371-4D2E-B3EC-7B3A32B726C7}" presName="connectorText" presStyleLbl="sibTrans2D1" presStyleIdx="0" presStyleCnt="1"/>
      <dgm:spPr/>
    </dgm:pt>
    <dgm:pt modelId="{C7824D6C-BFB2-42E9-995B-93452C74F238}" type="pres">
      <dgm:prSet presAssocID="{5EFA4F7A-335B-4C33-901E-2DE7A3932CFB}" presName="node" presStyleLbl="node1" presStyleIdx="1" presStyleCnt="2">
        <dgm:presLayoutVars>
          <dgm:bulletEnabled val="1"/>
        </dgm:presLayoutVars>
      </dgm:prSet>
      <dgm:spPr/>
    </dgm:pt>
  </dgm:ptLst>
  <dgm:cxnLst>
    <dgm:cxn modelId="{73602B20-15FC-442F-992D-B0EFFCE6D5B3}" srcId="{D7CB86B4-8E99-46EB-B829-C52C3DC9B4FB}" destId="{79BD3657-0513-4E9F-A7E3-847B383E8D57}" srcOrd="0" destOrd="0" parTransId="{6259CAFB-5950-4868-B7DD-29A9DD3DC278}" sibTransId="{F01180DC-B371-4D2E-B3EC-7B3A32B726C7}"/>
    <dgm:cxn modelId="{4BE75B2C-3B7E-4A51-AA39-13CB697F6D64}" type="presOf" srcId="{F01180DC-B371-4D2E-B3EC-7B3A32B726C7}" destId="{AC45EAAB-0C5E-445D-8C83-8AB9FF321AAB}" srcOrd="0" destOrd="0" presId="urn:microsoft.com/office/officeart/2005/8/layout/process1"/>
    <dgm:cxn modelId="{4224BA60-C619-408E-8B90-F6FD9521DC9B}" srcId="{D7CB86B4-8E99-46EB-B829-C52C3DC9B4FB}" destId="{5EFA4F7A-335B-4C33-901E-2DE7A3932CFB}" srcOrd="1" destOrd="0" parTransId="{E7A147BD-921A-4F54-BAF6-1B50214EE207}" sibTransId="{FE557CF3-2CB5-42D5-A8B8-B8D53FC41892}"/>
    <dgm:cxn modelId="{CEF1AF4B-A15D-4946-9CE2-30C020CEC48B}" type="presOf" srcId="{F01180DC-B371-4D2E-B3EC-7B3A32B726C7}" destId="{74D8FFE9-987A-4DF0-88AB-4F36C5C75764}" srcOrd="1" destOrd="0" presId="urn:microsoft.com/office/officeart/2005/8/layout/process1"/>
    <dgm:cxn modelId="{AACEA652-442D-4F2E-B375-7AB2713B264E}" type="presOf" srcId="{5EFA4F7A-335B-4C33-901E-2DE7A3932CFB}" destId="{C7824D6C-BFB2-42E9-995B-93452C74F238}" srcOrd="0" destOrd="0" presId="urn:microsoft.com/office/officeart/2005/8/layout/process1"/>
    <dgm:cxn modelId="{FB2D7F58-D907-4AE6-8005-D47EE9D4205A}" type="presOf" srcId="{79BD3657-0513-4E9F-A7E3-847B383E8D57}" destId="{8156BF95-8C06-451F-AD21-7071DBABD43C}" srcOrd="0" destOrd="0" presId="urn:microsoft.com/office/officeart/2005/8/layout/process1"/>
    <dgm:cxn modelId="{F6E02FD9-CD21-48F4-B034-3ABF01AFE119}" type="presOf" srcId="{D7CB86B4-8E99-46EB-B829-C52C3DC9B4FB}" destId="{F28C30EF-B1E9-4945-99F5-1AC820D5845A}" srcOrd="0" destOrd="0" presId="urn:microsoft.com/office/officeart/2005/8/layout/process1"/>
    <dgm:cxn modelId="{8716EC87-DA32-432F-9A6A-D9DD6F8D16B9}" type="presParOf" srcId="{F28C30EF-B1E9-4945-99F5-1AC820D5845A}" destId="{8156BF95-8C06-451F-AD21-7071DBABD43C}" srcOrd="0" destOrd="0" presId="urn:microsoft.com/office/officeart/2005/8/layout/process1"/>
    <dgm:cxn modelId="{9907FE1B-64D8-48D6-8643-8F7765BD39C9}" type="presParOf" srcId="{F28C30EF-B1E9-4945-99F5-1AC820D5845A}" destId="{AC45EAAB-0C5E-445D-8C83-8AB9FF321AAB}" srcOrd="1" destOrd="0" presId="urn:microsoft.com/office/officeart/2005/8/layout/process1"/>
    <dgm:cxn modelId="{C158A72E-42EB-4A67-82E9-018A875BC21C}" type="presParOf" srcId="{AC45EAAB-0C5E-445D-8C83-8AB9FF321AAB}" destId="{74D8FFE9-987A-4DF0-88AB-4F36C5C75764}" srcOrd="0" destOrd="0" presId="urn:microsoft.com/office/officeart/2005/8/layout/process1"/>
    <dgm:cxn modelId="{CC10351C-0AC1-47BC-B23A-E379658B97F2}" type="presParOf" srcId="{F28C30EF-B1E9-4945-99F5-1AC820D5845A}" destId="{C7824D6C-BFB2-42E9-995B-93452C74F23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11B7D-5DE6-4416-9B8A-9B523C8CD993}">
      <dsp:nvSpPr>
        <dsp:cNvPr id="0" name=""/>
        <dsp:cNvSpPr/>
      </dsp:nvSpPr>
      <dsp:spPr>
        <a:xfrm>
          <a:off x="4363" y="1005718"/>
          <a:ext cx="1304131" cy="7824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Identification</a:t>
          </a:r>
        </a:p>
      </dsp:txBody>
      <dsp:txXfrm>
        <a:off x="27281" y="1028636"/>
        <a:ext cx="1258295" cy="736642"/>
      </dsp:txXfrm>
    </dsp:sp>
    <dsp:sp modelId="{853CF01A-FB0B-4F03-B291-9F07ACE1A5CF}">
      <dsp:nvSpPr>
        <dsp:cNvPr id="0" name=""/>
        <dsp:cNvSpPr/>
      </dsp:nvSpPr>
      <dsp:spPr>
        <a:xfrm>
          <a:off x="1438907" y="1235245"/>
          <a:ext cx="276475" cy="323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438907" y="1299930"/>
        <a:ext cx="193533" cy="194054"/>
      </dsp:txXfrm>
    </dsp:sp>
    <dsp:sp modelId="{F241CC9C-1668-45FA-A5FA-A2D60B078BEF}">
      <dsp:nvSpPr>
        <dsp:cNvPr id="0" name=""/>
        <dsp:cNvSpPr/>
      </dsp:nvSpPr>
      <dsp:spPr>
        <a:xfrm>
          <a:off x="1830147" y="1005718"/>
          <a:ext cx="1304131" cy="7824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Estimation</a:t>
          </a:r>
          <a:endParaRPr lang="en-US" sz="1600" kern="1200" dirty="0"/>
        </a:p>
      </dsp:txBody>
      <dsp:txXfrm>
        <a:off x="1853065" y="1028636"/>
        <a:ext cx="1258295" cy="736642"/>
      </dsp:txXfrm>
    </dsp:sp>
    <dsp:sp modelId="{27933F1C-143C-44A9-A5CB-A66504D8272B}">
      <dsp:nvSpPr>
        <dsp:cNvPr id="0" name=""/>
        <dsp:cNvSpPr/>
      </dsp:nvSpPr>
      <dsp:spPr>
        <a:xfrm>
          <a:off x="3264691" y="1235245"/>
          <a:ext cx="276475" cy="323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264691" y="1299930"/>
        <a:ext cx="193533" cy="194054"/>
      </dsp:txXfrm>
    </dsp:sp>
    <dsp:sp modelId="{68B33DA7-5814-4DC0-9648-9A9223E7624F}">
      <dsp:nvSpPr>
        <dsp:cNvPr id="0" name=""/>
        <dsp:cNvSpPr/>
      </dsp:nvSpPr>
      <dsp:spPr>
        <a:xfrm>
          <a:off x="3655931" y="1005718"/>
          <a:ext cx="1304131" cy="7824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Diagnostic Checking</a:t>
          </a:r>
          <a:endParaRPr lang="en-US" sz="1600" kern="1200" dirty="0"/>
        </a:p>
      </dsp:txBody>
      <dsp:txXfrm>
        <a:off x="3678849" y="1028636"/>
        <a:ext cx="1258295" cy="736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6BF95-8C06-451F-AD21-7071DBABD43C}">
      <dsp:nvSpPr>
        <dsp:cNvPr id="0" name=""/>
        <dsp:cNvSpPr/>
      </dsp:nvSpPr>
      <dsp:spPr>
        <a:xfrm>
          <a:off x="1114" y="868291"/>
          <a:ext cx="2376390" cy="17600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Assess whether the time series is stationary, and if not, how many differences are required to make it stationary</a:t>
          </a:r>
        </a:p>
      </dsp:txBody>
      <dsp:txXfrm>
        <a:off x="52663" y="919840"/>
        <a:ext cx="2273292" cy="1656916"/>
      </dsp:txXfrm>
    </dsp:sp>
    <dsp:sp modelId="{AC45EAAB-0C5E-445D-8C83-8AB9FF321AAB}">
      <dsp:nvSpPr>
        <dsp:cNvPr id="0" name=""/>
        <dsp:cNvSpPr/>
      </dsp:nvSpPr>
      <dsp:spPr>
        <a:xfrm>
          <a:off x="2615143" y="1453626"/>
          <a:ext cx="503794" cy="589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615143" y="1571495"/>
        <a:ext cx="352656" cy="353606"/>
      </dsp:txXfrm>
    </dsp:sp>
    <dsp:sp modelId="{C7824D6C-BFB2-42E9-995B-93452C74F238}">
      <dsp:nvSpPr>
        <dsp:cNvPr id="0" name=""/>
        <dsp:cNvSpPr/>
      </dsp:nvSpPr>
      <dsp:spPr>
        <a:xfrm>
          <a:off x="3328061" y="868291"/>
          <a:ext cx="2376390" cy="17600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the parameters of an ARMA model for the data</a:t>
          </a:r>
        </a:p>
      </dsp:txBody>
      <dsp:txXfrm>
        <a:off x="3379610" y="919840"/>
        <a:ext cx="2273292" cy="1656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C971-1733-4D78-92D9-37625174313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AD914-84D8-4A38-8877-507C2A8A7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Welcome back to the eleventh module of data science.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295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assumption is that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series are stationary.  Essentially, this means that the series are normally distributed and the mean and variance are constant over a long time period.</a:t>
            </a:r>
          </a:p>
          <a:p>
            <a:pPr lvl="0"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Uncorrelated random error. We assume that the error term is randomly distributed and the mean and variance are constant over a time period.  The Durbin-Watson test is the standard test for correlated errors.</a:t>
            </a:r>
          </a:p>
          <a:p>
            <a:pPr lvl="0"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also assume that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outlier in the series.  Outliers may affect conclusions strongly and can be misleading.</a:t>
            </a:r>
          </a:p>
          <a:p>
            <a:pPr lvl="0"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last assumption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shocks or a random error component. If shocks are present, they are assumed to be randomly distributed with a mean of 0 and a constant variance.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D914-84D8-4A38-8877-507C2A8A7D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53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So, what are</a:t>
            </a:r>
            <a:r>
              <a:rPr lang="en-US" b="0" baseline="0" dirty="0"/>
              <a:t> the steps to build ARIMA Model?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D914-84D8-4A38-8877-507C2A8A7D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05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ARIMA Model is also known as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Box-Jenkins. The Box-Jenkins method is a stochastic model building process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an iterative approach that consists of the following 3 steps: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step is Identification. Here use the data and all related information to help select a sub-class of model that may best summarize the data.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step is Estimation. Here use the data to train the parameters of the model (i.e. the coefficients).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step is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 Checking.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we 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valuate the fitted model in the context of the available data and check for areas where the model may be improved.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an iterative process, so that as new information is gained during diagnostics, you can circle back to step 1 and incorporate that into new model classes.</a:t>
            </a:r>
          </a:p>
          <a:p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take a look at these steps in more detail.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D914-84D8-4A38-8877-507C2A8A7D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0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identification step is further broken down into: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is - Assess whether the time series is stationary, and if not, how many differences are required to make it stationary.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second is - Identify the parameters of an ARMA model for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D914-84D8-4A38-8877-507C2A8A7D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55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is Differencing?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 tips during identification are: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Root Tests. Use unit root statistical tests on the time series to determine whether or not it is stationary. Repeat after each round of differencing.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 over differencing. Differencing the time series more than is required can result in the addition of extra serial correlation and additional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D914-84D8-4A38-8877-507C2A8A7D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6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what are the steps for configuring AR and MA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diagnostic plots can be used to choose the p and q parameters of the ARMA or ARIMA. They are: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 Function (ACF). The plot summarizes the correlation of an observation with lag values. The x-axis shows the lag and the y-axis shows the correlation coefficient between -1 and 1 for negative and positive correlation.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 Autocorrelation Function (PACF). The plot summarizes the correlations for an observation with lag values that is not accounted for by prior lagged observations.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plots are drawn as bar charts showing the 95% and 99% confidence intervals as horizontal lines. Bars that cross these confidence intervals are therefore more significant and worth noting.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D914-84D8-4A38-8877-507C2A8A7D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7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useful patterns you may observe on these plots are: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is AR if the ACF trails off after a lag and has a hard cut-off in the PACF after a lag. This lag is taken as the value for p.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is MA if the PACF trails off after a lag and has a hard cut-off in the ACF after the lag. This lag value is taken as the value for q.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is a mix of AR and MA if both the ACF and PACF trail off.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D914-84D8-4A38-8877-507C2A8A7D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1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step is Estimation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Estimation involves using numerical methods to minimize a loss or error term.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 of least squares can be used. However, for models involving an MA component, there is no simple formula that can be applied to obtain the estimates.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not go into the details of estimating model parameters as these details are handled by the chosen library or tool.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D914-84D8-4A38-8877-507C2A8A7D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50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step is Diagnostic Checking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idea of diagnostic checking is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for evidence that the model is not a good fit for the data.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useful areas to investigate diagnostics are: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D914-84D8-4A38-8877-507C2A8A7D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31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what we do in Overfitting?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check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check whether the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data. Generally, this means that the model is more complex than it needs to be and captures random noise in the training data.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problem for time series forecasting because it negatively impacts the ability of the model to generalize, resulting in poor forecast performance on out of sample data.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Careful attention must be paid to both in-sample and out-of-sample performance and this requires the careful design of a robust test harness for evaluating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D914-84D8-4A38-8877-507C2A8A7D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0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module, we will begin with why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ARIMA Model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we will discuss in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detail about ARIMA Model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Later we will study about 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ssumptions of ARIMA model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at last we will look at the steps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built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ARIMA Model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let’s begin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178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Residual Errors?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 residuals provide a great opportunity for diagnostics.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review of the distribution of errors can help tease out bias in the model.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errors from an ideal model would resemble white noise, which is a Gaussian distribution with a mean of zero and a symmetrical variance.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this, you may use density plots, histograms, and Q-Q plots that compare the distribution of errors to the expected distribution.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non-Gaussian distribution may suggest an opportunity for data pre-processing.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skew in the distribution or a non-zero mean may suggest a bias in forecasts that may be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D914-84D8-4A38-8877-507C2A8A7D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Additionally,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ideal model would leave no temporal structure in the time series of forecast residuals.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can be checked by creating ACF and PACF plots of the residual error time series.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presence of serial correlation in the residual errors suggests further opportunity for using this information in the model.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D914-84D8-4A38-8877-507C2A8A7D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7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brings us to the end of this session, thanks for attending &amp; let’s meet in the next class!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64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we dive into any concept, let's first understand why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ARIMA model?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72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F70AC65-F1A6-4492-8419-84E9C158C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ARIMA model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 of statistical model for analyzing and forecasting time series data.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ARIMA is an acronym that stands for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AutoRegressive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Integrated Moving Average. It is a generalization of the simpler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AutoRegressive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Moving Average and adds the notion of integration.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ARIMA models are applied in some cases where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show evidence of non-stationarity, where an initial differencing step can be applied one or more times to eliminate the non-stationarity.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random variable that is a time series is stationary if its statistical properties are all constant over time.</a:t>
            </a:r>
          </a:p>
        </p:txBody>
      </p:sp>
    </p:spTree>
    <p:extLst>
      <p:ext uri="{BB962C8B-B14F-4D97-AF65-F5344CB8AC3E}">
        <p14:creationId xmlns:p14="http://schemas.microsoft.com/office/powerpoint/2010/main" val="543032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F70AC65-F1A6-4492-8419-84E9C158C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stationary series has no trend, its variations around its mean have a constant amplitude, and it wiggles in a consistent fashion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i.e., its short-term random time patterns always look the same in a statistical sense. 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latter condition means that its 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is correlations with its own prior deviations from the mean remain constant over time, or equivalently, that its 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spectrum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remains constant over time.  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random variable of this form can be viewed as a combination of signal and noise, and the signal could be a pattern of fast or slow mean reversion, or sinusoidal oscillation and it could also have a seasonal component.  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ARIMA model can be viewed as a “filter” that tries to separate the signal from the noise, and the signal is then extrapolated into the future to obtain forecasts.</a:t>
            </a:r>
          </a:p>
        </p:txBody>
      </p:sp>
    </p:spTree>
    <p:extLst>
      <p:ext uri="{BB962C8B-B14F-4D97-AF65-F5344CB8AC3E}">
        <p14:creationId xmlns:p14="http://schemas.microsoft.com/office/powerpoint/2010/main" val="94490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</a:t>
            </a:r>
            <a:r>
              <a:rPr lang="en-US" baseline="0" dirty="0"/>
              <a:t> what is ARIMA Model?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D914-84D8-4A38-8877-507C2A8A7D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43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F70AC65-F1A6-4492-8419-84E9C158C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ARIMA forecasting equation for a stationary time series is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i.e., regression-type equation in which the predictors consist of 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lags of the dependent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 and/or 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lags of the forecast errors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That is: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Predicted value of Y = a constant or a weighted sum of one or more recent values of Y or a weighted sum of one or more recent values of the errors.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08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F70AC65-F1A6-4492-8419-84E9C158C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acronym is descriptive, capturing the key aspects of the model itself. Briefly, they are: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means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Autoregression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model that uses the dependent relationship between an observation and some number of lagged observations.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means Integrated. The use of differencing of raw observations i.e. subtracting an observation from an observation at the previous time step in order to make the time series stationary.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Moving Average. A model that uses the dependency between an observation and residual errors from a moving average model applied to lagged observations.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of these components are explicitly specified in the model as a parameter.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standard notation is used of ARIMA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small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letter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p,d,q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 the parameters are substituted with integer values to quickly indicate the specific ARIMA model being used.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parameters of the ARIMA model are defined as follows: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means the number of lag observations included in the model, also called the lag order.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means the number of times that the raw observations are differenced, also called the degree of differencing.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means the size of the moving average window, also called the order of moving average.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892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Now we will look at the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of ARIMA Model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D914-84D8-4A38-8877-507C2A8A7D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01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494110"/>
            <a:ext cx="12448915" cy="5788955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7956222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624419" y="4290653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6096002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6096002" y="4290653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969754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849207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1033356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1033356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3806017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3806017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6494012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494012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529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195614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1050232" y="1656565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710333" y="2347950"/>
            <a:ext cx="749283" cy="749277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732028" y="2302867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308071" y="1814003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6492164" y="1656565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6152265" y="2347950"/>
            <a:ext cx="749283" cy="749277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173960" y="2302867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6750003" y="1814003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1050232" y="4182246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710333" y="4873632"/>
            <a:ext cx="749283" cy="749277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732028" y="4828548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308071" y="4339684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6492164" y="4182246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6152265" y="4873632"/>
            <a:ext cx="749283" cy="749277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173960" y="4828548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6750003" y="4339684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0854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190981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348367" y="989762"/>
            <a:ext cx="3433996" cy="4740476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4692057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6202130" y="989762"/>
            <a:ext cx="5259327" cy="4897868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6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717857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066286" y="959480"/>
            <a:ext cx="4276177" cy="5307917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501005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7040660" y="973997"/>
            <a:ext cx="3582264" cy="5631793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274027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996834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4654431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8334610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3873620" y="3114586"/>
            <a:ext cx="816001" cy="815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7514988" y="3114586"/>
            <a:ext cx="816001" cy="815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74187" y="1912129"/>
            <a:ext cx="3072984" cy="312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585804" y="1912129"/>
            <a:ext cx="3016120" cy="312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8254103" y="1912129"/>
            <a:ext cx="3071508" cy="312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947172" y="3114586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572831" y="3114586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603235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954808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58413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58649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610729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3228335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3761935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3665537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610341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362420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6099319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6525956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6429561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374364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7126444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8811788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9315796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9219401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199956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9952036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24836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48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35166" y="3231597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35166" y="4060176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11837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62703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4158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7" y="2628432"/>
            <a:ext cx="5960632" cy="3490232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1309668" y="2882747"/>
            <a:ext cx="4548553" cy="28721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3310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78602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331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823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6256285" y="2409093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8987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722680" y="2409093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6826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875698"/>
            <a:ext cx="12192000" cy="498230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74434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875697"/>
            <a:ext cx="12192000" cy="293076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9461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" y="219127"/>
            <a:ext cx="5398451" cy="6934100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28840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309711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8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4358055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8091691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2328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309711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624421" y="1705708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6318741" y="1705708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49664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1160589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4788880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8305797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41234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490708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357000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9222972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3673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869443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5114471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7359498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9604523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7038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624419" y="4290653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6096002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6096002" y="4290653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35002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849207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1033356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1033356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3806017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3806017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6494012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494012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33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195614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/>
        </p:nvSpPr>
        <p:spPr>
          <a:xfrm>
            <a:off x="1050232" y="1656565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Oval 105"/>
          <p:cNvSpPr>
            <a:spLocks noChangeAspect="1"/>
          </p:cNvSpPr>
          <p:nvPr/>
        </p:nvSpPr>
        <p:spPr>
          <a:xfrm>
            <a:off x="710333" y="2347950"/>
            <a:ext cx="749283" cy="749277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732028" y="2302867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308071" y="1814003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/>
        </p:nvSpPr>
        <p:spPr>
          <a:xfrm>
            <a:off x="6492164" y="1656565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Oval 129"/>
          <p:cNvSpPr>
            <a:spLocks noChangeAspect="1"/>
          </p:cNvSpPr>
          <p:nvPr/>
        </p:nvSpPr>
        <p:spPr>
          <a:xfrm>
            <a:off x="6152265" y="2347950"/>
            <a:ext cx="749283" cy="749277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173960" y="2302867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6750003" y="1814003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/>
        </p:nvSpPr>
        <p:spPr>
          <a:xfrm>
            <a:off x="1050232" y="4182246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4" name="Oval 146"/>
          <p:cNvSpPr>
            <a:spLocks noChangeAspect="1"/>
          </p:cNvSpPr>
          <p:nvPr/>
        </p:nvSpPr>
        <p:spPr>
          <a:xfrm>
            <a:off x="710333" y="4873632"/>
            <a:ext cx="749283" cy="749277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732028" y="4828548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308071" y="4339684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/>
        </p:nvSpPr>
        <p:spPr>
          <a:xfrm>
            <a:off x="6492164" y="4182246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8" name="Oval 156"/>
          <p:cNvSpPr>
            <a:spLocks noChangeAspect="1"/>
          </p:cNvSpPr>
          <p:nvPr/>
        </p:nvSpPr>
        <p:spPr>
          <a:xfrm>
            <a:off x="6152265" y="4873632"/>
            <a:ext cx="749283" cy="749277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173960" y="4828548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6750003" y="4339684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585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6981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348367" y="989762"/>
            <a:ext cx="3433996" cy="4740476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625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898369" y="-706535"/>
            <a:ext cx="7418239" cy="7400153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9903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6202130" y="989762"/>
            <a:ext cx="5259327" cy="4897868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6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89671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066286" y="959480"/>
            <a:ext cx="4276177" cy="5307917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638691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7040660" y="973997"/>
            <a:ext cx="3582264" cy="5631793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89554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/>
        </p:nvSpPr>
        <p:spPr>
          <a:xfrm>
            <a:off x="996834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Oval 24"/>
          <p:cNvSpPr>
            <a:spLocks noChangeAspect="1"/>
          </p:cNvSpPr>
          <p:nvPr/>
        </p:nvSpPr>
        <p:spPr>
          <a:xfrm>
            <a:off x="4654431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Oval 29"/>
          <p:cNvSpPr>
            <a:spLocks noChangeAspect="1"/>
          </p:cNvSpPr>
          <p:nvPr/>
        </p:nvSpPr>
        <p:spPr>
          <a:xfrm>
            <a:off x="8334610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8" name="Oval 34"/>
          <p:cNvSpPr>
            <a:spLocks noChangeAspect="1"/>
          </p:cNvSpPr>
          <p:nvPr/>
        </p:nvSpPr>
        <p:spPr>
          <a:xfrm>
            <a:off x="3873620" y="3114586"/>
            <a:ext cx="816001" cy="815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9" name="Oval 36"/>
          <p:cNvSpPr>
            <a:spLocks noChangeAspect="1"/>
          </p:cNvSpPr>
          <p:nvPr/>
        </p:nvSpPr>
        <p:spPr>
          <a:xfrm>
            <a:off x="7514988" y="3114586"/>
            <a:ext cx="816001" cy="815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74187" y="1912129"/>
            <a:ext cx="3072984" cy="312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585804" y="1912129"/>
            <a:ext cx="3016120" cy="312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8254103" y="1912129"/>
            <a:ext cx="3071508" cy="312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947172" y="3114586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572831" y="3114586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049759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/>
        </p:nvSpPr>
        <p:spPr>
          <a:xfrm>
            <a:off x="954808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58413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58649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610729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/>
        </p:nvCxnSpPr>
        <p:spPr>
          <a:xfrm>
            <a:off x="3228335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/>
        </p:nvSpPr>
        <p:spPr>
          <a:xfrm>
            <a:off x="3761935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3665537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610341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362420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/>
        </p:nvCxnSpPr>
        <p:spPr>
          <a:xfrm>
            <a:off x="6099319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/>
        </p:nvSpPr>
        <p:spPr>
          <a:xfrm>
            <a:off x="6525956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6429561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374364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7126444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/>
        </p:nvCxnSpPr>
        <p:spPr>
          <a:xfrm>
            <a:off x="8811788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/>
        </p:nvSpPr>
        <p:spPr>
          <a:xfrm>
            <a:off x="9315796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9219401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199956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9952036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24836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31855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9838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663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5437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192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3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4775081" y="0"/>
            <a:ext cx="7418239" cy="6467624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84372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4138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650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5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" y="219127"/>
            <a:ext cx="5398451" cy="6934100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41482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898369" y="-706535"/>
            <a:ext cx="7418239" cy="7400153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431357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4775081" y="0"/>
            <a:ext cx="7418239" cy="6467624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184399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898369" y="-461577"/>
            <a:ext cx="7418239" cy="7400153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940078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12741" y="-819120"/>
            <a:ext cx="12169663" cy="7450448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94071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56920" cy="6628299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38542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6" y="4"/>
            <a:ext cx="12156919" cy="4719767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577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898369" y="-461577"/>
            <a:ext cx="7418239" cy="7400153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476052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3635" y="-5335"/>
            <a:ext cx="12471072" cy="6021821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116193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494110"/>
            <a:ext cx="12448915" cy="5788955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5361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35166" y="3231597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35166" y="4060176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122116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296202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98663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7" y="2628432"/>
            <a:ext cx="5960632" cy="3490232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1309668" y="2882747"/>
            <a:ext cx="4548553" cy="28721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360022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78602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331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902817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6256285" y="2409093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47237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722680" y="2409093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92995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875698"/>
            <a:ext cx="12192000" cy="498230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917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12741" y="-819120"/>
            <a:ext cx="12169663" cy="7450448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538399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875697"/>
            <a:ext cx="12192000" cy="293076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456430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309711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8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4358055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8091691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091940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309711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624421" y="1705708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6318741" y="1705708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520144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1160589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4788880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8305797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953271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490708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357000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9222972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44812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869443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5114471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7359498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9604523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557059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624419" y="4290653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6096002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6096002" y="4290653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654284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849207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1033356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1033356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3806017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3806017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6494012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494012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105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195614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1050232" y="1656565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710333" y="2347950"/>
            <a:ext cx="749283" cy="749277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732028" y="2302867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308071" y="1814003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6492164" y="1656565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6152265" y="2347950"/>
            <a:ext cx="749283" cy="749277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173960" y="2302867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6750003" y="1814003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1050232" y="4182246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710333" y="4873632"/>
            <a:ext cx="749283" cy="749277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732028" y="4828548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308071" y="4339684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6492164" y="4182246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6152265" y="4873632"/>
            <a:ext cx="749283" cy="749277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173960" y="4828548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6750003" y="4339684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68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7368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56920" cy="6628299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61240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348367" y="989762"/>
            <a:ext cx="3433996" cy="4740476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940970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6202130" y="989762"/>
            <a:ext cx="5259327" cy="4897868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6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99449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066286" y="959480"/>
            <a:ext cx="4276177" cy="5307917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2304602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7040660" y="973997"/>
            <a:ext cx="3582264" cy="5631793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424399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996834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4654431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8334610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3873620" y="3114586"/>
            <a:ext cx="816001" cy="815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7514988" y="3114586"/>
            <a:ext cx="816001" cy="815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74187" y="1912129"/>
            <a:ext cx="3072984" cy="312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585804" y="1912129"/>
            <a:ext cx="3016120" cy="312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8254103" y="1912129"/>
            <a:ext cx="3071508" cy="312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947172" y="3114586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572831" y="3114586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513920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954808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58413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58649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610729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3228335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3761935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3665537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610341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362420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6099319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6525956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6429561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374364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7126444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8811788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9315796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9219401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199956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9952036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24836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463696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1490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" y="219127"/>
            <a:ext cx="5398451" cy="6934100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879092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898369" y="-706535"/>
            <a:ext cx="7418239" cy="7400153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451280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4775081" y="0"/>
            <a:ext cx="7418239" cy="6467624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7184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6" y="4"/>
            <a:ext cx="12156919" cy="4719767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11032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898369" y="-461577"/>
            <a:ext cx="7418239" cy="7400153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131936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12741" y="-819120"/>
            <a:ext cx="12169663" cy="7450448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76483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56920" cy="6628299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8309719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6" y="4"/>
            <a:ext cx="12156919" cy="4719767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561680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3635" y="-5335"/>
            <a:ext cx="12471072" cy="6021821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3372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494110"/>
            <a:ext cx="12448915" cy="5788955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00447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35166" y="3231597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35166" y="4060176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991163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16869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92528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7" y="2628432"/>
            <a:ext cx="5960632" cy="3490232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1309668" y="2882747"/>
            <a:ext cx="4548553" cy="28721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938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3635" y="-5335"/>
            <a:ext cx="12471072" cy="6021821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86358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78602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331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0846354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6256285" y="2409093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805283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722680" y="2409093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5796533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875698"/>
            <a:ext cx="12192000" cy="498230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8440087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875697"/>
            <a:ext cx="12192000" cy="293076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308735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309711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8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4358055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8091691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59062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309711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624421" y="1705708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6318741" y="1705708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9834992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1160589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4788880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8305797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750653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490708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357000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9222972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782856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869443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5114471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7359498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9604523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992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3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/>
        </p:nvSpPr>
        <p:spPr>
          <a:xfrm>
            <a:off x="8782520" y="6450662"/>
            <a:ext cx="3363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All rights reserved </a:t>
            </a:r>
            <a:endParaRPr lang="en-US" sz="1467" dirty="0"/>
          </a:p>
        </p:txBody>
      </p:sp>
    </p:spTree>
    <p:extLst>
      <p:ext uri="{BB962C8B-B14F-4D97-AF65-F5344CB8AC3E}">
        <p14:creationId xmlns:p14="http://schemas.microsoft.com/office/powerpoint/2010/main" val="229897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B7C38-90C2-48D4-B3D5-4B1568A720BA}"/>
              </a:ext>
            </a:extLst>
          </p:cNvPr>
          <p:cNvSpPr/>
          <p:nvPr/>
        </p:nvSpPr>
        <p:spPr>
          <a:xfrm>
            <a:off x="8782520" y="6450662"/>
            <a:ext cx="3363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All rights reserved </a:t>
            </a:r>
            <a:endParaRPr lang="en-US" sz="1467" dirty="0"/>
          </a:p>
        </p:txBody>
      </p:sp>
    </p:spTree>
    <p:extLst>
      <p:ext uri="{BB962C8B-B14F-4D97-AF65-F5344CB8AC3E}">
        <p14:creationId xmlns:p14="http://schemas.microsoft.com/office/powerpoint/2010/main" val="226027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644" y="156750"/>
            <a:ext cx="2220469" cy="774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/>
        </p:nvSpPr>
        <p:spPr>
          <a:xfrm>
            <a:off x="8782520" y="6450662"/>
            <a:ext cx="3363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All rights reserved </a:t>
            </a:r>
            <a:endParaRPr lang="en-US" sz="1467" dirty="0"/>
          </a:p>
        </p:txBody>
      </p:sp>
    </p:spTree>
    <p:extLst>
      <p:ext uri="{BB962C8B-B14F-4D97-AF65-F5344CB8AC3E}">
        <p14:creationId xmlns:p14="http://schemas.microsoft.com/office/powerpoint/2010/main" val="319704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53543" y="156750"/>
            <a:ext cx="2220469" cy="774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7E92E-F808-481A-9BB4-1E4B270CEE6C}"/>
              </a:ext>
            </a:extLst>
          </p:cNvPr>
          <p:cNvSpPr/>
          <p:nvPr/>
        </p:nvSpPr>
        <p:spPr>
          <a:xfrm>
            <a:off x="8782520" y="6450662"/>
            <a:ext cx="3363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All rights reserved </a:t>
            </a:r>
            <a:endParaRPr lang="en-US" sz="1467" dirty="0"/>
          </a:p>
        </p:txBody>
      </p:sp>
    </p:spTree>
    <p:extLst>
      <p:ext uri="{BB962C8B-B14F-4D97-AF65-F5344CB8AC3E}">
        <p14:creationId xmlns:p14="http://schemas.microsoft.com/office/powerpoint/2010/main" val="131086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  <p:sldLayoutId id="2147483763" r:id="rId24"/>
    <p:sldLayoutId id="2147483764" r:id="rId25"/>
    <p:sldLayoutId id="2147483765" r:id="rId26"/>
    <p:sldLayoutId id="2147483766" r:id="rId27"/>
    <p:sldLayoutId id="2147483767" r:id="rId28"/>
    <p:sldLayoutId id="2147483768" r:id="rId29"/>
    <p:sldLayoutId id="2147483769" r:id="rId30"/>
    <p:sldLayoutId id="2147483770" r:id="rId31"/>
    <p:sldLayoutId id="2147483771" r:id="rId32"/>
    <p:sldLayoutId id="2147483772" r:id="rId33"/>
    <p:sldLayoutId id="2147483773" r:id="rId3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956" y="682529"/>
            <a:ext cx="3134817" cy="10927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86345" y="0"/>
            <a:ext cx="3174124" cy="1277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151493" y="3188306"/>
            <a:ext cx="5551276" cy="769275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Data Science</a:t>
            </a:r>
          </a:p>
        </p:txBody>
      </p:sp>
      <p:pic>
        <p:nvPicPr>
          <p:cNvPr id="8" name="Picture 7" descr="Image result for data science">
            <a:extLst>
              <a:ext uri="{FF2B5EF4-FFF2-40B4-BE49-F238E27FC236}">
                <a16:creationId xmlns:a16="http://schemas.microsoft.com/office/drawing/2014/main" id="{77B412A2-B7FC-47BB-AAC4-EAD3117B3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711" y="1382635"/>
            <a:ext cx="4721584" cy="241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28F60F-5B07-47C4-945F-507023C8D0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281" b="17468"/>
          <a:stretch/>
        </p:blipFill>
        <p:spPr>
          <a:xfrm>
            <a:off x="5702769" y="3796635"/>
            <a:ext cx="4721584" cy="2487709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08395228-D0EE-4D85-A243-573813E42FA5}"/>
              </a:ext>
            </a:extLst>
          </p:cNvPr>
          <p:cNvSpPr txBox="1">
            <a:spLocks/>
          </p:cNvSpPr>
          <p:nvPr/>
        </p:nvSpPr>
        <p:spPr>
          <a:xfrm>
            <a:off x="1491175" y="3969729"/>
            <a:ext cx="2908091" cy="325199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accent3"/>
                </a:solidFill>
                <a:latin typeface="Gill Sans MT" panose="020B0502020104020203" pitchFamily="34" charset="0"/>
              </a:rPr>
              <a:t>Module-11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accent4"/>
                </a:solidFill>
                <a:latin typeface="Gill Sans MT" panose="020B0502020104020203" pitchFamily="34" charset="0"/>
              </a:rPr>
              <a:t>ARIMA Model</a:t>
            </a:r>
          </a:p>
        </p:txBody>
      </p:sp>
    </p:spTree>
    <p:extLst>
      <p:ext uri="{BB962C8B-B14F-4D97-AF65-F5344CB8AC3E}">
        <p14:creationId xmlns:p14="http://schemas.microsoft.com/office/powerpoint/2010/main" val="404386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48251" y="2655721"/>
            <a:ext cx="4511040" cy="181588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marL="285750" lvl="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  <a:endParaRPr lang="en-US" sz="1400" dirty="0"/>
          </a:p>
          <a:p>
            <a:pPr marL="285750" lvl="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Uncorrelated random error</a:t>
            </a:r>
          </a:p>
          <a:p>
            <a:pPr marL="285750" lvl="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No outliers</a:t>
            </a:r>
          </a:p>
          <a:p>
            <a:pPr marL="285750" lvl="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Random shocks (a random error component)</a:t>
            </a:r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476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6A6393"/>
                </a:solidFill>
                <a:latin typeface="Arial"/>
                <a:cs typeface="Arial"/>
              </a:rPr>
              <a:t>Assumptions of ARIMA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EC485-32B9-48F2-9D12-44F0CF66E98A}"/>
              </a:ext>
            </a:extLst>
          </p:cNvPr>
          <p:cNvGrpSpPr/>
          <p:nvPr/>
        </p:nvGrpSpPr>
        <p:grpSpPr>
          <a:xfrm>
            <a:off x="2283221" y="936346"/>
            <a:ext cx="2665297" cy="1547629"/>
            <a:chOff x="6026983" y="2026308"/>
            <a:chExt cx="2665297" cy="1547629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2B0E33CD-6FF9-432C-94CE-A628D88275F8}"/>
                </a:ext>
              </a:extLst>
            </p:cNvPr>
            <p:cNvSpPr/>
            <p:nvPr/>
          </p:nvSpPr>
          <p:spPr>
            <a:xfrm>
              <a:off x="6387013" y="2026308"/>
              <a:ext cx="2305267" cy="154762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What are the Assumptions of ARIMA Model ?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2E31AD-2F10-4ADE-AACB-C638882E4E2C}"/>
                </a:ext>
              </a:extLst>
            </p:cNvPr>
            <p:cNvSpPr/>
            <p:nvPr/>
          </p:nvSpPr>
          <p:spPr>
            <a:xfrm>
              <a:off x="6026983" y="3435902"/>
              <a:ext cx="138035" cy="1380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23EF9-9271-416F-855A-306C6B035281}"/>
                </a:ext>
              </a:extLst>
            </p:cNvPr>
            <p:cNvSpPr/>
            <p:nvPr/>
          </p:nvSpPr>
          <p:spPr>
            <a:xfrm>
              <a:off x="6165018" y="3233806"/>
              <a:ext cx="202096" cy="202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37611-5CFB-49C3-BB08-105B53455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9668" y="2244892"/>
            <a:ext cx="1666233" cy="42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9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3320361" y="3282899"/>
            <a:ext cx="6568221" cy="769275"/>
          </a:xfrm>
          <a:prstGeom prst="rect">
            <a:avLst/>
          </a:prstGeom>
        </p:spPr>
        <p:txBody>
          <a:bodyPr/>
          <a:lstStyle>
            <a:defPPr>
              <a:defRPr lang="es-ES_tradnl"/>
            </a:defPPr>
            <a:lvl1pPr indent="0" algn="ctr" defTabSz="1219170">
              <a:lnSpc>
                <a:spcPct val="90000"/>
              </a:lnSpc>
              <a:spcBef>
                <a:spcPts val="1333"/>
              </a:spcBef>
              <a:buFont typeface="Arial"/>
              <a:buNone/>
              <a:defRPr sz="3733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  <a:lvl2pPr marL="914377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/>
            </a:lvl2pPr>
            <a:lvl3pPr marL="1523962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/>
            </a:lvl3pPr>
            <a:lvl4pPr marL="2133547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4pPr>
            <a:lvl5pPr marL="2743131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5pPr>
            <a:lvl6pPr marL="3352716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6pPr>
            <a:lvl7pPr marL="3962301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7pPr>
            <a:lvl8pPr marL="4571886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8pPr>
            <a:lvl9pPr marL="5181470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9pPr>
          </a:lstStyle>
          <a:p>
            <a:r>
              <a:rPr lang="en-US" dirty="0"/>
              <a:t>Steps to build ARIMA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6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11737" y="2511636"/>
            <a:ext cx="1676400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lvl="0" fontAlgn="base"/>
            <a:r>
              <a:rPr lang="en-US" sz="1400" dirty="0"/>
              <a:t>Box-Jenkins Method</a:t>
            </a:r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476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6A6393"/>
                </a:solidFill>
                <a:latin typeface="Arial"/>
                <a:cs typeface="Arial"/>
              </a:rPr>
              <a:t>Steps to build ARIMA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EC485-32B9-48F2-9D12-44F0CF66E98A}"/>
              </a:ext>
            </a:extLst>
          </p:cNvPr>
          <p:cNvGrpSpPr/>
          <p:nvPr/>
        </p:nvGrpSpPr>
        <p:grpSpPr>
          <a:xfrm>
            <a:off x="2283221" y="936346"/>
            <a:ext cx="2665297" cy="1547629"/>
            <a:chOff x="6026983" y="2026308"/>
            <a:chExt cx="2665297" cy="1547629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2B0E33CD-6FF9-432C-94CE-A628D88275F8}"/>
                </a:ext>
              </a:extLst>
            </p:cNvPr>
            <p:cNvSpPr/>
            <p:nvPr/>
          </p:nvSpPr>
          <p:spPr>
            <a:xfrm>
              <a:off x="6387013" y="2026308"/>
              <a:ext cx="2305267" cy="154762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What are the steps to build ARIMA Model ?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2E31AD-2F10-4ADE-AACB-C638882E4E2C}"/>
                </a:ext>
              </a:extLst>
            </p:cNvPr>
            <p:cNvSpPr/>
            <p:nvPr/>
          </p:nvSpPr>
          <p:spPr>
            <a:xfrm>
              <a:off x="6026983" y="3435902"/>
              <a:ext cx="138035" cy="1380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23EF9-9271-416F-855A-306C6B035281}"/>
                </a:ext>
              </a:extLst>
            </p:cNvPr>
            <p:cNvSpPr/>
            <p:nvPr/>
          </p:nvSpPr>
          <p:spPr>
            <a:xfrm>
              <a:off x="6165018" y="3233806"/>
              <a:ext cx="202096" cy="202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37611-5CFB-49C3-BB08-105B53455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9668" y="2244892"/>
            <a:ext cx="1666233" cy="42978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92908" y="3159544"/>
            <a:ext cx="3114058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/>
              <a:t>An iterative approach consists of 3 steps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14817122"/>
              </p:ext>
            </p:extLst>
          </p:nvPr>
        </p:nvGraphicFramePr>
        <p:xfrm>
          <a:off x="6254661" y="3293375"/>
          <a:ext cx="4964426" cy="2793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4892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911B7D-5DE6-4416-9B8A-9B523C8CD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A9911B7D-5DE6-4416-9B8A-9B523C8CD9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3CF01A-FB0B-4F03-B291-9F07ACE1A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853CF01A-FB0B-4F03-B291-9F07ACE1A5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41CC9C-1668-45FA-A5FA-A2D60B078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F241CC9C-1668-45FA-A5FA-A2D60B078B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933F1C-143C-44A9-A5CB-A66504D82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27933F1C-143C-44A9-A5CB-A66504D82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B33DA7-5814-4DC0-9648-9A9223E762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68B33DA7-5814-4DC0-9648-9A9223E762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 animBg="1"/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476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6A6393"/>
                </a:solidFill>
                <a:latin typeface="Arial"/>
                <a:cs typeface="Arial"/>
              </a:rPr>
              <a:t>Steps to build ARIMA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EC485-32B9-48F2-9D12-44F0CF66E98A}"/>
              </a:ext>
            </a:extLst>
          </p:cNvPr>
          <p:cNvGrpSpPr/>
          <p:nvPr/>
        </p:nvGrpSpPr>
        <p:grpSpPr>
          <a:xfrm>
            <a:off x="2283221" y="936346"/>
            <a:ext cx="2665297" cy="1547629"/>
            <a:chOff x="6026983" y="2026308"/>
            <a:chExt cx="2665297" cy="1547629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2B0E33CD-6FF9-432C-94CE-A628D88275F8}"/>
                </a:ext>
              </a:extLst>
            </p:cNvPr>
            <p:cNvSpPr/>
            <p:nvPr/>
          </p:nvSpPr>
          <p:spPr>
            <a:xfrm>
              <a:off x="6387013" y="2026308"/>
              <a:ext cx="2305267" cy="154762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Step 1 - Identification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2E31AD-2F10-4ADE-AACB-C638882E4E2C}"/>
                </a:ext>
              </a:extLst>
            </p:cNvPr>
            <p:cNvSpPr/>
            <p:nvPr/>
          </p:nvSpPr>
          <p:spPr>
            <a:xfrm>
              <a:off x="6026983" y="3435902"/>
              <a:ext cx="138035" cy="1380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23EF9-9271-416F-855A-306C6B035281}"/>
                </a:ext>
              </a:extLst>
            </p:cNvPr>
            <p:cNvSpPr/>
            <p:nvPr/>
          </p:nvSpPr>
          <p:spPr>
            <a:xfrm>
              <a:off x="6165018" y="3233806"/>
              <a:ext cx="202096" cy="202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37611-5CFB-49C3-BB08-105B53455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9668" y="2244892"/>
            <a:ext cx="1666233" cy="4297824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21202131"/>
              </p:ext>
            </p:extLst>
          </p:nvPr>
        </p:nvGraphicFramePr>
        <p:xfrm>
          <a:off x="5551024" y="2040845"/>
          <a:ext cx="5705566" cy="3496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615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156BF95-8C06-451F-AD21-7071DBABD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8156BF95-8C06-451F-AD21-7071DBABD4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C45EAAB-0C5E-445D-8C83-8AB9FF321A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AC45EAAB-0C5E-445D-8C83-8AB9FF321A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824D6C-BFB2-42E9-995B-93452C74F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C7824D6C-BFB2-42E9-995B-93452C74F2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476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6A6393"/>
                </a:solidFill>
                <a:latin typeface="Arial"/>
                <a:cs typeface="Arial"/>
              </a:rPr>
              <a:t>Steps to build ARIMA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EC485-32B9-48F2-9D12-44F0CF66E98A}"/>
              </a:ext>
            </a:extLst>
          </p:cNvPr>
          <p:cNvGrpSpPr/>
          <p:nvPr/>
        </p:nvGrpSpPr>
        <p:grpSpPr>
          <a:xfrm>
            <a:off x="2283221" y="936346"/>
            <a:ext cx="2665297" cy="1547629"/>
            <a:chOff x="6026983" y="2026308"/>
            <a:chExt cx="2665297" cy="1547629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2B0E33CD-6FF9-432C-94CE-A628D88275F8}"/>
                </a:ext>
              </a:extLst>
            </p:cNvPr>
            <p:cNvSpPr/>
            <p:nvPr/>
          </p:nvSpPr>
          <p:spPr>
            <a:xfrm>
              <a:off x="6387013" y="2026308"/>
              <a:ext cx="2305267" cy="154762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Step 1 – Identification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What is Differencing?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2E31AD-2F10-4ADE-AACB-C638882E4E2C}"/>
                </a:ext>
              </a:extLst>
            </p:cNvPr>
            <p:cNvSpPr/>
            <p:nvPr/>
          </p:nvSpPr>
          <p:spPr>
            <a:xfrm>
              <a:off x="6026983" y="3435902"/>
              <a:ext cx="138035" cy="1380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23EF9-9271-416F-855A-306C6B035281}"/>
                </a:ext>
              </a:extLst>
            </p:cNvPr>
            <p:cNvSpPr/>
            <p:nvPr/>
          </p:nvSpPr>
          <p:spPr>
            <a:xfrm>
              <a:off x="6165018" y="3233806"/>
              <a:ext cx="202096" cy="202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37611-5CFB-49C3-BB08-105B53455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9668" y="2244892"/>
            <a:ext cx="1666233" cy="42978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84765" y="2483975"/>
            <a:ext cx="3307082" cy="5232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en-US" sz="1400" dirty="0"/>
              <a:t>Unit Root Tests - to determine whether or not it is stationary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118166" y="3501065"/>
            <a:ext cx="2240279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en-US" sz="1400" dirty="0"/>
              <a:t>Avoid over differencing</a:t>
            </a:r>
          </a:p>
        </p:txBody>
      </p:sp>
    </p:spTree>
    <p:extLst>
      <p:ext uri="{BB962C8B-B14F-4D97-AF65-F5344CB8AC3E}">
        <p14:creationId xmlns:p14="http://schemas.microsoft.com/office/powerpoint/2010/main" val="37583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476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6A6393"/>
                </a:solidFill>
                <a:latin typeface="Arial"/>
                <a:cs typeface="Arial"/>
              </a:rPr>
              <a:t>Steps to build ARIMA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EC485-32B9-48F2-9D12-44F0CF66E98A}"/>
              </a:ext>
            </a:extLst>
          </p:cNvPr>
          <p:cNvGrpSpPr/>
          <p:nvPr/>
        </p:nvGrpSpPr>
        <p:grpSpPr>
          <a:xfrm>
            <a:off x="2283221" y="936346"/>
            <a:ext cx="3020299" cy="1547629"/>
            <a:chOff x="6026983" y="2026308"/>
            <a:chExt cx="3020299" cy="1547629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2B0E33CD-6FF9-432C-94CE-A628D88275F8}"/>
                </a:ext>
              </a:extLst>
            </p:cNvPr>
            <p:cNvSpPr/>
            <p:nvPr/>
          </p:nvSpPr>
          <p:spPr>
            <a:xfrm>
              <a:off x="6387013" y="2026308"/>
              <a:ext cx="2660269" cy="154762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Step 1 – Identification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what are the steps for configuring AR and MA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2E31AD-2F10-4ADE-AACB-C638882E4E2C}"/>
                </a:ext>
              </a:extLst>
            </p:cNvPr>
            <p:cNvSpPr/>
            <p:nvPr/>
          </p:nvSpPr>
          <p:spPr>
            <a:xfrm>
              <a:off x="6026983" y="3435902"/>
              <a:ext cx="138035" cy="1380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23EF9-9271-416F-855A-306C6B035281}"/>
                </a:ext>
              </a:extLst>
            </p:cNvPr>
            <p:cNvSpPr/>
            <p:nvPr/>
          </p:nvSpPr>
          <p:spPr>
            <a:xfrm>
              <a:off x="6165018" y="3233806"/>
              <a:ext cx="202096" cy="202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37611-5CFB-49C3-BB08-105B53455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9668" y="2244892"/>
            <a:ext cx="1666233" cy="42978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8674" y="2526358"/>
            <a:ext cx="73108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en-US" sz="1400" b="1" dirty="0"/>
              <a:t>Autocorrelation Function (ACF).</a:t>
            </a:r>
          </a:p>
          <a:p>
            <a:pPr lvl="0" algn="ctr">
              <a:lnSpc>
                <a:spcPct val="200000"/>
              </a:lnSpc>
            </a:pPr>
            <a:r>
              <a:rPr lang="en-US" sz="1400" b="1" dirty="0"/>
              <a:t> </a:t>
            </a:r>
            <a:r>
              <a:rPr lang="en-US" sz="1400" dirty="0"/>
              <a:t>The plot summarizes the correlation of an observation with lag values. The x-axis shows the lag and the y-axis shows the correlation coefficient between -1 and 1 for negative and positive correlation.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4088674" y="4342240"/>
            <a:ext cx="73108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en-US" sz="1400" b="1" dirty="0"/>
              <a:t>Partial Autocorrelation Function (PACF)</a:t>
            </a:r>
          </a:p>
          <a:p>
            <a:pPr lvl="0" algn="ctr">
              <a:lnSpc>
                <a:spcPct val="200000"/>
              </a:lnSpc>
            </a:pPr>
            <a:r>
              <a:rPr lang="en-US" sz="1400" dirty="0"/>
              <a:t>The plot summarizes the correlations for an observation with lag values that is not accounted for by prior lagged observations.</a:t>
            </a:r>
          </a:p>
        </p:txBody>
      </p:sp>
    </p:spTree>
    <p:extLst>
      <p:ext uri="{BB962C8B-B14F-4D97-AF65-F5344CB8AC3E}">
        <p14:creationId xmlns:p14="http://schemas.microsoft.com/office/powerpoint/2010/main" val="413132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476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6A6393"/>
                </a:solidFill>
                <a:latin typeface="Arial"/>
                <a:cs typeface="Arial"/>
              </a:rPr>
              <a:t>Steps to build ARIMA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EC485-32B9-48F2-9D12-44F0CF66E98A}"/>
              </a:ext>
            </a:extLst>
          </p:cNvPr>
          <p:cNvGrpSpPr/>
          <p:nvPr/>
        </p:nvGrpSpPr>
        <p:grpSpPr>
          <a:xfrm>
            <a:off x="2283221" y="936346"/>
            <a:ext cx="3020299" cy="1547629"/>
            <a:chOff x="6026983" y="2026308"/>
            <a:chExt cx="3020299" cy="1547629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2B0E33CD-6FF9-432C-94CE-A628D88275F8}"/>
                </a:ext>
              </a:extLst>
            </p:cNvPr>
            <p:cNvSpPr/>
            <p:nvPr/>
          </p:nvSpPr>
          <p:spPr>
            <a:xfrm>
              <a:off x="6387013" y="2026308"/>
              <a:ext cx="2660269" cy="154762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Step 1 – Identification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what are the steps for configuring AR and MA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2E31AD-2F10-4ADE-AACB-C638882E4E2C}"/>
                </a:ext>
              </a:extLst>
            </p:cNvPr>
            <p:cNvSpPr/>
            <p:nvPr/>
          </p:nvSpPr>
          <p:spPr>
            <a:xfrm>
              <a:off x="6026983" y="3435902"/>
              <a:ext cx="138035" cy="1380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23EF9-9271-416F-855A-306C6B035281}"/>
                </a:ext>
              </a:extLst>
            </p:cNvPr>
            <p:cNvSpPr/>
            <p:nvPr/>
          </p:nvSpPr>
          <p:spPr>
            <a:xfrm>
              <a:off x="6165018" y="3233806"/>
              <a:ext cx="202096" cy="202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37611-5CFB-49C3-BB08-105B53455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9668" y="2244892"/>
            <a:ext cx="1666233" cy="42978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51024" y="2483975"/>
            <a:ext cx="6096000" cy="330475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marL="171450" lvl="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model is AR if the ACF trails off after a lag and has a hard cut-off in the PACF after a lag. This lag is taken as the value for p.</a:t>
            </a:r>
          </a:p>
          <a:p>
            <a:pPr marL="171450" lvl="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model is MA if the PACF trails off after a lag and has a hard cut-off in the ACF after the lag. This lag value is taken as the value for q.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model is a mix of AR and MA if both the ACF and PACF trail off.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5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476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6A6393"/>
                </a:solidFill>
                <a:latin typeface="Arial"/>
                <a:cs typeface="Arial"/>
              </a:rPr>
              <a:t>Steps to build ARIMA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EC485-32B9-48F2-9D12-44F0CF66E98A}"/>
              </a:ext>
            </a:extLst>
          </p:cNvPr>
          <p:cNvGrpSpPr/>
          <p:nvPr/>
        </p:nvGrpSpPr>
        <p:grpSpPr>
          <a:xfrm>
            <a:off x="2283221" y="936346"/>
            <a:ext cx="3020299" cy="1547629"/>
            <a:chOff x="6026983" y="2026308"/>
            <a:chExt cx="3020299" cy="1547629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2B0E33CD-6FF9-432C-94CE-A628D88275F8}"/>
                </a:ext>
              </a:extLst>
            </p:cNvPr>
            <p:cNvSpPr/>
            <p:nvPr/>
          </p:nvSpPr>
          <p:spPr>
            <a:xfrm>
              <a:off x="6387013" y="2026308"/>
              <a:ext cx="2660269" cy="154762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Step I1 – Estimation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2E31AD-2F10-4ADE-AACB-C638882E4E2C}"/>
                </a:ext>
              </a:extLst>
            </p:cNvPr>
            <p:cNvSpPr/>
            <p:nvPr/>
          </p:nvSpPr>
          <p:spPr>
            <a:xfrm>
              <a:off x="6026983" y="3435902"/>
              <a:ext cx="138035" cy="1380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23EF9-9271-416F-855A-306C6B035281}"/>
                </a:ext>
              </a:extLst>
            </p:cNvPr>
            <p:cNvSpPr/>
            <p:nvPr/>
          </p:nvSpPr>
          <p:spPr>
            <a:xfrm>
              <a:off x="6165018" y="3233806"/>
              <a:ext cx="202096" cy="202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37611-5CFB-49C3-BB08-105B53455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9668" y="2244892"/>
            <a:ext cx="1666233" cy="42978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34629" y="3562495"/>
            <a:ext cx="5858720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/>
              <a:t>Estimation involves using numerical methods to minimize a loss or error term.</a:t>
            </a:r>
          </a:p>
        </p:txBody>
      </p:sp>
    </p:spTree>
    <p:extLst>
      <p:ext uri="{BB962C8B-B14F-4D97-AF65-F5344CB8AC3E}">
        <p14:creationId xmlns:p14="http://schemas.microsoft.com/office/powerpoint/2010/main" val="1206779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476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6A6393"/>
                </a:solidFill>
                <a:latin typeface="Arial"/>
                <a:cs typeface="Arial"/>
              </a:rPr>
              <a:t>Steps to build ARIMA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EC485-32B9-48F2-9D12-44F0CF66E98A}"/>
              </a:ext>
            </a:extLst>
          </p:cNvPr>
          <p:cNvGrpSpPr/>
          <p:nvPr/>
        </p:nvGrpSpPr>
        <p:grpSpPr>
          <a:xfrm>
            <a:off x="2283221" y="936346"/>
            <a:ext cx="3020299" cy="1547629"/>
            <a:chOff x="6026983" y="2026308"/>
            <a:chExt cx="3020299" cy="1547629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2B0E33CD-6FF9-432C-94CE-A628D88275F8}"/>
                </a:ext>
              </a:extLst>
            </p:cNvPr>
            <p:cNvSpPr/>
            <p:nvPr/>
          </p:nvSpPr>
          <p:spPr>
            <a:xfrm>
              <a:off x="6387013" y="2026308"/>
              <a:ext cx="2660269" cy="154762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Step I1I – Diagnostic Checking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2E31AD-2F10-4ADE-AACB-C638882E4E2C}"/>
                </a:ext>
              </a:extLst>
            </p:cNvPr>
            <p:cNvSpPr/>
            <p:nvPr/>
          </p:nvSpPr>
          <p:spPr>
            <a:xfrm>
              <a:off x="6026983" y="3435902"/>
              <a:ext cx="138035" cy="1380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23EF9-9271-416F-855A-306C6B035281}"/>
                </a:ext>
              </a:extLst>
            </p:cNvPr>
            <p:cNvSpPr/>
            <p:nvPr/>
          </p:nvSpPr>
          <p:spPr>
            <a:xfrm>
              <a:off x="6165018" y="3233806"/>
              <a:ext cx="202096" cy="202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37611-5CFB-49C3-BB08-105B53455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9668" y="2244892"/>
            <a:ext cx="1666233" cy="42978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51024" y="2483975"/>
            <a:ext cx="4643451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Look for evidence that the model is not a good fit for the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6622" y="3157546"/>
            <a:ext cx="972254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1400" dirty="0"/>
              <a:t>Overfitting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5940" y="3831117"/>
            <a:ext cx="1273618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/>
              <a:t>Residual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3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476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6A6393"/>
                </a:solidFill>
                <a:latin typeface="Arial"/>
                <a:cs typeface="Arial"/>
              </a:rPr>
              <a:t>Steps to build ARIMA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EC485-32B9-48F2-9D12-44F0CF66E98A}"/>
              </a:ext>
            </a:extLst>
          </p:cNvPr>
          <p:cNvGrpSpPr/>
          <p:nvPr/>
        </p:nvGrpSpPr>
        <p:grpSpPr>
          <a:xfrm>
            <a:off x="2283221" y="936346"/>
            <a:ext cx="3020299" cy="1547629"/>
            <a:chOff x="6026983" y="2026308"/>
            <a:chExt cx="3020299" cy="1547629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2B0E33CD-6FF9-432C-94CE-A628D88275F8}"/>
                </a:ext>
              </a:extLst>
            </p:cNvPr>
            <p:cNvSpPr/>
            <p:nvPr/>
          </p:nvSpPr>
          <p:spPr>
            <a:xfrm>
              <a:off x="6387013" y="2026308"/>
              <a:ext cx="2660269" cy="154762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Step I1I – Diagnostic Checking - What we do in Overfitting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2E31AD-2F10-4ADE-AACB-C638882E4E2C}"/>
                </a:ext>
              </a:extLst>
            </p:cNvPr>
            <p:cNvSpPr/>
            <p:nvPr/>
          </p:nvSpPr>
          <p:spPr>
            <a:xfrm>
              <a:off x="6026983" y="3435902"/>
              <a:ext cx="138035" cy="1380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23EF9-9271-416F-855A-306C6B035281}"/>
                </a:ext>
              </a:extLst>
            </p:cNvPr>
            <p:cNvSpPr/>
            <p:nvPr/>
          </p:nvSpPr>
          <p:spPr>
            <a:xfrm>
              <a:off x="6165018" y="3233806"/>
              <a:ext cx="202096" cy="202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37611-5CFB-49C3-BB08-105B53455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9668" y="2244892"/>
            <a:ext cx="1666233" cy="42978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29150" y="2791752"/>
            <a:ext cx="7087198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The model is more complex than it needs to be and captures random noise in the training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3385" y="3407306"/>
            <a:ext cx="7610691" cy="5232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It negatively impacts the ability of the model to generalize, resulting in poor forecast performance on out of sample data.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8469" y="4302912"/>
            <a:ext cx="6120522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/>
              <a:t>Careful attention must be paid to both in-sample and out-of-sample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0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74DEC2D-D1C9-4969-A726-A3600977C032}"/>
              </a:ext>
            </a:extLst>
          </p:cNvPr>
          <p:cNvSpPr txBox="1"/>
          <p:nvPr/>
        </p:nvSpPr>
        <p:spPr>
          <a:xfrm>
            <a:off x="271634" y="3984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A63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Agenda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rgbClr val="6A639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6B6297-462F-45EC-838C-D3A4C1FB42DF}"/>
              </a:ext>
            </a:extLst>
          </p:cNvPr>
          <p:cNvGrpSpPr/>
          <p:nvPr/>
        </p:nvGrpSpPr>
        <p:grpSpPr>
          <a:xfrm>
            <a:off x="1354713" y="2268000"/>
            <a:ext cx="10371122" cy="2322000"/>
            <a:chOff x="2116234" y="2530337"/>
            <a:chExt cx="10371122" cy="2322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13C771E-DB55-46E5-841C-0D2D6D6F9041}"/>
                </a:ext>
              </a:extLst>
            </p:cNvPr>
            <p:cNvGrpSpPr/>
            <p:nvPr/>
          </p:nvGrpSpPr>
          <p:grpSpPr>
            <a:xfrm>
              <a:off x="2116234" y="2530337"/>
              <a:ext cx="10371122" cy="2322000"/>
              <a:chOff x="738465" y="2199537"/>
              <a:chExt cx="6208699" cy="184299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412FCFD-3D2D-45E6-83CC-FC112089BD41}"/>
                  </a:ext>
                </a:extLst>
              </p:cNvPr>
              <p:cNvSpPr/>
              <p:nvPr/>
            </p:nvSpPr>
            <p:spPr>
              <a:xfrm>
                <a:off x="738466" y="2208548"/>
                <a:ext cx="731520" cy="7315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/>
                    <a:ea typeface="+mn-ea"/>
                    <a:cs typeface="+mn-cs"/>
                  </a:rPr>
                  <a:t>01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BE06B78-DA4A-42C9-9240-6E5D166FD0B8}"/>
                  </a:ext>
                </a:extLst>
              </p:cNvPr>
              <p:cNvGrpSpPr/>
              <p:nvPr/>
            </p:nvGrpSpPr>
            <p:grpSpPr>
              <a:xfrm>
                <a:off x="1503727" y="2199537"/>
                <a:ext cx="3255944" cy="731520"/>
                <a:chOff x="-1133457" y="2655912"/>
                <a:chExt cx="3255944" cy="731520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6DB9B8C-55CC-48F2-B67B-38245874DCE5}"/>
                    </a:ext>
                  </a:extLst>
                </p:cNvPr>
                <p:cNvSpPr/>
                <p:nvPr/>
              </p:nvSpPr>
              <p:spPr>
                <a:xfrm>
                  <a:off x="1390967" y="2655912"/>
                  <a:ext cx="731520" cy="73152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aleway"/>
                      <a:ea typeface="+mn-ea"/>
                      <a:cs typeface="+mn-cs"/>
                    </a:rPr>
                    <a:t>02</a:t>
                  </a:r>
                </a:p>
              </p:txBody>
            </p:sp>
            <p:sp>
              <p:nvSpPr>
                <p:cNvPr id="24" name="TextBox 67">
                  <a:extLst>
                    <a:ext uri="{FF2B5EF4-FFF2-40B4-BE49-F238E27FC236}">
                      <a16:creationId xmlns:a16="http://schemas.microsoft.com/office/drawing/2014/main" id="{DA5F0400-3C47-43C8-AAEA-F8A1D7D7E314}"/>
                    </a:ext>
                  </a:extLst>
                </p:cNvPr>
                <p:cNvSpPr txBox="1"/>
                <p:nvPr/>
              </p:nvSpPr>
              <p:spPr>
                <a:xfrm>
                  <a:off x="-1133457" y="2774183"/>
                  <a:ext cx="1417383" cy="512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s-ES_tradnl"/>
                  </a:defPPr>
                  <a:lvl1pPr lvl="0" defTabSz="1219170">
                    <a:defRPr sz="1800" b="1" cap="all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Raleway"/>
                    </a:defRPr>
                  </a:lvl1pPr>
                  <a:lvl2pPr marL="457200" defTabSz="914400">
                    <a:defRPr sz="1800"/>
                  </a:lvl2pPr>
                  <a:lvl3pPr marL="914400" defTabSz="914400">
                    <a:defRPr sz="1800"/>
                  </a:lvl3pPr>
                  <a:lvl4pPr marL="1371600" defTabSz="914400">
                    <a:defRPr sz="1800"/>
                  </a:lvl4pPr>
                  <a:lvl5pPr marL="1828800" defTabSz="914400">
                    <a:defRPr sz="1800"/>
                  </a:lvl5pPr>
                  <a:lvl6pPr marL="2286000" defTabSz="914400">
                    <a:defRPr sz="1800"/>
                  </a:lvl6pPr>
                  <a:lvl7pPr marL="2743200" defTabSz="914400">
                    <a:defRPr sz="1800"/>
                  </a:lvl7pPr>
                  <a:lvl8pPr marL="3200400" defTabSz="914400">
                    <a:defRPr sz="1800"/>
                  </a:lvl8pPr>
                  <a:lvl9pPr marL="3657600" defTabSz="914400">
                    <a:defRPr sz="1800"/>
                  </a:lvl9pPr>
                </a:lstStyle>
                <a:p>
                  <a:r>
                    <a:rPr lang="en-US" dirty="0"/>
                    <a:t>Why </a:t>
                  </a:r>
                  <a:r>
                    <a:rPr lang="en-US" dirty="0" err="1"/>
                    <a:t>Arima</a:t>
                  </a:r>
                  <a:r>
                    <a:rPr lang="en-US" dirty="0"/>
                    <a:t> Model?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AD54121-5F29-4987-851F-38A0E36D45AF}"/>
                  </a:ext>
                </a:extLst>
              </p:cNvPr>
              <p:cNvGrpSpPr/>
              <p:nvPr/>
            </p:nvGrpSpPr>
            <p:grpSpPr>
              <a:xfrm>
                <a:off x="738465" y="3311009"/>
                <a:ext cx="2824826" cy="731520"/>
                <a:chOff x="738465" y="3670045"/>
                <a:chExt cx="2824826" cy="73152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BC42B75-6543-4FAD-9DB9-8339FD07FEEB}"/>
                    </a:ext>
                  </a:extLst>
                </p:cNvPr>
                <p:cNvSpPr/>
                <p:nvPr/>
              </p:nvSpPr>
              <p:spPr>
                <a:xfrm>
                  <a:off x="738465" y="3670045"/>
                  <a:ext cx="731520" cy="73152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aleway"/>
                      <a:ea typeface="+mn-ea"/>
                      <a:cs typeface="+mn-cs"/>
                    </a:rPr>
                    <a:t>03</a:t>
                  </a:r>
                </a:p>
              </p:txBody>
            </p:sp>
            <p:sp>
              <p:nvSpPr>
                <p:cNvPr id="26" name="TextBox 73">
                  <a:extLst>
                    <a:ext uri="{FF2B5EF4-FFF2-40B4-BE49-F238E27FC236}">
                      <a16:creationId xmlns:a16="http://schemas.microsoft.com/office/drawing/2014/main" id="{530ADE45-B5B1-4C20-B533-CA581A89B7BF}"/>
                    </a:ext>
                  </a:extLst>
                </p:cNvPr>
                <p:cNvSpPr txBox="1"/>
                <p:nvPr/>
              </p:nvSpPr>
              <p:spPr>
                <a:xfrm>
                  <a:off x="1503727" y="3765113"/>
                  <a:ext cx="2059564" cy="512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s-ES_tradnl"/>
                  </a:defPPr>
                  <a:lvl1pPr lvl="0" defTabSz="1219170">
                    <a:defRPr sz="1800" b="1" cap="all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Raleway"/>
                    </a:defRPr>
                  </a:lvl1pPr>
                  <a:lvl2pPr marL="457200" defTabSz="914400">
                    <a:defRPr sz="1800"/>
                  </a:lvl2pPr>
                  <a:lvl3pPr marL="914400" defTabSz="914400">
                    <a:defRPr sz="1800"/>
                  </a:lvl3pPr>
                  <a:lvl4pPr marL="1371600" defTabSz="914400">
                    <a:defRPr sz="1800"/>
                  </a:lvl4pPr>
                  <a:lvl5pPr marL="1828800" defTabSz="914400">
                    <a:defRPr sz="1800"/>
                  </a:lvl5pPr>
                  <a:lvl6pPr marL="2286000" defTabSz="914400">
                    <a:defRPr sz="1800"/>
                  </a:lvl6pPr>
                  <a:lvl7pPr marL="2743200" defTabSz="914400">
                    <a:defRPr sz="1800"/>
                  </a:lvl7pPr>
                  <a:lvl8pPr marL="3200400" defTabSz="914400">
                    <a:defRPr sz="1800"/>
                  </a:lvl8pPr>
                  <a:lvl9pPr marL="3657600" defTabSz="914400">
                    <a:defRPr sz="1800"/>
                  </a:lvl9pPr>
                </a:lstStyle>
                <a:p>
                  <a:r>
                    <a:rPr lang="en-US" dirty="0"/>
                    <a:t>Assumptions of ARIMA model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EA90D76-C7F7-4D66-82D5-C34F63725BA3}"/>
                  </a:ext>
                </a:extLst>
              </p:cNvPr>
              <p:cNvGrpSpPr/>
              <p:nvPr/>
            </p:nvGrpSpPr>
            <p:grpSpPr>
              <a:xfrm>
                <a:off x="4028151" y="3301997"/>
                <a:ext cx="2919013" cy="731519"/>
                <a:chOff x="1390967" y="4504991"/>
                <a:chExt cx="2919013" cy="731519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98C7718-11B6-4BDB-B227-49718C10F862}"/>
                    </a:ext>
                  </a:extLst>
                </p:cNvPr>
                <p:cNvSpPr/>
                <p:nvPr/>
              </p:nvSpPr>
              <p:spPr>
                <a:xfrm>
                  <a:off x="1390967" y="4504991"/>
                  <a:ext cx="731519" cy="73151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9170">
                    <a:defRPr/>
                  </a:pPr>
                  <a:r>
                    <a:rPr lang="en-US" sz="2400" b="1" dirty="0">
                      <a:solidFill>
                        <a:prstClr val="white"/>
                      </a:solidFill>
                      <a:latin typeface="Raleway"/>
                    </a:rPr>
                    <a:t>04</a:t>
                  </a:r>
                </a:p>
              </p:txBody>
            </p:sp>
            <p:sp>
              <p:nvSpPr>
                <p:cNvPr id="31" name="TextBox 73">
                  <a:extLst>
                    <a:ext uri="{FF2B5EF4-FFF2-40B4-BE49-F238E27FC236}">
                      <a16:creationId xmlns:a16="http://schemas.microsoft.com/office/drawing/2014/main" id="{95E8307E-B40B-462A-8264-444072EBC62E}"/>
                    </a:ext>
                  </a:extLst>
                </p:cNvPr>
                <p:cNvSpPr txBox="1"/>
                <p:nvPr/>
              </p:nvSpPr>
              <p:spPr>
                <a:xfrm>
                  <a:off x="2156229" y="4598310"/>
                  <a:ext cx="2153751" cy="512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s-ES_tradnl"/>
                  </a:defPPr>
                  <a:lvl1pPr lvl="0" defTabSz="1219170">
                    <a:defRPr sz="1800" b="1" cap="all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Raleway"/>
                    </a:defRPr>
                  </a:lvl1pPr>
                  <a:lvl2pPr marL="457200" defTabSz="914400">
                    <a:defRPr sz="1800"/>
                  </a:lvl2pPr>
                  <a:lvl3pPr marL="914400" defTabSz="914400">
                    <a:defRPr sz="1800"/>
                  </a:lvl3pPr>
                  <a:lvl4pPr marL="1371600" defTabSz="914400">
                    <a:defRPr sz="1800"/>
                  </a:lvl4pPr>
                  <a:lvl5pPr marL="1828800" defTabSz="914400">
                    <a:defRPr sz="1800"/>
                  </a:lvl5pPr>
                  <a:lvl6pPr marL="2286000" defTabSz="914400">
                    <a:defRPr sz="1800"/>
                  </a:lvl6pPr>
                  <a:lvl7pPr marL="2743200" defTabSz="914400">
                    <a:defRPr sz="1800"/>
                  </a:lvl7pPr>
                  <a:lvl8pPr marL="3200400" defTabSz="914400">
                    <a:defRPr sz="1800"/>
                  </a:lvl8pPr>
                  <a:lvl9pPr marL="3657600" defTabSz="914400">
                    <a:defRPr sz="1800"/>
                  </a:lvl9pPr>
                </a:lstStyle>
                <a:p>
                  <a:r>
                    <a:rPr lang="en-US" dirty="0"/>
                    <a:t>Steps to build ARIMA Model</a:t>
                  </a:r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80EC21-8A4D-402C-817E-B6879C39A937}"/>
                </a:ext>
              </a:extLst>
            </p:cNvPr>
            <p:cNvSpPr/>
            <p:nvPr/>
          </p:nvSpPr>
          <p:spPr>
            <a:xfrm>
              <a:off x="8889692" y="2679348"/>
              <a:ext cx="2008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en-US" sz="1800" b="1" cap="all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What is ARIMA Model?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649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476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6A6393"/>
                </a:solidFill>
                <a:latin typeface="Arial"/>
                <a:cs typeface="Arial"/>
              </a:rPr>
              <a:t>Steps to build ARIMA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EC485-32B9-48F2-9D12-44F0CF66E98A}"/>
              </a:ext>
            </a:extLst>
          </p:cNvPr>
          <p:cNvGrpSpPr/>
          <p:nvPr/>
        </p:nvGrpSpPr>
        <p:grpSpPr>
          <a:xfrm>
            <a:off x="2283221" y="936346"/>
            <a:ext cx="3020299" cy="1547629"/>
            <a:chOff x="6026983" y="2026308"/>
            <a:chExt cx="3020299" cy="1547629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2B0E33CD-6FF9-432C-94CE-A628D88275F8}"/>
                </a:ext>
              </a:extLst>
            </p:cNvPr>
            <p:cNvSpPr/>
            <p:nvPr/>
          </p:nvSpPr>
          <p:spPr>
            <a:xfrm>
              <a:off x="6387013" y="2026308"/>
              <a:ext cx="2660269" cy="154762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Step I1I – Diagnostic Checking - What is Residual Errors?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2E31AD-2F10-4ADE-AACB-C638882E4E2C}"/>
                </a:ext>
              </a:extLst>
            </p:cNvPr>
            <p:cNvSpPr/>
            <p:nvPr/>
          </p:nvSpPr>
          <p:spPr>
            <a:xfrm>
              <a:off x="6026983" y="3435902"/>
              <a:ext cx="138035" cy="1380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23EF9-9271-416F-855A-306C6B035281}"/>
                </a:ext>
              </a:extLst>
            </p:cNvPr>
            <p:cNvSpPr/>
            <p:nvPr/>
          </p:nvSpPr>
          <p:spPr>
            <a:xfrm>
              <a:off x="6165018" y="3233806"/>
              <a:ext cx="202096" cy="202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37611-5CFB-49C3-BB08-105B53455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9668" y="2244892"/>
            <a:ext cx="1666233" cy="42978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51024" y="2304545"/>
            <a:ext cx="4693849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/>
              <a:t>Forecast residuals provide a great opportunity for diagnostics.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0782" y="2967402"/>
            <a:ext cx="5420458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1400" dirty="0"/>
              <a:t>A Gaussian distribution with a mean of zero and a symmetrical variance.</a:t>
            </a:r>
          </a:p>
        </p:txBody>
      </p:sp>
      <p:sp>
        <p:nvSpPr>
          <p:cNvPr id="2" name="Rectangle 1"/>
          <p:cNvSpPr/>
          <p:nvPr/>
        </p:nvSpPr>
        <p:spPr>
          <a:xfrm>
            <a:off x="4849948" y="3634242"/>
            <a:ext cx="6096000" cy="5232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/>
            <a:r>
              <a:rPr lang="en-US" sz="1400" dirty="0"/>
              <a:t>Use density plots, histograms, and Q-Q plots that compare the distribution of errors to the expected distribution.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62543" y="4516525"/>
            <a:ext cx="6108595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/>
              <a:t>A non-Gaussian distribution may suggest an opportunity for data pre-processing.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5138" y="5307729"/>
            <a:ext cx="6096000" cy="5232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/>
            <a:r>
              <a:rPr lang="en-US" sz="1400" dirty="0"/>
              <a:t>A skew in the distribution or a non-zero mean may suggest a bias in forecasts that may be correct.</a:t>
            </a:r>
          </a:p>
        </p:txBody>
      </p:sp>
    </p:spTree>
    <p:extLst>
      <p:ext uri="{BB962C8B-B14F-4D97-AF65-F5344CB8AC3E}">
        <p14:creationId xmlns:p14="http://schemas.microsoft.com/office/powerpoint/2010/main" val="276252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476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6A6393"/>
                </a:solidFill>
                <a:latin typeface="Arial"/>
                <a:cs typeface="Arial"/>
              </a:rPr>
              <a:t>Steps to build ARIMA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EC485-32B9-48F2-9D12-44F0CF66E98A}"/>
              </a:ext>
            </a:extLst>
          </p:cNvPr>
          <p:cNvGrpSpPr/>
          <p:nvPr/>
        </p:nvGrpSpPr>
        <p:grpSpPr>
          <a:xfrm>
            <a:off x="2283221" y="936346"/>
            <a:ext cx="3020299" cy="1547629"/>
            <a:chOff x="6026983" y="2026308"/>
            <a:chExt cx="3020299" cy="1547629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2B0E33CD-6FF9-432C-94CE-A628D88275F8}"/>
                </a:ext>
              </a:extLst>
            </p:cNvPr>
            <p:cNvSpPr/>
            <p:nvPr/>
          </p:nvSpPr>
          <p:spPr>
            <a:xfrm>
              <a:off x="6387013" y="2026308"/>
              <a:ext cx="2660269" cy="154762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Step I1I – Diagnostic Checking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2E31AD-2F10-4ADE-AACB-C638882E4E2C}"/>
                </a:ext>
              </a:extLst>
            </p:cNvPr>
            <p:cNvSpPr/>
            <p:nvPr/>
          </p:nvSpPr>
          <p:spPr>
            <a:xfrm>
              <a:off x="6026983" y="3435902"/>
              <a:ext cx="138035" cy="1380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23EF9-9271-416F-855A-306C6B035281}"/>
                </a:ext>
              </a:extLst>
            </p:cNvPr>
            <p:cNvSpPr/>
            <p:nvPr/>
          </p:nvSpPr>
          <p:spPr>
            <a:xfrm>
              <a:off x="6165018" y="3233806"/>
              <a:ext cx="202096" cy="202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37611-5CFB-49C3-BB08-105B53455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9668" y="2244892"/>
            <a:ext cx="1666233" cy="42978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0738" y="3142881"/>
            <a:ext cx="6630918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An ideal model would leave no temporal structure in the time series of forecast residuals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58430" y="3874469"/>
            <a:ext cx="5297797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/>
              <a:t>Check by creating ACF and PACF plots of the residual error time series.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1867" y="4628955"/>
            <a:ext cx="6708659" cy="5232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The presence of serial correlation in the residual errors suggests further opportunity for using this information in the model. </a:t>
            </a:r>
          </a:p>
        </p:txBody>
      </p:sp>
    </p:spTree>
    <p:extLst>
      <p:ext uri="{BB962C8B-B14F-4D97-AF65-F5344CB8AC3E}">
        <p14:creationId xmlns:p14="http://schemas.microsoft.com/office/powerpoint/2010/main" val="50975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3320362" y="3282899"/>
            <a:ext cx="5551276" cy="769275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Thank You</a:t>
            </a:r>
            <a:endParaRPr kumimoji="0" lang="en-US" sz="3733" b="0" i="0" u="none" strike="noStrike" kern="1200" cap="none" spc="0" normalizeH="0" baseline="0" noProof="0" dirty="0">
              <a:ln>
                <a:noFill/>
              </a:ln>
              <a:solidFill>
                <a:srgbClr val="60487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84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3320362" y="3282899"/>
            <a:ext cx="5551276" cy="769275"/>
          </a:xfrm>
          <a:prstGeom prst="rect">
            <a:avLst/>
          </a:prstGeom>
        </p:spPr>
        <p:txBody>
          <a:bodyPr/>
          <a:lstStyle>
            <a:defPPr>
              <a:defRPr lang="es-ES_tradnl"/>
            </a:defPPr>
            <a:lvl1pPr indent="0" algn="ctr" defTabSz="1219170">
              <a:lnSpc>
                <a:spcPct val="90000"/>
              </a:lnSpc>
              <a:spcBef>
                <a:spcPts val="1333"/>
              </a:spcBef>
              <a:buFont typeface="Arial"/>
              <a:buNone/>
              <a:defRPr sz="3733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  <a:lvl2pPr marL="914377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/>
            </a:lvl2pPr>
            <a:lvl3pPr marL="1523962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/>
            </a:lvl3pPr>
            <a:lvl4pPr marL="2133547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4pPr>
            <a:lvl5pPr marL="2743131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5pPr>
            <a:lvl6pPr marL="3352716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6pPr>
            <a:lvl7pPr marL="3962301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7pPr>
            <a:lvl8pPr marL="4571886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8pPr>
            <a:lvl9pPr marL="5181470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9pPr>
          </a:lstStyle>
          <a:p>
            <a:r>
              <a:rPr lang="en-US" dirty="0"/>
              <a:t>Why ARIMA Model?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8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47698"/>
            <a:ext cx="527939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6A6393"/>
                </a:solidFill>
                <a:latin typeface="Arial"/>
                <a:cs typeface="Arial"/>
              </a:rPr>
              <a:t>Why ARIMA Model</a:t>
            </a:r>
          </a:p>
          <a:p>
            <a:pPr defTabSz="1219170">
              <a:defRPr/>
            </a:pPr>
            <a:endParaRPr lang="en-US" sz="2800" b="1" dirty="0">
              <a:solidFill>
                <a:srgbClr val="6A6393"/>
              </a:solidFill>
              <a:latin typeface="Arial"/>
              <a:cs typeface="Arial"/>
            </a:endParaRPr>
          </a:p>
          <a:p>
            <a:pPr defTabSz="1219170">
              <a:defRPr/>
            </a:pPr>
            <a:endParaRPr lang="en-US" sz="2800" b="1" dirty="0">
              <a:solidFill>
                <a:srgbClr val="6A6393"/>
              </a:solidFill>
              <a:latin typeface="Arial"/>
              <a:cs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CEC485-32B9-48F2-9D12-44F0CF66E98A}"/>
              </a:ext>
            </a:extLst>
          </p:cNvPr>
          <p:cNvGrpSpPr/>
          <p:nvPr/>
        </p:nvGrpSpPr>
        <p:grpSpPr>
          <a:xfrm>
            <a:off x="2283221" y="936346"/>
            <a:ext cx="2665297" cy="1547629"/>
            <a:chOff x="6026983" y="2026308"/>
            <a:chExt cx="2665297" cy="1547629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2B0E33CD-6FF9-432C-94CE-A628D88275F8}"/>
                </a:ext>
              </a:extLst>
            </p:cNvPr>
            <p:cNvSpPr/>
            <p:nvPr/>
          </p:nvSpPr>
          <p:spPr>
            <a:xfrm>
              <a:off x="6387013" y="2026308"/>
              <a:ext cx="2305267" cy="154762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Why ARIMA?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2E31AD-2F10-4ADE-AACB-C638882E4E2C}"/>
                </a:ext>
              </a:extLst>
            </p:cNvPr>
            <p:cNvSpPr/>
            <p:nvPr/>
          </p:nvSpPr>
          <p:spPr>
            <a:xfrm>
              <a:off x="6026983" y="3435902"/>
              <a:ext cx="138035" cy="1380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723EF9-9271-416F-855A-306C6B035281}"/>
                </a:ext>
              </a:extLst>
            </p:cNvPr>
            <p:cNvSpPr/>
            <p:nvPr/>
          </p:nvSpPr>
          <p:spPr>
            <a:xfrm>
              <a:off x="6165018" y="3233806"/>
              <a:ext cx="202096" cy="202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D037611-5CFB-49C3-BB08-105B53455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9668" y="2244892"/>
            <a:ext cx="1666233" cy="42978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763349-8D77-437E-A9CD-F50FBCA87B47}"/>
              </a:ext>
            </a:extLst>
          </p:cNvPr>
          <p:cNvSpPr/>
          <p:nvPr/>
        </p:nvSpPr>
        <p:spPr>
          <a:xfrm>
            <a:off x="5208566" y="2827027"/>
            <a:ext cx="5713379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-US" sz="1400" dirty="0"/>
              <a:t>A class of statistical model for analyzing and forecasting time series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6401338" y="3327364"/>
            <a:ext cx="3967433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/>
              <a:t>ARIMA - </a:t>
            </a:r>
            <a:r>
              <a:rPr lang="en-US" sz="1400" b="1" dirty="0" err="1"/>
              <a:t>A</a:t>
            </a:r>
            <a:r>
              <a:rPr lang="en-US" sz="1400" dirty="0" err="1"/>
              <a:t>uto</a:t>
            </a:r>
            <a:r>
              <a:rPr lang="en-US" sz="1400" b="1" dirty="0" err="1"/>
              <a:t>R</a:t>
            </a:r>
            <a:r>
              <a:rPr lang="en-US" sz="1400" dirty="0" err="1"/>
              <a:t>egressive</a:t>
            </a:r>
            <a:r>
              <a:rPr lang="en-US" sz="1400" dirty="0"/>
              <a:t> </a:t>
            </a:r>
            <a:r>
              <a:rPr lang="en-US" sz="1400" b="1" dirty="0"/>
              <a:t>I</a:t>
            </a:r>
            <a:r>
              <a:rPr lang="en-US" sz="1400" dirty="0"/>
              <a:t>ntegrated </a:t>
            </a:r>
            <a:r>
              <a:rPr lang="en-US" sz="1400" b="1" dirty="0"/>
              <a:t>M</a:t>
            </a:r>
            <a:r>
              <a:rPr lang="en-US" sz="1400" dirty="0"/>
              <a:t>oving </a:t>
            </a:r>
            <a:r>
              <a:rPr lang="en-US" sz="1400" b="1" dirty="0"/>
              <a:t>A</a:t>
            </a:r>
            <a:r>
              <a:rPr lang="en-US" sz="1400" dirty="0"/>
              <a:t>verage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66080" y="3863225"/>
            <a:ext cx="3037948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/>
              <a:t>Data show evidence of non-stationarity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8566" y="4328208"/>
            <a:ext cx="5713379" cy="5232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 random variable that is a time series is stationary if its statistical properties are all constant over time.</a:t>
            </a:r>
          </a:p>
        </p:txBody>
      </p:sp>
    </p:spTree>
    <p:extLst>
      <p:ext uri="{BB962C8B-B14F-4D97-AF65-F5344CB8AC3E}">
        <p14:creationId xmlns:p14="http://schemas.microsoft.com/office/powerpoint/2010/main" val="307359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47698"/>
            <a:ext cx="527939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6A6393"/>
                </a:solidFill>
                <a:latin typeface="Arial"/>
                <a:cs typeface="Arial"/>
              </a:rPr>
              <a:t>Why ARIMA Model</a:t>
            </a:r>
          </a:p>
          <a:p>
            <a:pPr defTabSz="1219170">
              <a:defRPr/>
            </a:pPr>
            <a:endParaRPr lang="en-US" sz="2800" b="1" dirty="0">
              <a:solidFill>
                <a:srgbClr val="6A6393"/>
              </a:solidFill>
              <a:latin typeface="Arial"/>
              <a:cs typeface="Arial"/>
            </a:endParaRPr>
          </a:p>
          <a:p>
            <a:pPr defTabSz="1219170">
              <a:defRPr/>
            </a:pPr>
            <a:endParaRPr lang="en-US" sz="2800" b="1" dirty="0">
              <a:solidFill>
                <a:srgbClr val="6A6393"/>
              </a:solidFill>
              <a:latin typeface="Arial"/>
              <a:cs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CEC485-32B9-48F2-9D12-44F0CF66E98A}"/>
              </a:ext>
            </a:extLst>
          </p:cNvPr>
          <p:cNvGrpSpPr/>
          <p:nvPr/>
        </p:nvGrpSpPr>
        <p:grpSpPr>
          <a:xfrm>
            <a:off x="2283221" y="936346"/>
            <a:ext cx="2665297" cy="1547629"/>
            <a:chOff x="6026983" y="2026308"/>
            <a:chExt cx="2665297" cy="1547629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2B0E33CD-6FF9-432C-94CE-A628D88275F8}"/>
                </a:ext>
              </a:extLst>
            </p:cNvPr>
            <p:cNvSpPr/>
            <p:nvPr/>
          </p:nvSpPr>
          <p:spPr>
            <a:xfrm>
              <a:off x="6387013" y="2026308"/>
              <a:ext cx="2305267" cy="154762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Why ARIMA?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2E31AD-2F10-4ADE-AACB-C638882E4E2C}"/>
                </a:ext>
              </a:extLst>
            </p:cNvPr>
            <p:cNvSpPr/>
            <p:nvPr/>
          </p:nvSpPr>
          <p:spPr>
            <a:xfrm>
              <a:off x="6026983" y="3435902"/>
              <a:ext cx="138035" cy="1380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723EF9-9271-416F-855A-306C6B035281}"/>
                </a:ext>
              </a:extLst>
            </p:cNvPr>
            <p:cNvSpPr/>
            <p:nvPr/>
          </p:nvSpPr>
          <p:spPr>
            <a:xfrm>
              <a:off x="6165018" y="3233806"/>
              <a:ext cx="202096" cy="202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D037611-5CFB-49C3-BB08-105B53455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9668" y="2244892"/>
            <a:ext cx="1666233" cy="42978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763349-8D77-437E-A9CD-F50FBCA87B47}"/>
              </a:ext>
            </a:extLst>
          </p:cNvPr>
          <p:cNvSpPr/>
          <p:nvPr/>
        </p:nvSpPr>
        <p:spPr>
          <a:xfrm>
            <a:off x="5208566" y="2634297"/>
            <a:ext cx="5713379" cy="5232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-US" sz="1400" dirty="0"/>
              <a:t>A stationary series has </a:t>
            </a:r>
            <a:r>
              <a:rPr lang="en-US" sz="1400" b="1" dirty="0"/>
              <a:t>no trend</a:t>
            </a:r>
            <a:r>
              <a:rPr lang="en-US" sz="1400" dirty="0"/>
              <a:t>, its variations around its mean have a </a:t>
            </a:r>
            <a:r>
              <a:rPr lang="en-US" sz="1400" b="1" dirty="0"/>
              <a:t>constant amplitude</a:t>
            </a:r>
            <a:r>
              <a:rPr lang="en-US" sz="1400" dirty="0"/>
              <a:t>, and it wiggles in a consistent fashion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7222" y="3562495"/>
            <a:ext cx="5996065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/>
              <a:t>The latter condition means that its </a:t>
            </a:r>
            <a:r>
              <a:rPr lang="en-US" sz="1400" b="1" dirty="0"/>
              <a:t>autocorrelations</a:t>
            </a:r>
            <a:r>
              <a:rPr lang="en-US" sz="1400" dirty="0"/>
              <a:t> remain constant over 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20594" y="4275250"/>
            <a:ext cx="6889320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 random variable of this form can be viewed as a combination of </a:t>
            </a:r>
            <a:r>
              <a:rPr lang="en-US" sz="1400" b="1" dirty="0"/>
              <a:t>signal and noise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135511" y="5079652"/>
            <a:ext cx="7859486" cy="5232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An ARIMA model can be viewed as a “filter” that tries to separate the signal from the noise, and the signal is then extrapolated into the future to obtain forecasts.</a:t>
            </a:r>
          </a:p>
        </p:txBody>
      </p:sp>
    </p:spTree>
    <p:extLst>
      <p:ext uri="{BB962C8B-B14F-4D97-AF65-F5344CB8AC3E}">
        <p14:creationId xmlns:p14="http://schemas.microsoft.com/office/powerpoint/2010/main" val="391130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3320362" y="3282899"/>
            <a:ext cx="5551276" cy="769275"/>
          </a:xfrm>
          <a:prstGeom prst="rect">
            <a:avLst/>
          </a:prstGeom>
        </p:spPr>
        <p:txBody>
          <a:bodyPr/>
          <a:lstStyle>
            <a:defPPr>
              <a:defRPr lang="es-ES_tradnl"/>
            </a:defPPr>
            <a:lvl1pPr indent="0" algn="ctr" defTabSz="1219170">
              <a:lnSpc>
                <a:spcPct val="90000"/>
              </a:lnSpc>
              <a:spcBef>
                <a:spcPts val="1333"/>
              </a:spcBef>
              <a:buFont typeface="Arial"/>
              <a:buNone/>
              <a:defRPr sz="3733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  <a:lvl2pPr marL="914377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/>
            </a:lvl2pPr>
            <a:lvl3pPr marL="1523962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/>
            </a:lvl3pPr>
            <a:lvl4pPr marL="2133547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4pPr>
            <a:lvl5pPr marL="2743131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5pPr>
            <a:lvl6pPr marL="3352716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6pPr>
            <a:lvl7pPr marL="3962301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7pPr>
            <a:lvl8pPr marL="4571886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8pPr>
            <a:lvl9pPr marL="5181470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9pPr>
          </a:lstStyle>
          <a:p>
            <a:r>
              <a:rPr lang="en-US" dirty="0"/>
              <a:t>What is ARIMA Model?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47698"/>
            <a:ext cx="527939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6A6393"/>
                </a:solidFill>
                <a:latin typeface="Arial"/>
                <a:cs typeface="Arial"/>
              </a:rPr>
              <a:t>What is ARIMA Model?</a:t>
            </a:r>
          </a:p>
          <a:p>
            <a:pPr defTabSz="1219170">
              <a:defRPr/>
            </a:pPr>
            <a:endParaRPr lang="en-US" sz="2800" b="1" dirty="0">
              <a:solidFill>
                <a:srgbClr val="6A6393"/>
              </a:solidFill>
              <a:latin typeface="Arial"/>
              <a:cs typeface="Arial"/>
            </a:endParaRPr>
          </a:p>
          <a:p>
            <a:pPr defTabSz="1219170">
              <a:defRPr/>
            </a:pPr>
            <a:endParaRPr lang="en-US" sz="2800" b="1" dirty="0">
              <a:solidFill>
                <a:srgbClr val="6A6393"/>
              </a:solidFill>
              <a:latin typeface="Arial"/>
              <a:cs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CEC485-32B9-48F2-9D12-44F0CF66E98A}"/>
              </a:ext>
            </a:extLst>
          </p:cNvPr>
          <p:cNvGrpSpPr/>
          <p:nvPr/>
        </p:nvGrpSpPr>
        <p:grpSpPr>
          <a:xfrm>
            <a:off x="2283221" y="936346"/>
            <a:ext cx="2665297" cy="1547629"/>
            <a:chOff x="6026983" y="2026308"/>
            <a:chExt cx="2665297" cy="1547629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2B0E33CD-6FF9-432C-94CE-A628D88275F8}"/>
                </a:ext>
              </a:extLst>
            </p:cNvPr>
            <p:cNvSpPr/>
            <p:nvPr/>
          </p:nvSpPr>
          <p:spPr>
            <a:xfrm>
              <a:off x="6387013" y="2026308"/>
              <a:ext cx="2305267" cy="154762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What is ARIMA forecasting equation for a stationary time series?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2E31AD-2F10-4ADE-AACB-C638882E4E2C}"/>
                </a:ext>
              </a:extLst>
            </p:cNvPr>
            <p:cNvSpPr/>
            <p:nvPr/>
          </p:nvSpPr>
          <p:spPr>
            <a:xfrm>
              <a:off x="6026983" y="3435902"/>
              <a:ext cx="138035" cy="1380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723EF9-9271-416F-855A-306C6B035281}"/>
                </a:ext>
              </a:extLst>
            </p:cNvPr>
            <p:cNvSpPr/>
            <p:nvPr/>
          </p:nvSpPr>
          <p:spPr>
            <a:xfrm>
              <a:off x="6165018" y="3233806"/>
              <a:ext cx="202096" cy="202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D037611-5CFB-49C3-BB08-105B53455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9668" y="2244892"/>
            <a:ext cx="1666233" cy="42978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763349-8D77-437E-A9CD-F50FBCA87B47}"/>
              </a:ext>
            </a:extLst>
          </p:cNvPr>
          <p:cNvSpPr/>
          <p:nvPr/>
        </p:nvSpPr>
        <p:spPr>
          <a:xfrm>
            <a:off x="5208566" y="2634297"/>
            <a:ext cx="5713379" cy="5232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-US" sz="1400" dirty="0"/>
              <a:t>A linear equation in which the predictors consist of lags of the dependent variable and/or lags of the forecast errors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290089" y="3649222"/>
            <a:ext cx="7550331" cy="744582"/>
            <a:chOff x="4297680" y="3879669"/>
            <a:chExt cx="7550331" cy="744582"/>
          </a:xfrm>
        </p:grpSpPr>
        <p:grpSp>
          <p:nvGrpSpPr>
            <p:cNvPr id="8" name="Group 7"/>
            <p:cNvGrpSpPr/>
            <p:nvPr/>
          </p:nvGrpSpPr>
          <p:grpSpPr>
            <a:xfrm>
              <a:off x="4417881" y="3885587"/>
              <a:ext cx="7294747" cy="738664"/>
              <a:chOff x="4085267" y="4856186"/>
              <a:chExt cx="7294747" cy="738664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917435" y="4856186"/>
                <a:ext cx="5462579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a constant </a:t>
                </a:r>
              </a:p>
              <a:p>
                <a:r>
                  <a:rPr lang="en-US" sz="1400" b="1" dirty="0"/>
                  <a:t>a weighted sum of one or more recent values of Y </a:t>
                </a:r>
              </a:p>
              <a:p>
                <a:r>
                  <a:rPr lang="en-US" sz="1400" b="1" dirty="0"/>
                  <a:t>a weighted sum of one or more recent values of the errors.</a:t>
                </a:r>
                <a:endParaRPr lang="en-US" sz="14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085267" y="5068445"/>
                <a:ext cx="18321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Predicted value of Y = 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297680" y="3879669"/>
              <a:ext cx="7550331" cy="74458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0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47698"/>
            <a:ext cx="527939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6A6393"/>
                </a:solidFill>
                <a:latin typeface="Arial"/>
                <a:cs typeface="Arial"/>
              </a:rPr>
              <a:t>What is ARIMA Model?</a:t>
            </a:r>
          </a:p>
          <a:p>
            <a:pPr defTabSz="1219170">
              <a:defRPr/>
            </a:pPr>
            <a:endParaRPr lang="en-US" sz="2800" b="1" dirty="0">
              <a:solidFill>
                <a:srgbClr val="6A6393"/>
              </a:solidFill>
              <a:latin typeface="Arial"/>
              <a:cs typeface="Arial"/>
            </a:endParaRPr>
          </a:p>
          <a:p>
            <a:pPr defTabSz="1219170">
              <a:defRPr/>
            </a:pPr>
            <a:endParaRPr lang="en-US" sz="2800" b="1" dirty="0">
              <a:solidFill>
                <a:srgbClr val="6A6393"/>
              </a:solidFill>
              <a:latin typeface="Arial"/>
              <a:cs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CEC485-32B9-48F2-9D12-44F0CF66E98A}"/>
              </a:ext>
            </a:extLst>
          </p:cNvPr>
          <p:cNvGrpSpPr/>
          <p:nvPr/>
        </p:nvGrpSpPr>
        <p:grpSpPr>
          <a:xfrm>
            <a:off x="2283221" y="936346"/>
            <a:ext cx="2665297" cy="1547629"/>
            <a:chOff x="6026983" y="2026308"/>
            <a:chExt cx="2665297" cy="1547629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2B0E33CD-6FF9-432C-94CE-A628D88275F8}"/>
                </a:ext>
              </a:extLst>
            </p:cNvPr>
            <p:cNvSpPr/>
            <p:nvPr/>
          </p:nvSpPr>
          <p:spPr>
            <a:xfrm>
              <a:off x="6387013" y="2026308"/>
              <a:ext cx="2305267" cy="154762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60487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What is ARIMA forecasting equation for a stationary time series?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2E31AD-2F10-4ADE-AACB-C638882E4E2C}"/>
                </a:ext>
              </a:extLst>
            </p:cNvPr>
            <p:cNvSpPr/>
            <p:nvPr/>
          </p:nvSpPr>
          <p:spPr>
            <a:xfrm>
              <a:off x="6026983" y="3435902"/>
              <a:ext cx="138035" cy="1380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723EF9-9271-416F-855A-306C6B035281}"/>
                </a:ext>
              </a:extLst>
            </p:cNvPr>
            <p:cNvSpPr/>
            <p:nvPr/>
          </p:nvSpPr>
          <p:spPr>
            <a:xfrm>
              <a:off x="6165018" y="3233806"/>
              <a:ext cx="202096" cy="202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D037611-5CFB-49C3-BB08-105B53455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9668" y="2244892"/>
            <a:ext cx="1666233" cy="429782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551024" y="2220798"/>
            <a:ext cx="6466805" cy="5232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AR = </a:t>
            </a:r>
            <a:r>
              <a:rPr lang="en-US" sz="1400" b="1" dirty="0" err="1"/>
              <a:t>A</a:t>
            </a:r>
            <a:r>
              <a:rPr lang="en-US" sz="1400" dirty="0" err="1"/>
              <a:t>uto</a:t>
            </a:r>
            <a:r>
              <a:rPr lang="en-US" sz="1400" b="1" dirty="0" err="1"/>
              <a:t>R</a:t>
            </a:r>
            <a:r>
              <a:rPr lang="en-US" sz="1400" dirty="0" err="1"/>
              <a:t>egressive</a:t>
            </a:r>
            <a:r>
              <a:rPr lang="en-US" sz="1400" dirty="0"/>
              <a:t> - uses the dependent relationship between an observation and some number of lagged observations. 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51024" y="3324456"/>
            <a:ext cx="4526624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b="1" dirty="0"/>
              <a:t>I = I</a:t>
            </a:r>
            <a:r>
              <a:rPr lang="en-US" sz="1400" dirty="0"/>
              <a:t>ntegrated  - The use of differencing of raw observations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51024" y="4212671"/>
            <a:ext cx="6466805" cy="5232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MA = M</a:t>
            </a:r>
            <a:r>
              <a:rPr lang="en-US" sz="1400" dirty="0"/>
              <a:t>oving </a:t>
            </a:r>
            <a:r>
              <a:rPr lang="en-US" sz="1400" b="1" dirty="0"/>
              <a:t>A</a:t>
            </a:r>
            <a:r>
              <a:rPr lang="en-US" sz="1400" dirty="0"/>
              <a:t>verage - uses the dependency between an observation and residual errors from a moving average model applied to lagged observations.</a:t>
            </a:r>
          </a:p>
        </p:txBody>
      </p:sp>
      <p:sp>
        <p:nvSpPr>
          <p:cNvPr id="2" name="Rectangle 1"/>
          <p:cNvSpPr/>
          <p:nvPr/>
        </p:nvSpPr>
        <p:spPr>
          <a:xfrm>
            <a:off x="5642869" y="2861585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42869" y="3749800"/>
            <a:ext cx="2760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39663" y="4852800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q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18907" y="2935284"/>
            <a:ext cx="10297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= Lag order.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5918907" y="3742105"/>
            <a:ext cx="1938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= Degree of differencing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18907" y="4898680"/>
            <a:ext cx="212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= Order of moving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4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" grpId="0"/>
      <p:bldP spid="22" grpId="0"/>
      <p:bldP spid="23" grpId="0"/>
      <p:bldP spid="6" grpId="0"/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3320361" y="3282899"/>
            <a:ext cx="6568221" cy="769275"/>
          </a:xfrm>
          <a:prstGeom prst="rect">
            <a:avLst/>
          </a:prstGeom>
        </p:spPr>
        <p:txBody>
          <a:bodyPr/>
          <a:lstStyle>
            <a:defPPr>
              <a:defRPr lang="es-ES_tradnl"/>
            </a:defPPr>
            <a:lvl1pPr indent="0" algn="ctr" defTabSz="1219170">
              <a:lnSpc>
                <a:spcPct val="90000"/>
              </a:lnSpc>
              <a:spcBef>
                <a:spcPts val="1333"/>
              </a:spcBef>
              <a:buFont typeface="Arial"/>
              <a:buNone/>
              <a:defRPr sz="3733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  <a:lvl2pPr marL="914377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/>
            </a:lvl2pPr>
            <a:lvl3pPr marL="1523962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/>
            </a:lvl3pPr>
            <a:lvl4pPr marL="2133547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4pPr>
            <a:lvl5pPr marL="2743131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5pPr>
            <a:lvl6pPr marL="3352716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6pPr>
            <a:lvl7pPr marL="3962301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7pPr>
            <a:lvl8pPr marL="4571886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8pPr>
            <a:lvl9pPr marL="5181470" indent="-304792" defTabSz="1219170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/>
            </a:lvl9pPr>
          </a:lstStyle>
          <a:p>
            <a:r>
              <a:rPr lang="en-US" dirty="0"/>
              <a:t>Assumptions of ARIMA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9357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deo template" id="{3E11B086-1505-428B-8277-A0D644E10518}" vid="{FC5F00B6-C22D-4A39-A52A-A7C2B90DE90C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deo template" id="{3E11B086-1505-428B-8277-A0D644E10518}" vid="{FF7BF660-3A4F-4282-B204-920A27B7AA25}"/>
    </a:ext>
  </a:extLst>
</a:theme>
</file>

<file path=ppt/theme/theme3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deo template" id="{3E11B086-1505-428B-8277-A0D644E10518}" vid="{6286ABED-A3C5-4C16-9E62-29E4942AB79D}"/>
    </a:ext>
  </a:extLst>
</a:theme>
</file>

<file path=ppt/theme/theme4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deo template" id="{3E11B086-1505-428B-8277-A0D644E10518}" vid="{CE22CCC7-6505-434E-B70D-F6A84BFFDD7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 template</Template>
  <TotalTime>10141</TotalTime>
  <Words>1866</Words>
  <Application>Microsoft Office PowerPoint</Application>
  <PresentationFormat>Widescreen</PresentationFormat>
  <Paragraphs>200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Calibri</vt:lpstr>
      <vt:lpstr>Calibri Light</vt:lpstr>
      <vt:lpstr>FontAwesome</vt:lpstr>
      <vt:lpstr>Gill Sans MT</vt:lpstr>
      <vt:lpstr>Lato</vt:lpstr>
      <vt:lpstr>Lato Regular</vt:lpstr>
      <vt:lpstr>Raleway</vt:lpstr>
      <vt:lpstr>Raleway Black</vt:lpstr>
      <vt:lpstr>Raleway Light</vt:lpstr>
      <vt:lpstr>Diseño personalizado</vt:lpstr>
      <vt:lpstr>Clear whitout slide number</vt:lpstr>
      <vt:lpstr>1_Diseño personalizado</vt:lpstr>
      <vt:lpstr>2_Diseño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shubhra shalini</dc:creator>
  <cp:lastModifiedBy>richa goal</cp:lastModifiedBy>
  <cp:revision>634</cp:revision>
  <dcterms:created xsi:type="dcterms:W3CDTF">2018-07-19T11:15:54Z</dcterms:created>
  <dcterms:modified xsi:type="dcterms:W3CDTF">2018-10-16T05:13:01Z</dcterms:modified>
</cp:coreProperties>
</file>