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362904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3545204" cy="5143500"/>
          </a:xfrm>
          <a:custGeom>
            <a:avLst/>
            <a:gdLst/>
            <a:ahLst/>
            <a:cxnLst/>
            <a:rect l="l" t="t" r="r" b="b"/>
            <a:pathLst>
              <a:path w="3545204" h="5143500">
                <a:moveTo>
                  <a:pt x="3544697" y="3126994"/>
                </a:moveTo>
                <a:lnTo>
                  <a:pt x="0" y="3126994"/>
                </a:lnTo>
                <a:lnTo>
                  <a:pt x="0" y="5143487"/>
                </a:lnTo>
                <a:lnTo>
                  <a:pt x="3544697" y="5143487"/>
                </a:lnTo>
                <a:lnTo>
                  <a:pt x="3544697" y="3126994"/>
                </a:lnTo>
                <a:close/>
              </a:path>
              <a:path w="3545204" h="5143500">
                <a:moveTo>
                  <a:pt x="3544697" y="0"/>
                </a:moveTo>
                <a:lnTo>
                  <a:pt x="0" y="0"/>
                </a:lnTo>
                <a:lnTo>
                  <a:pt x="0" y="1380985"/>
                </a:lnTo>
                <a:lnTo>
                  <a:pt x="3544697" y="1380985"/>
                </a:lnTo>
                <a:lnTo>
                  <a:pt x="354469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80994"/>
            <a:ext cx="3545204" cy="1746250"/>
          </a:xfrm>
          <a:custGeom>
            <a:avLst/>
            <a:gdLst/>
            <a:ahLst/>
            <a:cxnLst/>
            <a:rect l="l" t="t" r="r" b="b"/>
            <a:pathLst>
              <a:path w="3545204" h="1746250">
                <a:moveTo>
                  <a:pt x="3544702" y="0"/>
                </a:moveTo>
                <a:lnTo>
                  <a:pt x="0" y="0"/>
                </a:lnTo>
                <a:lnTo>
                  <a:pt x="0" y="1746004"/>
                </a:lnTo>
                <a:lnTo>
                  <a:pt x="3544702" y="1746004"/>
                </a:lnTo>
                <a:lnTo>
                  <a:pt x="354470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2700" y="1340164"/>
            <a:ext cx="9169400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362904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3545204" cy="5143500"/>
          </a:xfrm>
          <a:custGeom>
            <a:avLst/>
            <a:gdLst/>
            <a:ahLst/>
            <a:cxnLst/>
            <a:rect l="l" t="t" r="r" b="b"/>
            <a:pathLst>
              <a:path w="3545204" h="5143500">
                <a:moveTo>
                  <a:pt x="3544697" y="3126994"/>
                </a:moveTo>
                <a:lnTo>
                  <a:pt x="0" y="3126994"/>
                </a:lnTo>
                <a:lnTo>
                  <a:pt x="0" y="5143487"/>
                </a:lnTo>
                <a:lnTo>
                  <a:pt x="3544697" y="5143487"/>
                </a:lnTo>
                <a:lnTo>
                  <a:pt x="3544697" y="3126994"/>
                </a:lnTo>
                <a:close/>
              </a:path>
              <a:path w="3545204" h="5143500">
                <a:moveTo>
                  <a:pt x="3544697" y="0"/>
                </a:moveTo>
                <a:lnTo>
                  <a:pt x="0" y="0"/>
                </a:lnTo>
                <a:lnTo>
                  <a:pt x="0" y="1380985"/>
                </a:lnTo>
                <a:lnTo>
                  <a:pt x="3544697" y="1380985"/>
                </a:lnTo>
                <a:lnTo>
                  <a:pt x="354469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362904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3545204" cy="5143500"/>
          </a:xfrm>
          <a:custGeom>
            <a:avLst/>
            <a:gdLst/>
            <a:ahLst/>
            <a:cxnLst/>
            <a:rect l="l" t="t" r="r" b="b"/>
            <a:pathLst>
              <a:path w="3545204" h="5143500">
                <a:moveTo>
                  <a:pt x="3544697" y="3126994"/>
                </a:moveTo>
                <a:lnTo>
                  <a:pt x="0" y="3126994"/>
                </a:lnTo>
                <a:lnTo>
                  <a:pt x="0" y="5143487"/>
                </a:lnTo>
                <a:lnTo>
                  <a:pt x="3544697" y="5143487"/>
                </a:lnTo>
                <a:lnTo>
                  <a:pt x="3544697" y="3126994"/>
                </a:lnTo>
                <a:close/>
              </a:path>
              <a:path w="3545204" h="5143500">
                <a:moveTo>
                  <a:pt x="3544697" y="0"/>
                </a:moveTo>
                <a:lnTo>
                  <a:pt x="0" y="0"/>
                </a:lnTo>
                <a:lnTo>
                  <a:pt x="0" y="1380985"/>
                </a:lnTo>
                <a:lnTo>
                  <a:pt x="3544697" y="1380985"/>
                </a:lnTo>
                <a:lnTo>
                  <a:pt x="354469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80994"/>
            <a:ext cx="3545204" cy="1746250"/>
          </a:xfrm>
          <a:custGeom>
            <a:avLst/>
            <a:gdLst/>
            <a:ahLst/>
            <a:cxnLst/>
            <a:rect l="l" t="t" r="r" b="b"/>
            <a:pathLst>
              <a:path w="3545204" h="1746250">
                <a:moveTo>
                  <a:pt x="3544702" y="0"/>
                </a:moveTo>
                <a:lnTo>
                  <a:pt x="0" y="0"/>
                </a:lnTo>
                <a:lnTo>
                  <a:pt x="0" y="1746004"/>
                </a:lnTo>
                <a:lnTo>
                  <a:pt x="3544702" y="1746004"/>
                </a:lnTo>
                <a:lnTo>
                  <a:pt x="354470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362904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3545204" cy="5143500"/>
          </a:xfrm>
          <a:custGeom>
            <a:avLst/>
            <a:gdLst/>
            <a:ahLst/>
            <a:cxnLst/>
            <a:rect l="l" t="t" r="r" b="b"/>
            <a:pathLst>
              <a:path w="3545204" h="5143500">
                <a:moveTo>
                  <a:pt x="3544697" y="3126994"/>
                </a:moveTo>
                <a:lnTo>
                  <a:pt x="0" y="3126994"/>
                </a:lnTo>
                <a:lnTo>
                  <a:pt x="0" y="5143487"/>
                </a:lnTo>
                <a:lnTo>
                  <a:pt x="3544697" y="5143487"/>
                </a:lnTo>
                <a:lnTo>
                  <a:pt x="3544697" y="3126994"/>
                </a:lnTo>
                <a:close/>
              </a:path>
              <a:path w="3545204" h="5143500">
                <a:moveTo>
                  <a:pt x="3544697" y="0"/>
                </a:moveTo>
                <a:lnTo>
                  <a:pt x="0" y="0"/>
                </a:lnTo>
                <a:lnTo>
                  <a:pt x="0" y="1380985"/>
                </a:lnTo>
                <a:lnTo>
                  <a:pt x="3544697" y="1380985"/>
                </a:lnTo>
                <a:lnTo>
                  <a:pt x="3544697" y="0"/>
                </a:lnTo>
                <a:close/>
              </a:path>
            </a:pathLst>
          </a:custGeom>
          <a:solidFill>
            <a:srgbClr val="2F23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2463" y="219960"/>
            <a:ext cx="3704590" cy="83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1696" y="1010221"/>
            <a:ext cx="4869180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3054" y="4322105"/>
            <a:ext cx="141605" cy="27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50612" y="4322105"/>
            <a:ext cx="141605" cy="27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5F4778"/>
                </a:solidFill>
                <a:latin typeface="Cambria Math"/>
                <a:cs typeface="Cambria Math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tellipaat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hyperlink" Target="http://www.intellipaa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hyperlink" Target="http://www.intellipaa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4" Type="http://schemas.openxmlformats.org/officeDocument/2006/relationships/hyperlink" Target="http://www.intellipaa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intellipaat.com/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llipaa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hyperlink" Target="http://www.intellipaat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intellipaat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intellipaat.com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hyperlink" Target="http://www.intellipaat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hyperlink" Target="http://www.intellipaat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hyperlink" Target="http://www.intellipaat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hyperlink" Target="http://www.intellipaat.com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hyperlink" Target="http://www.intellipaat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hyperlink" Target="http://www.intellipaat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70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2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hyperlink" Target="http://www.intellipaat.com/" TargetMode="External"/><Relationship Id="rId2" Type="http://schemas.openxmlformats.org/officeDocument/2006/relationships/image" Target="../media/image44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intellipaat.com/" TargetMode="External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12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77.png"/><Relationship Id="rId4" Type="http://schemas.openxmlformats.org/officeDocument/2006/relationships/image" Target="../media/image58.png"/><Relationship Id="rId9" Type="http://schemas.openxmlformats.org/officeDocument/2006/relationships/image" Target="../media/image76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44.png"/><Relationship Id="rId16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9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jpg"/><Relationship Id="rId7" Type="http://schemas.openxmlformats.org/officeDocument/2006/relationships/image" Target="../media/image91.png"/><Relationship Id="rId2" Type="http://schemas.openxmlformats.org/officeDocument/2006/relationships/hyperlink" Target="http://www.intellipa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jpg"/><Relationship Id="rId5" Type="http://schemas.openxmlformats.org/officeDocument/2006/relationships/hyperlink" Target="mailto:sales@intellipaat.com" TargetMode="Externa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ellipaa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intellipaat.com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0635"/>
          </a:xfrm>
          <a:custGeom>
            <a:avLst/>
            <a:gdLst/>
            <a:ahLst/>
            <a:cxnLst/>
            <a:rect l="l" t="t" r="r" b="b"/>
            <a:pathLst>
              <a:path w="9144000" h="1270635">
                <a:moveTo>
                  <a:pt x="0" y="1270598"/>
                </a:moveTo>
                <a:lnTo>
                  <a:pt x="9143999" y="1270598"/>
                </a:lnTo>
                <a:lnTo>
                  <a:pt x="9143999" y="0"/>
                </a:lnTo>
                <a:lnTo>
                  <a:pt x="0" y="0"/>
                </a:lnTo>
                <a:lnTo>
                  <a:pt x="0" y="1270598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64080"/>
            <a:ext cx="9144000" cy="2979420"/>
          </a:xfrm>
          <a:custGeom>
            <a:avLst/>
            <a:gdLst/>
            <a:ahLst/>
            <a:cxnLst/>
            <a:rect l="l" t="t" r="r" b="b"/>
            <a:pathLst>
              <a:path w="9144000" h="2979420">
                <a:moveTo>
                  <a:pt x="0" y="2979419"/>
                </a:moveTo>
                <a:lnTo>
                  <a:pt x="9143999" y="2979419"/>
                </a:lnTo>
                <a:lnTo>
                  <a:pt x="9143999" y="0"/>
                </a:lnTo>
                <a:lnTo>
                  <a:pt x="0" y="0"/>
                </a:lnTo>
                <a:lnTo>
                  <a:pt x="0" y="2979419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598"/>
            <a:ext cx="9144000" cy="894080"/>
          </a:xfrm>
          <a:custGeom>
            <a:avLst/>
            <a:gdLst/>
            <a:ahLst/>
            <a:cxnLst/>
            <a:rect l="l" t="t" r="r" b="b"/>
            <a:pathLst>
              <a:path w="9144000" h="894080">
                <a:moveTo>
                  <a:pt x="9143999" y="0"/>
                </a:moveTo>
                <a:lnTo>
                  <a:pt x="0" y="0"/>
                </a:lnTo>
                <a:lnTo>
                  <a:pt x="0" y="893481"/>
                </a:lnTo>
                <a:lnTo>
                  <a:pt x="9143999" y="893481"/>
                </a:lnTo>
                <a:lnTo>
                  <a:pt x="914399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9846" y="1347149"/>
            <a:ext cx="6558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latin typeface="Calibri"/>
                <a:cs typeface="Calibri"/>
              </a:rPr>
              <a:t>Linear</a:t>
            </a:r>
            <a:r>
              <a:rPr sz="3950" spc="6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Regression</a:t>
            </a:r>
            <a:r>
              <a:rPr sz="3950" spc="105" dirty="0">
                <a:latin typeface="Calibri"/>
                <a:cs typeface="Calibri"/>
              </a:rPr>
              <a:t> </a:t>
            </a:r>
            <a:r>
              <a:rPr sz="3950" spc="-5" dirty="0">
                <a:latin typeface="Calibri"/>
                <a:cs typeface="Calibri"/>
              </a:rPr>
              <a:t>using</a:t>
            </a:r>
            <a:r>
              <a:rPr sz="3950" spc="130" dirty="0">
                <a:latin typeface="Calibri"/>
                <a:cs typeface="Calibri"/>
              </a:rPr>
              <a:t> </a:t>
            </a:r>
            <a:r>
              <a:rPr sz="3950" spc="5" dirty="0">
                <a:latin typeface="Calibri"/>
                <a:cs typeface="Calibri"/>
              </a:rPr>
              <a:t>Python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747"/>
            <a:ext cx="3629649" cy="2645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 Regression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93588" y="2119312"/>
            <a:ext cx="2593340" cy="2045970"/>
            <a:chOff x="3993588" y="2119312"/>
            <a:chExt cx="2593340" cy="20459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7456" y="3945875"/>
              <a:ext cx="219074" cy="2190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95749" y="2133600"/>
              <a:ext cx="2476500" cy="1769110"/>
            </a:xfrm>
            <a:custGeom>
              <a:avLst/>
              <a:gdLst/>
              <a:ahLst/>
              <a:cxnLst/>
              <a:rect l="l" t="t" r="r" b="b"/>
              <a:pathLst>
                <a:path w="2476500" h="1769110">
                  <a:moveTo>
                    <a:pt x="0" y="0"/>
                  </a:moveTo>
                  <a:lnTo>
                    <a:pt x="2476499" y="1769007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3588" y="3238309"/>
              <a:ext cx="219074" cy="219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715765" y="3732211"/>
            <a:ext cx="2647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00AFF0"/>
                </a:solidFill>
                <a:latin typeface="Microsoft Sans Serif"/>
                <a:cs typeface="Microsoft Sans Serif"/>
              </a:rPr>
              <a:t>-</a:t>
            </a:r>
            <a:r>
              <a:rPr sz="1350" dirty="0">
                <a:solidFill>
                  <a:srgbClr val="00AFF0"/>
                </a:solidFill>
                <a:latin typeface="Microsoft Sans Serif"/>
                <a:cs typeface="Microsoft Sans Serif"/>
              </a:rPr>
              <a:t>ve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9344" y="1473189"/>
            <a:ext cx="3215640" cy="1931670"/>
          </a:xfrm>
          <a:custGeom>
            <a:avLst/>
            <a:gdLst/>
            <a:ahLst/>
            <a:cxnLst/>
            <a:rect l="l" t="t" r="r" b="b"/>
            <a:pathLst>
              <a:path w="3215640" h="1931670">
                <a:moveTo>
                  <a:pt x="0" y="1931676"/>
                </a:moveTo>
                <a:lnTo>
                  <a:pt x="3215396" y="0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80610" y="1349054"/>
            <a:ext cx="360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0" dirty="0">
                <a:solidFill>
                  <a:srgbClr val="00AFF0"/>
                </a:solidFill>
                <a:latin typeface="Microsoft Sans Serif"/>
                <a:cs typeface="Microsoft Sans Serif"/>
              </a:rPr>
              <a:t>L</a:t>
            </a:r>
            <a:r>
              <a:rPr sz="1350" spc="60" dirty="0">
                <a:solidFill>
                  <a:srgbClr val="00AFF0"/>
                </a:solidFill>
                <a:latin typeface="Microsoft Sans Serif"/>
                <a:cs typeface="Microsoft Sans Serif"/>
              </a:rPr>
              <a:t>i</a:t>
            </a:r>
            <a:r>
              <a:rPr sz="1350" spc="65" dirty="0">
                <a:solidFill>
                  <a:srgbClr val="00AFF0"/>
                </a:solidFill>
                <a:latin typeface="Microsoft Sans Serif"/>
                <a:cs typeface="Microsoft Sans Serif"/>
              </a:rPr>
              <a:t>n</a:t>
            </a:r>
            <a:r>
              <a:rPr sz="1350" spc="5" dirty="0">
                <a:solidFill>
                  <a:srgbClr val="00AFF0"/>
                </a:solidFill>
                <a:latin typeface="Microsoft Sans Serif"/>
                <a:cs typeface="Microsoft Sans Serif"/>
              </a:rPr>
              <a:t>e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 Regression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9344" y="1473189"/>
            <a:ext cx="3215640" cy="1931670"/>
          </a:xfrm>
          <a:custGeom>
            <a:avLst/>
            <a:gdLst/>
            <a:ahLst/>
            <a:cxnLst/>
            <a:rect l="l" t="t" r="r" b="b"/>
            <a:pathLst>
              <a:path w="3215640" h="1931670">
                <a:moveTo>
                  <a:pt x="0" y="1931676"/>
                </a:moveTo>
                <a:lnTo>
                  <a:pt x="3215396" y="0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365624" y="1152458"/>
            <a:ext cx="1183005" cy="4419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46050" marR="5080" indent="-133985">
              <a:lnSpc>
                <a:spcPct val="102200"/>
              </a:lnSpc>
              <a:spcBef>
                <a:spcPts val="65"/>
              </a:spcBef>
            </a:pPr>
            <a:r>
              <a:rPr sz="1350" spc="-10" dirty="0">
                <a:solidFill>
                  <a:srgbClr val="00AFF0"/>
                </a:solidFill>
                <a:latin typeface="Tahoma"/>
                <a:cs typeface="Tahoma"/>
              </a:rPr>
              <a:t>Line</a:t>
            </a:r>
            <a:r>
              <a:rPr sz="1350" spc="-35" dirty="0">
                <a:solidFill>
                  <a:srgbClr val="00AFF0"/>
                </a:solidFill>
                <a:latin typeface="Tahoma"/>
                <a:cs typeface="Tahoma"/>
              </a:rPr>
              <a:t> </a:t>
            </a:r>
            <a:r>
              <a:rPr sz="1350" spc="-5" dirty="0">
                <a:solidFill>
                  <a:srgbClr val="00AFF0"/>
                </a:solidFill>
                <a:latin typeface="Tahoma"/>
                <a:cs typeface="Tahoma"/>
              </a:rPr>
              <a:t>of</a:t>
            </a:r>
            <a:r>
              <a:rPr sz="1350" spc="-50" dirty="0">
                <a:solidFill>
                  <a:srgbClr val="00AFF0"/>
                </a:solidFill>
                <a:latin typeface="Tahoma"/>
                <a:cs typeface="Tahoma"/>
              </a:rPr>
              <a:t> </a:t>
            </a:r>
            <a:r>
              <a:rPr sz="1350" spc="15" dirty="0">
                <a:solidFill>
                  <a:srgbClr val="00AFF0"/>
                </a:solidFill>
                <a:latin typeface="Tahoma"/>
                <a:cs typeface="Tahoma"/>
              </a:rPr>
              <a:t>Line</a:t>
            </a:r>
            <a:r>
              <a:rPr sz="1350" b="0" spc="15" dirty="0">
                <a:solidFill>
                  <a:srgbClr val="00AFF0"/>
                </a:solidFill>
                <a:latin typeface="Microsoft Sans Serif"/>
                <a:cs typeface="Microsoft Sans Serif"/>
              </a:rPr>
              <a:t>ar </a:t>
            </a:r>
            <a:r>
              <a:rPr sz="1350" b="0" spc="-345" dirty="0">
                <a:solidFill>
                  <a:srgbClr val="00AFF0"/>
                </a:solidFill>
                <a:latin typeface="Microsoft Sans Serif"/>
                <a:cs typeface="Microsoft Sans Serif"/>
              </a:rPr>
              <a:t> </a:t>
            </a:r>
            <a:r>
              <a:rPr sz="1350" b="0" spc="10" dirty="0">
                <a:solidFill>
                  <a:srgbClr val="00AFF0"/>
                </a:solidFill>
                <a:latin typeface="Microsoft Sans Serif"/>
                <a:cs typeface="Microsoft Sans Serif"/>
              </a:rPr>
              <a:t>Regression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50376" y="3104709"/>
            <a:ext cx="518159" cy="406400"/>
            <a:chOff x="4750376" y="3104709"/>
            <a:chExt cx="518159" cy="406400"/>
          </a:xfrm>
        </p:grpSpPr>
        <p:sp>
          <p:nvSpPr>
            <p:cNvPr id="13" name="object 13"/>
            <p:cNvSpPr/>
            <p:nvPr/>
          </p:nvSpPr>
          <p:spPr>
            <a:xfrm>
              <a:off x="4764663" y="311899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95249" y="0"/>
                  </a:moveTo>
                  <a:lnTo>
                    <a:pt x="58134" y="7489"/>
                  </a:lnTo>
                  <a:lnTo>
                    <a:pt x="27862" y="27908"/>
                  </a:lnTo>
                  <a:lnTo>
                    <a:pt x="7471" y="58185"/>
                  </a:lnTo>
                  <a:lnTo>
                    <a:pt x="0" y="95249"/>
                  </a:lnTo>
                  <a:lnTo>
                    <a:pt x="7471" y="132314"/>
                  </a:lnTo>
                  <a:lnTo>
                    <a:pt x="27862" y="162591"/>
                  </a:lnTo>
                  <a:lnTo>
                    <a:pt x="58134" y="183010"/>
                  </a:lnTo>
                  <a:lnTo>
                    <a:pt x="95249" y="190499"/>
                  </a:lnTo>
                  <a:lnTo>
                    <a:pt x="132314" y="183010"/>
                  </a:lnTo>
                  <a:lnTo>
                    <a:pt x="162591" y="162591"/>
                  </a:lnTo>
                  <a:lnTo>
                    <a:pt x="183010" y="132314"/>
                  </a:lnTo>
                  <a:lnTo>
                    <a:pt x="190499" y="95249"/>
                  </a:lnTo>
                  <a:lnTo>
                    <a:pt x="183010" y="58185"/>
                  </a:lnTo>
                  <a:lnTo>
                    <a:pt x="162591" y="27908"/>
                  </a:lnTo>
                  <a:lnTo>
                    <a:pt x="132314" y="7489"/>
                  </a:lnTo>
                  <a:lnTo>
                    <a:pt x="9524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4663" y="311899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0" y="95249"/>
                  </a:moveTo>
                  <a:lnTo>
                    <a:pt x="7471" y="58185"/>
                  </a:lnTo>
                  <a:lnTo>
                    <a:pt x="27862" y="27908"/>
                  </a:lnTo>
                  <a:lnTo>
                    <a:pt x="58134" y="7489"/>
                  </a:lnTo>
                  <a:lnTo>
                    <a:pt x="95249" y="0"/>
                  </a:lnTo>
                  <a:lnTo>
                    <a:pt x="132314" y="7489"/>
                  </a:lnTo>
                  <a:lnTo>
                    <a:pt x="162591" y="27908"/>
                  </a:lnTo>
                  <a:lnTo>
                    <a:pt x="183010" y="58185"/>
                  </a:lnTo>
                  <a:lnTo>
                    <a:pt x="190499" y="95249"/>
                  </a:lnTo>
                  <a:lnTo>
                    <a:pt x="183010" y="132314"/>
                  </a:lnTo>
                  <a:lnTo>
                    <a:pt x="162591" y="162591"/>
                  </a:lnTo>
                  <a:lnTo>
                    <a:pt x="132314" y="183010"/>
                  </a:lnTo>
                  <a:lnTo>
                    <a:pt x="95249" y="190499"/>
                  </a:lnTo>
                  <a:lnTo>
                    <a:pt x="58134" y="183010"/>
                  </a:lnTo>
                  <a:lnTo>
                    <a:pt x="27862" y="162591"/>
                  </a:lnTo>
                  <a:lnTo>
                    <a:pt x="7471" y="132314"/>
                  </a:lnTo>
                  <a:lnTo>
                    <a:pt x="0" y="952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02" y="3291518"/>
              <a:ext cx="219074" cy="219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62707" y="2607244"/>
            <a:ext cx="10071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" dirty="0">
                <a:solidFill>
                  <a:srgbClr val="00AFF0"/>
                </a:solidFill>
                <a:latin typeface="Microsoft Sans Serif"/>
                <a:cs typeface="Microsoft Sans Serif"/>
              </a:rPr>
              <a:t>Observation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809" y="2874136"/>
            <a:ext cx="312420" cy="443865"/>
          </a:xfrm>
          <a:custGeom>
            <a:avLst/>
            <a:gdLst/>
            <a:ahLst/>
            <a:cxnLst/>
            <a:rect l="l" t="t" r="r" b="b"/>
            <a:pathLst>
              <a:path w="312420" h="443864">
                <a:moveTo>
                  <a:pt x="312178" y="443750"/>
                </a:moveTo>
                <a:lnTo>
                  <a:pt x="307492" y="394982"/>
                </a:lnTo>
                <a:lnTo>
                  <a:pt x="304038" y="358902"/>
                </a:lnTo>
                <a:lnTo>
                  <a:pt x="279882" y="374015"/>
                </a:lnTo>
                <a:lnTo>
                  <a:pt x="46088" y="0"/>
                </a:lnTo>
                <a:lnTo>
                  <a:pt x="38125" y="4953"/>
                </a:lnTo>
                <a:lnTo>
                  <a:pt x="28562" y="4953"/>
                </a:lnTo>
                <a:lnTo>
                  <a:pt x="28562" y="168668"/>
                </a:lnTo>
                <a:lnTo>
                  <a:pt x="0" y="168668"/>
                </a:lnTo>
                <a:lnTo>
                  <a:pt x="38100" y="244868"/>
                </a:lnTo>
                <a:lnTo>
                  <a:pt x="69850" y="181356"/>
                </a:lnTo>
                <a:lnTo>
                  <a:pt x="76200" y="168668"/>
                </a:lnTo>
                <a:lnTo>
                  <a:pt x="47612" y="168668"/>
                </a:lnTo>
                <a:lnTo>
                  <a:pt x="47612" y="38303"/>
                </a:lnTo>
                <a:lnTo>
                  <a:pt x="263639" y="384187"/>
                </a:lnTo>
                <a:lnTo>
                  <a:pt x="239509" y="399288"/>
                </a:lnTo>
                <a:lnTo>
                  <a:pt x="312178" y="443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03956" y="1515412"/>
            <a:ext cx="3286125" cy="2004695"/>
            <a:chOff x="4103956" y="1515412"/>
            <a:chExt cx="3286125" cy="20046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0206" y="2503110"/>
              <a:ext cx="219074" cy="2190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6956" y="2905946"/>
              <a:ext cx="219074" cy="2190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5440" y="2466784"/>
              <a:ext cx="219074" cy="2190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9756" y="3244024"/>
              <a:ext cx="219074" cy="2190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2706" y="2466784"/>
              <a:ext cx="219074" cy="2190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1500" y="2062406"/>
              <a:ext cx="219074" cy="2190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9752" y="1950666"/>
              <a:ext cx="219074" cy="2190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1232" y="2688907"/>
              <a:ext cx="219074" cy="2190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9822" y="2342066"/>
              <a:ext cx="219074" cy="2190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18243" y="1529699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500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5784" y="3148774"/>
              <a:ext cx="219074" cy="21907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3652" y="766518"/>
            <a:ext cx="219074" cy="2190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437760" y="1255050"/>
            <a:ext cx="1283335" cy="419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50" spc="-155" dirty="0">
                <a:solidFill>
                  <a:srgbClr val="00AFF0"/>
                </a:solidFill>
                <a:latin typeface="Microsoft Sans Serif"/>
                <a:cs typeface="Microsoft Sans Serif"/>
              </a:rPr>
              <a:t>R</a:t>
            </a:r>
            <a:r>
              <a:rPr sz="1350" spc="-5" dirty="0">
                <a:solidFill>
                  <a:srgbClr val="00AFF0"/>
                </a:solidFill>
                <a:latin typeface="Microsoft Sans Serif"/>
                <a:cs typeface="Microsoft Sans Serif"/>
              </a:rPr>
              <a:t>eg</a:t>
            </a:r>
            <a:r>
              <a:rPr sz="1350" spc="70" dirty="0">
                <a:solidFill>
                  <a:srgbClr val="00AFF0"/>
                </a:solidFill>
                <a:latin typeface="Microsoft Sans Serif"/>
                <a:cs typeface="Microsoft Sans Serif"/>
              </a:rPr>
              <a:t>r</a:t>
            </a:r>
            <a:r>
              <a:rPr sz="1350" spc="-5" dirty="0">
                <a:solidFill>
                  <a:srgbClr val="00AFF0"/>
                </a:solidFill>
                <a:latin typeface="Microsoft Sans Serif"/>
                <a:cs typeface="Microsoft Sans Serif"/>
              </a:rPr>
              <a:t>ess</a:t>
            </a:r>
            <a:r>
              <a:rPr sz="1350" spc="60" dirty="0">
                <a:solidFill>
                  <a:srgbClr val="00AFF0"/>
                </a:solidFill>
                <a:latin typeface="Microsoft Sans Serif"/>
                <a:cs typeface="Microsoft Sans Serif"/>
              </a:rPr>
              <a:t>i</a:t>
            </a:r>
            <a:r>
              <a:rPr sz="1350" spc="70" dirty="0">
                <a:solidFill>
                  <a:srgbClr val="00AFF0"/>
                </a:solidFill>
                <a:latin typeface="Microsoft Sans Serif"/>
                <a:cs typeface="Microsoft Sans Serif"/>
              </a:rPr>
              <a:t>o</a:t>
            </a:r>
            <a:r>
              <a:rPr sz="1350" spc="75" dirty="0">
                <a:solidFill>
                  <a:srgbClr val="00AFF0"/>
                </a:solidFill>
                <a:latin typeface="Microsoft Sans Serif"/>
                <a:cs typeface="Microsoft Sans Serif"/>
              </a:rPr>
              <a:t>n</a:t>
            </a:r>
            <a:r>
              <a:rPr sz="1350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350" spc="-80" dirty="0">
                <a:solidFill>
                  <a:srgbClr val="00AFF0"/>
                </a:solidFill>
                <a:latin typeface="Microsoft Sans Serif"/>
                <a:cs typeface="Microsoft Sans Serif"/>
              </a:rPr>
              <a:t>L</a:t>
            </a:r>
            <a:r>
              <a:rPr sz="1350" spc="60" dirty="0">
                <a:solidFill>
                  <a:srgbClr val="00AFF0"/>
                </a:solidFill>
                <a:latin typeface="Microsoft Sans Serif"/>
                <a:cs typeface="Microsoft Sans Serif"/>
              </a:rPr>
              <a:t>i</a:t>
            </a:r>
            <a:r>
              <a:rPr sz="1350" spc="65" dirty="0">
                <a:solidFill>
                  <a:srgbClr val="00AFF0"/>
                </a:solidFill>
                <a:latin typeface="Microsoft Sans Serif"/>
                <a:cs typeface="Microsoft Sans Serif"/>
              </a:rPr>
              <a:t>n</a:t>
            </a:r>
            <a:r>
              <a:rPr sz="1350" spc="5" dirty="0">
                <a:solidFill>
                  <a:srgbClr val="00AFF0"/>
                </a:solidFill>
                <a:latin typeface="Microsoft Sans Serif"/>
                <a:cs typeface="Microsoft Sans Serif"/>
              </a:rPr>
              <a:t>e</a:t>
            </a:r>
            <a:endParaRPr sz="1350">
              <a:latin typeface="Microsoft Sans Serif"/>
              <a:cs typeface="Microsoft Sans Serif"/>
            </a:endParaRPr>
          </a:p>
          <a:p>
            <a:pPr marL="48260">
              <a:lnSpc>
                <a:spcPct val="100000"/>
              </a:lnSpc>
              <a:spcBef>
                <a:spcPts val="160"/>
              </a:spcBef>
            </a:pPr>
            <a:r>
              <a:rPr sz="900" spc="-55" dirty="0">
                <a:solidFill>
                  <a:srgbClr val="5F4778"/>
                </a:solidFill>
                <a:latin typeface="Microsoft Sans Serif"/>
                <a:cs typeface="Microsoft Sans Serif"/>
              </a:rPr>
              <a:t>L</a:t>
            </a:r>
            <a:r>
              <a:rPr sz="90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a</a:t>
            </a:r>
            <a:r>
              <a:rPr sz="900" spc="-10" dirty="0">
                <a:solidFill>
                  <a:srgbClr val="5F4778"/>
                </a:solidFill>
                <a:latin typeface="Microsoft Sans Serif"/>
                <a:cs typeface="Microsoft Sans Serif"/>
              </a:rPr>
              <a:t>s</a:t>
            </a:r>
            <a:r>
              <a:rPr sz="900" spc="65" dirty="0">
                <a:solidFill>
                  <a:srgbClr val="5F4778"/>
                </a:solidFill>
                <a:latin typeface="Microsoft Sans Serif"/>
                <a:cs typeface="Microsoft Sans Serif"/>
              </a:rPr>
              <a:t>t</a:t>
            </a:r>
            <a:r>
              <a:rPr sz="900" spc="-9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900" spc="-85" dirty="0">
                <a:solidFill>
                  <a:srgbClr val="5F4778"/>
                </a:solidFill>
                <a:latin typeface="Microsoft Sans Serif"/>
                <a:cs typeface="Microsoft Sans Serif"/>
              </a:rPr>
              <a:t>S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qua</a:t>
            </a:r>
            <a:r>
              <a:rPr sz="900" spc="70" dirty="0">
                <a:solidFill>
                  <a:srgbClr val="5F4778"/>
                </a:solidFill>
                <a:latin typeface="Microsoft Sans Serif"/>
                <a:cs typeface="Microsoft Sans Serif"/>
              </a:rPr>
              <a:t>r</a:t>
            </a:r>
            <a:r>
              <a:rPr sz="900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900" spc="70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90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45" dirty="0">
                <a:solidFill>
                  <a:srgbClr val="5F4778"/>
                </a:solidFill>
                <a:latin typeface="Microsoft Sans Serif"/>
                <a:cs typeface="Microsoft Sans Serif"/>
              </a:rPr>
              <a:t>t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ho</a:t>
            </a:r>
            <a:r>
              <a:rPr sz="900" spc="50" dirty="0">
                <a:solidFill>
                  <a:srgbClr val="5F4778"/>
                </a:solidFill>
                <a:latin typeface="Microsoft Sans Serif"/>
                <a:cs typeface="Microsoft Sans Serif"/>
              </a:rPr>
              <a:t>d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29660" cy="5143500"/>
            <a:chOff x="0" y="0"/>
            <a:chExt cx="362966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3629040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3545204" cy="5143500"/>
            </a:xfrm>
            <a:custGeom>
              <a:avLst/>
              <a:gdLst/>
              <a:ahLst/>
              <a:cxnLst/>
              <a:rect l="l" t="t" r="r" b="b"/>
              <a:pathLst>
                <a:path w="3545204" h="5143500">
                  <a:moveTo>
                    <a:pt x="3544697" y="3126994"/>
                  </a:moveTo>
                  <a:lnTo>
                    <a:pt x="0" y="3126994"/>
                  </a:lnTo>
                  <a:lnTo>
                    <a:pt x="0" y="5143487"/>
                  </a:lnTo>
                  <a:lnTo>
                    <a:pt x="3544697" y="5143487"/>
                  </a:lnTo>
                  <a:lnTo>
                    <a:pt x="3544697" y="3126994"/>
                  </a:lnTo>
                  <a:close/>
                </a:path>
                <a:path w="3545204" h="5143500">
                  <a:moveTo>
                    <a:pt x="3544697" y="0"/>
                  </a:moveTo>
                  <a:lnTo>
                    <a:pt x="0" y="0"/>
                  </a:lnTo>
                  <a:lnTo>
                    <a:pt x="0" y="1380985"/>
                  </a:lnTo>
                  <a:lnTo>
                    <a:pt x="3544697" y="1380985"/>
                  </a:lnTo>
                  <a:lnTo>
                    <a:pt x="3544697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80994"/>
              <a:ext cx="3545204" cy="1746250"/>
            </a:xfrm>
            <a:custGeom>
              <a:avLst/>
              <a:gdLst/>
              <a:ahLst/>
              <a:cxnLst/>
              <a:rect l="l" t="t" r="r" b="b"/>
              <a:pathLst>
                <a:path w="3545204" h="1746250">
                  <a:moveTo>
                    <a:pt x="3544702" y="0"/>
                  </a:moveTo>
                  <a:lnTo>
                    <a:pt x="0" y="0"/>
                  </a:lnTo>
                  <a:lnTo>
                    <a:pt x="0" y="1746004"/>
                  </a:lnTo>
                  <a:lnTo>
                    <a:pt x="3544702" y="1746004"/>
                  </a:lnTo>
                  <a:lnTo>
                    <a:pt x="354470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12" name="object 12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3956" y="766518"/>
            <a:ext cx="3286125" cy="2753360"/>
            <a:chOff x="4103956" y="766518"/>
            <a:chExt cx="3286125" cy="27533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0206" y="2503110"/>
              <a:ext cx="219074" cy="2190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6956" y="2905946"/>
              <a:ext cx="219074" cy="2190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5440" y="2466784"/>
              <a:ext cx="219074" cy="2190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9756" y="3244024"/>
              <a:ext cx="219074" cy="2190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2706" y="2466784"/>
              <a:ext cx="219074" cy="2190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1500" y="2062406"/>
              <a:ext cx="219074" cy="2190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752" y="1950666"/>
              <a:ext cx="219074" cy="2190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232" y="2688907"/>
              <a:ext cx="219074" cy="2190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9822" y="2342066"/>
              <a:ext cx="219074" cy="2190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18243" y="1529699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500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5784" y="3148774"/>
              <a:ext cx="219074" cy="2190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3652" y="766518"/>
              <a:ext cx="219074" cy="21907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358132" y="1603118"/>
            <a:ext cx="879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0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-10" dirty="0">
                <a:solidFill>
                  <a:srgbClr val="5F4778"/>
                </a:solidFill>
                <a:latin typeface="Microsoft Sans Serif"/>
                <a:cs typeface="Microsoft Sans Serif"/>
              </a:rPr>
              <a:t>s</a:t>
            </a:r>
            <a:r>
              <a:rPr sz="900" spc="45" dirty="0">
                <a:solidFill>
                  <a:srgbClr val="5F4778"/>
                </a:solidFill>
                <a:latin typeface="Microsoft Sans Serif"/>
                <a:cs typeface="Microsoft Sans Serif"/>
              </a:rPr>
              <a:t>t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i</a:t>
            </a:r>
            <a:r>
              <a:rPr sz="900" spc="70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a</a:t>
            </a:r>
            <a:r>
              <a:rPr sz="900" spc="45" dirty="0">
                <a:solidFill>
                  <a:srgbClr val="5F4778"/>
                </a:solidFill>
                <a:latin typeface="Microsoft Sans Serif"/>
                <a:cs typeface="Microsoft Sans Serif"/>
              </a:rPr>
              <a:t>t</a:t>
            </a:r>
            <a:r>
              <a:rPr sz="90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50" dirty="0">
                <a:solidFill>
                  <a:srgbClr val="5F4778"/>
                </a:solidFill>
                <a:latin typeface="Microsoft Sans Serif"/>
                <a:cs typeface="Microsoft Sans Serif"/>
              </a:rPr>
              <a:t>d</a:t>
            </a:r>
            <a:r>
              <a:rPr sz="900" spc="-3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900" spc="-80" dirty="0">
                <a:solidFill>
                  <a:srgbClr val="5F4778"/>
                </a:solidFill>
                <a:latin typeface="Microsoft Sans Serif"/>
                <a:cs typeface="Microsoft Sans Serif"/>
              </a:rPr>
              <a:t>V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al</a:t>
            </a:r>
            <a:r>
              <a:rPr sz="90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u</a:t>
            </a:r>
            <a:r>
              <a:rPr sz="900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8902" y="971306"/>
            <a:ext cx="966469" cy="2192020"/>
            <a:chOff x="6338902" y="971306"/>
            <a:chExt cx="966469" cy="219202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85784" y="1533212"/>
              <a:ext cx="219074" cy="2190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53190" y="971306"/>
              <a:ext cx="842644" cy="2192020"/>
            </a:xfrm>
            <a:custGeom>
              <a:avLst/>
              <a:gdLst/>
              <a:ahLst/>
              <a:cxnLst/>
              <a:rect l="l" t="t" r="r" b="b"/>
              <a:pathLst>
                <a:path w="842645" h="2192020">
                  <a:moveTo>
                    <a:pt x="842131" y="766693"/>
                  </a:moveTo>
                  <a:lnTo>
                    <a:pt x="842131" y="2191755"/>
                  </a:lnTo>
                </a:path>
                <a:path w="842645" h="2192020">
                  <a:moveTo>
                    <a:pt x="0" y="0"/>
                  </a:moveTo>
                  <a:lnTo>
                    <a:pt x="0" y="1184141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19525" y="3412552"/>
            <a:ext cx="6800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F4778"/>
                </a:solidFill>
                <a:latin typeface="Microsoft Sans Serif"/>
                <a:cs typeface="Microsoft Sans Serif"/>
              </a:rPr>
              <a:t>A</a:t>
            </a:r>
            <a:r>
              <a:rPr sz="900" spc="-10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r>
              <a:rPr sz="900" spc="45" dirty="0">
                <a:solidFill>
                  <a:srgbClr val="5F4778"/>
                </a:solidFill>
                <a:latin typeface="Microsoft Sans Serif"/>
                <a:cs typeface="Microsoft Sans Serif"/>
              </a:rPr>
              <a:t>t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ual</a:t>
            </a:r>
            <a:r>
              <a:rPr sz="900" spc="-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900" spc="-80" dirty="0">
                <a:solidFill>
                  <a:srgbClr val="5F4778"/>
                </a:solidFill>
                <a:latin typeface="Microsoft Sans Serif"/>
                <a:cs typeface="Microsoft Sans Serif"/>
              </a:rPr>
              <a:t>V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a</a:t>
            </a:r>
            <a:r>
              <a:rPr sz="90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l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u</a:t>
            </a:r>
            <a:r>
              <a:rPr sz="900" spc="5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97425" y="2414843"/>
            <a:ext cx="3009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70" dirty="0">
                <a:solidFill>
                  <a:srgbClr val="5F4778"/>
                </a:solidFill>
                <a:latin typeface="Microsoft Sans Serif"/>
                <a:cs typeface="Microsoft Sans Serif"/>
              </a:rPr>
              <a:t>rr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o</a:t>
            </a:r>
            <a:r>
              <a:rPr sz="900" spc="65" dirty="0">
                <a:solidFill>
                  <a:srgbClr val="5F4778"/>
                </a:solidFill>
                <a:latin typeface="Microsoft Sans Serif"/>
                <a:cs typeface="Microsoft Sans Serif"/>
              </a:rPr>
              <a:t>r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3035" y="1382709"/>
            <a:ext cx="3009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e</a:t>
            </a:r>
            <a:r>
              <a:rPr sz="900" spc="70" dirty="0">
                <a:solidFill>
                  <a:srgbClr val="5F4778"/>
                </a:solidFill>
                <a:latin typeface="Microsoft Sans Serif"/>
                <a:cs typeface="Microsoft Sans Serif"/>
              </a:rPr>
              <a:t>rr</a:t>
            </a:r>
            <a:r>
              <a:rPr sz="90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o</a:t>
            </a:r>
            <a:r>
              <a:rPr sz="900" spc="65" dirty="0">
                <a:solidFill>
                  <a:srgbClr val="5F4778"/>
                </a:solidFill>
                <a:latin typeface="Microsoft Sans Serif"/>
                <a:cs typeface="Microsoft Sans Serif"/>
              </a:rPr>
              <a:t>r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29660" cy="5143500"/>
            <a:chOff x="0" y="0"/>
            <a:chExt cx="362966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3629040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3545204" cy="5143500"/>
            </a:xfrm>
            <a:custGeom>
              <a:avLst/>
              <a:gdLst/>
              <a:ahLst/>
              <a:cxnLst/>
              <a:rect l="l" t="t" r="r" b="b"/>
              <a:pathLst>
                <a:path w="3545204" h="5143500">
                  <a:moveTo>
                    <a:pt x="3544697" y="3126994"/>
                  </a:moveTo>
                  <a:lnTo>
                    <a:pt x="0" y="3126994"/>
                  </a:lnTo>
                  <a:lnTo>
                    <a:pt x="0" y="5143487"/>
                  </a:lnTo>
                  <a:lnTo>
                    <a:pt x="3544697" y="5143487"/>
                  </a:lnTo>
                  <a:lnTo>
                    <a:pt x="3544697" y="3126994"/>
                  </a:lnTo>
                  <a:close/>
                </a:path>
                <a:path w="3545204" h="5143500">
                  <a:moveTo>
                    <a:pt x="3544697" y="0"/>
                  </a:moveTo>
                  <a:lnTo>
                    <a:pt x="0" y="0"/>
                  </a:lnTo>
                  <a:lnTo>
                    <a:pt x="0" y="1380985"/>
                  </a:lnTo>
                  <a:lnTo>
                    <a:pt x="3544697" y="1380985"/>
                  </a:lnTo>
                  <a:lnTo>
                    <a:pt x="3544697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80994"/>
              <a:ext cx="3545204" cy="1746250"/>
            </a:xfrm>
            <a:custGeom>
              <a:avLst/>
              <a:gdLst/>
              <a:ahLst/>
              <a:cxnLst/>
              <a:rect l="l" t="t" r="r" b="b"/>
              <a:pathLst>
                <a:path w="3545204" h="1746250">
                  <a:moveTo>
                    <a:pt x="3544702" y="0"/>
                  </a:moveTo>
                  <a:lnTo>
                    <a:pt x="0" y="0"/>
                  </a:lnTo>
                  <a:lnTo>
                    <a:pt x="0" y="1746004"/>
                  </a:lnTo>
                  <a:lnTo>
                    <a:pt x="3544702" y="1746004"/>
                  </a:lnTo>
                  <a:lnTo>
                    <a:pt x="354470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12" name="object 12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03956" y="766518"/>
            <a:ext cx="3286125" cy="2753360"/>
            <a:chOff x="4103956" y="766518"/>
            <a:chExt cx="3286125" cy="27533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0206" y="2503110"/>
              <a:ext cx="219074" cy="2190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6956" y="2905946"/>
              <a:ext cx="219074" cy="2190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5440" y="2466784"/>
              <a:ext cx="219074" cy="2190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9756" y="3244024"/>
              <a:ext cx="219074" cy="2190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2706" y="2466784"/>
              <a:ext cx="219074" cy="2190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1500" y="2062406"/>
              <a:ext cx="219074" cy="2190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9752" y="1950666"/>
              <a:ext cx="219074" cy="2190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232" y="2688907"/>
              <a:ext cx="219074" cy="2190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9822" y="2342066"/>
              <a:ext cx="219074" cy="2190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18243" y="1529699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500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5784" y="3148774"/>
              <a:ext cx="219074" cy="2190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85784" y="1533212"/>
              <a:ext cx="219074" cy="2190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95321" y="1738000"/>
              <a:ext cx="0" cy="1425575"/>
            </a:xfrm>
            <a:custGeom>
              <a:avLst/>
              <a:gdLst/>
              <a:ahLst/>
              <a:cxnLst/>
              <a:rect l="l" t="t" r="r" b="b"/>
              <a:pathLst>
                <a:path h="1425575">
                  <a:moveTo>
                    <a:pt x="0" y="0"/>
                  </a:moveTo>
                  <a:lnTo>
                    <a:pt x="0" y="1425061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3652" y="766518"/>
              <a:ext cx="219074" cy="2190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53049" y="971306"/>
              <a:ext cx="1000760" cy="1947545"/>
            </a:xfrm>
            <a:custGeom>
              <a:avLst/>
              <a:gdLst/>
              <a:ahLst/>
              <a:cxnLst/>
              <a:rect l="l" t="t" r="r" b="b"/>
              <a:pathLst>
                <a:path w="1000760" h="1947545">
                  <a:moveTo>
                    <a:pt x="1000140" y="0"/>
                  </a:moveTo>
                  <a:lnTo>
                    <a:pt x="1000140" y="1184141"/>
                  </a:lnTo>
                </a:path>
                <a:path w="1000760" h="1947545">
                  <a:moveTo>
                    <a:pt x="838199" y="1295893"/>
                  </a:moveTo>
                  <a:lnTo>
                    <a:pt x="838199" y="1385047"/>
                  </a:lnTo>
                </a:path>
                <a:path w="1000760" h="1947545">
                  <a:moveTo>
                    <a:pt x="400049" y="1184141"/>
                  </a:moveTo>
                  <a:lnTo>
                    <a:pt x="400049" y="1546091"/>
                  </a:lnTo>
                </a:path>
                <a:path w="1000760" h="1947545">
                  <a:moveTo>
                    <a:pt x="0" y="1700265"/>
                  </a:moveTo>
                  <a:lnTo>
                    <a:pt x="0" y="1773167"/>
                  </a:lnTo>
                </a:path>
                <a:path w="1000760" h="1947545">
                  <a:moveTo>
                    <a:pt x="0" y="1771893"/>
                  </a:moveTo>
                  <a:lnTo>
                    <a:pt x="0" y="1947403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5849" y="3028950"/>
              <a:ext cx="3810" cy="229870"/>
            </a:xfrm>
            <a:custGeom>
              <a:avLst/>
              <a:gdLst/>
              <a:ahLst/>
              <a:cxnLst/>
              <a:rect l="l" t="t" r="r" b="b"/>
              <a:pathLst>
                <a:path w="3810" h="229870">
                  <a:moveTo>
                    <a:pt x="1722" y="-14287"/>
                  </a:moveTo>
                  <a:lnTo>
                    <a:pt x="1722" y="243649"/>
                  </a:lnTo>
                </a:path>
              </a:pathLst>
            </a:custGeom>
            <a:ln w="3201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89743" y="1895215"/>
              <a:ext cx="2073275" cy="1216025"/>
            </a:xfrm>
            <a:custGeom>
              <a:avLst/>
              <a:gdLst/>
              <a:ahLst/>
              <a:cxnLst/>
              <a:rect l="l" t="t" r="r" b="b"/>
              <a:pathLst>
                <a:path w="2073275" h="1216025">
                  <a:moveTo>
                    <a:pt x="301355" y="993013"/>
                  </a:moveTo>
                  <a:lnTo>
                    <a:pt x="301355" y="1065916"/>
                  </a:lnTo>
                </a:path>
                <a:path w="2073275" h="1216025">
                  <a:moveTo>
                    <a:pt x="0" y="812682"/>
                  </a:moveTo>
                  <a:lnTo>
                    <a:pt x="0" y="1215517"/>
                  </a:lnTo>
                </a:path>
                <a:path w="2073275" h="1216025">
                  <a:moveTo>
                    <a:pt x="2073005" y="0"/>
                  </a:moveTo>
                  <a:lnTo>
                    <a:pt x="2073005" y="162184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33469" y="3487736"/>
            <a:ext cx="790575" cy="327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0825" marR="5080" indent="-238760">
              <a:lnSpc>
                <a:spcPct val="105400"/>
              </a:lnSpc>
              <a:spcBef>
                <a:spcPts val="65"/>
              </a:spcBef>
            </a:pPr>
            <a:r>
              <a:rPr sz="950" spc="35" dirty="0">
                <a:solidFill>
                  <a:srgbClr val="5F4778"/>
                </a:solidFill>
                <a:latin typeface="Microsoft Sans Serif"/>
                <a:cs typeface="Microsoft Sans Serif"/>
              </a:rPr>
              <a:t>Minimize</a:t>
            </a:r>
            <a:r>
              <a:rPr sz="950" spc="95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950" spc="65" dirty="0">
                <a:solidFill>
                  <a:srgbClr val="5F4778"/>
                </a:solidFill>
                <a:latin typeface="Microsoft Sans Serif"/>
                <a:cs typeface="Microsoft Sans Serif"/>
              </a:rPr>
              <a:t>the </a:t>
            </a:r>
            <a:r>
              <a:rPr sz="950" spc="-240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950" spc="50" dirty="0">
                <a:solidFill>
                  <a:srgbClr val="5F4778"/>
                </a:solidFill>
                <a:latin typeface="Microsoft Sans Serif"/>
                <a:cs typeface="Microsoft Sans Serif"/>
              </a:rPr>
              <a:t>error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2162193"/>
            <a:ext cx="196850" cy="63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Distance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78756" y="1822129"/>
            <a:ext cx="96837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solidFill>
                  <a:srgbClr val="5F4778"/>
                </a:solidFill>
                <a:latin typeface="Microsoft Sans Serif"/>
                <a:cs typeface="Microsoft Sans Serif"/>
              </a:rPr>
              <a:t>+ve</a:t>
            </a:r>
            <a:r>
              <a:rPr sz="9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95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Relationship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2162193"/>
            <a:ext cx="196850" cy="63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Distance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54957" y="1812604"/>
            <a:ext cx="81406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6B9E24"/>
                </a:solidFill>
                <a:latin typeface="Microsoft Sans Serif"/>
                <a:cs typeface="Microsoft Sans Serif"/>
              </a:rPr>
              <a:t>y</a:t>
            </a:r>
            <a:r>
              <a:rPr sz="1350" spc="30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1350" spc="30" dirty="0">
                <a:solidFill>
                  <a:srgbClr val="5F4778"/>
                </a:solidFill>
                <a:latin typeface="Microsoft Sans Serif"/>
                <a:cs typeface="Microsoft Sans Serif"/>
              </a:rPr>
              <a:t>x</a:t>
            </a:r>
            <a:r>
              <a:rPr sz="1350" spc="-7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3271" y="2052065"/>
            <a:ext cx="85709" cy="22492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902074" y="2348926"/>
            <a:ext cx="1011555" cy="4800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5400"/>
              </a:lnSpc>
              <a:spcBef>
                <a:spcPts val="65"/>
              </a:spcBef>
            </a:pPr>
            <a:r>
              <a:rPr sz="950" spc="15" dirty="0">
                <a:solidFill>
                  <a:srgbClr val="3F3F3F"/>
                </a:solidFill>
                <a:latin typeface="Arial MT"/>
                <a:cs typeface="Arial MT"/>
              </a:rPr>
              <a:t>Distance </a:t>
            </a:r>
            <a:r>
              <a:rPr sz="950" spc="-10" dirty="0">
                <a:solidFill>
                  <a:srgbClr val="3F3F3F"/>
                </a:solidFill>
                <a:latin typeface="Arial MT"/>
                <a:cs typeface="Arial MT"/>
              </a:rPr>
              <a:t>travelled </a:t>
            </a:r>
            <a:r>
              <a:rPr sz="950" spc="-2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sz="950" spc="15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950" spc="5" dirty="0">
                <a:solidFill>
                  <a:srgbClr val="3F3F3F"/>
                </a:solidFill>
                <a:latin typeface="Arial MT"/>
                <a:cs typeface="Arial MT"/>
              </a:rPr>
              <a:t>fixed </a:t>
            </a:r>
            <a:r>
              <a:rPr sz="950" dirty="0">
                <a:solidFill>
                  <a:srgbClr val="3F3F3F"/>
                </a:solidFill>
                <a:latin typeface="Arial MT"/>
                <a:cs typeface="Arial MT"/>
              </a:rPr>
              <a:t>duration </a:t>
            </a:r>
            <a:r>
              <a:rPr sz="950" spc="-2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950" spc="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950" spc="20" dirty="0">
                <a:solidFill>
                  <a:srgbClr val="3F3F3F"/>
                </a:solidFill>
                <a:latin typeface="Arial MT"/>
                <a:cs typeface="Arial MT"/>
              </a:rPr>
              <a:t>time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80994"/>
            <a:ext cx="3545204" cy="1746250"/>
          </a:xfrm>
          <a:custGeom>
            <a:avLst/>
            <a:gdLst/>
            <a:ahLst/>
            <a:cxnLst/>
            <a:rect l="l" t="t" r="r" b="b"/>
            <a:pathLst>
              <a:path w="3545204" h="1746250">
                <a:moveTo>
                  <a:pt x="3544702" y="0"/>
                </a:moveTo>
                <a:lnTo>
                  <a:pt x="0" y="0"/>
                </a:lnTo>
                <a:lnTo>
                  <a:pt x="0" y="1746004"/>
                </a:lnTo>
                <a:lnTo>
                  <a:pt x="3544702" y="1746004"/>
                </a:lnTo>
                <a:lnTo>
                  <a:pt x="354470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 Regression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9" name="object 9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65616" y="2162193"/>
            <a:ext cx="196850" cy="63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Distance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4" name="object 14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1178" y="1673473"/>
              <a:ext cx="85709" cy="2248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54957" y="1812604"/>
            <a:ext cx="813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5F4778"/>
                </a:solidFill>
                <a:latin typeface="Microsoft Sans Serif"/>
                <a:cs typeface="Microsoft Sans Serif"/>
              </a:rPr>
              <a:t>y</a:t>
            </a:r>
            <a:r>
              <a:rPr sz="1350" spc="3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140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1350" spc="30" dirty="0">
                <a:solidFill>
                  <a:srgbClr val="6B9E24"/>
                </a:solidFill>
                <a:latin typeface="Microsoft Sans Serif"/>
                <a:cs typeface="Microsoft Sans Serif"/>
              </a:rPr>
              <a:t>x</a:t>
            </a:r>
            <a:r>
              <a:rPr sz="1350" spc="-70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63872" y="1300477"/>
            <a:ext cx="528320" cy="327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0800" marR="5080" indent="-38100">
              <a:lnSpc>
                <a:spcPct val="105400"/>
              </a:lnSpc>
              <a:spcBef>
                <a:spcPts val="60"/>
              </a:spcBef>
            </a:pPr>
            <a:r>
              <a:rPr sz="950" spc="10" dirty="0">
                <a:solidFill>
                  <a:srgbClr val="3F3F3F"/>
                </a:solidFill>
                <a:latin typeface="Arial MT"/>
                <a:cs typeface="Arial MT"/>
              </a:rPr>
              <a:t>Speed</a:t>
            </a:r>
            <a:r>
              <a:rPr sz="950" dirty="0">
                <a:solidFill>
                  <a:srgbClr val="3F3F3F"/>
                </a:solidFill>
                <a:latin typeface="Arial MT"/>
                <a:cs typeface="Arial MT"/>
              </a:rPr>
              <a:t> of </a:t>
            </a:r>
            <a:r>
              <a:rPr sz="950" spc="-25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3F3F3F"/>
                </a:solidFill>
                <a:latin typeface="Arial MT"/>
                <a:cs typeface="Arial MT"/>
              </a:rPr>
              <a:t>Vehicle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313690" rIns="0" bIns="0" rtlCol="0">
            <a:spAutoFit/>
          </a:bodyPr>
          <a:lstStyle/>
          <a:p>
            <a:pPr marR="502284">
              <a:lnSpc>
                <a:spcPts val="4360"/>
              </a:lnSpc>
              <a:spcBef>
                <a:spcPts val="2470"/>
              </a:spcBef>
            </a:pP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395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18199" y="692971"/>
            <a:ext cx="4847590" cy="131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52100"/>
              </a:lnSpc>
              <a:spcBef>
                <a:spcPts val="9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229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35353"/>
                </a:solidFill>
                <a:latin typeface="Arial MT"/>
                <a:cs typeface="Arial MT"/>
              </a:rPr>
              <a:t>technique</a:t>
            </a:r>
            <a:r>
              <a:rPr sz="1400" spc="26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535353"/>
                </a:solidFill>
                <a:latin typeface="Arial MT"/>
                <a:cs typeface="Arial MT"/>
              </a:rPr>
              <a:t>of</a:t>
            </a:r>
            <a:r>
              <a:rPr sz="1400" spc="26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35353"/>
                </a:solidFill>
                <a:latin typeface="Arial MT"/>
                <a:cs typeface="Arial MT"/>
              </a:rPr>
              <a:t>finding</a:t>
            </a:r>
            <a:r>
              <a:rPr sz="1400" spc="3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the</a:t>
            </a:r>
            <a:r>
              <a:rPr sz="1400" spc="3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35353"/>
                </a:solidFill>
                <a:latin typeface="Arial MT"/>
                <a:cs typeface="Arial MT"/>
              </a:rPr>
              <a:t>relationship</a:t>
            </a:r>
            <a:r>
              <a:rPr sz="1400" spc="32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35353"/>
                </a:solidFill>
                <a:latin typeface="Arial MT"/>
                <a:cs typeface="Arial MT"/>
              </a:rPr>
              <a:t>between</a:t>
            </a:r>
            <a:r>
              <a:rPr sz="1400" spc="254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two</a:t>
            </a:r>
            <a:r>
              <a:rPr sz="1400" spc="31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or </a:t>
            </a:r>
            <a:r>
              <a:rPr sz="1400" spc="-37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more</a:t>
            </a:r>
            <a:r>
              <a:rPr sz="1400" spc="-1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35353"/>
                </a:solidFill>
                <a:latin typeface="Arial MT"/>
                <a:cs typeface="Arial MT"/>
              </a:rPr>
              <a:t>variables</a:t>
            </a:r>
            <a:endParaRPr sz="1400">
              <a:latin typeface="Arial MT"/>
              <a:cs typeface="Arial MT"/>
            </a:endParaRPr>
          </a:p>
          <a:p>
            <a:pPr marL="298450" marR="6350" indent="-286385">
              <a:lnSpc>
                <a:spcPts val="2550"/>
              </a:lnSpc>
              <a:spcBef>
                <a:spcPts val="40"/>
              </a:spcBef>
              <a:buFont typeface="Wingdings"/>
              <a:buChar char=""/>
              <a:tabLst>
                <a:tab pos="298450" algn="l"/>
                <a:tab pos="299085" algn="l"/>
                <a:tab pos="1061085" algn="l"/>
                <a:tab pos="1328420" algn="l"/>
                <a:tab pos="2300605" algn="l"/>
                <a:tab pos="3054350" algn="l"/>
                <a:tab pos="3311525" algn="l"/>
                <a:tab pos="4293870" algn="l"/>
                <a:tab pos="4732020" algn="l"/>
              </a:tabLst>
            </a:pPr>
            <a:r>
              <a:rPr sz="1400" spc="3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han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de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pe</a:t>
            </a:r>
            <a:r>
              <a:rPr sz="1400" spc="-10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de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va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90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as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-45" dirty="0">
                <a:solidFill>
                  <a:srgbClr val="535353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a </a:t>
            </a:r>
            <a:r>
              <a:rPr sz="1400" spc="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han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5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-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535353"/>
                </a:solidFill>
                <a:latin typeface="Arial MT"/>
                <a:cs typeface="Arial MT"/>
              </a:rPr>
              <a:t>m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-9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depe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de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spc="-13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va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5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5384" y="2334018"/>
            <a:ext cx="3726815" cy="2505075"/>
            <a:chOff x="5105384" y="2334018"/>
            <a:chExt cx="3726815" cy="25050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384" y="2371725"/>
              <a:ext cx="3648089" cy="2466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2334018"/>
              <a:ext cx="3421898" cy="22288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2162193"/>
            <a:ext cx="196850" cy="63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Distance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5740" y="2127253"/>
              <a:ext cx="192405" cy="365760"/>
            </a:xfrm>
            <a:custGeom>
              <a:avLst/>
              <a:gdLst/>
              <a:ahLst/>
              <a:cxnLst/>
              <a:rect l="l" t="t" r="r" b="b"/>
              <a:pathLst>
                <a:path w="192404" h="365760">
                  <a:moveTo>
                    <a:pt x="140697" y="294941"/>
                  </a:moveTo>
                  <a:lnTo>
                    <a:pt x="115062" y="307716"/>
                  </a:lnTo>
                  <a:lnTo>
                    <a:pt x="191627" y="365247"/>
                  </a:lnTo>
                  <a:lnTo>
                    <a:pt x="191719" y="307716"/>
                  </a:lnTo>
                  <a:lnTo>
                    <a:pt x="147066" y="307716"/>
                  </a:lnTo>
                  <a:lnTo>
                    <a:pt x="140697" y="294941"/>
                  </a:lnTo>
                  <a:close/>
                </a:path>
                <a:path w="192404" h="365760">
                  <a:moveTo>
                    <a:pt x="166210" y="282227"/>
                  </a:moveTo>
                  <a:lnTo>
                    <a:pt x="140697" y="294941"/>
                  </a:lnTo>
                  <a:lnTo>
                    <a:pt x="147066" y="307716"/>
                  </a:lnTo>
                  <a:lnTo>
                    <a:pt x="172577" y="295012"/>
                  </a:lnTo>
                  <a:lnTo>
                    <a:pt x="166210" y="282227"/>
                  </a:lnTo>
                  <a:close/>
                </a:path>
                <a:path w="192404" h="365760">
                  <a:moveTo>
                    <a:pt x="191780" y="269485"/>
                  </a:moveTo>
                  <a:lnTo>
                    <a:pt x="166210" y="282227"/>
                  </a:lnTo>
                  <a:lnTo>
                    <a:pt x="172577" y="295012"/>
                  </a:lnTo>
                  <a:lnTo>
                    <a:pt x="147066" y="307716"/>
                  </a:lnTo>
                  <a:lnTo>
                    <a:pt x="191719" y="307716"/>
                  </a:lnTo>
                  <a:lnTo>
                    <a:pt x="191780" y="269485"/>
                  </a:lnTo>
                  <a:close/>
                </a:path>
                <a:path w="192404" h="365760">
                  <a:moveTo>
                    <a:pt x="25664" y="0"/>
                  </a:moveTo>
                  <a:lnTo>
                    <a:pt x="0" y="12691"/>
                  </a:lnTo>
                  <a:lnTo>
                    <a:pt x="140697" y="294941"/>
                  </a:lnTo>
                  <a:lnTo>
                    <a:pt x="166210" y="282227"/>
                  </a:lnTo>
                  <a:lnTo>
                    <a:pt x="2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64255" y="2520630"/>
            <a:ext cx="13061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solidFill>
                  <a:srgbClr val="6B9E24"/>
                </a:solidFill>
                <a:latin typeface="Arial MT"/>
                <a:cs typeface="Arial MT"/>
              </a:rPr>
              <a:t>m</a:t>
            </a:r>
            <a:r>
              <a:rPr sz="1100" spc="-60" dirty="0">
                <a:solidFill>
                  <a:srgbClr val="6B9E24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Arial MT"/>
                <a:cs typeface="Arial MT"/>
              </a:rPr>
              <a:t>+ve</a:t>
            </a:r>
            <a:r>
              <a:rPr sz="11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slope</a:t>
            </a:r>
            <a:r>
              <a:rPr sz="11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Arial MT"/>
                <a:cs typeface="Arial MT"/>
              </a:rPr>
              <a:t>line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4957" y="1812604"/>
            <a:ext cx="813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5F4778"/>
                </a:solidFill>
                <a:latin typeface="Microsoft Sans Serif"/>
                <a:cs typeface="Microsoft Sans Serif"/>
              </a:rPr>
              <a:t>y</a:t>
            </a:r>
            <a:r>
              <a:rPr sz="1350" spc="3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1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6B9E24"/>
                </a:solidFill>
                <a:latin typeface="Microsoft Sans Serif"/>
                <a:cs typeface="Microsoft Sans Serif"/>
              </a:rPr>
              <a:t>m</a:t>
            </a:r>
            <a:r>
              <a:rPr sz="1350" spc="30" dirty="0">
                <a:solidFill>
                  <a:srgbClr val="5F4778"/>
                </a:solidFill>
                <a:latin typeface="Microsoft Sans Serif"/>
                <a:cs typeface="Microsoft Sans Serif"/>
              </a:rPr>
              <a:t>x</a:t>
            </a:r>
            <a:r>
              <a:rPr sz="1350" spc="-7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2162193"/>
            <a:ext cx="196850" cy="635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Distance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1104" y="3520820"/>
              <a:ext cx="461009" cy="127000"/>
            </a:xfrm>
            <a:custGeom>
              <a:avLst/>
              <a:gdLst/>
              <a:ahLst/>
              <a:cxnLst/>
              <a:rect l="l" t="t" r="r" b="b"/>
              <a:pathLst>
                <a:path w="461010" h="127000">
                  <a:moveTo>
                    <a:pt x="373854" y="98573"/>
                  </a:moveTo>
                  <a:lnTo>
                    <a:pt x="368564" y="126623"/>
                  </a:lnTo>
                  <a:lnTo>
                    <a:pt x="458081" y="101214"/>
                  </a:lnTo>
                  <a:lnTo>
                    <a:pt x="387858" y="101214"/>
                  </a:lnTo>
                  <a:lnTo>
                    <a:pt x="373854" y="98573"/>
                  </a:lnTo>
                  <a:close/>
                </a:path>
                <a:path w="461010" h="127000">
                  <a:moveTo>
                    <a:pt x="379148" y="70503"/>
                  </a:moveTo>
                  <a:lnTo>
                    <a:pt x="373854" y="98573"/>
                  </a:lnTo>
                  <a:lnTo>
                    <a:pt x="387858" y="101214"/>
                  </a:lnTo>
                  <a:lnTo>
                    <a:pt x="393192" y="73152"/>
                  </a:lnTo>
                  <a:lnTo>
                    <a:pt x="379148" y="70503"/>
                  </a:lnTo>
                  <a:close/>
                </a:path>
                <a:path w="461010" h="127000">
                  <a:moveTo>
                    <a:pt x="384444" y="42422"/>
                  </a:moveTo>
                  <a:lnTo>
                    <a:pt x="379148" y="70503"/>
                  </a:lnTo>
                  <a:lnTo>
                    <a:pt x="393192" y="73152"/>
                  </a:lnTo>
                  <a:lnTo>
                    <a:pt x="387858" y="101214"/>
                  </a:lnTo>
                  <a:lnTo>
                    <a:pt x="458081" y="101214"/>
                  </a:lnTo>
                  <a:lnTo>
                    <a:pt x="460766" y="100452"/>
                  </a:lnTo>
                  <a:lnTo>
                    <a:pt x="384444" y="42422"/>
                  </a:lnTo>
                  <a:close/>
                </a:path>
                <a:path w="461010" h="127000">
                  <a:moveTo>
                    <a:pt x="5334" y="0"/>
                  </a:moveTo>
                  <a:lnTo>
                    <a:pt x="0" y="28062"/>
                  </a:lnTo>
                  <a:lnTo>
                    <a:pt x="373854" y="98573"/>
                  </a:lnTo>
                  <a:lnTo>
                    <a:pt x="379148" y="70503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54957" y="1812604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5F4778"/>
                </a:solidFill>
                <a:latin typeface="Microsoft Sans Serif"/>
                <a:cs typeface="Microsoft Sans Serif"/>
              </a:rPr>
              <a:t>y</a:t>
            </a:r>
            <a:r>
              <a:rPr sz="1350" spc="3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1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1350" spc="30" dirty="0">
                <a:solidFill>
                  <a:srgbClr val="5F4778"/>
                </a:solidFill>
                <a:latin typeface="Microsoft Sans Serif"/>
                <a:cs typeface="Microsoft Sans Serif"/>
              </a:rPr>
              <a:t>x</a:t>
            </a:r>
            <a:r>
              <a:rPr sz="1350" spc="-7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6B9E24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5683" y="3520514"/>
            <a:ext cx="161988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Arial MT"/>
                <a:cs typeface="Arial MT"/>
              </a:rPr>
              <a:t>c</a:t>
            </a:r>
            <a:r>
              <a:rPr sz="1100" spc="-55" dirty="0">
                <a:solidFill>
                  <a:srgbClr val="6B9E24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1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1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intercept</a:t>
            </a:r>
            <a:r>
              <a:rPr sz="11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1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1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Arial MT"/>
                <a:cs typeface="Arial MT"/>
              </a:rPr>
              <a:t>line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2284816"/>
            <a:ext cx="196850" cy="379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i</a:t>
            </a:r>
            <a:r>
              <a:rPr sz="1350" b="1" spc="25" dirty="0">
                <a:solidFill>
                  <a:srgbClr val="6B9E24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3257549" y="197561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37433" y="2972115"/>
            <a:ext cx="94234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5F4778"/>
                </a:solidFill>
                <a:latin typeface="Microsoft Sans Serif"/>
                <a:cs typeface="Microsoft Sans Serif"/>
              </a:rPr>
              <a:t>-ve</a:t>
            </a:r>
            <a:r>
              <a:rPr sz="950" spc="-10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950" spc="20" dirty="0">
                <a:solidFill>
                  <a:srgbClr val="5F4778"/>
                </a:solidFill>
                <a:latin typeface="Microsoft Sans Serif"/>
                <a:cs typeface="Microsoft Sans Serif"/>
              </a:rPr>
              <a:t>Relationship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0349" y="1812604"/>
            <a:ext cx="9175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6B9E24"/>
                </a:solidFill>
                <a:latin typeface="Microsoft Sans Serif"/>
                <a:cs typeface="Microsoft Sans Serif"/>
              </a:rPr>
              <a:t>y</a:t>
            </a:r>
            <a:r>
              <a:rPr sz="1350" spc="-10" dirty="0">
                <a:solidFill>
                  <a:srgbClr val="6B9E24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-25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1350" spc="-15" dirty="0">
                <a:solidFill>
                  <a:srgbClr val="5F4778"/>
                </a:solidFill>
                <a:latin typeface="Microsoft Sans Serif"/>
                <a:cs typeface="Microsoft Sans Serif"/>
              </a:rPr>
              <a:t>-</a:t>
            </a:r>
            <a:r>
              <a:rPr sz="1350" spc="-60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5F4778"/>
                </a:solidFill>
                <a:latin typeface="Microsoft Sans Serif"/>
                <a:cs typeface="Microsoft Sans Serif"/>
              </a:rPr>
              <a:t>mx</a:t>
            </a:r>
            <a:r>
              <a:rPr sz="1350" spc="-40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spc="-25" dirty="0">
                <a:solidFill>
                  <a:srgbClr val="5F4778"/>
                </a:solidFill>
                <a:latin typeface="Microsoft Sans Serif"/>
                <a:cs typeface="Microsoft Sans Serif"/>
              </a:rPr>
              <a:t> </a:t>
            </a:r>
            <a:r>
              <a:rPr sz="1350" spc="-35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9168" y="2047363"/>
            <a:ext cx="85740" cy="22478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51681" y="2335845"/>
            <a:ext cx="11093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950" spc="-5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950" spc="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95959"/>
                </a:solidFill>
                <a:latin typeface="Arial MT"/>
                <a:cs typeface="Arial MT"/>
              </a:rPr>
              <a:t>taken</a:t>
            </a:r>
            <a:r>
              <a:rPr sz="9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spc="2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9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595959"/>
                </a:solidFill>
                <a:latin typeface="Arial MT"/>
                <a:cs typeface="Arial MT"/>
              </a:rPr>
              <a:t>travel</a:t>
            </a:r>
            <a:endParaRPr sz="95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9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95959"/>
                </a:solidFill>
                <a:latin typeface="Arial MT"/>
                <a:cs typeface="Arial MT"/>
              </a:rPr>
              <a:t>fixed</a:t>
            </a:r>
            <a:r>
              <a:rPr sz="950" spc="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95959"/>
                </a:solidFill>
                <a:latin typeface="Arial MT"/>
                <a:cs typeface="Arial MT"/>
              </a:rPr>
              <a:t>distance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00754" y="4358404"/>
            <a:ext cx="469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30" dirty="0">
                <a:solidFill>
                  <a:srgbClr val="F07F09"/>
                </a:solidFill>
                <a:latin typeface="Calibri"/>
                <a:cs typeface="Calibri"/>
              </a:rPr>
              <a:t>S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ee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5616" y="1763318"/>
            <a:ext cx="196850" cy="1435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5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5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5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2898" y="8175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90962" y="1048306"/>
            <a:ext cx="4562475" cy="3290570"/>
            <a:chOff x="3890962" y="1048306"/>
            <a:chExt cx="4562475" cy="3290570"/>
          </a:xfrm>
        </p:grpSpPr>
        <p:sp>
          <p:nvSpPr>
            <p:cNvPr id="13" name="object 13"/>
            <p:cNvSpPr/>
            <p:nvPr/>
          </p:nvSpPr>
          <p:spPr>
            <a:xfrm>
              <a:off x="4263786" y="1521836"/>
              <a:ext cx="3257550" cy="1976120"/>
            </a:xfrm>
            <a:custGeom>
              <a:avLst/>
              <a:gdLst/>
              <a:ahLst/>
              <a:cxnLst/>
              <a:rect l="l" t="t" r="r" b="b"/>
              <a:pathLst>
                <a:path w="3257550" h="1976120">
                  <a:moveTo>
                    <a:pt x="0" y="1975612"/>
                  </a:moveTo>
                  <a:lnTo>
                    <a:pt x="32575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4107301" y="0"/>
                  </a:moveTo>
                  <a:lnTo>
                    <a:pt x="4107301" y="127695"/>
                  </a:lnTo>
                  <a:lnTo>
                    <a:pt x="0" y="127695"/>
                  </a:lnTo>
                  <a:lnTo>
                    <a:pt x="0" y="383011"/>
                  </a:lnTo>
                  <a:lnTo>
                    <a:pt x="4107301" y="383011"/>
                  </a:lnTo>
                  <a:lnTo>
                    <a:pt x="4107301" y="510671"/>
                  </a:lnTo>
                  <a:lnTo>
                    <a:pt x="4362571" y="255352"/>
                  </a:lnTo>
                  <a:lnTo>
                    <a:pt x="4107301" y="0"/>
                  </a:lnTo>
                  <a:close/>
                </a:path>
              </a:pathLst>
            </a:custGeom>
            <a:solidFill>
              <a:srgbClr val="095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578" y="3813679"/>
              <a:ext cx="4363085" cy="511175"/>
            </a:xfrm>
            <a:custGeom>
              <a:avLst/>
              <a:gdLst/>
              <a:ahLst/>
              <a:cxnLst/>
              <a:rect l="l" t="t" r="r" b="b"/>
              <a:pathLst>
                <a:path w="4363084" h="511175">
                  <a:moveTo>
                    <a:pt x="0" y="127695"/>
                  </a:moveTo>
                  <a:lnTo>
                    <a:pt x="4107301" y="127695"/>
                  </a:lnTo>
                  <a:lnTo>
                    <a:pt x="4107301" y="0"/>
                  </a:lnTo>
                  <a:lnTo>
                    <a:pt x="4362571" y="255352"/>
                  </a:lnTo>
                  <a:lnTo>
                    <a:pt x="4107301" y="510671"/>
                  </a:lnTo>
                  <a:lnTo>
                    <a:pt x="4107301" y="383011"/>
                  </a:lnTo>
                  <a:lnTo>
                    <a:pt x="0" y="383011"/>
                  </a:lnTo>
                  <a:lnTo>
                    <a:pt x="0" y="1276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245363" y="0"/>
                  </a:moveTo>
                  <a:lnTo>
                    <a:pt x="0" y="245363"/>
                  </a:lnTo>
                  <a:lnTo>
                    <a:pt x="122681" y="245363"/>
                  </a:lnTo>
                  <a:lnTo>
                    <a:pt x="122681" y="3138799"/>
                  </a:lnTo>
                  <a:lnTo>
                    <a:pt x="368045" y="3138799"/>
                  </a:lnTo>
                  <a:lnTo>
                    <a:pt x="368045" y="245363"/>
                  </a:lnTo>
                  <a:lnTo>
                    <a:pt x="490727" y="245363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5250" y="1062593"/>
              <a:ext cx="490855" cy="3138805"/>
            </a:xfrm>
            <a:custGeom>
              <a:avLst/>
              <a:gdLst/>
              <a:ahLst/>
              <a:cxnLst/>
              <a:rect l="l" t="t" r="r" b="b"/>
              <a:pathLst>
                <a:path w="490854" h="3138804">
                  <a:moveTo>
                    <a:pt x="122681" y="3138799"/>
                  </a:moveTo>
                  <a:lnTo>
                    <a:pt x="122681" y="245363"/>
                  </a:lnTo>
                  <a:lnTo>
                    <a:pt x="0" y="245363"/>
                  </a:lnTo>
                  <a:lnTo>
                    <a:pt x="245363" y="0"/>
                  </a:lnTo>
                  <a:lnTo>
                    <a:pt x="490727" y="245363"/>
                  </a:lnTo>
                  <a:lnTo>
                    <a:pt x="368045" y="245363"/>
                  </a:lnTo>
                  <a:lnTo>
                    <a:pt x="368045" y="3138799"/>
                  </a:lnTo>
                  <a:lnTo>
                    <a:pt x="122681" y="31387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68621" y="1812350"/>
            <a:ext cx="8115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5F4778"/>
                </a:solidFill>
                <a:latin typeface="Microsoft Sans Serif"/>
                <a:cs typeface="Microsoft Sans Serif"/>
              </a:rPr>
              <a:t>y</a:t>
            </a:r>
            <a:r>
              <a:rPr sz="1350" spc="2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=</a:t>
            </a:r>
            <a:r>
              <a:rPr sz="1350" spc="1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145" dirty="0">
                <a:solidFill>
                  <a:srgbClr val="5F4778"/>
                </a:solidFill>
                <a:latin typeface="Microsoft Sans Serif"/>
                <a:cs typeface="Microsoft Sans Serif"/>
              </a:rPr>
              <a:t>m</a:t>
            </a:r>
            <a:r>
              <a:rPr sz="1350" spc="30" dirty="0">
                <a:solidFill>
                  <a:srgbClr val="5F4778"/>
                </a:solidFill>
                <a:latin typeface="Microsoft Sans Serif"/>
                <a:cs typeface="Microsoft Sans Serif"/>
              </a:rPr>
              <a:t>x</a:t>
            </a:r>
            <a:r>
              <a:rPr sz="1350" spc="-7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F4778"/>
                </a:solidFill>
                <a:latin typeface="Microsoft Sans Serif"/>
                <a:cs typeface="Microsoft Sans Serif"/>
              </a:rPr>
              <a:t>+</a:t>
            </a:r>
            <a:r>
              <a:rPr sz="1350" spc="1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5F4778"/>
                </a:solidFill>
                <a:latin typeface="Microsoft Sans Serif"/>
                <a:cs typeface="Microsoft Sans Serif"/>
              </a:rPr>
              <a:t>c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69759" y="1449450"/>
            <a:ext cx="484505" cy="935990"/>
          </a:xfrm>
          <a:custGeom>
            <a:avLst/>
            <a:gdLst/>
            <a:ahLst/>
            <a:cxnLst/>
            <a:rect l="l" t="t" r="r" b="b"/>
            <a:pathLst>
              <a:path w="484504" h="935989">
                <a:moveTo>
                  <a:pt x="85712" y="849642"/>
                </a:moveTo>
                <a:lnTo>
                  <a:pt x="57150" y="849642"/>
                </a:lnTo>
                <a:lnTo>
                  <a:pt x="57150" y="608965"/>
                </a:lnTo>
                <a:lnTo>
                  <a:pt x="28575" y="608965"/>
                </a:lnTo>
                <a:lnTo>
                  <a:pt x="28575" y="849642"/>
                </a:lnTo>
                <a:lnTo>
                  <a:pt x="0" y="849642"/>
                </a:lnTo>
                <a:lnTo>
                  <a:pt x="42913" y="935367"/>
                </a:lnTo>
                <a:lnTo>
                  <a:pt x="78549" y="863981"/>
                </a:lnTo>
                <a:lnTo>
                  <a:pt x="85712" y="849642"/>
                </a:lnTo>
                <a:close/>
              </a:path>
              <a:path w="484504" h="935989">
                <a:moveTo>
                  <a:pt x="484111" y="85737"/>
                </a:moveTo>
                <a:lnTo>
                  <a:pt x="476948" y="71386"/>
                </a:lnTo>
                <a:lnTo>
                  <a:pt x="441325" y="0"/>
                </a:lnTo>
                <a:lnTo>
                  <a:pt x="398399" y="85737"/>
                </a:lnTo>
                <a:lnTo>
                  <a:pt x="426974" y="85737"/>
                </a:lnTo>
                <a:lnTo>
                  <a:pt x="426974" y="326402"/>
                </a:lnTo>
                <a:lnTo>
                  <a:pt x="455549" y="326402"/>
                </a:lnTo>
                <a:lnTo>
                  <a:pt x="455549" y="85737"/>
                </a:lnTo>
                <a:lnTo>
                  <a:pt x="484111" y="85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58410" y="1236913"/>
            <a:ext cx="13373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5" dirty="0">
                <a:solidFill>
                  <a:srgbClr val="595959"/>
                </a:solidFill>
                <a:latin typeface="Arial MT"/>
                <a:cs typeface="Arial MT"/>
              </a:rPr>
              <a:t>Independent</a:t>
            </a:r>
            <a:r>
              <a:rPr sz="1100" spc="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595959"/>
                </a:solidFill>
                <a:latin typeface="Arial MT"/>
                <a:cs typeface="Arial MT"/>
              </a:rPr>
              <a:t>Variable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9206" y="2443160"/>
            <a:ext cx="1247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95959"/>
                </a:solidFill>
                <a:latin typeface="Arial MT"/>
                <a:cs typeface="Arial MT"/>
              </a:rPr>
              <a:t>Dependent</a:t>
            </a:r>
            <a:r>
              <a:rPr sz="11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Arial MT"/>
                <a:cs typeface="Arial MT"/>
              </a:rPr>
              <a:t>Variable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9" name="object 9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28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0954" y="4437296"/>
            <a:ext cx="924560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1269" y="4218939"/>
            <a:ext cx="12001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061" y="1929448"/>
            <a:ext cx="145415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881696" y="1015174"/>
          <a:ext cx="1127760" cy="1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68"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895"/>
                        </a:lnSpc>
                        <a:spcBef>
                          <a:spcPts val="10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44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31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0" name="object 10"/>
            <p:cNvSpPr/>
            <p:nvPr/>
          </p:nvSpPr>
          <p:spPr>
            <a:xfrm>
              <a:off x="666749" y="2578739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624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2999" y="2571750"/>
              <a:ext cx="0" cy="1693545"/>
            </a:xfrm>
            <a:custGeom>
              <a:avLst/>
              <a:gdLst/>
              <a:ahLst/>
              <a:cxnLst/>
              <a:rect l="l" t="t" r="r" b="b"/>
              <a:pathLst>
                <a:path h="1693545">
                  <a:moveTo>
                    <a:pt x="0" y="1693212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4244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2384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061" y="1929448"/>
            <a:ext cx="145415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76933" y="1014984"/>
          <a:ext cx="1127760" cy="1702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28">
                <a:tc>
                  <a:txBody>
                    <a:bodyPr/>
                    <a:lstStyle/>
                    <a:p>
                      <a:pPr marL="207010">
                        <a:lnSpc>
                          <a:spcPts val="1945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7">
                <a:tc>
                  <a:txBody>
                    <a:bodyPr/>
                    <a:lstStyle/>
                    <a:p>
                      <a:pPr marL="226695">
                        <a:lnSpc>
                          <a:spcPts val="1810"/>
                        </a:lnSpc>
                        <a:spcBef>
                          <a:spcPts val="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80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16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2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604967" y="2482215"/>
            <a:ext cx="621665" cy="1858645"/>
            <a:chOff x="604967" y="2482215"/>
            <a:chExt cx="621665" cy="185864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558" y="4150102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967" y="2482215"/>
              <a:ext cx="190499" cy="190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6689" y="2469511"/>
            <a:ext cx="190499" cy="1904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4244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2384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061" y="1929448"/>
            <a:ext cx="145415" cy="2112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876933" y="1014984"/>
          <a:ext cx="1127760" cy="170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011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0"/>
                        </a:lnSpc>
                        <a:spcBef>
                          <a:spcPts val="10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1">
                <a:tc>
                  <a:txBody>
                    <a:bodyPr/>
                    <a:lstStyle/>
                    <a:p>
                      <a:pPr marL="226695">
                        <a:lnSpc>
                          <a:spcPts val="1910"/>
                        </a:lnSpc>
                        <a:spcBef>
                          <a:spcPts val="6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5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32">
                <a:tc>
                  <a:txBody>
                    <a:bodyPr/>
                    <a:lstStyle/>
                    <a:p>
                      <a:pPr marL="226695">
                        <a:lnSpc>
                          <a:spcPts val="191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68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15">
                <a:tc>
                  <a:txBody>
                    <a:bodyPr/>
                    <a:lstStyle/>
                    <a:p>
                      <a:pPr marL="226695">
                        <a:lnSpc>
                          <a:spcPts val="1870"/>
                        </a:lnSpc>
                        <a:spcBef>
                          <a:spcPts val="49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0"/>
                        </a:lnSpc>
                        <a:spcBef>
                          <a:spcPts val="489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222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4730" y="1286636"/>
            <a:ext cx="3105150" cy="3013075"/>
            <a:chOff x="694730" y="1286636"/>
            <a:chExt cx="3105150" cy="3013075"/>
          </a:xfrm>
        </p:grpSpPr>
        <p:sp>
          <p:nvSpPr>
            <p:cNvPr id="21" name="object 21"/>
            <p:cNvSpPr/>
            <p:nvPr/>
          </p:nvSpPr>
          <p:spPr>
            <a:xfrm>
              <a:off x="3571250" y="1286636"/>
              <a:ext cx="228600" cy="1435735"/>
            </a:xfrm>
            <a:custGeom>
              <a:avLst/>
              <a:gdLst/>
              <a:ahLst/>
              <a:cxnLst/>
              <a:rect l="l" t="t" r="r" b="b"/>
              <a:pathLst>
                <a:path w="228600" h="1435735">
                  <a:moveTo>
                    <a:pt x="76200" y="1206876"/>
                  </a:moveTo>
                  <a:lnTo>
                    <a:pt x="0" y="1206876"/>
                  </a:lnTo>
                  <a:lnTo>
                    <a:pt x="114300" y="1435476"/>
                  </a:lnTo>
                  <a:lnTo>
                    <a:pt x="209550" y="1244976"/>
                  </a:lnTo>
                  <a:lnTo>
                    <a:pt x="76200" y="1244976"/>
                  </a:lnTo>
                  <a:lnTo>
                    <a:pt x="76200" y="1206876"/>
                  </a:lnTo>
                  <a:close/>
                </a:path>
                <a:path w="228600" h="1435735">
                  <a:moveTo>
                    <a:pt x="152400" y="0"/>
                  </a:moveTo>
                  <a:lnTo>
                    <a:pt x="76200" y="0"/>
                  </a:lnTo>
                  <a:lnTo>
                    <a:pt x="76200" y="1244976"/>
                  </a:lnTo>
                  <a:lnTo>
                    <a:pt x="152400" y="1244976"/>
                  </a:lnTo>
                  <a:lnTo>
                    <a:pt x="152400" y="0"/>
                  </a:lnTo>
                  <a:close/>
                </a:path>
                <a:path w="228600" h="1435735">
                  <a:moveTo>
                    <a:pt x="228600" y="1206876"/>
                  </a:moveTo>
                  <a:lnTo>
                    <a:pt x="152400" y="1206876"/>
                  </a:lnTo>
                  <a:lnTo>
                    <a:pt x="152400" y="1244976"/>
                  </a:lnTo>
                  <a:lnTo>
                    <a:pt x="209550" y="1244976"/>
                  </a:lnTo>
                  <a:lnTo>
                    <a:pt x="228600" y="1206876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362073" y="2858069"/>
            <a:ext cx="6108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F07F09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1350" spc="-30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1350" dirty="0">
                <a:solidFill>
                  <a:srgbClr val="F07F09"/>
                </a:solidFill>
                <a:latin typeface="Calibri Light"/>
                <a:cs typeface="Calibri Light"/>
              </a:rPr>
              <a:t>:</a:t>
            </a:r>
            <a:r>
              <a:rPr sz="1350" spc="-9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F07F09"/>
                </a:solidFill>
                <a:latin typeface="Cambria Math"/>
                <a:cs typeface="Cambria Math"/>
              </a:rPr>
              <a:t>𝒙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0358" y="2824859"/>
            <a:ext cx="837565" cy="52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64"/>
              </a:lnSpc>
              <a:spcBef>
                <a:spcPts val="105"/>
              </a:spcBef>
              <a:tabLst>
                <a:tab pos="494030" algn="l"/>
              </a:tabLst>
            </a:pPr>
            <a:r>
              <a:rPr sz="2475" baseline="3367" dirty="0">
                <a:latin typeface="Cambria Math"/>
                <a:cs typeface="Cambria Math"/>
              </a:rPr>
              <a:t>3</a:t>
            </a:r>
            <a:r>
              <a:rPr sz="2475" baseline="3367" dirty="0">
                <a:latin typeface="Times New Roman"/>
                <a:cs typeface="Times New Roman"/>
              </a:rPr>
              <a:t>	</a:t>
            </a:r>
            <a:r>
              <a:rPr sz="1650" spc="-650" dirty="0">
                <a:latin typeface="Cambria Math"/>
                <a:cs typeface="Cambria Math"/>
              </a:rPr>
              <a:t>1</a:t>
            </a:r>
            <a:r>
              <a:rPr sz="2475" spc="-427" baseline="3367" dirty="0">
                <a:latin typeface="Cambria Math"/>
                <a:cs typeface="Cambria Math"/>
              </a:rPr>
              <a:t>3</a:t>
            </a:r>
            <a:r>
              <a:rPr sz="1650" spc="-650" dirty="0">
                <a:latin typeface="Cambria Math"/>
                <a:cs typeface="Cambria Math"/>
              </a:rPr>
              <a:t>8</a:t>
            </a:r>
            <a:r>
              <a:rPr sz="2475" spc="44" baseline="3367" dirty="0">
                <a:latin typeface="Cambria Math"/>
                <a:cs typeface="Cambria Math"/>
              </a:rPr>
              <a:t>.</a:t>
            </a:r>
            <a:r>
              <a:rPr sz="2475" spc="-989" baseline="3367" dirty="0">
                <a:latin typeface="Cambria Math"/>
                <a:cs typeface="Cambria Math"/>
              </a:rPr>
              <a:t>6</a:t>
            </a:r>
            <a:r>
              <a:rPr sz="1650" spc="-15" dirty="0">
                <a:latin typeface="Cambria Math"/>
                <a:cs typeface="Cambria Math"/>
              </a:rPr>
              <a:t>/</a:t>
            </a:r>
            <a:endParaRPr sz="1650">
              <a:latin typeface="Cambria Math"/>
              <a:cs typeface="Cambria Math"/>
            </a:endParaRPr>
          </a:p>
          <a:p>
            <a:pPr marL="608965">
              <a:lnSpc>
                <a:spcPts val="1964"/>
              </a:lnSpc>
            </a:pPr>
            <a:r>
              <a:rPr sz="1650" dirty="0"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881696" y="1014984"/>
          <a:ext cx="1127760" cy="1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76"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9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2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5067300" y="1305174"/>
            <a:ext cx="228600" cy="1435735"/>
          </a:xfrm>
          <a:custGeom>
            <a:avLst/>
            <a:gdLst/>
            <a:ahLst/>
            <a:cxnLst/>
            <a:rect l="l" t="t" r="r" b="b"/>
            <a:pathLst>
              <a:path w="228600" h="1435735">
                <a:moveTo>
                  <a:pt x="76200" y="1206889"/>
                </a:moveTo>
                <a:lnTo>
                  <a:pt x="0" y="1206889"/>
                </a:lnTo>
                <a:lnTo>
                  <a:pt x="114300" y="1435489"/>
                </a:lnTo>
                <a:lnTo>
                  <a:pt x="209550" y="1244989"/>
                </a:lnTo>
                <a:lnTo>
                  <a:pt x="76200" y="1244989"/>
                </a:lnTo>
                <a:lnTo>
                  <a:pt x="76200" y="1206889"/>
                </a:lnTo>
                <a:close/>
              </a:path>
              <a:path w="228600" h="1435735">
                <a:moveTo>
                  <a:pt x="152400" y="0"/>
                </a:moveTo>
                <a:lnTo>
                  <a:pt x="76200" y="0"/>
                </a:lnTo>
                <a:lnTo>
                  <a:pt x="76200" y="1244989"/>
                </a:lnTo>
                <a:lnTo>
                  <a:pt x="152400" y="1244989"/>
                </a:lnTo>
                <a:lnTo>
                  <a:pt x="152400" y="0"/>
                </a:lnTo>
                <a:close/>
              </a:path>
              <a:path w="228600" h="1435735">
                <a:moveTo>
                  <a:pt x="228600" y="1206889"/>
                </a:moveTo>
                <a:lnTo>
                  <a:pt x="152400" y="1206889"/>
                </a:lnTo>
                <a:lnTo>
                  <a:pt x="152400" y="1244989"/>
                </a:lnTo>
                <a:lnTo>
                  <a:pt x="209550" y="1244989"/>
                </a:lnTo>
                <a:lnTo>
                  <a:pt x="228600" y="1206889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77159" y="2826954"/>
            <a:ext cx="652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5" dirty="0">
                <a:solidFill>
                  <a:srgbClr val="6B9E24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6B9E24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1350" spc="-140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6B9E24"/>
                </a:solidFill>
                <a:latin typeface="Calibri Light"/>
                <a:cs typeface="Calibri Light"/>
              </a:rPr>
              <a:t>:</a:t>
            </a:r>
            <a:r>
              <a:rPr sz="1350" spc="-20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6B9E24"/>
                </a:solidFill>
                <a:latin typeface="Cambria Math"/>
                <a:cs typeface="Cambria Math"/>
              </a:rPr>
              <a:t>𝒚</a:t>
            </a:r>
            <a:endParaRPr sz="1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680" y="1803532"/>
            <a:ext cx="2923540" cy="2496185"/>
            <a:chOff x="675680" y="1803532"/>
            <a:chExt cx="2923540" cy="249618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4730" y="1945629"/>
              <a:ext cx="2658110" cy="1464945"/>
            </a:xfrm>
            <a:custGeom>
              <a:avLst/>
              <a:gdLst/>
              <a:ahLst/>
              <a:cxnLst/>
              <a:rect l="l" t="t" r="r" b="b"/>
              <a:pathLst>
                <a:path w="2658110" h="1464945">
                  <a:moveTo>
                    <a:pt x="0" y="1464320"/>
                  </a:moveTo>
                  <a:lnTo>
                    <a:pt x="265806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69873" y="2772344"/>
            <a:ext cx="7969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  <a:tab pos="695960" algn="l"/>
              </a:tabLst>
            </a:pPr>
            <a:r>
              <a:rPr sz="1650" dirty="0">
                <a:latin typeface="Cambria Math"/>
                <a:cs typeface="Cambria Math"/>
              </a:rPr>
              <a:t>(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ambria Math"/>
                <a:cs typeface="Cambria Math"/>
              </a:rPr>
              <a:t>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81696" y="1014984"/>
          <a:ext cx="1127760" cy="1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76"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9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2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2011810" y="2558927"/>
            <a:ext cx="659765" cy="951865"/>
            <a:chOff x="2011810" y="2558927"/>
            <a:chExt cx="659765" cy="95186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1810" y="2558927"/>
              <a:ext cx="190499" cy="1904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309242" y="1231904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128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9" name="object 9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5680" y="1803532"/>
            <a:ext cx="2923540" cy="2496185"/>
            <a:chOff x="675680" y="1803532"/>
            <a:chExt cx="2923540" cy="24961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730" y="1945629"/>
              <a:ext cx="2658110" cy="1464945"/>
            </a:xfrm>
            <a:custGeom>
              <a:avLst/>
              <a:gdLst/>
              <a:ahLst/>
              <a:cxnLst/>
              <a:rect l="l" t="t" r="r" b="b"/>
              <a:pathLst>
                <a:path w="2658110" h="1464945">
                  <a:moveTo>
                    <a:pt x="0" y="1464320"/>
                  </a:moveTo>
                  <a:lnTo>
                    <a:pt x="265806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4468" y="2814318"/>
            <a:ext cx="8477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baseline="11784" dirty="0">
                <a:latin typeface="Cambria Math"/>
                <a:cs typeface="Cambria Math"/>
              </a:rPr>
              <a:t>(</a:t>
            </a:r>
            <a:r>
              <a:rPr sz="2475" spc="-15" baseline="11784" dirty="0">
                <a:latin typeface="Times New Roman"/>
                <a:cs typeface="Times New Roman"/>
              </a:rPr>
              <a:t> </a:t>
            </a:r>
            <a:r>
              <a:rPr sz="2475" baseline="1683" dirty="0">
                <a:latin typeface="Cambria Math"/>
                <a:cs typeface="Cambria Math"/>
              </a:rPr>
              <a:t>3</a:t>
            </a:r>
            <a:r>
              <a:rPr sz="2475" spc="75" baseline="1683" dirty="0">
                <a:latin typeface="Times New Roman"/>
                <a:cs typeface="Times New Roman"/>
              </a:rPr>
              <a:t> </a:t>
            </a:r>
            <a:r>
              <a:rPr sz="2475" baseline="11784" dirty="0">
                <a:latin typeface="Cambria Math"/>
                <a:cs typeface="Cambria Math"/>
              </a:rPr>
              <a:t>,</a:t>
            </a:r>
            <a:r>
              <a:rPr sz="2475" spc="-262" baseline="11784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5" dirty="0">
                <a:latin typeface="Cambria Math"/>
                <a:cs typeface="Cambria Math"/>
              </a:rPr>
              <a:t>.</a:t>
            </a:r>
            <a:r>
              <a:rPr sz="1650" spc="140" dirty="0">
                <a:latin typeface="Cambria Math"/>
                <a:cs typeface="Cambria Math"/>
              </a:rPr>
              <a:t>6</a:t>
            </a:r>
            <a:r>
              <a:rPr sz="2475" baseline="11784" dirty="0">
                <a:latin typeface="Cambria Math"/>
                <a:cs typeface="Cambria Math"/>
              </a:rPr>
              <a:t>)</a:t>
            </a:r>
            <a:endParaRPr sz="2475" baseline="11784">
              <a:latin typeface="Cambria Math"/>
              <a:cs typeface="Cambria Math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881696" y="1014984"/>
          <a:ext cx="1127760" cy="1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76"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9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2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1047750" y="2479929"/>
            <a:ext cx="1623695" cy="1031240"/>
            <a:chOff x="1047750" y="2479929"/>
            <a:chExt cx="1623695" cy="103124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2573" y="2558927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309242" y="1231904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128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313690" rIns="0" bIns="0" rtlCol="0">
            <a:spAutoFit/>
          </a:bodyPr>
          <a:lstStyle/>
          <a:p>
            <a:pPr marR="502284">
              <a:lnSpc>
                <a:spcPts val="4360"/>
              </a:lnSpc>
              <a:spcBef>
                <a:spcPts val="2470"/>
              </a:spcBef>
            </a:pP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395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837" y="67476"/>
            <a:ext cx="5849620" cy="4420235"/>
            <a:chOff x="146837" y="67476"/>
            <a:chExt cx="5849620" cy="4420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837" y="67476"/>
              <a:ext cx="1275969" cy="5103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449" y="2247899"/>
              <a:ext cx="1895475" cy="190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9040" y="2318564"/>
              <a:ext cx="1765425" cy="1765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90" y="3019424"/>
              <a:ext cx="752475" cy="971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1561" y="3104516"/>
              <a:ext cx="587538" cy="8059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0168" y="3952862"/>
              <a:ext cx="534719" cy="534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1132" y="3201238"/>
              <a:ext cx="534719" cy="53471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94712" y="694107"/>
            <a:ext cx="4885690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95"/>
              </a:spcBef>
              <a:tabLst>
                <a:tab pos="1299845" algn="l"/>
                <a:tab pos="2415540" algn="l"/>
                <a:tab pos="3597275" algn="l"/>
                <a:tab pos="3969385" algn="l"/>
              </a:tabLst>
            </a:pPr>
            <a:r>
              <a:rPr sz="1400" b="0" spc="30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g</a:t>
            </a:r>
            <a:r>
              <a:rPr sz="1400" b="0" spc="-20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es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  </a:t>
            </a:r>
            <a:r>
              <a:rPr sz="1400" b="0" spc="-12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  </a:t>
            </a:r>
            <a:r>
              <a:rPr sz="1400" b="0" spc="-12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9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ec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hn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q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u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ha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  </a:t>
            </a:r>
            <a:r>
              <a:rPr sz="1400" b="0" spc="-1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r>
              <a:rPr sz="1400" b="0" spc="-90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sp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ay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h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400" b="0" spc="-9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ti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h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p </a:t>
            </a:r>
            <a:r>
              <a:rPr sz="1400" b="0" spc="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be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spc="-40" dirty="0">
                <a:solidFill>
                  <a:srgbClr val="535353"/>
                </a:solidFill>
                <a:latin typeface="Arial MT"/>
                <a:cs typeface="Arial MT"/>
              </a:rPr>
              <a:t>w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ee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b="0" spc="-17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va</a:t>
            </a:r>
            <a:r>
              <a:rPr sz="1400" b="0" spc="-20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b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12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55" dirty="0">
                <a:solidFill>
                  <a:srgbClr val="535353"/>
                </a:solidFill>
                <a:latin typeface="Arial MT"/>
                <a:cs typeface="Arial MT"/>
              </a:rPr>
              <a:t>“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y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”</a:t>
            </a:r>
            <a:r>
              <a:rPr sz="1400" b="0" spc="-4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b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se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r>
              <a:rPr sz="1400" b="0" spc="-1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b="0" spc="-9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h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5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va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u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b="0" spc="5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400" b="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va</a:t>
            </a:r>
            <a:r>
              <a:rPr sz="1400" b="0" spc="-20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b="0" spc="45" dirty="0">
                <a:solidFill>
                  <a:srgbClr val="535353"/>
                </a:solidFill>
                <a:latin typeface="Arial MT"/>
                <a:cs typeface="Arial MT"/>
              </a:rPr>
              <a:t>b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b="0" spc="5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0" spc="55" dirty="0">
                <a:solidFill>
                  <a:srgbClr val="535353"/>
                </a:solidFill>
                <a:latin typeface="Arial MT"/>
                <a:cs typeface="Arial MT"/>
              </a:rPr>
              <a:t>“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x</a:t>
            </a:r>
            <a:r>
              <a:rPr sz="1400" b="0" spc="50" dirty="0">
                <a:solidFill>
                  <a:srgbClr val="535353"/>
                </a:solidFill>
                <a:latin typeface="Arial MT"/>
                <a:cs typeface="Arial MT"/>
              </a:rPr>
              <a:t>”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4703" y="1764729"/>
            <a:ext cx="1201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solidFill>
                  <a:srgbClr val="535353"/>
                </a:solidFill>
                <a:latin typeface="Arial"/>
                <a:cs typeface="Arial"/>
              </a:rPr>
              <a:t>Fo</a:t>
            </a:r>
            <a:r>
              <a:rPr sz="1400" b="1" spc="10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1400" spc="-8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535353"/>
                </a:solidFill>
                <a:latin typeface="Arial"/>
                <a:cs typeface="Arial"/>
              </a:rPr>
              <a:t>exa</a:t>
            </a:r>
            <a:r>
              <a:rPr sz="1400" b="1" spc="2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1400" b="1" spc="4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7130" y="2552700"/>
            <a:ext cx="2717800" cy="1571625"/>
            <a:chOff x="6207130" y="2552700"/>
            <a:chExt cx="2717800" cy="157162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0284" y="2552700"/>
              <a:ext cx="2095500" cy="1571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7130" y="2594533"/>
              <a:ext cx="2013456" cy="14894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2450" y="3019425"/>
              <a:ext cx="752475" cy="971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1697" y="3104576"/>
              <a:ext cx="587538" cy="80594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76678" y="4580568"/>
            <a:ext cx="4919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535353"/>
                </a:solidFill>
                <a:latin typeface="Arial"/>
                <a:cs typeface="Arial"/>
              </a:rPr>
              <a:t>As</a:t>
            </a:r>
            <a:r>
              <a:rPr sz="1200" b="1" spc="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35353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35353"/>
                </a:solidFill>
                <a:latin typeface="Arial"/>
                <a:cs typeface="Arial"/>
              </a:rPr>
              <a:t>temperature</a:t>
            </a:r>
            <a:r>
              <a:rPr sz="1200" b="1" spc="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535353"/>
                </a:solidFill>
                <a:latin typeface="Arial"/>
                <a:cs typeface="Arial"/>
              </a:rPr>
              <a:t>drops</a:t>
            </a:r>
            <a:r>
              <a:rPr sz="1200" b="1" spc="-2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35353"/>
                </a:solidFill>
                <a:latin typeface="Arial"/>
                <a:cs typeface="Arial"/>
              </a:rPr>
              <a:t>people</a:t>
            </a:r>
            <a:r>
              <a:rPr sz="12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535353"/>
                </a:solidFill>
                <a:latin typeface="Arial"/>
                <a:cs typeface="Arial"/>
              </a:rPr>
              <a:t>put</a:t>
            </a:r>
            <a:r>
              <a:rPr sz="1200" b="1" spc="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535353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35353"/>
                </a:solidFill>
                <a:latin typeface="Arial"/>
                <a:cs typeface="Arial"/>
              </a:rPr>
              <a:t>more</a:t>
            </a:r>
            <a:r>
              <a:rPr sz="1200" b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35353"/>
                </a:solidFill>
                <a:latin typeface="Arial"/>
                <a:cs typeface="Arial"/>
              </a:rPr>
              <a:t>jackets</a:t>
            </a:r>
            <a:r>
              <a:rPr sz="1200" b="1" spc="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535353"/>
                </a:solidFill>
                <a:latin typeface="Arial"/>
                <a:cs typeface="Arial"/>
              </a:rPr>
              <a:t>to </a:t>
            </a:r>
            <a:r>
              <a:rPr sz="1200" b="1" spc="5" dirty="0">
                <a:solidFill>
                  <a:srgbClr val="535353"/>
                </a:solidFill>
                <a:latin typeface="Arial"/>
                <a:cs typeface="Arial"/>
              </a:rPr>
              <a:t>keep</a:t>
            </a:r>
            <a:r>
              <a:rPr sz="12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535353"/>
                </a:solidFill>
                <a:latin typeface="Arial"/>
                <a:cs typeface="Arial"/>
              </a:rPr>
              <a:t>warm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3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80110" marR="5080" indent="-868044">
              <a:lnSpc>
                <a:spcPts val="3000"/>
              </a:lnSpc>
              <a:spcBef>
                <a:spcPts val="480"/>
              </a:spcBef>
            </a:pPr>
            <a:r>
              <a:rPr spc="25" dirty="0"/>
              <a:t>Understanding</a:t>
            </a:r>
            <a:r>
              <a:rPr spc="-60" dirty="0"/>
              <a:t> </a:t>
            </a:r>
            <a:r>
              <a:rPr spc="25" dirty="0"/>
              <a:t>Linear </a:t>
            </a:r>
            <a:r>
              <a:rPr spc="-745" dirty="0"/>
              <a:t> </a:t>
            </a:r>
            <a:r>
              <a:rPr spc="25" dirty="0"/>
              <a:t>Regression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9" name="object 9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0443" y="1803532"/>
            <a:ext cx="2899410" cy="2496185"/>
            <a:chOff x="680443" y="1803532"/>
            <a:chExt cx="2899410" cy="24961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4730" y="1945629"/>
              <a:ext cx="2658110" cy="1464945"/>
            </a:xfrm>
            <a:custGeom>
              <a:avLst/>
              <a:gdLst/>
              <a:ahLst/>
              <a:cxnLst/>
              <a:rect l="l" t="t" r="r" b="b"/>
              <a:pathLst>
                <a:path w="2658110" h="1464945">
                  <a:moveTo>
                    <a:pt x="0" y="1464320"/>
                  </a:moveTo>
                  <a:lnTo>
                    <a:pt x="2658069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881696" y="1014984"/>
          <a:ext cx="1127760" cy="170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76">
                <a:tc>
                  <a:txBody>
                    <a:bodyPr/>
                    <a:lstStyle/>
                    <a:p>
                      <a:pPr marL="207010">
                        <a:lnSpc>
                          <a:spcPts val="193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9"/>
                        </a:lnSpc>
                        <a:spcBef>
                          <a:spcPts val="3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02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45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44">
                <a:tc>
                  <a:txBody>
                    <a:bodyPr/>
                    <a:lstStyle/>
                    <a:p>
                      <a:pPr marL="226695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35"/>
                        </a:lnSpc>
                        <a:spcBef>
                          <a:spcPts val="56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𝑥</a:t>
            </a:r>
            <a:r>
              <a:rPr sz="2475" spc="44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75" baseline="3367" dirty="0">
                <a:latin typeface="Cambria Math"/>
                <a:cs typeface="Cambria Math"/>
              </a:rPr>
              <a:t> </a:t>
            </a:r>
            <a:r>
              <a:rPr sz="2475" spc="30" baseline="3367" dirty="0">
                <a:latin typeface="Cambria Math"/>
                <a:cs typeface="Cambria Math"/>
              </a:rPr>
              <a:t>𝑥</a:t>
            </a:r>
            <a:r>
              <a:rPr sz="2475" spc="-22" baseline="3367" dirty="0">
                <a:latin typeface="Cambria Math"/>
                <a:cs typeface="Cambria Math"/>
              </a:rPr>
              <a:t>)</a:t>
            </a:r>
            <a:r>
              <a:rPr sz="2475" spc="-15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1317" y="3622959"/>
            <a:ext cx="21082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4040" y="3667046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2380" y="3689002"/>
            <a:ext cx="509270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-1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803532"/>
            <a:ext cx="2135505" cy="2496185"/>
            <a:chOff x="1047750" y="1803532"/>
            <a:chExt cx="2135505" cy="249618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994">
                <a:tc>
                  <a:txBody>
                    <a:bodyPr/>
                    <a:lstStyle/>
                    <a:p>
                      <a:pPr marL="207010">
                        <a:lnSpc>
                          <a:spcPts val="1935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39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18">
                <a:tc>
                  <a:txBody>
                    <a:bodyPr/>
                    <a:lstStyle/>
                    <a:p>
                      <a:pPr marL="226695">
                        <a:lnSpc>
                          <a:spcPts val="1689"/>
                        </a:lnSpc>
                        <a:spcBef>
                          <a:spcPts val="30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  <a:spcBef>
                          <a:spcPts val="9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62">
                <a:tc>
                  <a:txBody>
                    <a:bodyPr/>
                    <a:lstStyle/>
                    <a:p>
                      <a:pPr marL="226695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77">
                <a:tc>
                  <a:txBody>
                    <a:bodyPr/>
                    <a:lstStyle/>
                    <a:p>
                      <a:pPr marL="226695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5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19">
                <a:tc>
                  <a:txBody>
                    <a:bodyPr/>
                    <a:lstStyle/>
                    <a:p>
                      <a:pPr marL="226695">
                        <a:lnSpc>
                          <a:spcPts val="1930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9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97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23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0612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975469"/>
            <a:ext cx="2135505" cy="1078865"/>
            <a:chOff x="1047750" y="1975469"/>
            <a:chExt cx="2135505" cy="10788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01222" y="1803532"/>
            <a:ext cx="1470025" cy="2496185"/>
            <a:chOff x="1201222" y="1803532"/>
            <a:chExt cx="1470025" cy="2496185"/>
          </a:xfrm>
        </p:grpSpPr>
        <p:sp>
          <p:nvSpPr>
            <p:cNvPr id="26" name="object 26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6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solidFill>
                            <a:srgbClr val="5F4778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-60" dirty="0">
                          <a:solidFill>
                            <a:srgbClr val="5F477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baseline="50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157" baseline="50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975469"/>
            <a:ext cx="2135505" cy="1078865"/>
            <a:chOff x="1047750" y="1975469"/>
            <a:chExt cx="2135505" cy="10788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01222" y="1803532"/>
            <a:ext cx="1470025" cy="2496185"/>
            <a:chOff x="1201222" y="1803532"/>
            <a:chExt cx="1470025" cy="2496185"/>
          </a:xfrm>
        </p:grpSpPr>
        <p:sp>
          <p:nvSpPr>
            <p:cNvPr id="26" name="object 26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7738" y="2460248"/>
            <a:ext cx="190499" cy="1904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035426" y="4311653"/>
            <a:ext cx="16192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  <a:tab pos="997585" algn="l"/>
                <a:tab pos="1489710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47750" y="1803532"/>
            <a:ext cx="2135505" cy="2496185"/>
            <a:chOff x="1047750" y="1803532"/>
            <a:chExt cx="2135505" cy="249618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9758" y="4311653"/>
            <a:ext cx="5924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4321" y="430879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0612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975469"/>
            <a:ext cx="2135505" cy="1078865"/>
            <a:chOff x="1047750" y="1975469"/>
            <a:chExt cx="2135505" cy="10788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88460" y="2958846"/>
              <a:ext cx="405130" cy="3810"/>
            </a:xfrm>
            <a:custGeom>
              <a:avLst/>
              <a:gdLst/>
              <a:ahLst/>
              <a:cxnLst/>
              <a:rect l="l" t="t" r="r" b="b"/>
              <a:pathLst>
                <a:path w="405130" h="3810">
                  <a:moveTo>
                    <a:pt x="0" y="0"/>
                  </a:moveTo>
                  <a:lnTo>
                    <a:pt x="405002" y="380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01222" y="1803532"/>
            <a:ext cx="1470025" cy="2496185"/>
            <a:chOff x="1201222" y="1803532"/>
            <a:chExt cx="1470025" cy="2496185"/>
          </a:xfrm>
        </p:grpSpPr>
        <p:sp>
          <p:nvSpPr>
            <p:cNvPr id="27" name="object 27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2475" baseline="3367" dirty="0">
                          <a:solidFill>
                            <a:srgbClr val="5F4778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475" spc="225" baseline="3367" dirty="0">
                          <a:solidFill>
                            <a:srgbClr val="5F477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3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975469"/>
            <a:ext cx="2135505" cy="1078865"/>
            <a:chOff x="1047750" y="1975469"/>
            <a:chExt cx="2135505" cy="10788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01222" y="1803532"/>
            <a:ext cx="1470025" cy="2496185"/>
            <a:chOff x="1201222" y="1803532"/>
            <a:chExt cx="1470025" cy="2496185"/>
          </a:xfrm>
        </p:grpSpPr>
        <p:sp>
          <p:nvSpPr>
            <p:cNvPr id="26" name="object 26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20272" y="2580000"/>
              <a:ext cx="810895" cy="6985"/>
            </a:xfrm>
            <a:custGeom>
              <a:avLst/>
              <a:gdLst/>
              <a:ahLst/>
              <a:cxnLst/>
              <a:rect l="l" t="t" r="r" b="b"/>
              <a:pathLst>
                <a:path w="810894" h="6985">
                  <a:moveTo>
                    <a:pt x="0" y="0"/>
                  </a:moveTo>
                  <a:lnTo>
                    <a:pt x="810707" y="6739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4984"/>
          <a:ext cx="1875153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22" baseline="3367" dirty="0">
                <a:latin typeface="Cambria Math"/>
                <a:cs typeface="Cambria Math"/>
              </a:rPr>
              <a:t>(</a:t>
            </a:r>
            <a:r>
              <a:rPr sz="2475" baseline="3367" dirty="0">
                <a:latin typeface="Cambria Math"/>
                <a:cs typeface="Cambria Math"/>
              </a:rPr>
              <a:t>𝑦</a:t>
            </a:r>
            <a:r>
              <a:rPr sz="2475" spc="89" baseline="3367" dirty="0">
                <a:latin typeface="Cambria Math"/>
                <a:cs typeface="Cambria Math"/>
              </a:rPr>
              <a:t> </a:t>
            </a:r>
            <a:r>
              <a:rPr sz="2475" baseline="3367" dirty="0">
                <a:latin typeface="Cambria Math"/>
                <a:cs typeface="Cambria Math"/>
              </a:rPr>
              <a:t>−</a:t>
            </a:r>
            <a:r>
              <a:rPr sz="2475" spc="-37" baseline="3367" dirty="0">
                <a:latin typeface="Cambria Math"/>
                <a:cs typeface="Cambria Math"/>
              </a:rPr>
              <a:t> </a:t>
            </a:r>
            <a:r>
              <a:rPr sz="2475" spc="75" baseline="3367" dirty="0">
                <a:latin typeface="Cambria Math"/>
                <a:cs typeface="Cambria Math"/>
              </a:rPr>
              <a:t>𝑦</a:t>
            </a:r>
            <a:r>
              <a:rPr sz="2475" baseline="3367" dirty="0"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88460" y="2958846"/>
            <a:ext cx="405130" cy="3810"/>
          </a:xfrm>
          <a:custGeom>
            <a:avLst/>
            <a:gdLst/>
            <a:ahLst/>
            <a:cxnLst/>
            <a:rect l="l" t="t" r="r" b="b"/>
            <a:pathLst>
              <a:path w="405130" h="3810">
                <a:moveTo>
                  <a:pt x="0" y="0"/>
                </a:moveTo>
                <a:lnTo>
                  <a:pt x="405002" y="3809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9347" y="3415534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212" y="0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05025" y="2070719"/>
            <a:ext cx="887730" cy="6350"/>
          </a:xfrm>
          <a:custGeom>
            <a:avLst/>
            <a:gdLst/>
            <a:ahLst/>
            <a:cxnLst/>
            <a:rect l="l" t="t" r="r" b="b"/>
            <a:pathLst>
              <a:path w="887730" h="6350">
                <a:moveTo>
                  <a:pt x="0" y="5730"/>
                </a:moveTo>
                <a:lnTo>
                  <a:pt x="887598" y="0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881696" y="1014984"/>
          <a:ext cx="2618738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881696" y="1014984"/>
          <a:ext cx="2618738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2475" baseline="1683" dirty="0">
                          <a:solidFill>
                            <a:srgbClr val="6B9E24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2475" spc="-382" baseline="1683" dirty="0">
                          <a:solidFill>
                            <a:srgbClr val="6B9E2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spc="7" baseline="50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061" y="327285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0358" y="2817112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919" dirty="0">
                <a:latin typeface="Cambria Math"/>
                <a:cs typeface="Cambria Math"/>
              </a:rPr>
              <a:t>3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-340" dirty="0">
                <a:latin typeface="Cambria Math"/>
                <a:cs typeface="Cambria Math"/>
              </a:rPr>
              <a:t>.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spc="-915" dirty="0">
                <a:latin typeface="Cambria Math"/>
                <a:cs typeface="Cambria Math"/>
              </a:rPr>
              <a:t>6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881696" y="1014984"/>
          <a:ext cx="2618738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06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100" baseline="3968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100" spc="157" baseline="3968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313690" rIns="0" bIns="0" rtlCol="0">
            <a:spAutoFit/>
          </a:bodyPr>
          <a:lstStyle/>
          <a:p>
            <a:pPr marR="807085">
              <a:lnSpc>
                <a:spcPts val="4360"/>
              </a:lnSpc>
              <a:spcBef>
                <a:spcPts val="2470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b="1" spc="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395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89378" y="1043619"/>
            <a:ext cx="48266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-10" dirty="0">
                <a:solidFill>
                  <a:srgbClr val="535353"/>
                </a:solidFill>
                <a:latin typeface="Arial MT"/>
                <a:cs typeface="Arial MT"/>
              </a:rPr>
              <a:t>Temperature</a:t>
            </a:r>
            <a:r>
              <a:rPr sz="1400" spc="-1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vs.</a:t>
            </a:r>
            <a:r>
              <a:rPr sz="1400" spc="-114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Number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535353"/>
                </a:solidFill>
                <a:latin typeface="Arial MT"/>
                <a:cs typeface="Arial MT"/>
              </a:rPr>
              <a:t>of</a:t>
            </a:r>
            <a:r>
              <a:rPr sz="1400" spc="-11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535353"/>
                </a:solidFill>
                <a:latin typeface="Arial MT"/>
                <a:cs typeface="Arial MT"/>
              </a:rPr>
              <a:t>cones</a:t>
            </a:r>
            <a:r>
              <a:rPr sz="1400" spc="-1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535353"/>
                </a:solidFill>
                <a:latin typeface="Arial MT"/>
                <a:cs typeface="Arial MT"/>
              </a:rPr>
              <a:t>sold</a:t>
            </a:r>
            <a:r>
              <a:rPr sz="1400" spc="-5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at</a:t>
            </a:r>
            <a:r>
              <a:rPr sz="1400" spc="-4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ice</a:t>
            </a:r>
            <a:r>
              <a:rPr sz="1400" spc="-5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cream</a:t>
            </a:r>
            <a:r>
              <a:rPr sz="1400" spc="-6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store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9381" y="1463350"/>
            <a:ext cx="27959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5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h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8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5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w</a:t>
            </a:r>
            <a:r>
              <a:rPr sz="1400" spc="-3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so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85" y="1892868"/>
            <a:ext cx="342455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30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il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y</a:t>
            </a:r>
            <a:r>
              <a:rPr sz="1400" spc="6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-45" dirty="0">
                <a:solidFill>
                  <a:srgbClr val="535353"/>
                </a:solidFill>
                <a:latin typeface="Arial MT"/>
                <a:cs typeface="Arial MT"/>
              </a:rPr>
              <a:t>w</a:t>
            </a:r>
            <a:r>
              <a:rPr sz="1400" spc="55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400" spc="-5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v</a:t>
            </a:r>
            <a:r>
              <a:rPr sz="1400" spc="4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.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nu</a:t>
            </a:r>
            <a:r>
              <a:rPr sz="1400" spc="25" dirty="0">
                <a:solidFill>
                  <a:srgbClr val="535353"/>
                </a:solidFill>
                <a:latin typeface="Arial MT"/>
                <a:cs typeface="Arial MT"/>
              </a:rPr>
              <a:t>m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be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-6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4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k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v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620" y="3116391"/>
            <a:ext cx="3806190" cy="67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95"/>
              </a:spcBef>
            </a:pPr>
            <a:r>
              <a:rPr sz="1400" b="1" spc="-5" dirty="0">
                <a:solidFill>
                  <a:srgbClr val="535353"/>
                </a:solidFill>
                <a:latin typeface="Arial"/>
                <a:cs typeface="Arial"/>
              </a:rPr>
              <a:t>If </a:t>
            </a:r>
            <a:r>
              <a:rPr sz="1400" b="1" spc="5" dirty="0">
                <a:solidFill>
                  <a:srgbClr val="535353"/>
                </a:solidFill>
                <a:latin typeface="Arial"/>
                <a:cs typeface="Arial"/>
              </a:rPr>
              <a:t>you</a:t>
            </a:r>
            <a:r>
              <a:rPr sz="1400" b="1" spc="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35353"/>
                </a:solidFill>
                <a:latin typeface="Arial"/>
                <a:cs typeface="Arial"/>
              </a:rPr>
              <a:t>think</a:t>
            </a:r>
            <a:r>
              <a:rPr sz="1400" b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there</a:t>
            </a:r>
            <a:r>
              <a:rPr sz="14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35353"/>
                </a:solidFill>
                <a:latin typeface="Arial"/>
                <a:cs typeface="Arial"/>
              </a:rPr>
              <a:t>is 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535353"/>
                </a:solidFill>
                <a:latin typeface="Arial"/>
                <a:cs typeface="Arial"/>
              </a:rPr>
              <a:t>relationship</a:t>
            </a:r>
            <a:r>
              <a:rPr sz="1400" b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35353"/>
                </a:solidFill>
                <a:latin typeface="Arial"/>
                <a:cs typeface="Arial"/>
              </a:rPr>
              <a:t>between </a:t>
            </a:r>
            <a:r>
              <a:rPr sz="1400" b="1" spc="-3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1400" b="1" spc="3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1400" spc="-2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ng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1400" spc="-8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50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eg</a:t>
            </a:r>
            <a:r>
              <a:rPr sz="1400" b="1" spc="50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1400" b="1" spc="-30" dirty="0">
                <a:solidFill>
                  <a:srgbClr val="535353"/>
                </a:solidFill>
                <a:latin typeface="Arial"/>
                <a:cs typeface="Arial"/>
              </a:rPr>
              <a:t>ss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1400" spc="-15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3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ou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1400" spc="-9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he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1400" b="1" spc="1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1400" spc="-9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40" dirty="0">
                <a:solidFill>
                  <a:srgbClr val="535353"/>
                </a:solidFill>
                <a:latin typeface="Arial"/>
                <a:cs typeface="Arial"/>
              </a:rPr>
              <a:t>con</a:t>
            </a:r>
            <a:r>
              <a:rPr sz="1400" b="1" spc="-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1400" b="1" spc="50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1400" b="1" spc="20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1400" spc="-1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1400" b="1" spc="-2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535353"/>
                </a:solidFill>
                <a:latin typeface="Arial"/>
                <a:cs typeface="Arial"/>
              </a:rPr>
              <a:t>!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33800" y="2809875"/>
            <a:ext cx="1104900" cy="1285875"/>
            <a:chOff x="3733800" y="2809875"/>
            <a:chExt cx="1104900" cy="12858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3800" y="2809875"/>
              <a:ext cx="1104900" cy="1285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313" y="2900236"/>
              <a:ext cx="974457" cy="11522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881696" y="1014984"/>
          <a:ext cx="2618738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975"/>
                        </a:lnSpc>
                        <a:spcBef>
                          <a:spcPts val="25"/>
                        </a:spcBef>
                      </a:pPr>
                      <a:r>
                        <a:rPr sz="1650" dirty="0">
                          <a:solidFill>
                            <a:srgbClr val="6B9E24"/>
                          </a:solidFill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-85" dirty="0">
                          <a:solidFill>
                            <a:srgbClr val="6B9E2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75" spc="89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91305" y="2618232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23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85465" y="2636770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67768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4984"/>
          <a:ext cx="2618738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1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−</a:t>
            </a:r>
            <a:r>
              <a:rPr sz="1650" spc="25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𝑥</a:t>
            </a:r>
            <a:r>
              <a:rPr sz="1650" spc="370" dirty="0">
                <a:latin typeface="Cambria Math"/>
                <a:cs typeface="Cambria Math"/>
              </a:rPr>
              <a:t> </a:t>
            </a:r>
            <a:r>
              <a:rPr sz="1800" spc="44" baseline="27777" dirty="0"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87867" y="2156210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450841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0662"/>
          <a:ext cx="3455669" cy="169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014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38100">
                      <a:solidFill>
                        <a:srgbClr val="6B9E24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970"/>
                        </a:lnSpc>
                        <a:spcBef>
                          <a:spcPts val="9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8"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14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53975">
                      <a:solidFill>
                        <a:srgbClr val="6B9E24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B9E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53975">
                      <a:solidFill>
                        <a:srgbClr val="6B9E24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6B9E24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6B9E24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6B9E24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0662"/>
          <a:ext cx="4818377" cy="169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14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970"/>
                        </a:lnSpc>
                        <a:spcBef>
                          <a:spcPts val="9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945"/>
                        </a:lnSpc>
                      </a:pPr>
                      <a:r>
                        <a:rPr sz="1650" spc="-15" dirty="0">
                          <a:latin typeface="Cambria Math"/>
                          <a:cs typeface="Cambria Math"/>
                        </a:rPr>
                        <a:t>-2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x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 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8"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14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8507" y="4939351"/>
            <a:ext cx="12585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2" name="object 12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881696" y="1010662"/>
          <a:ext cx="4818377" cy="169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14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970"/>
                        </a:lnSpc>
                        <a:spcBef>
                          <a:spcPts val="9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06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48">
                <a:tc>
                  <a:txBody>
                    <a:bodyPr/>
                    <a:lstStyle/>
                    <a:p>
                      <a:pPr marL="226695">
                        <a:lnSpc>
                          <a:spcPts val="1805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14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98036" y="2725425"/>
            <a:ext cx="7207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04711" y="2716468"/>
            <a:ext cx="597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64280" y="3663635"/>
            <a:ext cx="1691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46810" algn="l"/>
              </a:tabLst>
            </a:pPr>
            <a:r>
              <a:rPr sz="2475" baseline="1683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44" baseline="1683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2475" spc="75" baseline="1683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2475" spc="615" baseline="1683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30092" dirty="0">
                <a:solidFill>
                  <a:srgbClr val="6B9E24"/>
                </a:solidFill>
                <a:latin typeface="Cambria Math"/>
                <a:cs typeface="Cambria Math"/>
              </a:rPr>
              <a:t>2	</a:t>
            </a:r>
            <a:r>
              <a:rPr sz="2700" baseline="40123" dirty="0">
                <a:latin typeface="Cambria Math"/>
                <a:cs typeface="Cambria Math"/>
              </a:rPr>
              <a:t>=</a:t>
            </a:r>
            <a:r>
              <a:rPr sz="2700" spc="195" baseline="40123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13736" y="3329692"/>
            <a:ext cx="1524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42342" y="3646420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>
                <a:moveTo>
                  <a:pt x="0" y="0"/>
                </a:moveTo>
                <a:lnTo>
                  <a:pt x="292486" y="0"/>
                </a:lnTo>
              </a:path>
            </a:pathLst>
          </a:custGeom>
          <a:ln w="28574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5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4730" y="1975469"/>
            <a:ext cx="2885440" cy="1535430"/>
            <a:chOff x="694730" y="1975469"/>
            <a:chExt cx="2885440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4730" y="2636770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49" y="2479929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91305" y="2618232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85465" y="2156210"/>
              <a:ext cx="502920" cy="1158240"/>
            </a:xfrm>
            <a:custGeom>
              <a:avLst/>
              <a:gdLst/>
              <a:ahLst/>
              <a:cxnLst/>
              <a:rect l="l" t="t" r="r" b="b"/>
              <a:pathLst>
                <a:path w="502919" h="1158239">
                  <a:moveTo>
                    <a:pt x="0" y="1158239"/>
                  </a:moveTo>
                  <a:lnTo>
                    <a:pt x="0" y="480559"/>
                  </a:lnTo>
                </a:path>
                <a:path w="502919" h="1158239">
                  <a:moveTo>
                    <a:pt x="502401" y="450841"/>
                  </a:moveTo>
                  <a:lnTo>
                    <a:pt x="502401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309242" y="1231896"/>
            <a:ext cx="89979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4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6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10358" y="2814317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9028" y="3499487"/>
            <a:ext cx="1363972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lvl="1">
              <a:spcBef>
                <a:spcPts val="105"/>
              </a:spcBef>
            </a:pPr>
            <a:r>
              <a:rPr dirty="0">
                <a:latin typeface="Cambria Math"/>
                <a:cs typeface="Cambria Math"/>
              </a:rPr>
              <a:t>=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lang="en-US" sz="2700" spc="-585" baseline="1543" dirty="0">
                <a:latin typeface="Britannic Bold" panose="020B0903060703020204" pitchFamily="34" charset="0"/>
                <a:ea typeface="Cambria" panose="02040503050406030204" pitchFamily="18" charset="0"/>
                <a:cs typeface="Cambria Math"/>
              </a:rPr>
              <a:t>0   .1 </a:t>
            </a:r>
            <a:endParaRPr dirty="0">
              <a:latin typeface="Britannic Bold" panose="020B0903060703020204" pitchFamily="34" charset="0"/>
              <a:ea typeface="Cambria" panose="02040503050406030204" pitchFamily="18" charset="0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94730" y="1561856"/>
            <a:ext cx="2885440" cy="1492250"/>
            <a:chOff x="694730" y="1561856"/>
            <a:chExt cx="2885440" cy="149225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0577" y="1561856"/>
              <a:ext cx="85725" cy="20586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0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14627" y="1718624"/>
            <a:ext cx="30353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97960" y="2863596"/>
            <a:ext cx="190499" cy="19049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40335" y="1743647"/>
            <a:ext cx="2692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0" dirty="0">
                <a:latin typeface="Cambria Math"/>
                <a:cs typeface="Cambria Math"/>
              </a:rPr>
              <a:t>0</a:t>
            </a:r>
            <a:r>
              <a:rPr sz="1400" spc="10" dirty="0">
                <a:latin typeface="Cambria Math"/>
                <a:cs typeface="Cambria Math"/>
              </a:rPr>
              <a:t>.</a:t>
            </a:r>
            <a:r>
              <a:rPr sz="1400" spc="15" dirty="0"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5542" y="1551950"/>
            <a:ext cx="85725" cy="210799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94730" y="263677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>
                <a:moveTo>
                  <a:pt x="0" y="0"/>
                </a:moveTo>
                <a:lnTo>
                  <a:pt x="2885023" y="0"/>
                </a:lnTo>
              </a:path>
            </a:pathLst>
          </a:custGeom>
          <a:ln w="38099">
            <a:solidFill>
              <a:srgbClr val="6B9E2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0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15570" rIns="0" bIns="0" rtlCol="0">
            <a:spAutoFit/>
          </a:bodyPr>
          <a:lstStyle/>
          <a:p>
            <a:pPr marR="807085">
              <a:lnSpc>
                <a:spcPct val="112599"/>
              </a:lnSpc>
              <a:spcBef>
                <a:spcPts val="910"/>
              </a:spcBef>
            </a:pPr>
            <a:r>
              <a:rPr sz="3950" b="1" spc="-7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395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89378" y="899473"/>
            <a:ext cx="47288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There</a:t>
            </a:r>
            <a:r>
              <a:rPr sz="1400" b="0" spc="-5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are</a:t>
            </a:r>
            <a:r>
              <a:rPr sz="1400" b="0" spc="2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-10" dirty="0">
                <a:solidFill>
                  <a:srgbClr val="535353"/>
                </a:solidFill>
                <a:latin typeface="Arial MT"/>
                <a:cs typeface="Arial MT"/>
              </a:rPr>
              <a:t>various</a:t>
            </a:r>
            <a:r>
              <a:rPr sz="1400" b="0" spc="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types</a:t>
            </a:r>
            <a:r>
              <a:rPr sz="1400" b="0" spc="-1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25" dirty="0">
                <a:solidFill>
                  <a:srgbClr val="535353"/>
                </a:solidFill>
                <a:latin typeface="Arial MT"/>
                <a:cs typeface="Arial MT"/>
              </a:rPr>
              <a:t>of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10" dirty="0">
                <a:solidFill>
                  <a:srgbClr val="535353"/>
                </a:solidFill>
                <a:latin typeface="Arial MT"/>
                <a:cs typeface="Arial MT"/>
              </a:rPr>
              <a:t>Regression,</a:t>
            </a:r>
            <a:r>
              <a:rPr sz="1400" b="0" spc="-17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but</a:t>
            </a:r>
            <a:r>
              <a:rPr sz="1400" b="0" spc="-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-15" dirty="0">
                <a:solidFill>
                  <a:srgbClr val="535353"/>
                </a:solidFill>
                <a:latin typeface="Arial MT"/>
                <a:cs typeface="Arial MT"/>
              </a:rPr>
              <a:t>we</a:t>
            </a:r>
            <a:r>
              <a:rPr sz="1400" b="0" spc="1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-20" dirty="0">
                <a:solidFill>
                  <a:srgbClr val="535353"/>
                </a:solidFill>
                <a:latin typeface="Arial MT"/>
                <a:cs typeface="Arial MT"/>
              </a:rPr>
              <a:t>will</a:t>
            </a:r>
            <a:r>
              <a:rPr sz="1400" b="0" spc="5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25" dirty="0">
                <a:solidFill>
                  <a:srgbClr val="535353"/>
                </a:solidFill>
                <a:latin typeface="Arial MT"/>
                <a:cs typeface="Arial MT"/>
              </a:rPr>
              <a:t>focus</a:t>
            </a:r>
            <a:r>
              <a:rPr sz="1400" b="0" spc="-1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b="0" spc="5" dirty="0">
                <a:solidFill>
                  <a:srgbClr val="535353"/>
                </a:solidFill>
                <a:latin typeface="Arial MT"/>
                <a:cs typeface="Arial MT"/>
              </a:rPr>
              <a:t>on: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9376" y="1319205"/>
            <a:ext cx="1888489" cy="67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dirty="0">
                <a:solidFill>
                  <a:srgbClr val="535353"/>
                </a:solidFill>
                <a:latin typeface="Arial MT"/>
                <a:cs typeface="Arial MT"/>
              </a:rPr>
              <a:t>Linear</a:t>
            </a:r>
            <a:r>
              <a:rPr sz="1400" spc="-7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Regression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35353"/>
              </a:buClr>
              <a:buFont typeface="Wingdings"/>
              <a:buChar char=""/>
            </a:pPr>
            <a:endParaRPr sz="1450">
              <a:latin typeface="Arial MT"/>
              <a:cs typeface="Arial MT"/>
            </a:endParaRPr>
          </a:p>
          <a:p>
            <a:pPr marL="298450" indent="-286385">
              <a:lnSpc>
                <a:spcPct val="100000"/>
              </a:lnSpc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Log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535353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35353"/>
                </a:solidFill>
                <a:latin typeface="Arial MT"/>
                <a:cs typeface="Arial MT"/>
              </a:rPr>
              <a:t>c</a:t>
            </a:r>
            <a:r>
              <a:rPr sz="1400" spc="-8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eg</a:t>
            </a:r>
            <a:r>
              <a:rPr sz="1400" spc="-2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40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5230" y="2418734"/>
            <a:ext cx="4777674" cy="19632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97960" y="2863596"/>
            <a:ext cx="190499" cy="19049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68288" y="1737678"/>
            <a:ext cx="12636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Cambria Math"/>
                <a:cs typeface="Cambria Math"/>
              </a:rPr>
              <a:t>3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77062" y="1539483"/>
            <a:ext cx="85593" cy="21083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94730" y="1803532"/>
            <a:ext cx="2885440" cy="2496185"/>
            <a:chOff x="694730" y="1803532"/>
            <a:chExt cx="2885440" cy="2496185"/>
          </a:xfrm>
        </p:grpSpPr>
        <p:sp>
          <p:nvSpPr>
            <p:cNvPr id="39" name="object 39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0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29871" y="1541463"/>
            <a:ext cx="10242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0" dirty="0">
                <a:latin typeface="Cambria Math"/>
                <a:cs typeface="Cambria Math"/>
              </a:rPr>
              <a:t>3</a:t>
            </a:r>
            <a:r>
              <a:rPr sz="1400" spc="10" dirty="0">
                <a:latin typeface="Cambria Math"/>
                <a:cs typeface="Cambria Math"/>
              </a:rPr>
              <a:t>.</a:t>
            </a:r>
            <a:r>
              <a:rPr sz="1400" spc="15" dirty="0">
                <a:latin typeface="Cambria Math"/>
                <a:cs typeface="Cambria Math"/>
              </a:rPr>
              <a:t>6</a:t>
            </a:r>
            <a:r>
              <a:rPr sz="1400" spc="2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=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spc="45" dirty="0">
                <a:latin typeface="Cambria Math"/>
                <a:cs typeface="Cambria Math"/>
              </a:rPr>
              <a:t>0</a:t>
            </a:r>
            <a:r>
              <a:rPr sz="1400" spc="10" dirty="0">
                <a:latin typeface="Cambria Math"/>
                <a:cs typeface="Cambria Math"/>
              </a:rPr>
              <a:t>.</a:t>
            </a:r>
            <a:r>
              <a:rPr sz="1400" spc="15" dirty="0">
                <a:latin typeface="Cambria Math"/>
                <a:cs typeface="Cambria Math"/>
              </a:rPr>
              <a:t>3</a:t>
            </a:r>
            <a:r>
              <a:rPr sz="1400" spc="-12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+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spc="25" dirty="0">
                <a:latin typeface="Cambria Math"/>
                <a:cs typeface="Cambria Math"/>
              </a:rPr>
              <a:t>𝑐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4730" y="1803532"/>
            <a:ext cx="2885440" cy="2496185"/>
            <a:chOff x="694730" y="1803532"/>
            <a:chExt cx="2885440" cy="2496185"/>
          </a:xfrm>
        </p:grpSpPr>
        <p:sp>
          <p:nvSpPr>
            <p:cNvPr id="38" name="object 38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83452" y="1554417"/>
            <a:ext cx="10242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Cambria Math"/>
                <a:cs typeface="Cambria Math"/>
              </a:rPr>
              <a:t>3.6</a:t>
            </a:r>
            <a:r>
              <a:rPr sz="1400" spc="-6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−</a:t>
            </a:r>
            <a:r>
              <a:rPr sz="1400" spc="-40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0.3</a:t>
            </a:r>
            <a:r>
              <a:rPr sz="1400" spc="-6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=</a:t>
            </a:r>
            <a:r>
              <a:rPr sz="1400" spc="100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4730" y="1803532"/>
            <a:ext cx="2885440" cy="2496185"/>
            <a:chOff x="694730" y="1803532"/>
            <a:chExt cx="2885440" cy="2496185"/>
          </a:xfrm>
        </p:grpSpPr>
        <p:sp>
          <p:nvSpPr>
            <p:cNvPr id="38" name="object 38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1535430"/>
            <a:chOff x="1047750" y="1975469"/>
            <a:chExt cx="2135505" cy="15354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8" y="2558927"/>
              <a:ext cx="190499" cy="1904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4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2281" y="1541717"/>
            <a:ext cx="5765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latin typeface="Cambria Math"/>
                <a:cs typeface="Cambria Math"/>
              </a:rPr>
              <a:t>3.3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=</a:t>
            </a:r>
            <a:r>
              <a:rPr sz="1400" spc="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4730" y="1803532"/>
            <a:ext cx="2885440" cy="2496185"/>
            <a:chOff x="694730" y="1803532"/>
            <a:chExt cx="2885440" cy="2496185"/>
          </a:xfrm>
        </p:grpSpPr>
        <p:sp>
          <p:nvSpPr>
            <p:cNvPr id="38" name="object 38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9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7750" y="1975469"/>
            <a:ext cx="2135505" cy="695325"/>
            <a:chOff x="1047750" y="1975469"/>
            <a:chExt cx="2135505" cy="6953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6594" y="1803532"/>
            <a:ext cx="3130550" cy="2496185"/>
            <a:chOff x="656594" y="1803532"/>
            <a:chExt cx="3130550" cy="249618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7" y="2558927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812" y="2397252"/>
              <a:ext cx="3088005" cy="422275"/>
            </a:xfrm>
            <a:custGeom>
              <a:avLst/>
              <a:gdLst/>
              <a:ahLst/>
              <a:cxnLst/>
              <a:rect l="l" t="t" r="r" b="b"/>
              <a:pathLst>
                <a:path w="3088004" h="422275">
                  <a:moveTo>
                    <a:pt x="0" y="422016"/>
                  </a:moveTo>
                  <a:lnTo>
                    <a:pt x="3087605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594" y="2790444"/>
              <a:ext cx="186022" cy="22580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0061" y="3774727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41269" y="4261881"/>
            <a:ext cx="94869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9758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1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2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035426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7940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0443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2822" y="4322105"/>
            <a:ext cx="141605" cy="271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0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89329" y="1626381"/>
            <a:ext cx="5759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Cambria Math"/>
                <a:cs typeface="Cambria Math"/>
              </a:rPr>
              <a:t>3.3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=</a:t>
            </a:r>
            <a:r>
              <a:rPr sz="1400" spc="1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5978" y="2973639"/>
            <a:ext cx="307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B9E24"/>
                </a:solidFill>
                <a:latin typeface="Cambria Math"/>
                <a:cs typeface="Cambria Math"/>
              </a:rPr>
              <a:t>c</a:t>
            </a:r>
            <a:r>
              <a:rPr sz="900" spc="-5" dirty="0">
                <a:solidFill>
                  <a:srgbClr val="6B9E24"/>
                </a:solidFill>
                <a:latin typeface="Cambria Math"/>
                <a:cs typeface="Cambria Math"/>
              </a:rPr>
              <a:t>=</a:t>
            </a:r>
            <a:r>
              <a:rPr sz="900" spc="2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r>
              <a:rPr sz="900" spc="-40" dirty="0">
                <a:solidFill>
                  <a:srgbClr val="6B9E24"/>
                </a:solidFill>
                <a:latin typeface="Cambria Math"/>
                <a:cs typeface="Cambria Math"/>
              </a:rPr>
              <a:t>.</a:t>
            </a:r>
            <a:r>
              <a:rPr sz="90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61" y="1929448"/>
            <a:ext cx="14541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15240">
              <a:lnSpc>
                <a:spcPct val="100000"/>
              </a:lnSpc>
              <a:spcBef>
                <a:spcPts val="155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Understanding</a:t>
            </a:r>
            <a:r>
              <a:rPr spc="-50" dirty="0"/>
              <a:t> </a:t>
            </a:r>
            <a:r>
              <a:rPr spc="25" dirty="0"/>
              <a:t>Linear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40131" y="601591"/>
            <a:ext cx="19640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7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2750" b="1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50" b="1" spc="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8650" y="1658995"/>
            <a:ext cx="3790950" cy="2680970"/>
            <a:chOff x="628650" y="1658995"/>
            <a:chExt cx="3790950" cy="2680970"/>
          </a:xfrm>
        </p:grpSpPr>
        <p:sp>
          <p:nvSpPr>
            <p:cNvPr id="11" name="object 11"/>
            <p:cNvSpPr/>
            <p:nvPr/>
          </p:nvSpPr>
          <p:spPr>
            <a:xfrm>
              <a:off x="628650" y="1658995"/>
              <a:ext cx="114300" cy="2606040"/>
            </a:xfrm>
            <a:custGeom>
              <a:avLst/>
              <a:gdLst/>
              <a:ahLst/>
              <a:cxnLst/>
              <a:rect l="l" t="t" r="r" b="b"/>
              <a:pathLst>
                <a:path w="114300" h="260604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605957"/>
                  </a:lnTo>
                  <a:lnTo>
                    <a:pt x="76200" y="2605957"/>
                  </a:lnTo>
                  <a:lnTo>
                    <a:pt x="76200" y="95250"/>
                  </a:lnTo>
                  <a:close/>
                </a:path>
                <a:path w="114300" h="260604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60604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67" y="4225564"/>
              <a:ext cx="3753485" cy="114300"/>
            </a:xfrm>
            <a:custGeom>
              <a:avLst/>
              <a:gdLst/>
              <a:ahLst/>
              <a:cxnLst/>
              <a:rect l="l" t="t" r="r" b="b"/>
              <a:pathLst>
                <a:path w="3753485" h="114300">
                  <a:moveTo>
                    <a:pt x="3638876" y="0"/>
                  </a:moveTo>
                  <a:lnTo>
                    <a:pt x="3638713" y="38101"/>
                  </a:lnTo>
                  <a:lnTo>
                    <a:pt x="3657804" y="38194"/>
                  </a:lnTo>
                  <a:lnTo>
                    <a:pt x="3657560" y="76294"/>
                  </a:lnTo>
                  <a:lnTo>
                    <a:pt x="3638550" y="76294"/>
                  </a:lnTo>
                  <a:lnTo>
                    <a:pt x="3638388" y="114300"/>
                  </a:lnTo>
                  <a:lnTo>
                    <a:pt x="3715312" y="76294"/>
                  </a:lnTo>
                  <a:lnTo>
                    <a:pt x="3657560" y="76294"/>
                  </a:lnTo>
                  <a:lnTo>
                    <a:pt x="3715500" y="76201"/>
                  </a:lnTo>
                  <a:lnTo>
                    <a:pt x="3752932" y="57707"/>
                  </a:lnTo>
                  <a:lnTo>
                    <a:pt x="3638876" y="0"/>
                  </a:lnTo>
                  <a:close/>
                </a:path>
                <a:path w="3753485" h="114300">
                  <a:moveTo>
                    <a:pt x="3638713" y="38101"/>
                  </a:moveTo>
                  <a:lnTo>
                    <a:pt x="3638551" y="76201"/>
                  </a:lnTo>
                  <a:lnTo>
                    <a:pt x="3657560" y="76294"/>
                  </a:lnTo>
                  <a:lnTo>
                    <a:pt x="3657804" y="38194"/>
                  </a:lnTo>
                  <a:lnTo>
                    <a:pt x="3638713" y="38101"/>
                  </a:lnTo>
                  <a:close/>
                </a:path>
                <a:path w="3753485" h="114300">
                  <a:moveTo>
                    <a:pt x="164" y="20348"/>
                  </a:moveTo>
                  <a:lnTo>
                    <a:pt x="0" y="58448"/>
                  </a:lnTo>
                  <a:lnTo>
                    <a:pt x="3638551" y="76201"/>
                  </a:lnTo>
                  <a:lnTo>
                    <a:pt x="3638713" y="38101"/>
                  </a:lnTo>
                  <a:lnTo>
                    <a:pt x="164" y="20348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41269" y="4218939"/>
            <a:ext cx="948690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8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 marL="36830">
              <a:lnSpc>
                <a:spcPts val="919"/>
              </a:lnSpc>
            </a:pPr>
            <a:r>
              <a:rPr sz="800" spc="100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F07F09"/>
                </a:solidFill>
                <a:latin typeface="Calibri Light"/>
                <a:cs typeface="Calibri Light"/>
              </a:rPr>
              <a:t>t</a:t>
            </a:r>
            <a:r>
              <a:rPr sz="800" spc="-100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800" spc="80" dirty="0">
                <a:solidFill>
                  <a:srgbClr val="F07F09"/>
                </a:solidFill>
                <a:latin typeface="Calibri Light"/>
                <a:cs typeface="Calibri Light"/>
              </a:rPr>
              <a:t>V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60" dirty="0">
                <a:solidFill>
                  <a:srgbClr val="F07F09"/>
                </a:solidFill>
                <a:latin typeface="Calibri Light"/>
                <a:cs typeface="Calibri Light"/>
              </a:rPr>
              <a:t>r</a:t>
            </a:r>
            <a:r>
              <a:rPr sz="800" spc="45" dirty="0">
                <a:solidFill>
                  <a:srgbClr val="F07F09"/>
                </a:solidFill>
                <a:latin typeface="Calibri Light"/>
                <a:cs typeface="Calibri Light"/>
              </a:rPr>
              <a:t>i</a:t>
            </a:r>
            <a:r>
              <a:rPr sz="800" spc="-5" dirty="0">
                <a:solidFill>
                  <a:srgbClr val="F07F09"/>
                </a:solidFill>
                <a:latin typeface="Calibri Light"/>
                <a:cs typeface="Calibri Light"/>
              </a:rPr>
              <a:t>a</a:t>
            </a:r>
            <a:r>
              <a:rPr sz="800" spc="-50" dirty="0">
                <a:solidFill>
                  <a:srgbClr val="F07F09"/>
                </a:solidFill>
                <a:latin typeface="Calibri Light"/>
                <a:cs typeface="Calibri Light"/>
              </a:rPr>
              <a:t>b</a:t>
            </a:r>
            <a:r>
              <a:rPr sz="800" spc="-30" dirty="0">
                <a:solidFill>
                  <a:srgbClr val="F07F09"/>
                </a:solidFill>
                <a:latin typeface="Calibri Light"/>
                <a:cs typeface="Calibri Light"/>
              </a:rPr>
              <a:t>l</a:t>
            </a: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493" y="155676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45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30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99" y="1378645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7750" y="1975469"/>
            <a:ext cx="2135505" cy="695325"/>
            <a:chOff x="1047750" y="1975469"/>
            <a:chExt cx="2135505" cy="6953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738" y="2460248"/>
              <a:ext cx="190499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2623" y="1975469"/>
              <a:ext cx="190493" cy="190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0" y="2479929"/>
              <a:ext cx="190499" cy="1904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9758" y="4311653"/>
            <a:ext cx="30549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  <a:tab pos="955675" algn="l"/>
                <a:tab pos="1447800" algn="l"/>
                <a:tab pos="1940560" algn="l"/>
                <a:tab pos="2433320" algn="l"/>
                <a:tab pos="2925445" algn="l"/>
              </a:tabLst>
            </a:pP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650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061" y="3764275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7798" y="2858069"/>
            <a:ext cx="4381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" dirty="0">
                <a:solidFill>
                  <a:srgbClr val="00AFF0"/>
                </a:solidFill>
                <a:latin typeface="Calibri Light"/>
                <a:cs typeface="Calibri Light"/>
              </a:rPr>
              <a:t>m</a:t>
            </a:r>
            <a:r>
              <a:rPr sz="1350" spc="8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350" spc="3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350" dirty="0">
                <a:solidFill>
                  <a:srgbClr val="00AFF0"/>
                </a:solidFill>
                <a:latin typeface="Calibri Light"/>
                <a:cs typeface="Calibri Light"/>
              </a:rPr>
              <a:t>n</a:t>
            </a:r>
            <a:endParaRPr sz="1350">
              <a:latin typeface="Calibri Light"/>
              <a:cs typeface="Calibri Ligh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4674" y="1646130"/>
            <a:ext cx="3130550" cy="2496185"/>
            <a:chOff x="656594" y="1803532"/>
            <a:chExt cx="3130550" cy="249618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3047" y="2558927"/>
              <a:ext cx="190499" cy="1904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0559" y="3320283"/>
              <a:ext cx="190499" cy="1904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960" y="2863596"/>
              <a:ext cx="190499" cy="1904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4730" y="2636769"/>
              <a:ext cx="2885440" cy="0"/>
            </a:xfrm>
            <a:custGeom>
              <a:avLst/>
              <a:gdLst/>
              <a:ahLst/>
              <a:cxnLst/>
              <a:rect l="l" t="t" r="r" b="b"/>
              <a:pathLst>
                <a:path w="2885440">
                  <a:moveTo>
                    <a:pt x="0" y="0"/>
                  </a:moveTo>
                  <a:lnTo>
                    <a:pt x="2885023" y="0"/>
                  </a:lnTo>
                </a:path>
              </a:pathLst>
            </a:custGeom>
            <a:ln w="38099">
              <a:solidFill>
                <a:srgbClr val="6B9E2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3463" y="1822582"/>
              <a:ext cx="10795" cy="2458085"/>
            </a:xfrm>
            <a:custGeom>
              <a:avLst/>
              <a:gdLst/>
              <a:ahLst/>
              <a:cxnLst/>
              <a:rect l="l" t="t" r="r" b="b"/>
              <a:pathLst>
                <a:path w="10794" h="2458085">
                  <a:moveTo>
                    <a:pt x="10549" y="245752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07F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4812" y="2397252"/>
              <a:ext cx="3088005" cy="422275"/>
            </a:xfrm>
            <a:custGeom>
              <a:avLst/>
              <a:gdLst/>
              <a:ahLst/>
              <a:cxnLst/>
              <a:rect l="l" t="t" r="r" b="b"/>
              <a:pathLst>
                <a:path w="3088004" h="422275">
                  <a:moveTo>
                    <a:pt x="0" y="422016"/>
                  </a:moveTo>
                  <a:lnTo>
                    <a:pt x="3087605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594" y="2790444"/>
              <a:ext cx="186022" cy="22580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110358" y="2814318"/>
            <a:ext cx="819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650" dirty="0">
                <a:latin typeface="Cambria Math"/>
                <a:cs typeface="Cambria Math"/>
              </a:rPr>
              <a:t>3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6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9930" y="1279412"/>
            <a:ext cx="1134745" cy="288290"/>
          </a:xfrm>
          <a:prstGeom prst="rect">
            <a:avLst/>
          </a:prstGeom>
          <a:ln w="12700">
            <a:solidFill>
              <a:srgbClr val="00AFF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710"/>
              </a:lnSpc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10" dirty="0">
                <a:latin typeface="Cambria Math"/>
                <a:cs typeface="Cambria Math"/>
              </a:rPr>
              <a:t>x+c</a:t>
            </a:r>
            <a:endParaRPr sz="1650">
              <a:latin typeface="Cambria Math"/>
              <a:cs typeface="Cambria Math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881696" y="1010221"/>
          <a:ext cx="4814566" cy="1701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55">
                <a:tc>
                  <a:txBody>
                    <a:bodyPr/>
                    <a:lstStyle/>
                    <a:p>
                      <a:pPr marL="207010">
                        <a:lnSpc>
                          <a:spcPts val="192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864"/>
                        </a:lnSpc>
                        <a:spcBef>
                          <a:spcPts val="20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 −</a:t>
                      </a:r>
                      <a:r>
                        <a:rPr sz="1650" spc="-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970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650" spc="3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37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835"/>
                        </a:lnSpc>
                      </a:pPr>
                      <a:r>
                        <a:rPr sz="1650" spc="-10" dirty="0">
                          <a:latin typeface="Cambria Math"/>
                          <a:cs typeface="Cambria Math"/>
                        </a:rPr>
                        <a:t>(𝑥</a:t>
                      </a:r>
                      <a:r>
                        <a:rPr sz="165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5" dirty="0">
                          <a:latin typeface="Cambria Math"/>
                          <a:cs typeface="Cambria Math"/>
                        </a:rPr>
                        <a:t>𝑥)(𝑦</a:t>
                      </a:r>
                      <a:r>
                        <a:rPr sz="165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25" dirty="0">
                          <a:latin typeface="Cambria Math"/>
                          <a:cs typeface="Cambria Math"/>
                        </a:rPr>
                        <a:t>𝑦)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38100">
                      <a:solidFill>
                        <a:srgbClr val="00AFF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680"/>
                        </a:lnSpc>
                        <a:spcBef>
                          <a:spcPts val="3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89"/>
                        </a:lnSpc>
                        <a:spcBef>
                          <a:spcPts val="1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889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-5050" dirty="0">
                          <a:latin typeface="Cambria Math"/>
                          <a:cs typeface="Cambria Math"/>
                        </a:rPr>
                        <a:t>2</a:t>
                      </a:r>
                      <a:endParaRPr sz="2475" baseline="-50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50"/>
                        </a:lnSpc>
                        <a:spcBef>
                          <a:spcPts val="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8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226695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  <a:spcBef>
                          <a:spcPts val="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1870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1</a:t>
                      </a:r>
                      <a:endParaRPr sz="2475" baseline="1683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905"/>
                        </a:lnSpc>
                      </a:pPr>
                      <a:r>
                        <a:rPr sz="2475" spc="22" baseline="3367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8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1905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11">
                <a:tc>
                  <a:txBody>
                    <a:bodyPr/>
                    <a:lstStyle/>
                    <a:p>
                      <a:pPr marL="226695">
                        <a:lnSpc>
                          <a:spcPts val="1864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75"/>
                        </a:lnSpc>
                        <a:spcBef>
                          <a:spcPts val="19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35"/>
                        </a:lnSpc>
                        <a:spcBef>
                          <a:spcPts val="1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ts val="1925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65">
                <a:tc>
                  <a:txBody>
                    <a:bodyPr/>
                    <a:lstStyle/>
                    <a:p>
                      <a:pPr marL="226695">
                        <a:lnSpc>
                          <a:spcPts val="1925"/>
                        </a:lnSpc>
                        <a:spcBef>
                          <a:spcPts val="33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935"/>
                        </a:lnSpc>
                        <a:spcBef>
                          <a:spcPts val="3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75" baseline="1683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2475" spc="-322" baseline="168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650" spc="30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38">
                <a:tc>
                  <a:txBody>
                    <a:bodyPr/>
                    <a:lstStyle/>
                    <a:p>
                      <a:pPr marL="226695">
                        <a:lnSpc>
                          <a:spcPts val="1820"/>
                        </a:lnSpc>
                        <a:spcBef>
                          <a:spcPts val="5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42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825"/>
                        </a:lnSpc>
                        <a:spcBef>
                          <a:spcPts val="57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66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00AFF0"/>
                      </a:solidFill>
                      <a:prstDash val="solid"/>
                    </a:lnL>
                    <a:lnR w="53975">
                      <a:solidFill>
                        <a:srgbClr val="00AFF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241298" y="3736597"/>
            <a:ext cx="631190" cy="194310"/>
          </a:xfrm>
          <a:custGeom>
            <a:avLst/>
            <a:gdLst/>
            <a:ahLst/>
            <a:cxnLst/>
            <a:rect l="l" t="t" r="r" b="b"/>
            <a:pathLst>
              <a:path w="631190" h="194310">
                <a:moveTo>
                  <a:pt x="569214" y="0"/>
                </a:moveTo>
                <a:lnTo>
                  <a:pt x="566409" y="7869"/>
                </a:lnTo>
                <a:lnTo>
                  <a:pt x="577698" y="12723"/>
                </a:lnTo>
                <a:lnTo>
                  <a:pt x="587383" y="19471"/>
                </a:lnTo>
                <a:lnTo>
                  <a:pt x="610552" y="64414"/>
                </a:lnTo>
                <a:lnTo>
                  <a:pt x="613410" y="96130"/>
                </a:lnTo>
                <a:lnTo>
                  <a:pt x="612693" y="113189"/>
                </a:lnTo>
                <a:lnTo>
                  <a:pt x="601858" y="155115"/>
                </a:lnTo>
                <a:lnTo>
                  <a:pt x="566806" y="186214"/>
                </a:lnTo>
                <a:lnTo>
                  <a:pt x="569214" y="194096"/>
                </a:lnTo>
                <a:lnTo>
                  <a:pt x="606298" y="172055"/>
                </a:lnTo>
                <a:lnTo>
                  <a:pt x="627179" y="131390"/>
                </a:lnTo>
                <a:lnTo>
                  <a:pt x="631179" y="97155"/>
                </a:lnTo>
                <a:lnTo>
                  <a:pt x="630160" y="79341"/>
                </a:lnTo>
                <a:lnTo>
                  <a:pt x="615055" y="34027"/>
                </a:lnTo>
                <a:lnTo>
                  <a:pt x="583286" y="5065"/>
                </a:lnTo>
                <a:lnTo>
                  <a:pt x="569214" y="0"/>
                </a:lnTo>
                <a:close/>
              </a:path>
              <a:path w="631190" h="194310">
                <a:moveTo>
                  <a:pt x="61843" y="0"/>
                </a:moveTo>
                <a:lnTo>
                  <a:pt x="24862" y="22104"/>
                </a:lnTo>
                <a:lnTo>
                  <a:pt x="4000" y="62876"/>
                </a:lnTo>
                <a:lnTo>
                  <a:pt x="0" y="97155"/>
                </a:lnTo>
                <a:lnTo>
                  <a:pt x="998" y="114952"/>
                </a:lnTo>
                <a:lnTo>
                  <a:pt x="15880" y="160163"/>
                </a:lnTo>
                <a:lnTo>
                  <a:pt x="47752" y="189021"/>
                </a:lnTo>
                <a:lnTo>
                  <a:pt x="61843" y="194096"/>
                </a:lnTo>
                <a:lnTo>
                  <a:pt x="64251" y="186214"/>
                </a:lnTo>
                <a:lnTo>
                  <a:pt x="53198" y="181316"/>
                </a:lnTo>
                <a:lnTo>
                  <a:pt x="43674" y="174499"/>
                </a:lnTo>
                <a:lnTo>
                  <a:pt x="20520" y="128721"/>
                </a:lnTo>
                <a:lnTo>
                  <a:pt x="17647" y="96130"/>
                </a:lnTo>
                <a:lnTo>
                  <a:pt x="18364" y="79535"/>
                </a:lnTo>
                <a:lnTo>
                  <a:pt x="29199" y="38599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76980" y="3678549"/>
            <a:ext cx="7467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1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−</a:t>
            </a:r>
            <a:r>
              <a:rPr sz="1650" spc="25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6B9E24"/>
                </a:solidFill>
                <a:latin typeface="Cambria Math"/>
                <a:cs typeface="Cambria Math"/>
              </a:rPr>
              <a:t>𝑥</a:t>
            </a:r>
            <a:r>
              <a:rPr sz="1650" spc="370" dirty="0">
                <a:solidFill>
                  <a:srgbClr val="6B9E24"/>
                </a:solidFill>
                <a:latin typeface="Cambria Math"/>
                <a:cs typeface="Cambria Math"/>
              </a:rPr>
              <a:t> </a:t>
            </a:r>
            <a:r>
              <a:rPr sz="1800" spc="44" baseline="27777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5658" y="3492435"/>
            <a:ext cx="4013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m</a:t>
            </a:r>
            <a:r>
              <a:rPr sz="1650" spc="-90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06430" y="3654040"/>
            <a:ext cx="1743710" cy="0"/>
          </a:xfrm>
          <a:custGeom>
            <a:avLst/>
            <a:gdLst/>
            <a:ahLst/>
            <a:cxnLst/>
            <a:rect l="l" t="t" r="r" b="b"/>
            <a:pathLst>
              <a:path w="1743709">
                <a:moveTo>
                  <a:pt x="0" y="0"/>
                </a:moveTo>
                <a:lnTo>
                  <a:pt x="1743577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34105" y="3229672"/>
            <a:ext cx="1570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r>
              <a:rPr sz="2400" spc="-270" dirty="0">
                <a:solidFill>
                  <a:srgbClr val="00AFF0"/>
                </a:solidFill>
                <a:latin typeface="Cambria Math"/>
                <a:cs typeface="Cambria Math"/>
              </a:rPr>
              <a:t> 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44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30" baseline="3367" dirty="0">
                <a:solidFill>
                  <a:srgbClr val="F07F09"/>
                </a:solidFill>
                <a:latin typeface="Cambria Math"/>
                <a:cs typeface="Cambria Math"/>
              </a:rPr>
              <a:t>𝑥</a:t>
            </a:r>
            <a:r>
              <a:rPr sz="2475" spc="-22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r>
              <a:rPr sz="2475" spc="-15" baseline="3367" dirty="0">
                <a:solidFill>
                  <a:srgbClr val="F07F09"/>
                </a:solidFill>
                <a:latin typeface="Cambria Math"/>
                <a:cs typeface="Cambria Math"/>
              </a:rPr>
              <a:t>(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spc="89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−</a:t>
            </a:r>
            <a:r>
              <a:rPr sz="2475" spc="-37" baseline="3367" dirty="0">
                <a:solidFill>
                  <a:srgbClr val="F07F09"/>
                </a:solidFill>
                <a:latin typeface="Cambria Math"/>
                <a:cs typeface="Cambria Math"/>
              </a:rPr>
              <a:t> </a:t>
            </a:r>
            <a:r>
              <a:rPr sz="2475" spc="75" baseline="3367" dirty="0">
                <a:solidFill>
                  <a:srgbClr val="F07F09"/>
                </a:solidFill>
                <a:latin typeface="Cambria Math"/>
                <a:cs typeface="Cambria Math"/>
              </a:rPr>
              <a:t>𝑦</a:t>
            </a:r>
            <a:r>
              <a:rPr sz="2475" baseline="3367" dirty="0">
                <a:solidFill>
                  <a:srgbClr val="F07F09"/>
                </a:solidFill>
                <a:latin typeface="Cambria Math"/>
                <a:cs typeface="Cambria Math"/>
              </a:rPr>
              <a:t>)</a:t>
            </a:r>
            <a:endParaRPr sz="2475" baseline="336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01317" y="3607747"/>
            <a:ext cx="210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AFF0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92306" y="1083563"/>
            <a:ext cx="631825" cy="194310"/>
          </a:xfrm>
          <a:custGeom>
            <a:avLst/>
            <a:gdLst/>
            <a:ahLst/>
            <a:cxnLst/>
            <a:rect l="l" t="t" r="r" b="b"/>
            <a:pathLst>
              <a:path w="631825" h="194309">
                <a:moveTo>
                  <a:pt x="569214" y="0"/>
                </a:moveTo>
                <a:lnTo>
                  <a:pt x="566562" y="7863"/>
                </a:lnTo>
                <a:lnTo>
                  <a:pt x="577775" y="12724"/>
                </a:lnTo>
                <a:lnTo>
                  <a:pt x="587414" y="19480"/>
                </a:lnTo>
                <a:lnTo>
                  <a:pt x="610628" y="64427"/>
                </a:lnTo>
                <a:lnTo>
                  <a:pt x="613562" y="96133"/>
                </a:lnTo>
                <a:lnTo>
                  <a:pt x="612824" y="113247"/>
                </a:lnTo>
                <a:lnTo>
                  <a:pt x="601980" y="155051"/>
                </a:lnTo>
                <a:lnTo>
                  <a:pt x="566806" y="186171"/>
                </a:lnTo>
                <a:lnTo>
                  <a:pt x="569214" y="194066"/>
                </a:lnTo>
                <a:lnTo>
                  <a:pt x="606345" y="172051"/>
                </a:lnTo>
                <a:lnTo>
                  <a:pt x="627209" y="131406"/>
                </a:lnTo>
                <a:lnTo>
                  <a:pt x="631210" y="97139"/>
                </a:lnTo>
                <a:lnTo>
                  <a:pt x="630210" y="79334"/>
                </a:lnTo>
                <a:lnTo>
                  <a:pt x="615208" y="34046"/>
                </a:lnTo>
                <a:lnTo>
                  <a:pt x="583322" y="5071"/>
                </a:lnTo>
                <a:lnTo>
                  <a:pt x="569214" y="0"/>
                </a:lnTo>
                <a:close/>
              </a:path>
              <a:path w="631825" h="194309">
                <a:moveTo>
                  <a:pt x="61996" y="0"/>
                </a:moveTo>
                <a:lnTo>
                  <a:pt x="24885" y="22117"/>
                </a:lnTo>
                <a:lnTo>
                  <a:pt x="4000" y="62872"/>
                </a:lnTo>
                <a:lnTo>
                  <a:pt x="0" y="97139"/>
                </a:lnTo>
                <a:lnTo>
                  <a:pt x="1000" y="114956"/>
                </a:lnTo>
                <a:lnTo>
                  <a:pt x="16002" y="160141"/>
                </a:lnTo>
                <a:lnTo>
                  <a:pt x="47835" y="189014"/>
                </a:lnTo>
                <a:lnTo>
                  <a:pt x="61996" y="194066"/>
                </a:lnTo>
                <a:lnTo>
                  <a:pt x="64404" y="186171"/>
                </a:lnTo>
                <a:lnTo>
                  <a:pt x="53349" y="181292"/>
                </a:lnTo>
                <a:lnTo>
                  <a:pt x="43811" y="174475"/>
                </a:lnTo>
                <a:lnTo>
                  <a:pt x="20657" y="128781"/>
                </a:lnTo>
                <a:lnTo>
                  <a:pt x="17800" y="96133"/>
                </a:lnTo>
                <a:lnTo>
                  <a:pt x="18514" y="79543"/>
                </a:lnTo>
                <a:lnTo>
                  <a:pt x="29230" y="38618"/>
                </a:lnTo>
                <a:lnTo>
                  <a:pt x="64648" y="7863"/>
                </a:lnTo>
                <a:lnTo>
                  <a:pt x="61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98036" y="2725425"/>
            <a:ext cx="7213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0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04711" y="2716218"/>
            <a:ext cx="600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99029" y="3499804"/>
            <a:ext cx="563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2700" spc="-15" baseline="1543" dirty="0">
                <a:latin typeface="Cambria Math"/>
                <a:cs typeface="Cambria Math"/>
              </a:rPr>
              <a:t>0.1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65710" y="1541082"/>
            <a:ext cx="5759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Cambria Math"/>
                <a:cs typeface="Cambria Math"/>
              </a:rPr>
              <a:t>3.3</a:t>
            </a:r>
            <a:r>
              <a:rPr sz="1400" spc="-15" dirty="0">
                <a:latin typeface="Cambria Math"/>
                <a:cs typeface="Cambria Math"/>
              </a:rPr>
              <a:t> </a:t>
            </a:r>
            <a:r>
              <a:rPr sz="1400" spc="20" dirty="0">
                <a:latin typeface="Cambria Math"/>
                <a:cs typeface="Cambria Math"/>
              </a:rPr>
              <a:t>=</a:t>
            </a:r>
            <a:r>
              <a:rPr sz="1400" spc="15" dirty="0">
                <a:latin typeface="Cambria Math"/>
                <a:cs typeface="Cambria Math"/>
              </a:rPr>
              <a:t> </a:t>
            </a:r>
            <a:r>
              <a:rPr sz="1400" spc="10" dirty="0">
                <a:latin typeface="Cambria Math"/>
                <a:cs typeface="Cambria Math"/>
              </a:rPr>
              <a:t>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5978" y="2973639"/>
            <a:ext cx="307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B9E24"/>
                </a:solidFill>
                <a:latin typeface="Cambria Math"/>
                <a:cs typeface="Cambria Math"/>
              </a:rPr>
              <a:t>c</a:t>
            </a:r>
            <a:r>
              <a:rPr sz="900" spc="-5" dirty="0">
                <a:solidFill>
                  <a:srgbClr val="6B9E24"/>
                </a:solidFill>
                <a:latin typeface="Cambria Math"/>
                <a:cs typeface="Cambria Math"/>
              </a:rPr>
              <a:t>=</a:t>
            </a:r>
            <a:r>
              <a:rPr sz="900" spc="2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r>
              <a:rPr sz="900" spc="-40" dirty="0">
                <a:solidFill>
                  <a:srgbClr val="6B9E24"/>
                </a:solidFill>
                <a:latin typeface="Cambria Math"/>
                <a:cs typeface="Cambria Math"/>
              </a:rPr>
              <a:t>.</a:t>
            </a:r>
            <a:r>
              <a:rPr sz="90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94659" y="4062729"/>
            <a:ext cx="34810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Equation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of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Regression</a:t>
            </a:r>
            <a:r>
              <a:rPr sz="1350" b="1" spc="20" dirty="0">
                <a:latin typeface="Calibri"/>
                <a:cs typeface="Calibri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line</a:t>
            </a:r>
            <a:r>
              <a:rPr sz="1350" b="1" spc="-1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for</a:t>
            </a:r>
            <a:r>
              <a:rPr sz="1350" b="1" spc="-4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m</a:t>
            </a:r>
            <a:r>
              <a:rPr sz="1350" b="1" spc="-5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=</a:t>
            </a:r>
            <a:r>
              <a:rPr sz="1350" b="1" spc="-5" dirty="0">
                <a:latin typeface="Calibri"/>
                <a:cs typeface="Calibri"/>
              </a:rPr>
              <a:t> 0.1,</a:t>
            </a:r>
            <a:r>
              <a:rPr sz="1350" b="1" spc="2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</a:t>
            </a:r>
            <a:r>
              <a:rPr sz="1350" b="1" spc="3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=</a:t>
            </a:r>
            <a:r>
              <a:rPr sz="1350" b="1" spc="-1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3.3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37197" y="4380095"/>
            <a:ext cx="1788795" cy="346710"/>
          </a:xfrm>
          <a:prstGeom prst="rect">
            <a:avLst/>
          </a:prstGeom>
          <a:ln w="38099">
            <a:solidFill>
              <a:srgbClr val="00AFF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50"/>
              </a:spcBef>
            </a:pPr>
            <a:r>
              <a:rPr sz="1650" dirty="0">
                <a:latin typeface="Cambria Math"/>
                <a:cs typeface="Cambria Math"/>
              </a:rPr>
              <a:t>y</a:t>
            </a:r>
            <a:r>
              <a:rPr sz="1650" spc="-30" dirty="0">
                <a:latin typeface="Cambria Math"/>
                <a:cs typeface="Cambria Math"/>
              </a:rPr>
              <a:t> </a:t>
            </a:r>
            <a:r>
              <a:rPr sz="1650" dirty="0">
                <a:latin typeface="Cambria Math"/>
                <a:cs typeface="Cambria Math"/>
              </a:rPr>
              <a:t>=</a:t>
            </a:r>
            <a:r>
              <a:rPr sz="1650" spc="-45" dirty="0"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F07F09"/>
                </a:solidFill>
                <a:latin typeface="Cambria Math"/>
                <a:cs typeface="Cambria Math"/>
              </a:rPr>
              <a:t>0.1</a:t>
            </a:r>
            <a:r>
              <a:rPr sz="1650" dirty="0">
                <a:latin typeface="Cambria Math"/>
                <a:cs typeface="Cambria Math"/>
              </a:rPr>
              <a:t>x+3.3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9892" y="219960"/>
            <a:ext cx="32004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Mean</a:t>
            </a:r>
            <a:r>
              <a:rPr spc="-25" dirty="0"/>
              <a:t> </a:t>
            </a:r>
            <a:r>
              <a:rPr spc="25" dirty="0"/>
              <a:t>Square</a:t>
            </a:r>
            <a:r>
              <a:rPr spc="-15" dirty="0"/>
              <a:t> </a:t>
            </a:r>
            <a:r>
              <a:rPr spc="5" dirty="0"/>
              <a:t>Error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27185"/>
            <a:ext cx="3609340" cy="3602990"/>
            <a:chOff x="640663" y="1227185"/>
            <a:chExt cx="3609340" cy="360299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00246" y="1243263"/>
            <a:ext cx="116205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m</a:t>
            </a:r>
            <a:r>
              <a:rPr sz="1500" spc="-5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7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0.1</a:t>
            </a:r>
            <a:endParaRPr sz="1500">
              <a:latin typeface="Cambria Math"/>
              <a:cs typeface="Cambria Math"/>
            </a:endParaRPr>
          </a:p>
          <a:p>
            <a:pPr marL="36830"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spc="-6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 3.3</a:t>
            </a:r>
            <a:endParaRPr sz="15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sz="1500" spc="-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5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 Math"/>
                <a:cs typeface="Cambria Math"/>
              </a:rPr>
              <a:t>0.1x</a:t>
            </a:r>
            <a:r>
              <a:rPr sz="15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5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 Math"/>
                <a:cs typeface="Cambria Math"/>
              </a:rPr>
              <a:t>3.3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8133" y="2173539"/>
            <a:ext cx="245364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F4778"/>
                </a:solidFill>
                <a:latin typeface="Cambria Math"/>
                <a:cs typeface="Cambria Math"/>
              </a:rPr>
              <a:t>F</a:t>
            </a:r>
            <a:r>
              <a:rPr sz="1500" spc="25" dirty="0">
                <a:solidFill>
                  <a:srgbClr val="5F4778"/>
                </a:solidFill>
                <a:latin typeface="Cambria Math"/>
                <a:cs typeface="Cambria Math"/>
              </a:rPr>
              <a:t>o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-1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5F4778"/>
                </a:solidFill>
                <a:latin typeface="Cambria Math"/>
                <a:cs typeface="Cambria Math"/>
              </a:rPr>
              <a:t>g</a:t>
            </a:r>
            <a:r>
              <a:rPr sz="1500" spc="30" dirty="0">
                <a:solidFill>
                  <a:srgbClr val="5F4778"/>
                </a:solidFill>
                <a:latin typeface="Cambria Math"/>
                <a:cs typeface="Cambria Math"/>
              </a:rPr>
              <a:t>i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v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n</a:t>
            </a:r>
            <a:r>
              <a:rPr sz="1500" spc="-1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m</a:t>
            </a:r>
            <a:r>
              <a:rPr sz="1500" spc="-5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7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0.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500" spc="-1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&amp;</a:t>
            </a:r>
            <a:r>
              <a:rPr sz="1500" spc="-6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spc="-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3.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500" spc="-8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, 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Le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t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s</a:t>
            </a:r>
            <a:r>
              <a:rPr sz="1500" spc="-12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5F4778"/>
                </a:solidFill>
                <a:latin typeface="Cambria Math"/>
                <a:cs typeface="Cambria Math"/>
              </a:rPr>
              <a:t>p</a:t>
            </a:r>
            <a:r>
              <a:rPr sz="1500" spc="-25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d</a:t>
            </a:r>
            <a:r>
              <a:rPr sz="1500" spc="30" dirty="0">
                <a:solidFill>
                  <a:srgbClr val="5F4778"/>
                </a:solidFill>
                <a:latin typeface="Cambria Math"/>
                <a:cs typeface="Cambria Math"/>
              </a:rPr>
              <a:t>i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t</a:t>
            </a:r>
            <a:r>
              <a:rPr sz="1500" spc="-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v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a</a:t>
            </a:r>
            <a:r>
              <a:rPr sz="1500" spc="-35" dirty="0">
                <a:solidFill>
                  <a:srgbClr val="5F4778"/>
                </a:solidFill>
                <a:latin typeface="Cambria Math"/>
                <a:cs typeface="Cambria Math"/>
              </a:rPr>
              <a:t>l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u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s</a:t>
            </a:r>
            <a:r>
              <a:rPr sz="1500" spc="-5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f</a:t>
            </a:r>
            <a:r>
              <a:rPr sz="1500" spc="25" dirty="0">
                <a:solidFill>
                  <a:srgbClr val="5F4778"/>
                </a:solidFill>
                <a:latin typeface="Cambria Math"/>
                <a:cs typeface="Cambria Math"/>
              </a:rPr>
              <a:t>o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-1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y</a:t>
            </a:r>
            <a:r>
              <a:rPr sz="1500" spc="-8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40" dirty="0">
                <a:solidFill>
                  <a:srgbClr val="5F4778"/>
                </a:solidFill>
                <a:latin typeface="Cambria Math"/>
                <a:cs typeface="Cambria Math"/>
              </a:rPr>
              <a:t>w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h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n 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x</a:t>
            </a:r>
            <a:r>
              <a:rPr sz="1500" spc="-1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30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{1,2,3,4,5}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35705" y="3137604"/>
            <a:ext cx="1692910" cy="1126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lang="en-US" sz="1400" spc="15" dirty="0">
                <a:solidFill>
                  <a:srgbClr val="00AF50"/>
                </a:solidFill>
                <a:latin typeface="Cambria Math"/>
                <a:cs typeface="Cambria Math"/>
              </a:rPr>
              <a:t>4</a:t>
            </a:r>
            <a:endParaRPr sz="1400" dirty="0">
              <a:latin typeface="Cambria Math"/>
              <a:cs typeface="Cambria Math"/>
            </a:endParaRPr>
          </a:p>
          <a:p>
            <a:pPr marL="31750">
              <a:lnSpc>
                <a:spcPts val="1664"/>
              </a:lnSpc>
              <a:spcBef>
                <a:spcPts val="50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lang="en-US" sz="1400" spc="15" dirty="0">
                <a:solidFill>
                  <a:srgbClr val="00AF50"/>
                </a:solidFill>
                <a:latin typeface="Cambria Math"/>
                <a:cs typeface="Cambria Math"/>
              </a:rPr>
              <a:t>5</a:t>
            </a:r>
            <a:endParaRPr sz="1400" dirty="0">
              <a:latin typeface="Cambria Math"/>
              <a:cs typeface="Cambria Math"/>
            </a:endParaRPr>
          </a:p>
          <a:p>
            <a:pPr marL="31750">
              <a:lnSpc>
                <a:spcPts val="1650"/>
              </a:lnSpc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lang="en-US" sz="1400" spc="15" dirty="0">
                <a:solidFill>
                  <a:srgbClr val="00AF50"/>
                </a:solidFill>
                <a:latin typeface="Cambria Math"/>
                <a:cs typeface="Cambria Math"/>
              </a:rPr>
              <a:t>6</a:t>
            </a:r>
            <a:endParaRPr sz="1400" dirty="0">
              <a:latin typeface="Cambria Math"/>
              <a:cs typeface="Cambria Math"/>
            </a:endParaRPr>
          </a:p>
          <a:p>
            <a:pPr marL="31750">
              <a:lnSpc>
                <a:spcPts val="1664"/>
              </a:lnSpc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4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1400" spc="50" dirty="0">
                <a:solidFill>
                  <a:srgbClr val="00AF50"/>
                </a:solidFill>
                <a:latin typeface="Cambria Math"/>
                <a:cs typeface="Times New Roman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lang="en-US" sz="1400" spc="15" dirty="0">
                <a:solidFill>
                  <a:srgbClr val="00AF50"/>
                </a:solidFill>
                <a:latin typeface="Cambria Math"/>
                <a:cs typeface="Cambria Math"/>
              </a:rPr>
              <a:t>7</a:t>
            </a:r>
            <a:endParaRPr sz="1400" dirty="0">
              <a:latin typeface="Cambria Math"/>
              <a:cs typeface="Cambria Math"/>
            </a:endParaRPr>
          </a:p>
          <a:p>
            <a:pPr marL="31750">
              <a:lnSpc>
                <a:spcPct val="100000"/>
              </a:lnSpc>
              <a:spcBef>
                <a:spcPts val="50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5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1400" spc="50" dirty="0">
                <a:solidFill>
                  <a:srgbClr val="00AF50"/>
                </a:solidFill>
                <a:latin typeface="Cambria Math"/>
                <a:cs typeface="Times New Roman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lang="en-US" sz="1400" spc="15" dirty="0">
                <a:solidFill>
                  <a:srgbClr val="00AF50"/>
                </a:solidFill>
                <a:latin typeface="Cambria Math"/>
                <a:cs typeface="Cambria Math"/>
              </a:rPr>
              <a:t>8</a:t>
            </a:r>
            <a:endParaRPr sz="1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9892" y="219960"/>
            <a:ext cx="32004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Mean</a:t>
            </a:r>
            <a:r>
              <a:rPr spc="-25" dirty="0"/>
              <a:t> </a:t>
            </a:r>
            <a:r>
              <a:rPr spc="25" dirty="0"/>
              <a:t>Square</a:t>
            </a:r>
            <a:r>
              <a:rPr spc="-15" dirty="0"/>
              <a:t> </a:t>
            </a:r>
            <a:r>
              <a:rPr spc="5" dirty="0"/>
              <a:t>Error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0246" y="1243263"/>
            <a:ext cx="116205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m</a:t>
            </a:r>
            <a:r>
              <a:rPr sz="1500" spc="-5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7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0.1</a:t>
            </a:r>
            <a:endParaRPr sz="1500">
              <a:latin typeface="Cambria Math"/>
              <a:cs typeface="Cambria Math"/>
            </a:endParaRPr>
          </a:p>
          <a:p>
            <a:pPr marL="36830"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spc="-6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 3.3</a:t>
            </a:r>
            <a:endParaRPr sz="15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sz="1500" spc="-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5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 Math"/>
                <a:cs typeface="Cambria Math"/>
              </a:rPr>
              <a:t>0.1x</a:t>
            </a:r>
            <a:r>
              <a:rPr sz="15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5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mbria Math"/>
                <a:cs typeface="Cambria Math"/>
              </a:rPr>
              <a:t>3.3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8133" y="2173539"/>
            <a:ext cx="245364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F4778"/>
                </a:solidFill>
                <a:latin typeface="Cambria Math"/>
                <a:cs typeface="Cambria Math"/>
              </a:rPr>
              <a:t>F</a:t>
            </a:r>
            <a:r>
              <a:rPr sz="1500" spc="25" dirty="0">
                <a:solidFill>
                  <a:srgbClr val="5F4778"/>
                </a:solidFill>
                <a:latin typeface="Cambria Math"/>
                <a:cs typeface="Cambria Math"/>
              </a:rPr>
              <a:t>o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-1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5F4778"/>
                </a:solidFill>
                <a:latin typeface="Cambria Math"/>
                <a:cs typeface="Cambria Math"/>
              </a:rPr>
              <a:t>g</a:t>
            </a:r>
            <a:r>
              <a:rPr sz="1500" spc="30" dirty="0">
                <a:solidFill>
                  <a:srgbClr val="5F4778"/>
                </a:solidFill>
                <a:latin typeface="Cambria Math"/>
                <a:cs typeface="Cambria Math"/>
              </a:rPr>
              <a:t>i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v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n</a:t>
            </a:r>
            <a:r>
              <a:rPr sz="1500" spc="-1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m</a:t>
            </a:r>
            <a:r>
              <a:rPr sz="1500" spc="-5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7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0.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r>
              <a:rPr sz="1500" spc="-1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&amp;</a:t>
            </a:r>
            <a:r>
              <a:rPr sz="1500" spc="-6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spc="-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3.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r>
              <a:rPr sz="1500" spc="-8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, 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Le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t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s</a:t>
            </a:r>
            <a:r>
              <a:rPr sz="1500" spc="-12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5F4778"/>
                </a:solidFill>
                <a:latin typeface="Cambria Math"/>
                <a:cs typeface="Cambria Math"/>
              </a:rPr>
              <a:t>p</a:t>
            </a:r>
            <a:r>
              <a:rPr sz="1500" spc="-25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15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d</a:t>
            </a:r>
            <a:r>
              <a:rPr sz="1500" spc="30" dirty="0">
                <a:solidFill>
                  <a:srgbClr val="5F4778"/>
                </a:solidFill>
                <a:latin typeface="Cambria Math"/>
                <a:cs typeface="Cambria Math"/>
              </a:rPr>
              <a:t>i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c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t</a:t>
            </a:r>
            <a:r>
              <a:rPr sz="1500" spc="-6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v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a</a:t>
            </a:r>
            <a:r>
              <a:rPr sz="1500" spc="-35" dirty="0">
                <a:solidFill>
                  <a:srgbClr val="5F4778"/>
                </a:solidFill>
                <a:latin typeface="Cambria Math"/>
                <a:cs typeface="Cambria Math"/>
              </a:rPr>
              <a:t>l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u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s</a:t>
            </a:r>
            <a:r>
              <a:rPr sz="1500" spc="-5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5F4778"/>
                </a:solidFill>
                <a:latin typeface="Cambria Math"/>
                <a:cs typeface="Cambria Math"/>
              </a:rPr>
              <a:t>f</a:t>
            </a:r>
            <a:r>
              <a:rPr sz="1500" spc="25" dirty="0">
                <a:solidFill>
                  <a:srgbClr val="5F4778"/>
                </a:solidFill>
                <a:latin typeface="Cambria Math"/>
                <a:cs typeface="Cambria Math"/>
              </a:rPr>
              <a:t>o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r</a:t>
            </a:r>
            <a:r>
              <a:rPr sz="1500" spc="-1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y</a:t>
            </a:r>
            <a:r>
              <a:rPr sz="1500" spc="-85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spc="-40" dirty="0">
                <a:solidFill>
                  <a:srgbClr val="5F4778"/>
                </a:solidFill>
                <a:latin typeface="Cambria Math"/>
                <a:cs typeface="Cambria Math"/>
              </a:rPr>
              <a:t>w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h</a:t>
            </a:r>
            <a:r>
              <a:rPr sz="1500" spc="10" dirty="0">
                <a:solidFill>
                  <a:srgbClr val="5F4778"/>
                </a:solidFill>
                <a:latin typeface="Cambria Math"/>
                <a:cs typeface="Cambria Math"/>
              </a:rPr>
              <a:t>e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n </a:t>
            </a:r>
            <a:r>
              <a:rPr sz="1500" dirty="0">
                <a:solidFill>
                  <a:srgbClr val="5F4778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x</a:t>
            </a:r>
            <a:r>
              <a:rPr sz="1500" spc="-15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5F4778"/>
                </a:solidFill>
                <a:latin typeface="Cambria Math"/>
                <a:cs typeface="Cambria Math"/>
              </a:rPr>
              <a:t>=</a:t>
            </a:r>
            <a:r>
              <a:rPr sz="1500" spc="-30" dirty="0">
                <a:solidFill>
                  <a:srgbClr val="5F4778"/>
                </a:solidFill>
                <a:latin typeface="Cambria Math"/>
                <a:cs typeface="Cambria Math"/>
              </a:rPr>
              <a:t> </a:t>
            </a:r>
            <a:r>
              <a:rPr sz="1500" spc="-10" dirty="0">
                <a:solidFill>
                  <a:srgbClr val="5F4778"/>
                </a:solidFill>
                <a:latin typeface="Cambria Math"/>
                <a:cs typeface="Cambria Math"/>
              </a:rPr>
              <a:t>{1,2,3,4,5}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35705" y="3137604"/>
            <a:ext cx="1692910" cy="1101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  <a:p>
            <a:pPr marL="31750">
              <a:lnSpc>
                <a:spcPts val="1664"/>
              </a:lnSpc>
              <a:spcBef>
                <a:spcPts val="50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31750">
              <a:lnSpc>
                <a:spcPts val="1650"/>
              </a:lnSpc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  <a:p>
            <a:pPr marL="31750">
              <a:lnSpc>
                <a:spcPts val="1664"/>
              </a:lnSpc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4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9</a:t>
            </a:r>
            <a:endParaRPr sz="1400">
              <a:latin typeface="Cambria Math"/>
              <a:cs typeface="Cambria Math"/>
            </a:endParaRPr>
          </a:p>
          <a:p>
            <a:pPr marL="31750">
              <a:lnSpc>
                <a:spcPct val="100000"/>
              </a:lnSpc>
              <a:spcBef>
                <a:spcPts val="50"/>
              </a:spcBef>
            </a:pP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y</a:t>
            </a:r>
            <a:r>
              <a:rPr sz="1400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4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x</a:t>
            </a:r>
            <a:r>
              <a:rPr sz="1400" spc="-1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5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r>
              <a:rPr sz="1400" spc="2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1400" spc="-1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400" spc="10" dirty="0">
                <a:solidFill>
                  <a:srgbClr val="00AF50"/>
                </a:solidFill>
                <a:latin typeface="Cambria Math"/>
                <a:cs typeface="Cambria Math"/>
              </a:rPr>
              <a:t>.</a:t>
            </a:r>
            <a:r>
              <a:rPr sz="1400" spc="15" dirty="0">
                <a:solidFill>
                  <a:srgbClr val="00AF50"/>
                </a:solidFill>
                <a:latin typeface="Cambria Math"/>
                <a:cs typeface="Cambria Math"/>
              </a:rPr>
              <a:t>8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3007" y="219960"/>
            <a:ext cx="4134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Finding</a:t>
            </a:r>
            <a:r>
              <a:rPr spc="-5" dirty="0"/>
              <a:t> </a:t>
            </a:r>
            <a:r>
              <a:rPr spc="15" dirty="0"/>
              <a:t>the</a:t>
            </a:r>
            <a:r>
              <a:rPr spc="70" dirty="0"/>
              <a:t> </a:t>
            </a:r>
            <a:r>
              <a:rPr spc="30" dirty="0"/>
              <a:t>best</a:t>
            </a:r>
            <a:r>
              <a:rPr spc="-55" dirty="0"/>
              <a:t> </a:t>
            </a:r>
            <a:r>
              <a:rPr spc="10" dirty="0"/>
              <a:t>Fit</a:t>
            </a:r>
            <a:r>
              <a:rPr spc="20" dirty="0"/>
              <a:t> Line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4490" y="1305861"/>
            <a:ext cx="6413594" cy="3267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775" y="2899662"/>
            <a:ext cx="26517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-7" baseline="-16203" dirty="0">
                <a:latin typeface="Cambria Math"/>
                <a:cs typeface="Cambria Math"/>
              </a:rPr>
              <a:t>𝛴</a:t>
            </a:r>
            <a:r>
              <a:rPr sz="1500" spc="-5" dirty="0">
                <a:solidFill>
                  <a:srgbClr val="3F3F3F"/>
                </a:solidFill>
                <a:latin typeface="Cambria Math"/>
                <a:cs typeface="Cambria Math"/>
              </a:rPr>
              <a:t>(Predicted</a:t>
            </a:r>
            <a:r>
              <a:rPr sz="1500" spc="-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5" dirty="0">
                <a:solidFill>
                  <a:srgbClr val="3F3F3F"/>
                </a:solidFill>
                <a:latin typeface="Cambria Math"/>
                <a:cs typeface="Cambria Math"/>
              </a:rPr>
              <a:t>Distance</a:t>
            </a:r>
            <a:r>
              <a:rPr sz="150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50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0" dirty="0">
                <a:solidFill>
                  <a:srgbClr val="3F3F3F"/>
                </a:solidFill>
                <a:latin typeface="Cambria Math"/>
                <a:cs typeface="Cambria Math"/>
              </a:rPr>
              <a:t>Mean)</a:t>
            </a:r>
            <a:r>
              <a:rPr sz="1800" spc="-15" baseline="34722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1800" baseline="34722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6950" y="4222118"/>
            <a:ext cx="438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6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6556" y="4404359"/>
            <a:ext cx="1244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22605" algn="l"/>
              </a:tabLst>
            </a:pPr>
            <a:r>
              <a:rPr sz="2400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spc="-52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475" spc="44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spc="494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44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4335" y="4194495"/>
            <a:ext cx="10413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6837" y="67476"/>
            <a:ext cx="6369050" cy="2723515"/>
            <a:chOff x="146837" y="67476"/>
            <a:chExt cx="6369050" cy="272351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837" y="67476"/>
              <a:ext cx="1275969" cy="5103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72983" y="1073908"/>
              <a:ext cx="1128395" cy="1703070"/>
            </a:xfrm>
            <a:custGeom>
              <a:avLst/>
              <a:gdLst/>
              <a:ahLst/>
              <a:cxnLst/>
              <a:rect l="l" t="t" r="r" b="b"/>
              <a:pathLst>
                <a:path w="1128395" h="1703070">
                  <a:moveTo>
                    <a:pt x="0" y="1702688"/>
                  </a:moveTo>
                  <a:lnTo>
                    <a:pt x="561773" y="1702688"/>
                  </a:lnTo>
                  <a:lnTo>
                    <a:pt x="561773" y="0"/>
                  </a:lnTo>
                  <a:lnTo>
                    <a:pt x="0" y="0"/>
                  </a:lnTo>
                  <a:lnTo>
                    <a:pt x="0" y="1702688"/>
                  </a:lnTo>
                  <a:close/>
                </a:path>
                <a:path w="1128395" h="1703070">
                  <a:moveTo>
                    <a:pt x="0" y="276477"/>
                  </a:moveTo>
                  <a:lnTo>
                    <a:pt x="561715" y="276477"/>
                  </a:lnTo>
                </a:path>
                <a:path w="1128395" h="1703070">
                  <a:moveTo>
                    <a:pt x="0" y="1384816"/>
                  </a:moveTo>
                  <a:lnTo>
                    <a:pt x="561715" y="1384816"/>
                  </a:lnTo>
                </a:path>
                <a:path w="1128395" h="1703070">
                  <a:moveTo>
                    <a:pt x="566287" y="1701677"/>
                  </a:moveTo>
                  <a:lnTo>
                    <a:pt x="1128061" y="1701677"/>
                  </a:lnTo>
                  <a:lnTo>
                    <a:pt x="1128061" y="0"/>
                  </a:lnTo>
                  <a:lnTo>
                    <a:pt x="566287" y="0"/>
                  </a:lnTo>
                  <a:lnTo>
                    <a:pt x="566287" y="1701677"/>
                  </a:lnTo>
                  <a:close/>
                </a:path>
                <a:path w="1128395" h="1703070">
                  <a:moveTo>
                    <a:pt x="566287" y="275472"/>
                  </a:moveTo>
                  <a:lnTo>
                    <a:pt x="1128034" y="275472"/>
                  </a:lnTo>
                </a:path>
                <a:path w="1128395" h="1703070">
                  <a:moveTo>
                    <a:pt x="566287" y="1383791"/>
                  </a:moveTo>
                  <a:lnTo>
                    <a:pt x="1128034" y="13837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0868" y="4628193"/>
            <a:ext cx="12001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4951" y="1227185"/>
            <a:ext cx="3580765" cy="3588385"/>
          </a:xfrm>
          <a:custGeom>
            <a:avLst/>
            <a:gdLst/>
            <a:ahLst/>
            <a:cxnLst/>
            <a:rect l="l" t="t" r="r" b="b"/>
            <a:pathLst>
              <a:path w="3580765" h="3588385">
                <a:moveTo>
                  <a:pt x="0" y="0"/>
                </a:moveTo>
                <a:lnTo>
                  <a:pt x="0" y="3588154"/>
                </a:lnTo>
              </a:path>
              <a:path w="3580765" h="3588385">
                <a:moveTo>
                  <a:pt x="3580762" y="3588154"/>
                </a:moveTo>
                <a:lnTo>
                  <a:pt x="0" y="35838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86177" y="481362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9587" y="4805358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07739" y="4805358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2893" y="4805358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4075" y="4805358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184" y="4805358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2695" y="4826313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8796" y="2024999"/>
            <a:ext cx="4542790" cy="1662430"/>
            <a:chOff x="658796" y="2024999"/>
            <a:chExt cx="4542790" cy="166243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4"/>
              <a:ext cx="105287" cy="107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8"/>
              <a:ext cx="105287" cy="10757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5"/>
              <a:ext cx="105284" cy="1077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3"/>
              <a:ext cx="105277" cy="10757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229861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1187" y="2142170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1187" y="2448244"/>
            <a:ext cx="14160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688" y="1034986"/>
            <a:ext cx="1371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75938" y="1019108"/>
            <a:ext cx="2679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45" dirty="0">
                <a:solidFill>
                  <a:srgbClr val="00AF50"/>
                </a:solidFill>
                <a:latin typeface="Cambria Math"/>
                <a:cs typeface="Cambria Math"/>
              </a:rPr>
              <a:t>𝑦</a:t>
            </a:r>
            <a:r>
              <a:rPr sz="1800" spc="-67" baseline="-13888" dirty="0">
                <a:solidFill>
                  <a:srgbClr val="00AF50"/>
                </a:solidFill>
                <a:latin typeface="Cambria Math"/>
                <a:cs typeface="Cambria Math"/>
              </a:rPr>
              <a:t>𝑝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60283" y="1343720"/>
            <a:ext cx="1153795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  <a:tab pos="702310" algn="l"/>
                <a:tab pos="1140460" algn="l"/>
              </a:tabLst>
            </a:pPr>
            <a:r>
              <a:rPr sz="2475" u="heavy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475" u="heavy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75" u="heavy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475" u="heavy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heavy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3.</a:t>
            </a:r>
            <a:r>
              <a:rPr lang="en-US" sz="1650" u="heavy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4</a:t>
            </a:r>
            <a:r>
              <a:rPr sz="1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  <a:tab pos="725170" algn="l"/>
                <a:tab pos="1140460" algn="l"/>
              </a:tabLst>
            </a:pPr>
            <a:r>
              <a:rPr sz="16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75" u="heavy" spc="7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3.</a:t>
            </a:r>
            <a:r>
              <a:rPr lang="en-US" sz="2475" u="heavy" spc="7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5</a:t>
            </a:r>
            <a:r>
              <a:rPr sz="2475" u="heavy" spc="7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75" baseline="3367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243204" algn="l"/>
                <a:tab pos="724535" algn="l"/>
                <a:tab pos="1140460" algn="l"/>
              </a:tabLst>
            </a:pPr>
            <a:r>
              <a:rPr sz="16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</a:t>
            </a:r>
            <a:r>
              <a:rPr sz="1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75" u="heavy" spc="7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3.</a:t>
            </a:r>
            <a:r>
              <a:rPr lang="en-US" sz="2475" u="heavy" spc="7" baseline="336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6</a:t>
            </a:r>
            <a:r>
              <a:rPr sz="2475" u="heavy" spc="7" baseline="336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75" baseline="3367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72502" y="2168843"/>
            <a:ext cx="3041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-15" dirty="0">
                <a:latin typeface="Cambria Math"/>
                <a:cs typeface="Cambria Math"/>
              </a:rPr>
              <a:t>3</a:t>
            </a:r>
            <a:r>
              <a:rPr sz="1650" spc="35" dirty="0">
                <a:latin typeface="Cambria Math"/>
                <a:cs typeface="Cambria Math"/>
              </a:rPr>
              <a:t>.</a:t>
            </a:r>
            <a:r>
              <a:rPr lang="en-US" sz="1650" spc="35" dirty="0">
                <a:latin typeface="Cambria Math"/>
                <a:cs typeface="Cambria Math"/>
              </a:rPr>
              <a:t>7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72763" y="2474286"/>
            <a:ext cx="30353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-15" dirty="0">
                <a:latin typeface="Cambria Math"/>
                <a:cs typeface="Cambria Math"/>
              </a:rPr>
              <a:t>3</a:t>
            </a:r>
            <a:r>
              <a:rPr sz="1650" spc="30" dirty="0">
                <a:latin typeface="Cambria Math"/>
                <a:cs typeface="Cambria Math"/>
              </a:rPr>
              <a:t>.</a:t>
            </a:r>
            <a:r>
              <a:rPr sz="1650" dirty="0">
                <a:latin typeface="Cambria Math"/>
                <a:cs typeface="Cambria Math"/>
              </a:rPr>
              <a:t>8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546983" y="3191508"/>
            <a:ext cx="438784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65" dirty="0">
                <a:latin typeface="Cambria Math"/>
                <a:cs typeface="Cambria Math"/>
              </a:rPr>
              <a:t>𝑅</a:t>
            </a:r>
            <a:r>
              <a:rPr sz="1650" spc="97" baseline="27777" dirty="0">
                <a:latin typeface="Cambria Math"/>
                <a:cs typeface="Cambria Math"/>
              </a:rPr>
              <a:t>2</a:t>
            </a:r>
            <a:r>
              <a:rPr sz="1650" spc="-6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72621" y="3356478"/>
            <a:ext cx="2686685" cy="10160"/>
          </a:xfrm>
          <a:custGeom>
            <a:avLst/>
            <a:gdLst/>
            <a:ahLst/>
            <a:cxnLst/>
            <a:rect l="l" t="t" r="r" b="b"/>
            <a:pathLst>
              <a:path w="2686684" h="10160">
                <a:moveTo>
                  <a:pt x="0" y="0"/>
                </a:moveTo>
                <a:lnTo>
                  <a:pt x="2686568" y="9656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515105" y="3430840"/>
            <a:ext cx="22123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F3F3F"/>
                </a:solidFill>
                <a:latin typeface="Cambria Math"/>
                <a:cs typeface="Cambria Math"/>
              </a:rPr>
              <a:t>(Actual</a:t>
            </a:r>
            <a:r>
              <a:rPr sz="15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5" dirty="0">
                <a:solidFill>
                  <a:srgbClr val="3F3F3F"/>
                </a:solidFill>
                <a:latin typeface="Cambria Math"/>
                <a:cs typeface="Cambria Math"/>
              </a:rPr>
              <a:t>Distance</a:t>
            </a:r>
            <a:r>
              <a:rPr sz="1500" spc="-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3F3F3F"/>
                </a:solidFill>
                <a:latin typeface="Cambria Math"/>
                <a:cs typeface="Cambria Math"/>
              </a:rPr>
              <a:t>–</a:t>
            </a:r>
            <a:r>
              <a:rPr sz="15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5" dirty="0">
                <a:solidFill>
                  <a:srgbClr val="3F3F3F"/>
                </a:solidFill>
                <a:latin typeface="Cambria Math"/>
                <a:cs typeface="Cambria Math"/>
              </a:rPr>
              <a:t>Mean)</a:t>
            </a:r>
            <a:r>
              <a:rPr sz="1800" spc="7" baseline="32407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endParaRPr sz="1800" baseline="32407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47439" y="3368034"/>
            <a:ext cx="11855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76835">
              <a:lnSpc>
                <a:spcPct val="100000"/>
              </a:lnSpc>
              <a:spcBef>
                <a:spcPts val="1914"/>
              </a:spcBef>
              <a:tabLst>
                <a:tab pos="492759" algn="l"/>
                <a:tab pos="731520" algn="l"/>
              </a:tabLst>
            </a:pPr>
            <a:r>
              <a:rPr sz="2400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50" spc="3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52" baseline="5847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25" baseline="58479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25978" y="4644393"/>
            <a:ext cx="574040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29660" cy="5143500"/>
            <a:chOff x="0" y="0"/>
            <a:chExt cx="362966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3629040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3545204" cy="5143500"/>
            </a:xfrm>
            <a:custGeom>
              <a:avLst/>
              <a:gdLst/>
              <a:ahLst/>
              <a:cxnLst/>
              <a:rect l="l" t="t" r="r" b="b"/>
              <a:pathLst>
                <a:path w="3545204" h="5143500">
                  <a:moveTo>
                    <a:pt x="3544697" y="3126994"/>
                  </a:moveTo>
                  <a:lnTo>
                    <a:pt x="0" y="3126994"/>
                  </a:lnTo>
                  <a:lnTo>
                    <a:pt x="0" y="5143487"/>
                  </a:lnTo>
                  <a:lnTo>
                    <a:pt x="3544697" y="5143487"/>
                  </a:lnTo>
                  <a:lnTo>
                    <a:pt x="3544697" y="3126994"/>
                  </a:lnTo>
                  <a:close/>
                </a:path>
                <a:path w="3545204" h="5143500">
                  <a:moveTo>
                    <a:pt x="3544697" y="0"/>
                  </a:moveTo>
                  <a:lnTo>
                    <a:pt x="0" y="0"/>
                  </a:lnTo>
                  <a:lnTo>
                    <a:pt x="0" y="1380985"/>
                  </a:lnTo>
                  <a:lnTo>
                    <a:pt x="3544697" y="1380985"/>
                  </a:lnTo>
                  <a:lnTo>
                    <a:pt x="3544697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15570" rIns="0" bIns="0" rtlCol="0">
            <a:spAutoFit/>
          </a:bodyPr>
          <a:lstStyle/>
          <a:p>
            <a:pPr marR="807085">
              <a:lnSpc>
                <a:spcPct val="112599"/>
              </a:lnSpc>
              <a:spcBef>
                <a:spcPts val="910"/>
              </a:spcBef>
            </a:pPr>
            <a:r>
              <a:rPr sz="3950" b="1" spc="-7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3950" b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72127" y="939814"/>
            <a:ext cx="2037714" cy="441325"/>
          </a:xfrm>
          <a:custGeom>
            <a:avLst/>
            <a:gdLst/>
            <a:ahLst/>
            <a:cxnLst/>
            <a:rect l="l" t="t" r="r" b="b"/>
            <a:pathLst>
              <a:path w="2037714" h="441325">
                <a:moveTo>
                  <a:pt x="2037338" y="0"/>
                </a:moveTo>
                <a:lnTo>
                  <a:pt x="0" y="0"/>
                </a:lnTo>
                <a:lnTo>
                  <a:pt x="0" y="441173"/>
                </a:lnTo>
                <a:lnTo>
                  <a:pt x="2037338" y="441173"/>
                </a:lnTo>
                <a:lnTo>
                  <a:pt x="203733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4043" y="1037269"/>
            <a:ext cx="14941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latin typeface="Calibri"/>
                <a:cs typeface="Calibri"/>
              </a:rPr>
              <a:t>L</a:t>
            </a:r>
            <a:r>
              <a:rPr sz="1350" spc="1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R</a:t>
            </a:r>
            <a:r>
              <a:rPr sz="1350" b="0" spc="-1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G</a:t>
            </a:r>
            <a:r>
              <a:rPr sz="1350" spc="-10" dirty="0">
                <a:latin typeface="Calibri"/>
                <a:cs typeface="Calibri"/>
              </a:rPr>
              <a:t>R</a:t>
            </a:r>
            <a:r>
              <a:rPr sz="1350" spc="15" dirty="0">
                <a:latin typeface="Calibri"/>
                <a:cs typeface="Calibri"/>
              </a:rPr>
              <a:t>E</a:t>
            </a:r>
            <a:r>
              <a:rPr sz="1350" spc="35" dirty="0">
                <a:latin typeface="Calibri"/>
                <a:cs typeface="Calibri"/>
              </a:rPr>
              <a:t>SS</a:t>
            </a:r>
            <a:r>
              <a:rPr sz="1350" spc="15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1124" y="939814"/>
            <a:ext cx="2076450" cy="441325"/>
          </a:xfrm>
          <a:custGeom>
            <a:avLst/>
            <a:gdLst/>
            <a:ahLst/>
            <a:cxnLst/>
            <a:rect l="l" t="t" r="r" b="b"/>
            <a:pathLst>
              <a:path w="2076450" h="441325">
                <a:moveTo>
                  <a:pt x="2076068" y="0"/>
                </a:moveTo>
                <a:lnTo>
                  <a:pt x="0" y="0"/>
                </a:lnTo>
                <a:lnTo>
                  <a:pt x="0" y="441173"/>
                </a:lnTo>
                <a:lnTo>
                  <a:pt x="2076068" y="441173"/>
                </a:lnTo>
                <a:lnTo>
                  <a:pt x="207606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8837" y="1037269"/>
            <a:ext cx="16224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spc="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3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35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98315" y="933439"/>
            <a:ext cx="533400" cy="454025"/>
            <a:chOff x="3798315" y="933439"/>
            <a:chExt cx="533400" cy="454025"/>
          </a:xfrm>
        </p:grpSpPr>
        <p:sp>
          <p:nvSpPr>
            <p:cNvPr id="15" name="object 15"/>
            <p:cNvSpPr/>
            <p:nvPr/>
          </p:nvSpPr>
          <p:spPr>
            <a:xfrm>
              <a:off x="3804665" y="939789"/>
              <a:ext cx="520700" cy="441325"/>
            </a:xfrm>
            <a:custGeom>
              <a:avLst/>
              <a:gdLst/>
              <a:ahLst/>
              <a:cxnLst/>
              <a:rect l="l" t="t" r="r" b="b"/>
              <a:pathLst>
                <a:path w="520700" h="441325">
                  <a:moveTo>
                    <a:pt x="299465" y="0"/>
                  </a:moveTo>
                  <a:lnTo>
                    <a:pt x="0" y="0"/>
                  </a:lnTo>
                  <a:lnTo>
                    <a:pt x="220614" y="220614"/>
                  </a:lnTo>
                  <a:lnTo>
                    <a:pt x="0" y="441197"/>
                  </a:lnTo>
                  <a:lnTo>
                    <a:pt x="299465" y="441197"/>
                  </a:lnTo>
                  <a:lnTo>
                    <a:pt x="520080" y="220614"/>
                  </a:lnTo>
                  <a:lnTo>
                    <a:pt x="299465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4665" y="939789"/>
              <a:ext cx="520700" cy="441325"/>
            </a:xfrm>
            <a:custGeom>
              <a:avLst/>
              <a:gdLst/>
              <a:ahLst/>
              <a:cxnLst/>
              <a:rect l="l" t="t" r="r" b="b"/>
              <a:pathLst>
                <a:path w="520700" h="441325">
                  <a:moveTo>
                    <a:pt x="0" y="0"/>
                  </a:moveTo>
                  <a:lnTo>
                    <a:pt x="299465" y="0"/>
                  </a:lnTo>
                  <a:lnTo>
                    <a:pt x="520080" y="220614"/>
                  </a:lnTo>
                  <a:lnTo>
                    <a:pt x="299465" y="441197"/>
                  </a:lnTo>
                  <a:lnTo>
                    <a:pt x="0" y="441197"/>
                  </a:lnTo>
                  <a:lnTo>
                    <a:pt x="220614" y="2206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623050" y="933439"/>
            <a:ext cx="532765" cy="454025"/>
            <a:chOff x="6623050" y="933439"/>
            <a:chExt cx="532765" cy="454025"/>
          </a:xfrm>
        </p:grpSpPr>
        <p:sp>
          <p:nvSpPr>
            <p:cNvPr id="18" name="object 18"/>
            <p:cNvSpPr/>
            <p:nvPr/>
          </p:nvSpPr>
          <p:spPr>
            <a:xfrm>
              <a:off x="6629400" y="939789"/>
              <a:ext cx="520065" cy="441325"/>
            </a:xfrm>
            <a:custGeom>
              <a:avLst/>
              <a:gdLst/>
              <a:ahLst/>
              <a:cxnLst/>
              <a:rect l="l" t="t" r="r" b="b"/>
              <a:pathLst>
                <a:path w="520065" h="441325">
                  <a:moveTo>
                    <a:pt x="299465" y="0"/>
                  </a:moveTo>
                  <a:lnTo>
                    <a:pt x="0" y="0"/>
                  </a:lnTo>
                  <a:lnTo>
                    <a:pt x="220614" y="220614"/>
                  </a:lnTo>
                  <a:lnTo>
                    <a:pt x="0" y="441197"/>
                  </a:lnTo>
                  <a:lnTo>
                    <a:pt x="299465" y="441197"/>
                  </a:lnTo>
                  <a:lnTo>
                    <a:pt x="519927" y="220614"/>
                  </a:lnTo>
                  <a:lnTo>
                    <a:pt x="299465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9400" y="939789"/>
              <a:ext cx="520065" cy="441325"/>
            </a:xfrm>
            <a:custGeom>
              <a:avLst/>
              <a:gdLst/>
              <a:ahLst/>
              <a:cxnLst/>
              <a:rect l="l" t="t" r="r" b="b"/>
              <a:pathLst>
                <a:path w="520065" h="441325">
                  <a:moveTo>
                    <a:pt x="0" y="0"/>
                  </a:moveTo>
                  <a:lnTo>
                    <a:pt x="299465" y="0"/>
                  </a:lnTo>
                  <a:lnTo>
                    <a:pt x="519927" y="220614"/>
                  </a:lnTo>
                  <a:lnTo>
                    <a:pt x="299465" y="441197"/>
                  </a:lnTo>
                  <a:lnTo>
                    <a:pt x="0" y="441197"/>
                  </a:lnTo>
                  <a:lnTo>
                    <a:pt x="220614" y="2206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880225" y="1968489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798" y="5034"/>
                </a:lnTo>
                <a:lnTo>
                  <a:pt x="106693" y="19372"/>
                </a:lnTo>
                <a:lnTo>
                  <a:pt x="71323" y="41868"/>
                </a:lnTo>
                <a:lnTo>
                  <a:pt x="41829" y="71375"/>
                </a:lnTo>
                <a:lnTo>
                  <a:pt x="19350" y="106748"/>
                </a:lnTo>
                <a:lnTo>
                  <a:pt x="5027" y="146841"/>
                </a:lnTo>
                <a:lnTo>
                  <a:pt x="0" y="190506"/>
                </a:lnTo>
                <a:lnTo>
                  <a:pt x="5027" y="234168"/>
                </a:lnTo>
                <a:lnTo>
                  <a:pt x="19350" y="274259"/>
                </a:lnTo>
                <a:lnTo>
                  <a:pt x="41829" y="309631"/>
                </a:lnTo>
                <a:lnTo>
                  <a:pt x="71323" y="339138"/>
                </a:lnTo>
                <a:lnTo>
                  <a:pt x="106693" y="361633"/>
                </a:lnTo>
                <a:lnTo>
                  <a:pt x="146798" y="375972"/>
                </a:lnTo>
                <a:lnTo>
                  <a:pt x="190500" y="381006"/>
                </a:lnTo>
                <a:lnTo>
                  <a:pt x="1885584" y="381006"/>
                </a:lnTo>
                <a:lnTo>
                  <a:pt x="1929247" y="375972"/>
                </a:lnTo>
                <a:lnTo>
                  <a:pt x="1969337" y="361633"/>
                </a:lnTo>
                <a:lnTo>
                  <a:pt x="2004709" y="339138"/>
                </a:lnTo>
                <a:lnTo>
                  <a:pt x="2034216" y="309631"/>
                </a:lnTo>
                <a:lnTo>
                  <a:pt x="2056712" y="274259"/>
                </a:lnTo>
                <a:lnTo>
                  <a:pt x="2071050" y="234168"/>
                </a:lnTo>
                <a:lnTo>
                  <a:pt x="2076084" y="190506"/>
                </a:lnTo>
                <a:lnTo>
                  <a:pt x="2071050" y="146841"/>
                </a:lnTo>
                <a:lnTo>
                  <a:pt x="2056712" y="106748"/>
                </a:lnTo>
                <a:lnTo>
                  <a:pt x="2034216" y="71375"/>
                </a:lnTo>
                <a:lnTo>
                  <a:pt x="2004709" y="41868"/>
                </a:lnTo>
                <a:lnTo>
                  <a:pt x="1969337" y="19372"/>
                </a:lnTo>
                <a:lnTo>
                  <a:pt x="1929247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71699" y="2037776"/>
            <a:ext cx="14922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33972" y="1968489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8"/>
                </a:lnTo>
                <a:lnTo>
                  <a:pt x="41867" y="71375"/>
                </a:lnTo>
                <a:lnTo>
                  <a:pt x="19372" y="106748"/>
                </a:lnTo>
                <a:lnTo>
                  <a:pt x="5034" y="146841"/>
                </a:lnTo>
                <a:lnTo>
                  <a:pt x="0" y="190506"/>
                </a:lnTo>
                <a:lnTo>
                  <a:pt x="5034" y="234168"/>
                </a:lnTo>
                <a:lnTo>
                  <a:pt x="19372" y="274259"/>
                </a:lnTo>
                <a:lnTo>
                  <a:pt x="41867" y="309631"/>
                </a:lnTo>
                <a:lnTo>
                  <a:pt x="71374" y="339138"/>
                </a:lnTo>
                <a:lnTo>
                  <a:pt x="106746" y="361633"/>
                </a:lnTo>
                <a:lnTo>
                  <a:pt x="146837" y="375972"/>
                </a:lnTo>
                <a:lnTo>
                  <a:pt x="190500" y="381006"/>
                </a:lnTo>
                <a:lnTo>
                  <a:pt x="1885584" y="381006"/>
                </a:lnTo>
                <a:lnTo>
                  <a:pt x="1929285" y="375972"/>
                </a:lnTo>
                <a:lnTo>
                  <a:pt x="1969390" y="361633"/>
                </a:lnTo>
                <a:lnTo>
                  <a:pt x="2004760" y="339138"/>
                </a:lnTo>
                <a:lnTo>
                  <a:pt x="2034254" y="309631"/>
                </a:lnTo>
                <a:lnTo>
                  <a:pt x="2056733" y="274259"/>
                </a:lnTo>
                <a:lnTo>
                  <a:pt x="2071056" y="234168"/>
                </a:lnTo>
                <a:lnTo>
                  <a:pt x="2076084" y="190506"/>
                </a:lnTo>
                <a:lnTo>
                  <a:pt x="2071056" y="146841"/>
                </a:lnTo>
                <a:lnTo>
                  <a:pt x="2056733" y="106748"/>
                </a:lnTo>
                <a:lnTo>
                  <a:pt x="2034254" y="71375"/>
                </a:lnTo>
                <a:lnTo>
                  <a:pt x="2004760" y="41868"/>
                </a:lnTo>
                <a:lnTo>
                  <a:pt x="1969390" y="19372"/>
                </a:lnTo>
                <a:lnTo>
                  <a:pt x="1929285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8015" y="2037776"/>
            <a:ext cx="14725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4798" y="2692395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798" y="5034"/>
                </a:lnTo>
                <a:lnTo>
                  <a:pt x="106693" y="19372"/>
                </a:lnTo>
                <a:lnTo>
                  <a:pt x="71323" y="41867"/>
                </a:lnTo>
                <a:lnTo>
                  <a:pt x="41829" y="71374"/>
                </a:lnTo>
                <a:lnTo>
                  <a:pt x="19350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50" y="274253"/>
                </a:lnTo>
                <a:lnTo>
                  <a:pt x="41829" y="309625"/>
                </a:lnTo>
                <a:lnTo>
                  <a:pt x="71323" y="339132"/>
                </a:lnTo>
                <a:lnTo>
                  <a:pt x="106693" y="361627"/>
                </a:lnTo>
                <a:lnTo>
                  <a:pt x="146798" y="375965"/>
                </a:lnTo>
                <a:lnTo>
                  <a:pt x="190500" y="381000"/>
                </a:lnTo>
                <a:lnTo>
                  <a:pt x="1885584" y="381000"/>
                </a:lnTo>
                <a:lnTo>
                  <a:pt x="1929285" y="375965"/>
                </a:lnTo>
                <a:lnTo>
                  <a:pt x="1969390" y="361627"/>
                </a:lnTo>
                <a:lnTo>
                  <a:pt x="2004760" y="339132"/>
                </a:lnTo>
                <a:lnTo>
                  <a:pt x="2034254" y="309625"/>
                </a:lnTo>
                <a:lnTo>
                  <a:pt x="2056733" y="274253"/>
                </a:lnTo>
                <a:lnTo>
                  <a:pt x="2071056" y="234162"/>
                </a:lnTo>
                <a:lnTo>
                  <a:pt x="2076084" y="190500"/>
                </a:lnTo>
                <a:lnTo>
                  <a:pt x="2071056" y="146837"/>
                </a:lnTo>
                <a:lnTo>
                  <a:pt x="2056733" y="106746"/>
                </a:lnTo>
                <a:lnTo>
                  <a:pt x="2034254" y="71374"/>
                </a:lnTo>
                <a:lnTo>
                  <a:pt x="2004760" y="41867"/>
                </a:lnTo>
                <a:lnTo>
                  <a:pt x="1969390" y="19372"/>
                </a:lnTo>
                <a:lnTo>
                  <a:pt x="1929285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99944" y="2762819"/>
            <a:ext cx="164718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Solves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3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33972" y="2698491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1885584" y="381000"/>
                </a:lnTo>
                <a:lnTo>
                  <a:pt x="1929285" y="375965"/>
                </a:lnTo>
                <a:lnTo>
                  <a:pt x="1969390" y="361627"/>
                </a:lnTo>
                <a:lnTo>
                  <a:pt x="2004760" y="339132"/>
                </a:lnTo>
                <a:lnTo>
                  <a:pt x="2034254" y="309625"/>
                </a:lnTo>
                <a:lnTo>
                  <a:pt x="2056733" y="274253"/>
                </a:lnTo>
                <a:lnTo>
                  <a:pt x="2071056" y="234162"/>
                </a:lnTo>
                <a:lnTo>
                  <a:pt x="2076084" y="190500"/>
                </a:lnTo>
                <a:lnTo>
                  <a:pt x="2071056" y="146837"/>
                </a:lnTo>
                <a:lnTo>
                  <a:pt x="2056733" y="106746"/>
                </a:lnTo>
                <a:lnTo>
                  <a:pt x="2034254" y="71374"/>
                </a:lnTo>
                <a:lnTo>
                  <a:pt x="2004760" y="41867"/>
                </a:lnTo>
                <a:lnTo>
                  <a:pt x="1969390" y="19372"/>
                </a:lnTo>
                <a:lnTo>
                  <a:pt x="1929285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75836" y="2768915"/>
            <a:ext cx="180593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lv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3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84798" y="3416295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798" y="5034"/>
                </a:lnTo>
                <a:lnTo>
                  <a:pt x="106693" y="19372"/>
                </a:lnTo>
                <a:lnTo>
                  <a:pt x="71323" y="41867"/>
                </a:lnTo>
                <a:lnTo>
                  <a:pt x="41829" y="71374"/>
                </a:lnTo>
                <a:lnTo>
                  <a:pt x="19350" y="106746"/>
                </a:lnTo>
                <a:lnTo>
                  <a:pt x="5027" y="146837"/>
                </a:lnTo>
                <a:lnTo>
                  <a:pt x="0" y="190500"/>
                </a:lnTo>
                <a:lnTo>
                  <a:pt x="5027" y="234162"/>
                </a:lnTo>
                <a:lnTo>
                  <a:pt x="19350" y="274253"/>
                </a:lnTo>
                <a:lnTo>
                  <a:pt x="41829" y="309625"/>
                </a:lnTo>
                <a:lnTo>
                  <a:pt x="71323" y="339132"/>
                </a:lnTo>
                <a:lnTo>
                  <a:pt x="106693" y="361627"/>
                </a:lnTo>
                <a:lnTo>
                  <a:pt x="146798" y="375965"/>
                </a:lnTo>
                <a:lnTo>
                  <a:pt x="190500" y="381000"/>
                </a:lnTo>
                <a:lnTo>
                  <a:pt x="1885584" y="381000"/>
                </a:lnTo>
                <a:lnTo>
                  <a:pt x="1929285" y="375965"/>
                </a:lnTo>
                <a:lnTo>
                  <a:pt x="1969390" y="361627"/>
                </a:lnTo>
                <a:lnTo>
                  <a:pt x="2004760" y="339132"/>
                </a:lnTo>
                <a:lnTo>
                  <a:pt x="2034254" y="309625"/>
                </a:lnTo>
                <a:lnTo>
                  <a:pt x="2056733" y="274253"/>
                </a:lnTo>
                <a:lnTo>
                  <a:pt x="2071056" y="234162"/>
                </a:lnTo>
                <a:lnTo>
                  <a:pt x="2076084" y="190500"/>
                </a:lnTo>
                <a:lnTo>
                  <a:pt x="2071056" y="146837"/>
                </a:lnTo>
                <a:lnTo>
                  <a:pt x="2056733" y="106746"/>
                </a:lnTo>
                <a:lnTo>
                  <a:pt x="2034254" y="71374"/>
                </a:lnTo>
                <a:lnTo>
                  <a:pt x="2004760" y="41867"/>
                </a:lnTo>
                <a:lnTo>
                  <a:pt x="1969390" y="19372"/>
                </a:lnTo>
                <a:lnTo>
                  <a:pt x="1929285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81579" y="3487990"/>
            <a:ext cx="891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Straight</a:t>
            </a:r>
            <a:r>
              <a:rPr sz="13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29400" y="3416295"/>
            <a:ext cx="2076450" cy="381000"/>
          </a:xfrm>
          <a:custGeom>
            <a:avLst/>
            <a:gdLst/>
            <a:ahLst/>
            <a:cxnLst/>
            <a:rect l="l" t="t" r="r" b="b"/>
            <a:pathLst>
              <a:path w="2076450" h="381000">
                <a:moveTo>
                  <a:pt x="1885584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1885584" y="381000"/>
                </a:lnTo>
                <a:lnTo>
                  <a:pt x="1929285" y="375965"/>
                </a:lnTo>
                <a:lnTo>
                  <a:pt x="1969390" y="361627"/>
                </a:lnTo>
                <a:lnTo>
                  <a:pt x="2004760" y="339132"/>
                </a:lnTo>
                <a:lnTo>
                  <a:pt x="2034254" y="309625"/>
                </a:lnTo>
                <a:lnTo>
                  <a:pt x="2056733" y="274253"/>
                </a:lnTo>
                <a:lnTo>
                  <a:pt x="2071056" y="234162"/>
                </a:lnTo>
                <a:lnTo>
                  <a:pt x="2076084" y="190500"/>
                </a:lnTo>
                <a:lnTo>
                  <a:pt x="2071056" y="146837"/>
                </a:lnTo>
                <a:lnTo>
                  <a:pt x="2056733" y="106746"/>
                </a:lnTo>
                <a:lnTo>
                  <a:pt x="2034254" y="71374"/>
                </a:lnTo>
                <a:lnTo>
                  <a:pt x="2004760" y="41867"/>
                </a:lnTo>
                <a:lnTo>
                  <a:pt x="1969390" y="19372"/>
                </a:lnTo>
                <a:lnTo>
                  <a:pt x="1929285" y="5034"/>
                </a:lnTo>
                <a:lnTo>
                  <a:pt x="188558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391024" y="3487990"/>
            <a:ext cx="558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S-Curve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983" y="1073907"/>
            <a:ext cx="561975" cy="1703070"/>
          </a:xfrm>
          <a:custGeom>
            <a:avLst/>
            <a:gdLst/>
            <a:ahLst/>
            <a:cxnLst/>
            <a:rect l="l" t="t" r="r" b="b"/>
            <a:pathLst>
              <a:path w="561975" h="1703070">
                <a:moveTo>
                  <a:pt x="0" y="1702688"/>
                </a:moveTo>
                <a:lnTo>
                  <a:pt x="561773" y="1702688"/>
                </a:lnTo>
                <a:lnTo>
                  <a:pt x="561773" y="0"/>
                </a:lnTo>
                <a:lnTo>
                  <a:pt x="0" y="0"/>
                </a:lnTo>
                <a:lnTo>
                  <a:pt x="0" y="170268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9822"/>
              </p:ext>
            </p:extLst>
          </p:nvPr>
        </p:nvGraphicFramePr>
        <p:xfrm>
          <a:off x="5358696" y="1059620"/>
          <a:ext cx="2576194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pPr marL="28575" algn="ctr">
                        <a:lnSpc>
                          <a:spcPts val="177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72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4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1939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7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-3.6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8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5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4">
                <a:tc>
                  <a:txBody>
                    <a:bodyPr/>
                    <a:lstStyle/>
                    <a:p>
                      <a:pPr marL="15875" algn="ctr">
                        <a:lnSpc>
                          <a:spcPts val="1930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6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marL="1587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7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497970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8134" y="4117325"/>
            <a:ext cx="52197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7096" y="4506588"/>
            <a:ext cx="514984" cy="2724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983" y="1073907"/>
            <a:ext cx="561975" cy="1703070"/>
          </a:xfrm>
          <a:custGeom>
            <a:avLst/>
            <a:gdLst/>
            <a:ahLst/>
            <a:cxnLst/>
            <a:rect l="l" t="t" r="r" b="b"/>
            <a:pathLst>
              <a:path w="561975" h="1703070">
                <a:moveTo>
                  <a:pt x="0" y="1702688"/>
                </a:moveTo>
                <a:lnTo>
                  <a:pt x="561773" y="1702688"/>
                </a:lnTo>
                <a:lnTo>
                  <a:pt x="561773" y="0"/>
                </a:lnTo>
                <a:lnTo>
                  <a:pt x="0" y="0"/>
                </a:lnTo>
                <a:lnTo>
                  <a:pt x="0" y="170268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62379"/>
              </p:ext>
            </p:extLst>
          </p:nvPr>
        </p:nvGraphicFramePr>
        <p:xfrm>
          <a:off x="5358696" y="1059620"/>
          <a:ext cx="3453128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pPr marL="28575" algn="ctr">
                        <a:lnSpc>
                          <a:spcPts val="177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72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845"/>
                        </a:lnSpc>
                      </a:pPr>
                      <a:r>
                        <a:rPr sz="1650" spc="-1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4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1939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65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dirty="0">
                          <a:latin typeface="Cambria Math"/>
                          <a:cs typeface="Cambria Math"/>
                        </a:rPr>
                        <a:t>–</a:t>
                      </a:r>
                      <a:r>
                        <a:rPr sz="165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3.6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8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5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4">
                <a:tc>
                  <a:txBody>
                    <a:bodyPr/>
                    <a:lstStyle/>
                    <a:p>
                      <a:pPr marL="15875" algn="ctr">
                        <a:lnSpc>
                          <a:spcPts val="1930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6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0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marL="1587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3.7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0.1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497970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8134" y="4117325"/>
            <a:ext cx="52197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7096" y="4506588"/>
            <a:ext cx="514984" cy="2724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72983" y="1073907"/>
            <a:ext cx="561975" cy="1703070"/>
          </a:xfrm>
          <a:custGeom>
            <a:avLst/>
            <a:gdLst/>
            <a:ahLst/>
            <a:cxnLst/>
            <a:rect l="l" t="t" r="r" b="b"/>
            <a:pathLst>
              <a:path w="561975" h="1703070">
                <a:moveTo>
                  <a:pt x="0" y="1702688"/>
                </a:moveTo>
                <a:lnTo>
                  <a:pt x="561773" y="1702688"/>
                </a:lnTo>
                <a:lnTo>
                  <a:pt x="561773" y="0"/>
                </a:lnTo>
                <a:lnTo>
                  <a:pt x="0" y="0"/>
                </a:lnTo>
                <a:lnTo>
                  <a:pt x="0" y="170268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2012"/>
              </p:ext>
            </p:extLst>
          </p:nvPr>
        </p:nvGraphicFramePr>
        <p:xfrm>
          <a:off x="5358696" y="1059620"/>
          <a:ext cx="3453128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pPr marL="28575" algn="ctr">
                        <a:lnSpc>
                          <a:spcPts val="177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𝑥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72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𝑦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lang="en-US"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'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845"/>
                        </a:lnSpc>
                      </a:pPr>
                      <a:r>
                        <a:rPr sz="1650" spc="-1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lang="en-US"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'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4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9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1939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5"/>
                        </a:lnSpc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-0.2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11430" algn="ctr">
                        <a:lnSpc>
                          <a:spcPts val="1964"/>
                        </a:lnSpc>
                        <a:spcBef>
                          <a:spcPts val="3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8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5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4">
                <a:tc>
                  <a:txBody>
                    <a:bodyPr/>
                    <a:lstStyle/>
                    <a:p>
                      <a:pPr marL="15875" algn="ctr">
                        <a:lnSpc>
                          <a:spcPts val="1930"/>
                        </a:lnSpc>
                        <a:spcBef>
                          <a:spcPts val="1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3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7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6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0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950"/>
                        </a:lnSpc>
                        <a:spcBef>
                          <a:spcPts val="12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marL="15875" algn="ctr">
                        <a:lnSpc>
                          <a:spcPts val="1955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7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6497970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8134" y="4117325"/>
            <a:ext cx="648200" cy="21223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lang="en-US" sz="1350" dirty="0">
                <a:solidFill>
                  <a:srgbClr val="3F3F3F"/>
                </a:solidFill>
                <a:latin typeface="Cambria Math"/>
                <a:cs typeface="Cambria Math"/>
              </a:rPr>
              <a:t>'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7096" y="4506588"/>
            <a:ext cx="574040" cy="256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lang="en-US" sz="1650" dirty="0">
                <a:solidFill>
                  <a:srgbClr val="3F3F3F"/>
                </a:solidFill>
                <a:latin typeface="Cambria Math"/>
                <a:cs typeface="Cambria Math"/>
              </a:rPr>
              <a:t>'</a:t>
            </a:r>
            <a:endParaRPr sz="1650" dirty="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036" y="-33402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75238"/>
              </p:ext>
            </p:extLst>
          </p:nvPr>
        </p:nvGraphicFramePr>
        <p:xfrm>
          <a:off x="5156126" y="1053494"/>
          <a:ext cx="3109594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539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61925" algn="r">
                        <a:lnSpc>
                          <a:spcPts val="1939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975"/>
                        </a:lnSpc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50"/>
                        </a:lnSpc>
                        <a:spcBef>
                          <a:spcPts val="150"/>
                        </a:spcBef>
                      </a:pPr>
                      <a:r>
                        <a:rPr sz="1650" spc="15" dirty="0">
                          <a:latin typeface="Cambria Math"/>
                          <a:cs typeface="Cambria Math"/>
                        </a:rPr>
                        <a:t>−0.</a:t>
                      </a:r>
                      <a:r>
                        <a:rPr lang="en-US" sz="1650" spc="15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650" spc="22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44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 dirty="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9700" algn="r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5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4"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6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0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950"/>
                        </a:lnSpc>
                        <a:spcBef>
                          <a:spcPts val="12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7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5080" y="1417959"/>
            <a:ext cx="574040" cy="194310"/>
          </a:xfrm>
          <a:custGeom>
            <a:avLst/>
            <a:gdLst/>
            <a:ahLst/>
            <a:cxnLst/>
            <a:rect l="l" t="t" r="r" b="b"/>
            <a:pathLst>
              <a:path w="574040" h="194309">
                <a:moveTo>
                  <a:pt x="512064" y="0"/>
                </a:moveTo>
                <a:lnTo>
                  <a:pt x="509381" y="7863"/>
                </a:lnTo>
                <a:lnTo>
                  <a:pt x="520599" y="12720"/>
                </a:lnTo>
                <a:lnTo>
                  <a:pt x="530249" y="19465"/>
                </a:lnTo>
                <a:lnTo>
                  <a:pt x="553402" y="64396"/>
                </a:lnTo>
                <a:lnTo>
                  <a:pt x="556260" y="96012"/>
                </a:lnTo>
                <a:lnTo>
                  <a:pt x="555545" y="113127"/>
                </a:lnTo>
                <a:lnTo>
                  <a:pt x="544830" y="155051"/>
                </a:lnTo>
                <a:lnTo>
                  <a:pt x="509656" y="186171"/>
                </a:lnTo>
                <a:lnTo>
                  <a:pt x="512064" y="194035"/>
                </a:lnTo>
                <a:lnTo>
                  <a:pt x="549165" y="172000"/>
                </a:lnTo>
                <a:lnTo>
                  <a:pt x="570029" y="131345"/>
                </a:lnTo>
                <a:lnTo>
                  <a:pt x="574029" y="97017"/>
                </a:lnTo>
                <a:lnTo>
                  <a:pt x="573029" y="79229"/>
                </a:lnTo>
                <a:lnTo>
                  <a:pt x="558027" y="33893"/>
                </a:lnTo>
                <a:lnTo>
                  <a:pt x="526155" y="5047"/>
                </a:lnTo>
                <a:lnTo>
                  <a:pt x="512064" y="0"/>
                </a:lnTo>
                <a:close/>
              </a:path>
              <a:path w="574040" h="194309">
                <a:moveTo>
                  <a:pt x="61843" y="0"/>
                </a:moveTo>
                <a:lnTo>
                  <a:pt x="24879" y="21988"/>
                </a:lnTo>
                <a:lnTo>
                  <a:pt x="4000" y="62792"/>
                </a:lnTo>
                <a:lnTo>
                  <a:pt x="0" y="97017"/>
                </a:lnTo>
                <a:lnTo>
                  <a:pt x="1000" y="114887"/>
                </a:lnTo>
                <a:lnTo>
                  <a:pt x="16002" y="160141"/>
                </a:lnTo>
                <a:lnTo>
                  <a:pt x="47754" y="188984"/>
                </a:lnTo>
                <a:lnTo>
                  <a:pt x="61843" y="194035"/>
                </a:lnTo>
                <a:lnTo>
                  <a:pt x="64373" y="186171"/>
                </a:lnTo>
                <a:lnTo>
                  <a:pt x="53314" y="181240"/>
                </a:lnTo>
                <a:lnTo>
                  <a:pt x="43746" y="174429"/>
                </a:lnTo>
                <a:lnTo>
                  <a:pt x="20566" y="128675"/>
                </a:lnTo>
                <a:lnTo>
                  <a:pt x="17647" y="96012"/>
                </a:lnTo>
                <a:lnTo>
                  <a:pt x="18381" y="79487"/>
                </a:lnTo>
                <a:lnTo>
                  <a:pt x="29199" y="38587"/>
                </a:lnTo>
                <a:lnTo>
                  <a:pt x="64648" y="7863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8134" y="4117325"/>
            <a:ext cx="52197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97096" y="4506588"/>
            <a:ext cx="514984" cy="2724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28134" y="4117325"/>
            <a:ext cx="52197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97096" y="4506588"/>
            <a:ext cx="514984" cy="2724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35">
            <a:extLst>
              <a:ext uri="{FF2B5EF4-FFF2-40B4-BE49-F238E27FC236}">
                <a16:creationId xmlns:a16="http://schemas.microsoft.com/office/drawing/2014/main" id="{E86C218E-75C2-4235-6524-4A4C200386E8}"/>
              </a:ext>
            </a:extLst>
          </p:cNvPr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36">
            <a:extLst>
              <a:ext uri="{FF2B5EF4-FFF2-40B4-BE49-F238E27FC236}">
                <a16:creationId xmlns:a16="http://schemas.microsoft.com/office/drawing/2014/main" id="{D8C4E70C-C3E0-A6E1-C229-32117849F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12120"/>
              </p:ext>
            </p:extLst>
          </p:nvPr>
        </p:nvGraphicFramePr>
        <p:xfrm>
          <a:off x="5156126" y="1053494"/>
          <a:ext cx="3109594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472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539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61925" algn="r">
                        <a:lnSpc>
                          <a:spcPts val="1939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ts val="1975"/>
                        </a:lnSpc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850"/>
                        </a:lnSpc>
                        <a:spcBef>
                          <a:spcPts val="150"/>
                        </a:spcBef>
                      </a:pPr>
                      <a:r>
                        <a:rPr lang="en-US" sz="1650" spc="15" dirty="0">
                          <a:latin typeface="Cambria Math"/>
                          <a:cs typeface="Cambria Math"/>
                        </a:rPr>
                        <a:t>0.04</a:t>
                      </a:r>
                      <a:endParaRPr sz="1800" baseline="27777" dirty="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9700" algn="r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5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945"/>
                        </a:lnSpc>
                        <a:spcBef>
                          <a:spcPts val="5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 0.01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4"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6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0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950"/>
                        </a:lnSpc>
                        <a:spcBef>
                          <a:spcPts val="12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  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7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1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0.01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650" spc="5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650" spc="5" dirty="0">
                          <a:latin typeface="Cambria Math"/>
                          <a:cs typeface="Cambria Math"/>
                        </a:rPr>
                        <a:t>.8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0.</a:t>
                      </a:r>
                      <a:r>
                        <a:rPr lang="en-US" sz="1650" spc="-5" dirty="0">
                          <a:latin typeface="Cambria Math"/>
                          <a:cs typeface="Cambria Math"/>
                        </a:rPr>
                        <a:t>2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 dirty="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Times New Roman"/>
                          <a:cs typeface="Times New Roman"/>
                        </a:rPr>
                        <a:t>    0.04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object 37">
            <a:extLst>
              <a:ext uri="{FF2B5EF4-FFF2-40B4-BE49-F238E27FC236}">
                <a16:creationId xmlns:a16="http://schemas.microsoft.com/office/drawing/2014/main" id="{6206DC21-8C42-8DA5-6779-D01DEAB9E858}"/>
              </a:ext>
            </a:extLst>
          </p:cNvPr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8">
            <a:extLst>
              <a:ext uri="{FF2B5EF4-FFF2-40B4-BE49-F238E27FC236}">
                <a16:creationId xmlns:a16="http://schemas.microsoft.com/office/drawing/2014/main" id="{AD564596-D453-5B73-6C49-642C53EBDF22}"/>
              </a:ext>
            </a:extLst>
          </p:cNvPr>
          <p:cNvSpPr/>
          <p:nvPr/>
        </p:nvSpPr>
        <p:spPr>
          <a:xfrm>
            <a:off x="7545080" y="1417959"/>
            <a:ext cx="574040" cy="194310"/>
          </a:xfrm>
          <a:custGeom>
            <a:avLst/>
            <a:gdLst/>
            <a:ahLst/>
            <a:cxnLst/>
            <a:rect l="l" t="t" r="r" b="b"/>
            <a:pathLst>
              <a:path w="574040" h="194309">
                <a:moveTo>
                  <a:pt x="512064" y="0"/>
                </a:moveTo>
                <a:lnTo>
                  <a:pt x="509381" y="7863"/>
                </a:lnTo>
                <a:lnTo>
                  <a:pt x="520599" y="12720"/>
                </a:lnTo>
                <a:lnTo>
                  <a:pt x="530249" y="19465"/>
                </a:lnTo>
                <a:lnTo>
                  <a:pt x="553402" y="64396"/>
                </a:lnTo>
                <a:lnTo>
                  <a:pt x="556260" y="96012"/>
                </a:lnTo>
                <a:lnTo>
                  <a:pt x="555545" y="113127"/>
                </a:lnTo>
                <a:lnTo>
                  <a:pt x="544830" y="155051"/>
                </a:lnTo>
                <a:lnTo>
                  <a:pt x="509656" y="186171"/>
                </a:lnTo>
                <a:lnTo>
                  <a:pt x="512064" y="194035"/>
                </a:lnTo>
                <a:lnTo>
                  <a:pt x="549165" y="172000"/>
                </a:lnTo>
                <a:lnTo>
                  <a:pt x="570029" y="131345"/>
                </a:lnTo>
                <a:lnTo>
                  <a:pt x="574029" y="97017"/>
                </a:lnTo>
                <a:lnTo>
                  <a:pt x="573029" y="79229"/>
                </a:lnTo>
                <a:lnTo>
                  <a:pt x="558027" y="33893"/>
                </a:lnTo>
                <a:lnTo>
                  <a:pt x="526155" y="5047"/>
                </a:lnTo>
                <a:lnTo>
                  <a:pt x="512064" y="0"/>
                </a:lnTo>
                <a:close/>
              </a:path>
              <a:path w="574040" h="194309">
                <a:moveTo>
                  <a:pt x="61843" y="0"/>
                </a:moveTo>
                <a:lnTo>
                  <a:pt x="24879" y="21988"/>
                </a:lnTo>
                <a:lnTo>
                  <a:pt x="4000" y="62792"/>
                </a:lnTo>
                <a:lnTo>
                  <a:pt x="0" y="97017"/>
                </a:lnTo>
                <a:lnTo>
                  <a:pt x="1000" y="114887"/>
                </a:lnTo>
                <a:lnTo>
                  <a:pt x="16002" y="160141"/>
                </a:lnTo>
                <a:lnTo>
                  <a:pt x="47754" y="188984"/>
                </a:lnTo>
                <a:lnTo>
                  <a:pt x="61843" y="194035"/>
                </a:lnTo>
                <a:lnTo>
                  <a:pt x="64373" y="186171"/>
                </a:lnTo>
                <a:lnTo>
                  <a:pt x="53314" y="181240"/>
                </a:lnTo>
                <a:lnTo>
                  <a:pt x="43746" y="174429"/>
                </a:lnTo>
                <a:lnTo>
                  <a:pt x="20566" y="128675"/>
                </a:lnTo>
                <a:lnTo>
                  <a:pt x="17647" y="96012"/>
                </a:lnTo>
                <a:lnTo>
                  <a:pt x="18381" y="79487"/>
                </a:lnTo>
                <a:lnTo>
                  <a:pt x="29199" y="38587"/>
                </a:lnTo>
                <a:lnTo>
                  <a:pt x="64648" y="7863"/>
                </a:lnTo>
                <a:lnTo>
                  <a:pt x="6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8" name="object 18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156126" y="1050321"/>
          <a:ext cx="3905246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723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-5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4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27777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298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54305" algn="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75"/>
                        </a:lnSpc>
                        <a:spcBef>
                          <a:spcPts val="2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05"/>
                        </a:lnSpc>
                      </a:pPr>
                      <a:r>
                        <a:rPr sz="1650" spc="30" dirty="0">
                          <a:latin typeface="Cambria Math"/>
                          <a:cs typeface="Cambria Math"/>
                        </a:rPr>
                        <a:t>0.4</a:t>
                      </a:r>
                      <a:r>
                        <a:rPr sz="1650" spc="2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44" baseline="27777" dirty="0">
                          <a:latin typeface="Cambria Math"/>
                          <a:cs typeface="Cambria Math"/>
                        </a:rPr>
                        <a:t>2</a:t>
                      </a:r>
                      <a:endParaRPr sz="180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1445" algn="r">
                        <a:lnSpc>
                          <a:spcPts val="1964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60"/>
                        </a:lnSpc>
                        <a:spcBef>
                          <a:spcPts val="4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0.25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3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92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964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90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0.49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29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0.64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09066" y="1136660"/>
            <a:ext cx="465455" cy="141605"/>
          </a:xfrm>
          <a:custGeom>
            <a:avLst/>
            <a:gdLst/>
            <a:ahLst/>
            <a:cxnLst/>
            <a:rect l="l" t="t" r="r" b="b"/>
            <a:pathLst>
              <a:path w="465454" h="141605">
                <a:moveTo>
                  <a:pt x="420105" y="0"/>
                </a:moveTo>
                <a:lnTo>
                  <a:pt x="418063" y="5699"/>
                </a:lnTo>
                <a:lnTo>
                  <a:pt x="426263" y="9246"/>
                </a:lnTo>
                <a:lnTo>
                  <a:pt x="433299" y="14161"/>
                </a:lnTo>
                <a:lnTo>
                  <a:pt x="451706" y="57801"/>
                </a:lnTo>
                <a:lnTo>
                  <a:pt x="452231" y="69829"/>
                </a:lnTo>
                <a:lnTo>
                  <a:pt x="451706" y="82311"/>
                </a:lnTo>
                <a:lnTo>
                  <a:pt x="439117" y="120597"/>
                </a:lnTo>
                <a:lnTo>
                  <a:pt x="418338" y="135483"/>
                </a:lnTo>
                <a:lnTo>
                  <a:pt x="420105" y="141213"/>
                </a:lnTo>
                <a:lnTo>
                  <a:pt x="453511" y="116586"/>
                </a:lnTo>
                <a:lnTo>
                  <a:pt x="465063" y="70591"/>
                </a:lnTo>
                <a:lnTo>
                  <a:pt x="464347" y="57668"/>
                </a:lnTo>
                <a:lnTo>
                  <a:pt x="447062" y="16056"/>
                </a:lnTo>
                <a:lnTo>
                  <a:pt x="430344" y="3687"/>
                </a:lnTo>
                <a:lnTo>
                  <a:pt x="420105" y="0"/>
                </a:lnTo>
                <a:close/>
              </a:path>
              <a:path w="465454" h="141605">
                <a:moveTo>
                  <a:pt x="45079" y="0"/>
                </a:moveTo>
                <a:lnTo>
                  <a:pt x="11673" y="24749"/>
                </a:lnTo>
                <a:lnTo>
                  <a:pt x="0" y="70591"/>
                </a:lnTo>
                <a:lnTo>
                  <a:pt x="735" y="83603"/>
                </a:lnTo>
                <a:lnTo>
                  <a:pt x="18106" y="125196"/>
                </a:lnTo>
                <a:lnTo>
                  <a:pt x="45079" y="141213"/>
                </a:lnTo>
                <a:lnTo>
                  <a:pt x="46847" y="135483"/>
                </a:lnTo>
                <a:lnTo>
                  <a:pt x="38823" y="131916"/>
                </a:lnTo>
                <a:lnTo>
                  <a:pt x="31897" y="126945"/>
                </a:lnTo>
                <a:lnTo>
                  <a:pt x="13475" y="82311"/>
                </a:lnTo>
                <a:lnTo>
                  <a:pt x="12954" y="69829"/>
                </a:lnTo>
                <a:lnTo>
                  <a:pt x="13475" y="57801"/>
                </a:lnTo>
                <a:lnTo>
                  <a:pt x="26071" y="20431"/>
                </a:lnTo>
                <a:lnTo>
                  <a:pt x="47091" y="5699"/>
                </a:lnTo>
                <a:lnTo>
                  <a:pt x="450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98246" y="1385315"/>
            <a:ext cx="421640" cy="194310"/>
          </a:xfrm>
          <a:custGeom>
            <a:avLst/>
            <a:gdLst/>
            <a:ahLst/>
            <a:cxnLst/>
            <a:rect l="l" t="t" r="r" b="b"/>
            <a:pathLst>
              <a:path w="421640" h="194309">
                <a:moveTo>
                  <a:pt x="359664" y="0"/>
                </a:moveTo>
                <a:lnTo>
                  <a:pt x="356890" y="7863"/>
                </a:lnTo>
                <a:lnTo>
                  <a:pt x="368122" y="12724"/>
                </a:lnTo>
                <a:lnTo>
                  <a:pt x="377803" y="19480"/>
                </a:lnTo>
                <a:lnTo>
                  <a:pt x="401002" y="64411"/>
                </a:lnTo>
                <a:lnTo>
                  <a:pt x="403860" y="96012"/>
                </a:lnTo>
                <a:lnTo>
                  <a:pt x="403143" y="113127"/>
                </a:lnTo>
                <a:lnTo>
                  <a:pt x="392308" y="155051"/>
                </a:lnTo>
                <a:lnTo>
                  <a:pt x="357256" y="186171"/>
                </a:lnTo>
                <a:lnTo>
                  <a:pt x="359664" y="194066"/>
                </a:lnTo>
                <a:lnTo>
                  <a:pt x="396778" y="172051"/>
                </a:lnTo>
                <a:lnTo>
                  <a:pt x="417553" y="131345"/>
                </a:lnTo>
                <a:lnTo>
                  <a:pt x="421538" y="97017"/>
                </a:lnTo>
                <a:lnTo>
                  <a:pt x="420538" y="79283"/>
                </a:lnTo>
                <a:lnTo>
                  <a:pt x="405536" y="34046"/>
                </a:lnTo>
                <a:lnTo>
                  <a:pt x="373753" y="5071"/>
                </a:lnTo>
                <a:lnTo>
                  <a:pt x="359664" y="0"/>
                </a:lnTo>
                <a:close/>
              </a:path>
              <a:path w="421640" h="194309">
                <a:moveTo>
                  <a:pt x="61874" y="0"/>
                </a:moveTo>
                <a:lnTo>
                  <a:pt x="24862" y="22117"/>
                </a:lnTo>
                <a:lnTo>
                  <a:pt x="4000" y="62857"/>
                </a:lnTo>
                <a:lnTo>
                  <a:pt x="0" y="97017"/>
                </a:lnTo>
                <a:lnTo>
                  <a:pt x="981" y="114887"/>
                </a:lnTo>
                <a:lnTo>
                  <a:pt x="15880" y="160141"/>
                </a:lnTo>
                <a:lnTo>
                  <a:pt x="47765" y="189014"/>
                </a:lnTo>
                <a:lnTo>
                  <a:pt x="61874" y="194066"/>
                </a:lnTo>
                <a:lnTo>
                  <a:pt x="64282" y="186171"/>
                </a:lnTo>
                <a:lnTo>
                  <a:pt x="53229" y="181292"/>
                </a:lnTo>
                <a:lnTo>
                  <a:pt x="43704" y="174475"/>
                </a:lnTo>
                <a:lnTo>
                  <a:pt x="20551" y="128675"/>
                </a:lnTo>
                <a:lnTo>
                  <a:pt x="17678" y="96012"/>
                </a:lnTo>
                <a:lnTo>
                  <a:pt x="18394" y="79491"/>
                </a:lnTo>
                <a:lnTo>
                  <a:pt x="29230" y="38618"/>
                </a:lnTo>
                <a:lnTo>
                  <a:pt x="64648" y="7863"/>
                </a:lnTo>
                <a:lnTo>
                  <a:pt x="61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1645" y="3572004"/>
            <a:ext cx="104775" cy="19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11956" y="3992529"/>
            <a:ext cx="210820" cy="81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09795" y="4038432"/>
            <a:ext cx="97790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28134" y="4117325"/>
            <a:ext cx="52197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50825" algn="l"/>
              </a:tabLst>
            </a:pP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1645" y="416162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04335" y="4200678"/>
            <a:ext cx="104139" cy="171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62350" y="4248299"/>
            <a:ext cx="3873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500" spc="9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60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7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78756" y="4484994"/>
            <a:ext cx="114300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3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97096" y="4506588"/>
            <a:ext cx="514984" cy="2724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5180" y="-48255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36950" y="4222118"/>
            <a:ext cx="438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1650" spc="97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60" baseline="27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35496" y="4553129"/>
            <a:ext cx="621665" cy="194310"/>
          </a:xfrm>
          <a:custGeom>
            <a:avLst/>
            <a:gdLst/>
            <a:ahLst/>
            <a:cxnLst/>
            <a:rect l="l" t="t" r="r" b="b"/>
            <a:pathLst>
              <a:path w="621665" h="194310">
                <a:moveTo>
                  <a:pt x="559704" y="0"/>
                </a:moveTo>
                <a:lnTo>
                  <a:pt x="556900" y="7869"/>
                </a:lnTo>
                <a:lnTo>
                  <a:pt x="568137" y="12751"/>
                </a:lnTo>
                <a:lnTo>
                  <a:pt x="577828" y="19503"/>
                </a:lnTo>
                <a:lnTo>
                  <a:pt x="601042" y="64412"/>
                </a:lnTo>
                <a:lnTo>
                  <a:pt x="603900" y="96069"/>
                </a:lnTo>
                <a:lnTo>
                  <a:pt x="603183" y="113193"/>
                </a:lnTo>
                <a:lnTo>
                  <a:pt x="592317" y="155100"/>
                </a:lnTo>
                <a:lnTo>
                  <a:pt x="557265" y="186211"/>
                </a:lnTo>
                <a:lnTo>
                  <a:pt x="559704" y="194093"/>
                </a:lnTo>
                <a:lnTo>
                  <a:pt x="596788" y="172057"/>
                </a:lnTo>
                <a:lnTo>
                  <a:pt x="617562" y="131384"/>
                </a:lnTo>
                <a:lnTo>
                  <a:pt x="621548" y="97094"/>
                </a:lnTo>
                <a:lnTo>
                  <a:pt x="620548" y="79296"/>
                </a:lnTo>
                <a:lnTo>
                  <a:pt x="605546" y="34003"/>
                </a:lnTo>
                <a:lnTo>
                  <a:pt x="573776" y="5072"/>
                </a:lnTo>
                <a:lnTo>
                  <a:pt x="559704" y="0"/>
                </a:lnTo>
                <a:close/>
              </a:path>
              <a:path w="621665" h="194310">
                <a:moveTo>
                  <a:pt x="61843" y="0"/>
                </a:moveTo>
                <a:lnTo>
                  <a:pt x="24862" y="22078"/>
                </a:lnTo>
                <a:lnTo>
                  <a:pt x="4000" y="62851"/>
                </a:lnTo>
                <a:lnTo>
                  <a:pt x="0" y="97094"/>
                </a:lnTo>
                <a:lnTo>
                  <a:pt x="981" y="114927"/>
                </a:lnTo>
                <a:lnTo>
                  <a:pt x="15880" y="160172"/>
                </a:lnTo>
                <a:lnTo>
                  <a:pt x="47752" y="189015"/>
                </a:lnTo>
                <a:lnTo>
                  <a:pt x="61843" y="194093"/>
                </a:lnTo>
                <a:lnTo>
                  <a:pt x="64251" y="186211"/>
                </a:lnTo>
                <a:lnTo>
                  <a:pt x="53211" y="181314"/>
                </a:lnTo>
                <a:lnTo>
                  <a:pt x="43685" y="174496"/>
                </a:lnTo>
                <a:lnTo>
                  <a:pt x="20520" y="128737"/>
                </a:lnTo>
                <a:lnTo>
                  <a:pt x="17647" y="96069"/>
                </a:lnTo>
                <a:lnTo>
                  <a:pt x="18364" y="79507"/>
                </a:lnTo>
                <a:lnTo>
                  <a:pt x="29199" y="38621"/>
                </a:lnTo>
                <a:lnTo>
                  <a:pt x="64648" y="7869"/>
                </a:lnTo>
                <a:lnTo>
                  <a:pt x="618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6556" y="4404359"/>
            <a:ext cx="1244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22605" algn="l"/>
              </a:tabLst>
            </a:pPr>
            <a:r>
              <a:rPr sz="2400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spc="-52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475" spc="44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spc="494" baseline="16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44" baseline="30092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30092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2772" y="4123370"/>
            <a:ext cx="628015" cy="207645"/>
          </a:xfrm>
          <a:custGeom>
            <a:avLst/>
            <a:gdLst/>
            <a:ahLst/>
            <a:cxnLst/>
            <a:rect l="l" t="t" r="r" b="b"/>
            <a:pathLst>
              <a:path w="628015" h="207645">
                <a:moveTo>
                  <a:pt x="573507" y="0"/>
                </a:moveTo>
                <a:lnTo>
                  <a:pt x="571374" y="6870"/>
                </a:lnTo>
                <a:lnTo>
                  <a:pt x="580915" y="11806"/>
                </a:lnTo>
                <a:lnTo>
                  <a:pt x="589205" y="18991"/>
                </a:lnTo>
                <a:lnTo>
                  <a:pt x="606671" y="53682"/>
                </a:lnTo>
                <a:lnTo>
                  <a:pt x="612522" y="103644"/>
                </a:lnTo>
                <a:lnTo>
                  <a:pt x="611875" y="121794"/>
                </a:lnTo>
                <a:lnTo>
                  <a:pt x="602098" y="167057"/>
                </a:lnTo>
                <a:lnTo>
                  <a:pt x="571374" y="200253"/>
                </a:lnTo>
                <a:lnTo>
                  <a:pt x="573507" y="207111"/>
                </a:lnTo>
                <a:lnTo>
                  <a:pt x="605967" y="184527"/>
                </a:lnTo>
                <a:lnTo>
                  <a:pt x="624359" y="140183"/>
                </a:lnTo>
                <a:lnTo>
                  <a:pt x="627884" y="103561"/>
                </a:lnTo>
                <a:lnTo>
                  <a:pt x="627003" y="84586"/>
                </a:lnTo>
                <a:lnTo>
                  <a:pt x="613771" y="35588"/>
                </a:lnTo>
                <a:lnTo>
                  <a:pt x="585821" y="4800"/>
                </a:lnTo>
                <a:lnTo>
                  <a:pt x="573507" y="0"/>
                </a:lnTo>
                <a:close/>
              </a:path>
              <a:path w="628015" h="207645">
                <a:moveTo>
                  <a:pt x="54463" y="0"/>
                </a:moveTo>
                <a:lnTo>
                  <a:pt x="22017" y="22590"/>
                </a:lnTo>
                <a:lnTo>
                  <a:pt x="3531" y="66932"/>
                </a:lnTo>
                <a:lnTo>
                  <a:pt x="0" y="103644"/>
                </a:lnTo>
                <a:lnTo>
                  <a:pt x="878" y="122531"/>
                </a:lnTo>
                <a:lnTo>
                  <a:pt x="14199" y="171535"/>
                </a:lnTo>
                <a:lnTo>
                  <a:pt x="42154" y="202316"/>
                </a:lnTo>
                <a:lnTo>
                  <a:pt x="54463" y="207111"/>
                </a:lnTo>
                <a:lnTo>
                  <a:pt x="56506" y="200253"/>
                </a:lnTo>
                <a:lnTo>
                  <a:pt x="47005" y="195324"/>
                </a:lnTo>
                <a:lnTo>
                  <a:pt x="38724" y="188147"/>
                </a:lnTo>
                <a:lnTo>
                  <a:pt x="21330" y="153502"/>
                </a:lnTo>
                <a:lnTo>
                  <a:pt x="15482" y="103561"/>
                </a:lnTo>
                <a:lnTo>
                  <a:pt x="16127" y="85449"/>
                </a:lnTo>
                <a:lnTo>
                  <a:pt x="25904" y="40114"/>
                </a:lnTo>
                <a:lnTo>
                  <a:pt x="56506" y="6870"/>
                </a:lnTo>
                <a:lnTo>
                  <a:pt x="5446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4335" y="4194495"/>
            <a:ext cx="10413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5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6556" y="3977317"/>
            <a:ext cx="11461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692150" algn="l"/>
              </a:tabLst>
            </a:pPr>
            <a:r>
              <a:rPr sz="2400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	−</a:t>
            </a:r>
            <a:r>
              <a:rPr sz="13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350" spc="3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25" spc="52" baseline="58479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25" baseline="58479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76950" y="44247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09">
                <a:moveTo>
                  <a:pt x="0" y="0"/>
                </a:moveTo>
                <a:lnTo>
                  <a:pt x="1323990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22" name="object 22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156126" y="1050321"/>
          <a:ext cx="3905246" cy="1701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723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-5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4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27777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298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54305" algn="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75"/>
                        </a:lnSpc>
                        <a:spcBef>
                          <a:spcPts val="2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1445" algn="r">
                        <a:lnSpc>
                          <a:spcPts val="1964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60"/>
                        </a:lnSpc>
                        <a:spcBef>
                          <a:spcPts val="4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0.25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8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3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92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964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90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0.49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2.56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29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0.64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07F0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1.96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09066" y="1136660"/>
            <a:ext cx="465455" cy="141605"/>
          </a:xfrm>
          <a:custGeom>
            <a:avLst/>
            <a:gdLst/>
            <a:ahLst/>
            <a:cxnLst/>
            <a:rect l="l" t="t" r="r" b="b"/>
            <a:pathLst>
              <a:path w="465454" h="141605">
                <a:moveTo>
                  <a:pt x="420105" y="0"/>
                </a:moveTo>
                <a:lnTo>
                  <a:pt x="418063" y="5699"/>
                </a:lnTo>
                <a:lnTo>
                  <a:pt x="426263" y="9246"/>
                </a:lnTo>
                <a:lnTo>
                  <a:pt x="433299" y="14161"/>
                </a:lnTo>
                <a:lnTo>
                  <a:pt x="451706" y="57801"/>
                </a:lnTo>
                <a:lnTo>
                  <a:pt x="452231" y="69829"/>
                </a:lnTo>
                <a:lnTo>
                  <a:pt x="451706" y="82311"/>
                </a:lnTo>
                <a:lnTo>
                  <a:pt x="439117" y="120597"/>
                </a:lnTo>
                <a:lnTo>
                  <a:pt x="418338" y="135483"/>
                </a:lnTo>
                <a:lnTo>
                  <a:pt x="420105" y="141213"/>
                </a:lnTo>
                <a:lnTo>
                  <a:pt x="453511" y="116586"/>
                </a:lnTo>
                <a:lnTo>
                  <a:pt x="465063" y="70591"/>
                </a:lnTo>
                <a:lnTo>
                  <a:pt x="464347" y="57668"/>
                </a:lnTo>
                <a:lnTo>
                  <a:pt x="447062" y="16056"/>
                </a:lnTo>
                <a:lnTo>
                  <a:pt x="430344" y="3687"/>
                </a:lnTo>
                <a:lnTo>
                  <a:pt x="420105" y="0"/>
                </a:lnTo>
                <a:close/>
              </a:path>
              <a:path w="465454" h="141605">
                <a:moveTo>
                  <a:pt x="45079" y="0"/>
                </a:moveTo>
                <a:lnTo>
                  <a:pt x="11673" y="24749"/>
                </a:lnTo>
                <a:lnTo>
                  <a:pt x="0" y="70591"/>
                </a:lnTo>
                <a:lnTo>
                  <a:pt x="735" y="83603"/>
                </a:lnTo>
                <a:lnTo>
                  <a:pt x="18106" y="125196"/>
                </a:lnTo>
                <a:lnTo>
                  <a:pt x="45079" y="141213"/>
                </a:lnTo>
                <a:lnTo>
                  <a:pt x="46847" y="135483"/>
                </a:lnTo>
                <a:lnTo>
                  <a:pt x="38823" y="131916"/>
                </a:lnTo>
                <a:lnTo>
                  <a:pt x="31897" y="126945"/>
                </a:lnTo>
                <a:lnTo>
                  <a:pt x="13475" y="82311"/>
                </a:lnTo>
                <a:lnTo>
                  <a:pt x="12954" y="69829"/>
                </a:lnTo>
                <a:lnTo>
                  <a:pt x="13475" y="57801"/>
                </a:lnTo>
                <a:lnTo>
                  <a:pt x="26071" y="20431"/>
                </a:lnTo>
                <a:lnTo>
                  <a:pt x="47091" y="5699"/>
                </a:lnTo>
                <a:lnTo>
                  <a:pt x="450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Goodness</a:t>
            </a:r>
            <a:r>
              <a:rPr sz="27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sz="275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Cambria Math"/>
                <a:cs typeface="Cambria Math"/>
              </a:rPr>
              <a:t>𝑹</a:t>
            </a:r>
            <a:r>
              <a:rPr sz="3000" spc="37" baseline="29166" dirty="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147533" y="1052542"/>
          <a:ext cx="3913505" cy="1697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723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-5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4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27777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29844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54305" algn="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75"/>
                        </a:lnSpc>
                        <a:spcBef>
                          <a:spcPts val="2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1445" algn="r">
                        <a:lnSpc>
                          <a:spcPts val="1964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60"/>
                        </a:lnSpc>
                        <a:spcBef>
                          <a:spcPts val="4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0.25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8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3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92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964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90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0.49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2.56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0.64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1.96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09066" y="1136660"/>
            <a:ext cx="465455" cy="141605"/>
          </a:xfrm>
          <a:custGeom>
            <a:avLst/>
            <a:gdLst/>
            <a:ahLst/>
            <a:cxnLst/>
            <a:rect l="l" t="t" r="r" b="b"/>
            <a:pathLst>
              <a:path w="465454" h="141605">
                <a:moveTo>
                  <a:pt x="420105" y="0"/>
                </a:moveTo>
                <a:lnTo>
                  <a:pt x="418063" y="5699"/>
                </a:lnTo>
                <a:lnTo>
                  <a:pt x="426263" y="9246"/>
                </a:lnTo>
                <a:lnTo>
                  <a:pt x="433299" y="14161"/>
                </a:lnTo>
                <a:lnTo>
                  <a:pt x="451706" y="57801"/>
                </a:lnTo>
                <a:lnTo>
                  <a:pt x="452231" y="69829"/>
                </a:lnTo>
                <a:lnTo>
                  <a:pt x="451706" y="82311"/>
                </a:lnTo>
                <a:lnTo>
                  <a:pt x="439117" y="120597"/>
                </a:lnTo>
                <a:lnTo>
                  <a:pt x="418338" y="135483"/>
                </a:lnTo>
                <a:lnTo>
                  <a:pt x="420105" y="141213"/>
                </a:lnTo>
                <a:lnTo>
                  <a:pt x="453511" y="116586"/>
                </a:lnTo>
                <a:lnTo>
                  <a:pt x="465063" y="70591"/>
                </a:lnTo>
                <a:lnTo>
                  <a:pt x="464347" y="57668"/>
                </a:lnTo>
                <a:lnTo>
                  <a:pt x="447062" y="16056"/>
                </a:lnTo>
                <a:lnTo>
                  <a:pt x="430344" y="3687"/>
                </a:lnTo>
                <a:lnTo>
                  <a:pt x="420105" y="0"/>
                </a:lnTo>
                <a:close/>
              </a:path>
              <a:path w="465454" h="141605">
                <a:moveTo>
                  <a:pt x="45079" y="0"/>
                </a:moveTo>
                <a:lnTo>
                  <a:pt x="11673" y="24749"/>
                </a:lnTo>
                <a:lnTo>
                  <a:pt x="0" y="70591"/>
                </a:lnTo>
                <a:lnTo>
                  <a:pt x="735" y="83603"/>
                </a:lnTo>
                <a:lnTo>
                  <a:pt x="18106" y="125196"/>
                </a:lnTo>
                <a:lnTo>
                  <a:pt x="45079" y="141213"/>
                </a:lnTo>
                <a:lnTo>
                  <a:pt x="46847" y="135483"/>
                </a:lnTo>
                <a:lnTo>
                  <a:pt x="38823" y="131916"/>
                </a:lnTo>
                <a:lnTo>
                  <a:pt x="31897" y="126945"/>
                </a:lnTo>
                <a:lnTo>
                  <a:pt x="13475" y="82311"/>
                </a:lnTo>
                <a:lnTo>
                  <a:pt x="12954" y="69829"/>
                </a:lnTo>
                <a:lnTo>
                  <a:pt x="13475" y="57801"/>
                </a:lnTo>
                <a:lnTo>
                  <a:pt x="26071" y="20431"/>
                </a:lnTo>
                <a:lnTo>
                  <a:pt x="47091" y="5699"/>
                </a:lnTo>
                <a:lnTo>
                  <a:pt x="450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29483" y="3760147"/>
            <a:ext cx="5245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4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2025" spc="60" baseline="28806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2025" spc="-7" baseline="2880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43772" y="4083475"/>
            <a:ext cx="757555" cy="238760"/>
          </a:xfrm>
          <a:custGeom>
            <a:avLst/>
            <a:gdLst/>
            <a:ahLst/>
            <a:cxnLst/>
            <a:rect l="l" t="t" r="r" b="b"/>
            <a:pathLst>
              <a:path w="757554" h="238760">
                <a:moveTo>
                  <a:pt x="680862" y="0"/>
                </a:moveTo>
                <a:lnTo>
                  <a:pt x="677539" y="9656"/>
                </a:lnTo>
                <a:lnTo>
                  <a:pt x="691332" y="15643"/>
                </a:lnTo>
                <a:lnTo>
                  <a:pt x="703185" y="23926"/>
                </a:lnTo>
                <a:lnTo>
                  <a:pt x="727287" y="62326"/>
                </a:lnTo>
                <a:lnTo>
                  <a:pt x="735208" y="117893"/>
                </a:lnTo>
                <a:lnTo>
                  <a:pt x="734308" y="138911"/>
                </a:lnTo>
                <a:lnTo>
                  <a:pt x="720973" y="190368"/>
                </a:lnTo>
                <a:lnTo>
                  <a:pt x="691480" y="222519"/>
                </a:lnTo>
                <a:lnTo>
                  <a:pt x="677936" y="228526"/>
                </a:lnTo>
                <a:lnTo>
                  <a:pt x="680862" y="238207"/>
                </a:lnTo>
                <a:lnTo>
                  <a:pt x="726437" y="211160"/>
                </a:lnTo>
                <a:lnTo>
                  <a:pt x="751998" y="161239"/>
                </a:lnTo>
                <a:lnTo>
                  <a:pt x="756940" y="119155"/>
                </a:lnTo>
                <a:lnTo>
                  <a:pt x="755702" y="97320"/>
                </a:lnTo>
                <a:lnTo>
                  <a:pt x="745843" y="58614"/>
                </a:lnTo>
                <a:lnTo>
                  <a:pt x="713342" y="15257"/>
                </a:lnTo>
                <a:lnTo>
                  <a:pt x="698172" y="6225"/>
                </a:lnTo>
                <a:lnTo>
                  <a:pt x="680862" y="0"/>
                </a:lnTo>
                <a:close/>
              </a:path>
              <a:path w="757554" h="238760">
                <a:moveTo>
                  <a:pt x="75956" y="0"/>
                </a:moveTo>
                <a:lnTo>
                  <a:pt x="30569" y="27097"/>
                </a:lnTo>
                <a:lnTo>
                  <a:pt x="4941" y="77139"/>
                </a:lnTo>
                <a:lnTo>
                  <a:pt x="0" y="119155"/>
                </a:lnTo>
                <a:lnTo>
                  <a:pt x="1235" y="141040"/>
                </a:lnTo>
                <a:lnTo>
                  <a:pt x="11045" y="179751"/>
                </a:lnTo>
                <a:lnTo>
                  <a:pt x="43475" y="222961"/>
                </a:lnTo>
                <a:lnTo>
                  <a:pt x="75956" y="238207"/>
                </a:lnTo>
                <a:lnTo>
                  <a:pt x="79004" y="228526"/>
                </a:lnTo>
                <a:lnTo>
                  <a:pt x="65457" y="222519"/>
                </a:lnTo>
                <a:lnTo>
                  <a:pt x="53751" y="214158"/>
                </a:lnTo>
                <a:lnTo>
                  <a:pt x="29653" y="175144"/>
                </a:lnTo>
                <a:lnTo>
                  <a:pt x="21732" y="117893"/>
                </a:lnTo>
                <a:lnTo>
                  <a:pt x="22612" y="97576"/>
                </a:lnTo>
                <a:lnTo>
                  <a:pt x="35814" y="47387"/>
                </a:lnTo>
                <a:lnTo>
                  <a:pt x="65663" y="15643"/>
                </a:lnTo>
                <a:lnTo>
                  <a:pt x="79369" y="9656"/>
                </a:lnTo>
                <a:lnTo>
                  <a:pt x="7595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94455" y="4011929"/>
            <a:ext cx="8928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0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0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000" spc="40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25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2250" baseline="2777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34262" y="3661159"/>
            <a:ext cx="741045" cy="241935"/>
          </a:xfrm>
          <a:custGeom>
            <a:avLst/>
            <a:gdLst/>
            <a:ahLst/>
            <a:cxnLst/>
            <a:rect l="l" t="t" r="r" b="b"/>
            <a:pathLst>
              <a:path w="741045" h="241935">
                <a:moveTo>
                  <a:pt x="677021" y="0"/>
                </a:moveTo>
                <a:lnTo>
                  <a:pt x="674613" y="8001"/>
                </a:lnTo>
                <a:lnTo>
                  <a:pt x="685713" y="13785"/>
                </a:lnTo>
                <a:lnTo>
                  <a:pt x="695378" y="22190"/>
                </a:lnTo>
                <a:lnTo>
                  <a:pt x="715695" y="62646"/>
                </a:lnTo>
                <a:lnTo>
                  <a:pt x="722497" y="120895"/>
                </a:lnTo>
                <a:lnTo>
                  <a:pt x="721739" y="142092"/>
                </a:lnTo>
                <a:lnTo>
                  <a:pt x="710427" y="194940"/>
                </a:lnTo>
                <a:lnTo>
                  <a:pt x="685713" y="227893"/>
                </a:lnTo>
                <a:lnTo>
                  <a:pt x="674613" y="233647"/>
                </a:lnTo>
                <a:lnTo>
                  <a:pt x="677021" y="241648"/>
                </a:lnTo>
                <a:lnTo>
                  <a:pt x="714869" y="215306"/>
                </a:lnTo>
                <a:lnTo>
                  <a:pt x="736419" y="163569"/>
                </a:lnTo>
                <a:lnTo>
                  <a:pt x="740542" y="120895"/>
                </a:lnTo>
                <a:lnTo>
                  <a:pt x="739512" y="98728"/>
                </a:lnTo>
                <a:lnTo>
                  <a:pt x="731258" y="59055"/>
                </a:lnTo>
                <a:lnTo>
                  <a:pt x="703996" y="14379"/>
                </a:lnTo>
                <a:lnTo>
                  <a:pt x="691386" y="5594"/>
                </a:lnTo>
                <a:lnTo>
                  <a:pt x="677021" y="0"/>
                </a:lnTo>
                <a:close/>
              </a:path>
              <a:path w="741045" h="241935">
                <a:moveTo>
                  <a:pt x="63489" y="0"/>
                </a:moveTo>
                <a:lnTo>
                  <a:pt x="25642" y="26357"/>
                </a:lnTo>
                <a:lnTo>
                  <a:pt x="4152" y="78118"/>
                </a:lnTo>
                <a:lnTo>
                  <a:pt x="0" y="120895"/>
                </a:lnTo>
                <a:lnTo>
                  <a:pt x="1042" y="142994"/>
                </a:lnTo>
                <a:lnTo>
                  <a:pt x="9309" y="182619"/>
                </a:lnTo>
                <a:lnTo>
                  <a:pt x="36515" y="227276"/>
                </a:lnTo>
                <a:lnTo>
                  <a:pt x="63489" y="241648"/>
                </a:lnTo>
                <a:lnTo>
                  <a:pt x="65897" y="233647"/>
                </a:lnTo>
                <a:lnTo>
                  <a:pt x="54813" y="227893"/>
                </a:lnTo>
                <a:lnTo>
                  <a:pt x="45159" y="219523"/>
                </a:lnTo>
                <a:lnTo>
                  <a:pt x="24880" y="179101"/>
                </a:lnTo>
                <a:lnTo>
                  <a:pt x="18013" y="120895"/>
                </a:lnTo>
                <a:lnTo>
                  <a:pt x="18778" y="99687"/>
                </a:lnTo>
                <a:lnTo>
                  <a:pt x="30205" y="46863"/>
                </a:lnTo>
                <a:lnTo>
                  <a:pt x="54813" y="13785"/>
                </a:lnTo>
                <a:lnTo>
                  <a:pt x="65897" y="8001"/>
                </a:lnTo>
                <a:lnTo>
                  <a:pt x="6348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01135" y="3728718"/>
            <a:ext cx="1155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6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05884" y="3633151"/>
            <a:ext cx="6146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𝑦	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92320" y="3557014"/>
            <a:ext cx="1085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73441" y="3481386"/>
            <a:ext cx="288290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ts val="3695"/>
              </a:lnSpc>
              <a:spcBef>
                <a:spcPts val="130"/>
              </a:spcBef>
            </a:pPr>
            <a:r>
              <a:rPr sz="3200" spc="30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695"/>
              </a:lnSpc>
            </a:pPr>
            <a:r>
              <a:rPr sz="3200" spc="1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03148" y="3609975"/>
            <a:ext cx="2503170" cy="714375"/>
            <a:chOff x="5803148" y="3600450"/>
            <a:chExt cx="2503170" cy="714375"/>
          </a:xfrm>
        </p:grpSpPr>
        <p:sp>
          <p:nvSpPr>
            <p:cNvPr id="47" name="object 47"/>
            <p:cNvSpPr/>
            <p:nvPr/>
          </p:nvSpPr>
          <p:spPr>
            <a:xfrm>
              <a:off x="5803148" y="3962805"/>
              <a:ext cx="1663064" cy="0"/>
            </a:xfrm>
            <a:custGeom>
              <a:avLst/>
              <a:gdLst/>
              <a:ahLst/>
              <a:cxnLst/>
              <a:rect l="l" t="t" r="r" b="b"/>
              <a:pathLst>
                <a:path w="1663065">
                  <a:moveTo>
                    <a:pt x="0" y="0"/>
                  </a:moveTo>
                  <a:lnTo>
                    <a:pt x="1663049" y="0"/>
                  </a:lnTo>
                </a:path>
              </a:pathLst>
            </a:custGeom>
            <a:ln w="38099">
              <a:solidFill>
                <a:srgbClr val="095A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19990" y="3600450"/>
              <a:ext cx="885825" cy="71437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230750" y="2609530"/>
            <a:ext cx="15532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9259" algn="l"/>
                <a:tab pos="844550" algn="l"/>
                <a:tab pos="1236345" algn="l"/>
              </a:tabLst>
            </a:pPr>
            <a:r>
              <a:rPr sz="4800" spc="22" baseline="-11284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lang="en-US" sz="1650" spc="5" baseline="-11284" dirty="0">
                <a:solidFill>
                  <a:srgbClr val="3F3F3F"/>
                </a:solidFill>
                <a:latin typeface="Cambria Math"/>
                <a:cs typeface="Cambria Math"/>
              </a:rPr>
              <a:t>0.1</a:t>
            </a:r>
            <a:r>
              <a:rPr sz="1650" spc="5" dirty="0">
                <a:latin typeface="Times New Roman"/>
                <a:cs typeface="Times New Roman"/>
              </a:rPr>
              <a:t>	</a:t>
            </a:r>
            <a:r>
              <a:rPr sz="4800" spc="22" baseline="-14756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2475" spc="7" baseline="-6734" dirty="0">
                <a:latin typeface="Cambria Math"/>
                <a:cs typeface="Cambria Math"/>
              </a:rPr>
              <a:t>5.2</a:t>
            </a:r>
            <a:endParaRPr sz="2475" baseline="-6734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7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33010" y="3804280"/>
            <a:ext cx="21780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90436" y="3486150"/>
            <a:ext cx="368935" cy="7505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sz="2000" spc="20" dirty="0">
                <a:solidFill>
                  <a:srgbClr val="3F3F3F"/>
                </a:solidFill>
                <a:latin typeface="Cambria Math"/>
                <a:cs typeface="Cambria Math"/>
              </a:rPr>
              <a:t>0.1</a:t>
            </a:r>
            <a:endParaRPr sz="20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2000" spc="3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200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b="1" spc="35" dirty="0">
                <a:solidFill>
                  <a:srgbClr val="FFFFFF"/>
                </a:solidFill>
                <a:latin typeface="Arial"/>
                <a:cs typeface="Arial"/>
              </a:rPr>
              <a:t>Goodness</a:t>
            </a:r>
            <a:r>
              <a:rPr sz="27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sz="275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Cambria Math"/>
                <a:cs typeface="Cambria Math"/>
              </a:rPr>
              <a:t>𝑹</a:t>
            </a:r>
            <a:r>
              <a:rPr sz="3000" spc="37" baseline="29166" dirty="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27185"/>
            <a:ext cx="4561205" cy="3602990"/>
            <a:chOff x="640663" y="1227185"/>
            <a:chExt cx="4561205" cy="360299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3579245"/>
              <a:ext cx="105287" cy="1075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45" y="415449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3564888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70413" y="1073907"/>
            <a:ext cx="561975" cy="1701800"/>
          </a:xfrm>
          <a:custGeom>
            <a:avLst/>
            <a:gdLst/>
            <a:ahLst/>
            <a:cxnLst/>
            <a:rect l="l" t="t" r="r" b="b"/>
            <a:pathLst>
              <a:path w="561975" h="1701800">
                <a:moveTo>
                  <a:pt x="0" y="1701677"/>
                </a:moveTo>
                <a:lnTo>
                  <a:pt x="561773" y="1701677"/>
                </a:lnTo>
                <a:lnTo>
                  <a:pt x="561773" y="0"/>
                </a:lnTo>
                <a:lnTo>
                  <a:pt x="0" y="0"/>
                </a:lnTo>
                <a:lnTo>
                  <a:pt x="0" y="170167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147533" y="1052542"/>
          <a:ext cx="3913505" cy="1697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723">
                <a:tc>
                  <a:txBody>
                    <a:bodyPr/>
                    <a:lstStyle/>
                    <a:p>
                      <a:pPr marL="173990">
                        <a:lnSpc>
                          <a:spcPts val="1650"/>
                        </a:lnSpc>
                      </a:pPr>
                      <a:r>
                        <a:rPr sz="1650" spc="-4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-67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endParaRPr sz="1800" baseline="-13888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45"/>
                        </a:lnSpc>
                      </a:pPr>
                      <a:r>
                        <a:rPr sz="1650" spc="-3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(𝑦</a:t>
                      </a:r>
                      <a:r>
                        <a:rPr sz="1800" spc="-5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800" spc="104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22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845"/>
                        </a:lnSpc>
                      </a:pPr>
                      <a:r>
                        <a:rPr sz="1650" spc="-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spc="-16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0" baseline="-1388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650" spc="-1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6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350" spc="-7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1350" spc="60" baseline="-18518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2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229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46296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46296">
                        <a:latin typeface="Cambria Math"/>
                        <a:cs typeface="Cambria Math"/>
                      </a:endParaRPr>
                    </a:p>
                  </a:txBody>
                  <a:tcPr marL="0" marR="0" marT="4826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53975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1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200" spc="-55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20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200" spc="4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50" spc="30" baseline="27777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3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29844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54305" algn="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3.2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75"/>
                        </a:lnSpc>
                        <a:spcBef>
                          <a:spcPts val="2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R="131445" algn="r">
                        <a:lnSpc>
                          <a:spcPts val="1964"/>
                        </a:lnSpc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3.1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60"/>
                        </a:lnSpc>
                        <a:spcBef>
                          <a:spcPts val="4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0.25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870"/>
                        </a:lnSpc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3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3.0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079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92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0.4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90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964"/>
                        </a:lnSpc>
                        <a:spcBef>
                          <a:spcPts val="10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0.36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270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0.16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5715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90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-0.7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-1.6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6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0.49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14604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2.56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5"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2.8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spc="-5" dirty="0">
                          <a:latin typeface="Cambria Math"/>
                          <a:cs typeface="Cambria Math"/>
                        </a:rPr>
                        <a:t>-0.8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650" spc="5" dirty="0">
                          <a:latin typeface="Cambria Math"/>
                          <a:cs typeface="Cambria Math"/>
                        </a:rPr>
                        <a:t>1.4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0.64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53975">
                      <a:solidFill>
                        <a:srgbClr val="F07F09"/>
                      </a:solidFill>
                      <a:prstDash val="solid"/>
                    </a:lnL>
                    <a:lnR w="76200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50" dirty="0">
                          <a:latin typeface="Cambria Math"/>
                          <a:cs typeface="Cambria Math"/>
                        </a:rPr>
                        <a:t>1.96</a:t>
                      </a:r>
                      <a:endParaRPr sz="1650">
                        <a:latin typeface="Cambria Math"/>
                        <a:cs typeface="Cambria Math"/>
                      </a:endParaRPr>
                    </a:p>
                  </a:txBody>
                  <a:tcPr marL="0" marR="0" marT="22860" marB="0">
                    <a:lnL w="76200">
                      <a:solidFill>
                        <a:srgbClr val="F07F09"/>
                      </a:solidFill>
                      <a:prstDash val="solid"/>
                    </a:lnL>
                    <a:lnR w="539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7F0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7583820" y="1136507"/>
            <a:ext cx="527685" cy="184150"/>
          </a:xfrm>
          <a:custGeom>
            <a:avLst/>
            <a:gdLst/>
            <a:ahLst/>
            <a:cxnLst/>
            <a:rect l="l" t="t" r="r" b="b"/>
            <a:pathLst>
              <a:path w="527684" h="184150">
                <a:moveTo>
                  <a:pt x="479023" y="0"/>
                </a:moveTo>
                <a:lnTo>
                  <a:pt x="477133" y="6096"/>
                </a:lnTo>
                <a:lnTo>
                  <a:pt x="485614" y="10452"/>
                </a:lnTo>
                <a:lnTo>
                  <a:pt x="492972" y="16832"/>
                </a:lnTo>
                <a:lnTo>
                  <a:pt x="511408" y="61116"/>
                </a:lnTo>
                <a:lnTo>
                  <a:pt x="513709" y="92080"/>
                </a:lnTo>
                <a:lnTo>
                  <a:pt x="513136" y="108254"/>
                </a:lnTo>
                <a:lnTo>
                  <a:pt x="504444" y="148468"/>
                </a:lnTo>
                <a:lnTo>
                  <a:pt x="477133" y="177942"/>
                </a:lnTo>
                <a:lnTo>
                  <a:pt x="479023" y="184038"/>
                </a:lnTo>
                <a:lnTo>
                  <a:pt x="514837" y="152400"/>
                </a:lnTo>
                <a:lnTo>
                  <a:pt x="526637" y="108924"/>
                </a:lnTo>
                <a:lnTo>
                  <a:pt x="527425" y="92080"/>
                </a:lnTo>
                <a:lnTo>
                  <a:pt x="526637" y="75177"/>
                </a:lnTo>
                <a:lnTo>
                  <a:pt x="514837" y="31638"/>
                </a:lnTo>
                <a:lnTo>
                  <a:pt x="489986" y="4274"/>
                </a:lnTo>
                <a:lnTo>
                  <a:pt x="479023" y="0"/>
                </a:lnTo>
                <a:close/>
              </a:path>
              <a:path w="527684" h="184150">
                <a:moveTo>
                  <a:pt x="48371" y="0"/>
                </a:moveTo>
                <a:lnTo>
                  <a:pt x="12557" y="31638"/>
                </a:lnTo>
                <a:lnTo>
                  <a:pt x="783" y="75177"/>
                </a:lnTo>
                <a:lnTo>
                  <a:pt x="0" y="92080"/>
                </a:lnTo>
                <a:lnTo>
                  <a:pt x="783" y="108924"/>
                </a:lnTo>
                <a:lnTo>
                  <a:pt x="12557" y="152400"/>
                </a:lnTo>
                <a:lnTo>
                  <a:pt x="48371" y="184038"/>
                </a:lnTo>
                <a:lnTo>
                  <a:pt x="50139" y="177942"/>
                </a:lnTo>
                <a:lnTo>
                  <a:pt x="41723" y="173585"/>
                </a:lnTo>
                <a:lnTo>
                  <a:pt x="34362" y="167205"/>
                </a:lnTo>
                <a:lnTo>
                  <a:pt x="15925" y="123040"/>
                </a:lnTo>
                <a:lnTo>
                  <a:pt x="13563" y="92080"/>
                </a:lnTo>
                <a:lnTo>
                  <a:pt x="14158" y="75916"/>
                </a:lnTo>
                <a:lnTo>
                  <a:pt x="22860" y="35570"/>
                </a:lnTo>
                <a:lnTo>
                  <a:pt x="50139" y="6096"/>
                </a:lnTo>
                <a:lnTo>
                  <a:pt x="483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09066" y="1136660"/>
            <a:ext cx="465455" cy="141605"/>
          </a:xfrm>
          <a:custGeom>
            <a:avLst/>
            <a:gdLst/>
            <a:ahLst/>
            <a:cxnLst/>
            <a:rect l="l" t="t" r="r" b="b"/>
            <a:pathLst>
              <a:path w="465454" h="141605">
                <a:moveTo>
                  <a:pt x="420105" y="0"/>
                </a:moveTo>
                <a:lnTo>
                  <a:pt x="418063" y="5699"/>
                </a:lnTo>
                <a:lnTo>
                  <a:pt x="426263" y="9246"/>
                </a:lnTo>
                <a:lnTo>
                  <a:pt x="433299" y="14161"/>
                </a:lnTo>
                <a:lnTo>
                  <a:pt x="451706" y="57801"/>
                </a:lnTo>
                <a:lnTo>
                  <a:pt x="452231" y="69829"/>
                </a:lnTo>
                <a:lnTo>
                  <a:pt x="451706" y="82311"/>
                </a:lnTo>
                <a:lnTo>
                  <a:pt x="439117" y="120597"/>
                </a:lnTo>
                <a:lnTo>
                  <a:pt x="418338" y="135483"/>
                </a:lnTo>
                <a:lnTo>
                  <a:pt x="420105" y="141213"/>
                </a:lnTo>
                <a:lnTo>
                  <a:pt x="453511" y="116586"/>
                </a:lnTo>
                <a:lnTo>
                  <a:pt x="465063" y="70591"/>
                </a:lnTo>
                <a:lnTo>
                  <a:pt x="464347" y="57668"/>
                </a:lnTo>
                <a:lnTo>
                  <a:pt x="447062" y="16056"/>
                </a:lnTo>
                <a:lnTo>
                  <a:pt x="430344" y="3687"/>
                </a:lnTo>
                <a:lnTo>
                  <a:pt x="420105" y="0"/>
                </a:lnTo>
                <a:close/>
              </a:path>
              <a:path w="465454" h="141605">
                <a:moveTo>
                  <a:pt x="45079" y="0"/>
                </a:moveTo>
                <a:lnTo>
                  <a:pt x="11673" y="24749"/>
                </a:lnTo>
                <a:lnTo>
                  <a:pt x="0" y="70591"/>
                </a:lnTo>
                <a:lnTo>
                  <a:pt x="735" y="83603"/>
                </a:lnTo>
                <a:lnTo>
                  <a:pt x="18106" y="125196"/>
                </a:lnTo>
                <a:lnTo>
                  <a:pt x="45079" y="141213"/>
                </a:lnTo>
                <a:lnTo>
                  <a:pt x="46847" y="135483"/>
                </a:lnTo>
                <a:lnTo>
                  <a:pt x="38823" y="131916"/>
                </a:lnTo>
                <a:lnTo>
                  <a:pt x="31897" y="126945"/>
                </a:lnTo>
                <a:lnTo>
                  <a:pt x="13475" y="82311"/>
                </a:lnTo>
                <a:lnTo>
                  <a:pt x="12954" y="69829"/>
                </a:lnTo>
                <a:lnTo>
                  <a:pt x="13475" y="57801"/>
                </a:lnTo>
                <a:lnTo>
                  <a:pt x="26071" y="20431"/>
                </a:lnTo>
                <a:lnTo>
                  <a:pt x="47091" y="5699"/>
                </a:lnTo>
                <a:lnTo>
                  <a:pt x="4507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29483" y="3760147"/>
            <a:ext cx="5245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40" dirty="0">
                <a:solidFill>
                  <a:srgbClr val="3F3F3F"/>
                </a:solidFill>
                <a:latin typeface="Cambria Math"/>
                <a:cs typeface="Cambria Math"/>
              </a:rPr>
              <a:t>𝑅</a:t>
            </a:r>
            <a:r>
              <a:rPr sz="2025" spc="60" baseline="28806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2025" spc="-7" baseline="2880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43772" y="4083475"/>
            <a:ext cx="757555" cy="238760"/>
          </a:xfrm>
          <a:custGeom>
            <a:avLst/>
            <a:gdLst/>
            <a:ahLst/>
            <a:cxnLst/>
            <a:rect l="l" t="t" r="r" b="b"/>
            <a:pathLst>
              <a:path w="757554" h="238760">
                <a:moveTo>
                  <a:pt x="680862" y="0"/>
                </a:moveTo>
                <a:lnTo>
                  <a:pt x="677539" y="9656"/>
                </a:lnTo>
                <a:lnTo>
                  <a:pt x="691332" y="15643"/>
                </a:lnTo>
                <a:lnTo>
                  <a:pt x="703185" y="23926"/>
                </a:lnTo>
                <a:lnTo>
                  <a:pt x="727287" y="62326"/>
                </a:lnTo>
                <a:lnTo>
                  <a:pt x="735208" y="117893"/>
                </a:lnTo>
                <a:lnTo>
                  <a:pt x="734308" y="138911"/>
                </a:lnTo>
                <a:lnTo>
                  <a:pt x="720973" y="190368"/>
                </a:lnTo>
                <a:lnTo>
                  <a:pt x="691480" y="222519"/>
                </a:lnTo>
                <a:lnTo>
                  <a:pt x="677936" y="228526"/>
                </a:lnTo>
                <a:lnTo>
                  <a:pt x="680862" y="238207"/>
                </a:lnTo>
                <a:lnTo>
                  <a:pt x="726437" y="211160"/>
                </a:lnTo>
                <a:lnTo>
                  <a:pt x="751998" y="161239"/>
                </a:lnTo>
                <a:lnTo>
                  <a:pt x="756940" y="119155"/>
                </a:lnTo>
                <a:lnTo>
                  <a:pt x="755702" y="97320"/>
                </a:lnTo>
                <a:lnTo>
                  <a:pt x="745843" y="58614"/>
                </a:lnTo>
                <a:lnTo>
                  <a:pt x="713342" y="15257"/>
                </a:lnTo>
                <a:lnTo>
                  <a:pt x="698172" y="6225"/>
                </a:lnTo>
                <a:lnTo>
                  <a:pt x="680862" y="0"/>
                </a:lnTo>
                <a:close/>
              </a:path>
              <a:path w="757554" h="238760">
                <a:moveTo>
                  <a:pt x="75956" y="0"/>
                </a:moveTo>
                <a:lnTo>
                  <a:pt x="30569" y="27097"/>
                </a:lnTo>
                <a:lnTo>
                  <a:pt x="4941" y="77139"/>
                </a:lnTo>
                <a:lnTo>
                  <a:pt x="0" y="119155"/>
                </a:lnTo>
                <a:lnTo>
                  <a:pt x="1235" y="141040"/>
                </a:lnTo>
                <a:lnTo>
                  <a:pt x="11045" y="179751"/>
                </a:lnTo>
                <a:lnTo>
                  <a:pt x="43475" y="222961"/>
                </a:lnTo>
                <a:lnTo>
                  <a:pt x="75956" y="238207"/>
                </a:lnTo>
                <a:lnTo>
                  <a:pt x="79004" y="228526"/>
                </a:lnTo>
                <a:lnTo>
                  <a:pt x="65457" y="222519"/>
                </a:lnTo>
                <a:lnTo>
                  <a:pt x="53751" y="214158"/>
                </a:lnTo>
                <a:lnTo>
                  <a:pt x="29653" y="175144"/>
                </a:lnTo>
                <a:lnTo>
                  <a:pt x="21732" y="117893"/>
                </a:lnTo>
                <a:lnTo>
                  <a:pt x="22612" y="97576"/>
                </a:lnTo>
                <a:lnTo>
                  <a:pt x="35814" y="47387"/>
                </a:lnTo>
                <a:lnTo>
                  <a:pt x="65663" y="15643"/>
                </a:lnTo>
                <a:lnTo>
                  <a:pt x="79369" y="9656"/>
                </a:lnTo>
                <a:lnTo>
                  <a:pt x="7595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94455" y="4011929"/>
            <a:ext cx="8928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00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0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000" spc="409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25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2250" baseline="27777" dirty="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34262" y="3661159"/>
            <a:ext cx="741045" cy="241935"/>
          </a:xfrm>
          <a:custGeom>
            <a:avLst/>
            <a:gdLst/>
            <a:ahLst/>
            <a:cxnLst/>
            <a:rect l="l" t="t" r="r" b="b"/>
            <a:pathLst>
              <a:path w="741045" h="241935">
                <a:moveTo>
                  <a:pt x="677021" y="0"/>
                </a:moveTo>
                <a:lnTo>
                  <a:pt x="674613" y="8001"/>
                </a:lnTo>
                <a:lnTo>
                  <a:pt x="685713" y="13785"/>
                </a:lnTo>
                <a:lnTo>
                  <a:pt x="695378" y="22190"/>
                </a:lnTo>
                <a:lnTo>
                  <a:pt x="715695" y="62646"/>
                </a:lnTo>
                <a:lnTo>
                  <a:pt x="722497" y="120895"/>
                </a:lnTo>
                <a:lnTo>
                  <a:pt x="721739" y="142092"/>
                </a:lnTo>
                <a:lnTo>
                  <a:pt x="710427" y="194940"/>
                </a:lnTo>
                <a:lnTo>
                  <a:pt x="685713" y="227893"/>
                </a:lnTo>
                <a:lnTo>
                  <a:pt x="674613" y="233647"/>
                </a:lnTo>
                <a:lnTo>
                  <a:pt x="677021" y="241648"/>
                </a:lnTo>
                <a:lnTo>
                  <a:pt x="714869" y="215306"/>
                </a:lnTo>
                <a:lnTo>
                  <a:pt x="736419" y="163569"/>
                </a:lnTo>
                <a:lnTo>
                  <a:pt x="740542" y="120895"/>
                </a:lnTo>
                <a:lnTo>
                  <a:pt x="739512" y="98728"/>
                </a:lnTo>
                <a:lnTo>
                  <a:pt x="731258" y="59055"/>
                </a:lnTo>
                <a:lnTo>
                  <a:pt x="703996" y="14379"/>
                </a:lnTo>
                <a:lnTo>
                  <a:pt x="691386" y="5594"/>
                </a:lnTo>
                <a:lnTo>
                  <a:pt x="677021" y="0"/>
                </a:lnTo>
                <a:close/>
              </a:path>
              <a:path w="741045" h="241935">
                <a:moveTo>
                  <a:pt x="63489" y="0"/>
                </a:moveTo>
                <a:lnTo>
                  <a:pt x="25642" y="26357"/>
                </a:lnTo>
                <a:lnTo>
                  <a:pt x="4152" y="78118"/>
                </a:lnTo>
                <a:lnTo>
                  <a:pt x="0" y="120895"/>
                </a:lnTo>
                <a:lnTo>
                  <a:pt x="1042" y="142994"/>
                </a:lnTo>
                <a:lnTo>
                  <a:pt x="9309" y="182619"/>
                </a:lnTo>
                <a:lnTo>
                  <a:pt x="36515" y="227276"/>
                </a:lnTo>
                <a:lnTo>
                  <a:pt x="63489" y="241648"/>
                </a:lnTo>
                <a:lnTo>
                  <a:pt x="65897" y="233647"/>
                </a:lnTo>
                <a:lnTo>
                  <a:pt x="54813" y="227893"/>
                </a:lnTo>
                <a:lnTo>
                  <a:pt x="45159" y="219523"/>
                </a:lnTo>
                <a:lnTo>
                  <a:pt x="24880" y="179101"/>
                </a:lnTo>
                <a:lnTo>
                  <a:pt x="18013" y="120895"/>
                </a:lnTo>
                <a:lnTo>
                  <a:pt x="18778" y="99687"/>
                </a:lnTo>
                <a:lnTo>
                  <a:pt x="30205" y="46863"/>
                </a:lnTo>
                <a:lnTo>
                  <a:pt x="54813" y="13785"/>
                </a:lnTo>
                <a:lnTo>
                  <a:pt x="65897" y="8001"/>
                </a:lnTo>
                <a:lnTo>
                  <a:pt x="63489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01135" y="3728718"/>
            <a:ext cx="11557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6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45125" y="3618092"/>
            <a:ext cx="6146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𝑦	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92320" y="3557014"/>
            <a:ext cx="1085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73441" y="3481386"/>
            <a:ext cx="288290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ts val="3695"/>
              </a:lnSpc>
              <a:spcBef>
                <a:spcPts val="130"/>
              </a:spcBef>
            </a:pPr>
            <a:r>
              <a:rPr sz="3200" spc="30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695"/>
              </a:lnSpc>
            </a:pPr>
            <a:r>
              <a:rPr sz="3200" spc="15" dirty="0">
                <a:solidFill>
                  <a:srgbClr val="3F3F3F"/>
                </a:solidFill>
                <a:latin typeface="Cambria Math"/>
                <a:cs typeface="Cambria Math"/>
              </a:rPr>
              <a:t>𝛴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03148" y="3962805"/>
            <a:ext cx="1663064" cy="0"/>
          </a:xfrm>
          <a:custGeom>
            <a:avLst/>
            <a:gdLst/>
            <a:ahLst/>
            <a:cxnLst/>
            <a:rect l="l" t="t" r="r" b="b"/>
            <a:pathLst>
              <a:path w="1663065">
                <a:moveTo>
                  <a:pt x="0" y="0"/>
                </a:moveTo>
                <a:lnTo>
                  <a:pt x="1663049" y="0"/>
                </a:lnTo>
              </a:path>
            </a:pathLst>
          </a:custGeom>
          <a:ln w="38099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30750" y="2609530"/>
            <a:ext cx="15532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9259" algn="l"/>
                <a:tab pos="844550" algn="l"/>
                <a:tab pos="1236345" algn="l"/>
              </a:tabLst>
            </a:pPr>
            <a:r>
              <a:rPr sz="4800" spc="22" baseline="-11284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1650" spc="5" dirty="0">
                <a:latin typeface="Cambria Math"/>
                <a:cs typeface="Cambria Math"/>
              </a:rPr>
              <a:t>1.9</a:t>
            </a:r>
            <a:r>
              <a:rPr sz="1650" spc="5" dirty="0">
                <a:latin typeface="Times New Roman"/>
                <a:cs typeface="Times New Roman"/>
              </a:rPr>
              <a:t>	</a:t>
            </a:r>
            <a:r>
              <a:rPr sz="4800" spc="22" baseline="-14756" dirty="0">
                <a:solidFill>
                  <a:srgbClr val="3F3F3F"/>
                </a:solidFill>
                <a:latin typeface="Cambria Math"/>
                <a:cs typeface="Cambria Math"/>
              </a:rPr>
              <a:t>𝛴	</a:t>
            </a:r>
            <a:r>
              <a:rPr sz="2475" spc="7" baseline="-6734" dirty="0">
                <a:latin typeface="Cambria Math"/>
                <a:cs typeface="Cambria Math"/>
              </a:rPr>
              <a:t>5.2</a:t>
            </a:r>
            <a:endParaRPr sz="2475" baseline="-6734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36184" y="3790948"/>
            <a:ext cx="107441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0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3F3F3F"/>
                </a:solidFill>
                <a:latin typeface="Cambria Math"/>
                <a:cs typeface="Cambria Math"/>
              </a:rPr>
              <a:t>0.</a:t>
            </a:r>
            <a:r>
              <a:rPr lang="en-US" sz="2000" spc="20" dirty="0">
                <a:solidFill>
                  <a:srgbClr val="3F3F3F"/>
                </a:solidFill>
                <a:latin typeface="Cambria Math"/>
                <a:cs typeface="Cambria Math"/>
              </a:rPr>
              <a:t>019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12898"/>
            <a:ext cx="4561205" cy="3616960"/>
            <a:chOff x="640663" y="1212898"/>
            <a:chExt cx="4561205" cy="361696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2998850"/>
              <a:ext cx="105287" cy="107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400050"/>
              <a:ext cx="105311" cy="1075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988563"/>
              <a:ext cx="105287" cy="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388357"/>
              <a:ext cx="105287" cy="1075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024999"/>
              <a:ext cx="105277" cy="1077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45" y="3564888"/>
            <a:ext cx="104775" cy="787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2299" y="2303777"/>
            <a:ext cx="1117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50" dirty="0">
                <a:latin typeface="Cambria Math"/>
                <a:cs typeface="Cambria Math"/>
              </a:rPr>
              <a:t>𝑅</a:t>
            </a:r>
            <a:r>
              <a:rPr sz="2325" spc="75" baseline="30465" dirty="0">
                <a:latin typeface="Cambria Math"/>
                <a:cs typeface="Cambria Math"/>
              </a:rPr>
              <a:t>2</a:t>
            </a:r>
            <a:r>
              <a:rPr sz="2325" spc="525" baseline="30465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≈</a:t>
            </a:r>
            <a:r>
              <a:rPr sz="2150" spc="-10" dirty="0">
                <a:latin typeface="Cambria Math"/>
                <a:cs typeface="Cambria Math"/>
              </a:rPr>
              <a:t> </a:t>
            </a:r>
            <a:r>
              <a:rPr sz="3600" spc="-15" baseline="1157" dirty="0">
                <a:solidFill>
                  <a:srgbClr val="3F3F3F"/>
                </a:solidFill>
                <a:latin typeface="Calibri"/>
                <a:cs typeface="Calibri"/>
              </a:rPr>
              <a:t>0.6</a:t>
            </a:r>
            <a:endParaRPr sz="3600" baseline="1157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47615" y="1250689"/>
            <a:ext cx="1763395" cy="277495"/>
          </a:xfrm>
          <a:custGeom>
            <a:avLst/>
            <a:gdLst/>
            <a:ahLst/>
            <a:cxnLst/>
            <a:rect l="l" t="t" r="r" b="b"/>
            <a:pathLst>
              <a:path w="1763395" h="277494">
                <a:moveTo>
                  <a:pt x="1763018" y="0"/>
                </a:moveTo>
                <a:lnTo>
                  <a:pt x="0" y="0"/>
                </a:lnTo>
                <a:lnTo>
                  <a:pt x="0" y="276998"/>
                </a:lnTo>
                <a:lnTo>
                  <a:pt x="1763018" y="276998"/>
                </a:lnTo>
                <a:lnTo>
                  <a:pt x="1763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48206" y="1276664"/>
            <a:ext cx="15576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85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5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s</a:t>
            </a:r>
            <a:r>
              <a:rPr sz="1200" spc="-9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AFF0"/>
                </a:solidFill>
                <a:latin typeface="Calibri Light"/>
                <a:cs typeface="Calibri Light"/>
              </a:rPr>
              <a:t>P</a:t>
            </a:r>
            <a:r>
              <a:rPr sz="1200" spc="-40" dirty="0">
                <a:solidFill>
                  <a:srgbClr val="00AFF0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i</a:t>
            </a:r>
            <a:r>
              <a:rPr sz="1200" spc="10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-2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-2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80994"/>
            <a:ext cx="3545204" cy="1746250"/>
          </a:xfrm>
          <a:custGeom>
            <a:avLst/>
            <a:gdLst/>
            <a:ahLst/>
            <a:cxnLst/>
            <a:rect l="l" t="t" r="r" b="b"/>
            <a:pathLst>
              <a:path w="3545204" h="1746250">
                <a:moveTo>
                  <a:pt x="3544702" y="0"/>
                </a:moveTo>
                <a:lnTo>
                  <a:pt x="0" y="0"/>
                </a:lnTo>
                <a:lnTo>
                  <a:pt x="0" y="1746004"/>
                </a:lnTo>
                <a:lnTo>
                  <a:pt x="3544702" y="1746004"/>
                </a:lnTo>
                <a:lnTo>
                  <a:pt x="354470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380994"/>
            <a:ext cx="3545204" cy="17462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2284">
              <a:lnSpc>
                <a:spcPts val="4360"/>
              </a:lnSpc>
              <a:spcBef>
                <a:spcPts val="305"/>
              </a:spcBef>
            </a:pP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395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9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950" b="1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950" b="1" spc="-25" dirty="0">
                <a:solidFill>
                  <a:srgbClr val="FFFFFF"/>
                </a:solidFill>
                <a:latin typeface="Arial"/>
                <a:cs typeface="Arial"/>
              </a:rPr>
              <a:t>ess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50" b="1" spc="1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25878" y="918524"/>
            <a:ext cx="5036820" cy="762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  <a:tab pos="1108710" algn="l"/>
                <a:tab pos="1785620" algn="l"/>
                <a:tab pos="2929890" algn="l"/>
                <a:tab pos="3272790" algn="l"/>
                <a:tab pos="3988435" algn="l"/>
                <a:tab pos="4417060" algn="l"/>
              </a:tabLst>
            </a:pP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550" spc="100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550" spc="-95" dirty="0">
                <a:solidFill>
                  <a:srgbClr val="535353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p</a:t>
            </a:r>
            <a:r>
              <a:rPr sz="1550" spc="-50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-50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550" spc="2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550" spc="-40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ea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550" spc="110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535353"/>
                </a:solidFill>
                <a:latin typeface="Arial MT"/>
                <a:cs typeface="Arial MT"/>
              </a:rPr>
              <a:t>g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550" spc="40" dirty="0">
                <a:solidFill>
                  <a:srgbClr val="535353"/>
                </a:solidFill>
                <a:latin typeface="Arial MT"/>
                <a:cs typeface="Arial MT"/>
              </a:rPr>
              <a:t>ss</a:t>
            </a:r>
            <a:r>
              <a:rPr sz="1550" spc="30" dirty="0">
                <a:solidFill>
                  <a:srgbClr val="535353"/>
                </a:solidFill>
                <a:latin typeface="Arial MT"/>
                <a:cs typeface="Arial MT"/>
              </a:rPr>
              <a:t>io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25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-40" dirty="0">
                <a:solidFill>
                  <a:srgbClr val="535353"/>
                </a:solidFill>
                <a:latin typeface="Arial MT"/>
                <a:cs typeface="Arial MT"/>
              </a:rPr>
              <a:t>u</a:t>
            </a:r>
            <a:r>
              <a:rPr sz="1550" spc="40" dirty="0">
                <a:solidFill>
                  <a:srgbClr val="535353"/>
                </a:solidFill>
                <a:latin typeface="Arial MT"/>
                <a:cs typeface="Arial MT"/>
              </a:rPr>
              <a:t>s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e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550" spc="-40" dirty="0">
                <a:solidFill>
                  <a:srgbClr val="535353"/>
                </a:solidFill>
                <a:latin typeface="Arial MT"/>
                <a:cs typeface="Arial MT"/>
              </a:rPr>
              <a:t>u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l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o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r</a:t>
            </a:r>
            <a:r>
              <a:rPr sz="1550" dirty="0">
                <a:solidFill>
                  <a:srgbClr val="535353"/>
                </a:solidFill>
                <a:latin typeface="Times New Roman"/>
                <a:cs typeface="Times New Roman"/>
              </a:rPr>
              <a:t>	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f</a:t>
            </a:r>
            <a:r>
              <a:rPr sz="1550" spc="30" dirty="0">
                <a:solidFill>
                  <a:srgbClr val="535353"/>
                </a:solidFill>
                <a:latin typeface="Arial MT"/>
                <a:cs typeface="Arial MT"/>
              </a:rPr>
              <a:t>in</a:t>
            </a:r>
            <a:r>
              <a:rPr sz="1550" spc="-40" dirty="0">
                <a:solidFill>
                  <a:srgbClr val="535353"/>
                </a:solidFill>
                <a:latin typeface="Arial MT"/>
                <a:cs typeface="Arial MT"/>
              </a:rPr>
              <a:t>d</a:t>
            </a:r>
            <a:r>
              <a:rPr sz="1550" spc="100" dirty="0">
                <a:solidFill>
                  <a:srgbClr val="535353"/>
                </a:solidFill>
                <a:latin typeface="Arial MT"/>
                <a:cs typeface="Arial MT"/>
              </a:rPr>
              <a:t>i</a:t>
            </a:r>
            <a:r>
              <a:rPr sz="1550" spc="35" dirty="0">
                <a:solidFill>
                  <a:srgbClr val="535353"/>
                </a:solidFill>
                <a:latin typeface="Arial MT"/>
                <a:cs typeface="Arial MT"/>
              </a:rPr>
              <a:t>n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g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</a:pP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relationship</a:t>
            </a:r>
            <a:r>
              <a:rPr sz="1550" spc="1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between</a:t>
            </a:r>
            <a:r>
              <a:rPr sz="1550" spc="5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two</a:t>
            </a:r>
            <a:r>
              <a:rPr sz="1550" spc="5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535353"/>
                </a:solidFill>
                <a:latin typeface="Arial MT"/>
                <a:cs typeface="Arial MT"/>
              </a:rPr>
              <a:t>continuous</a:t>
            </a:r>
            <a:r>
              <a:rPr sz="1550" spc="22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variables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5878" y="1901504"/>
            <a:ext cx="50304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1550" spc="-15" dirty="0">
                <a:solidFill>
                  <a:srgbClr val="535353"/>
                </a:solidFill>
                <a:latin typeface="Arial MT"/>
                <a:cs typeface="Arial MT"/>
              </a:rPr>
              <a:t>One</a:t>
            </a:r>
            <a:r>
              <a:rPr sz="1550" spc="27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is</a:t>
            </a:r>
            <a:r>
              <a:rPr sz="1550" spc="28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predictor</a:t>
            </a:r>
            <a:r>
              <a:rPr sz="1550" spc="254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535353"/>
                </a:solidFill>
                <a:latin typeface="Arial MT"/>
                <a:cs typeface="Arial MT"/>
              </a:rPr>
              <a:t>or</a:t>
            </a:r>
            <a:r>
              <a:rPr sz="1550" spc="25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independent</a:t>
            </a:r>
            <a:r>
              <a:rPr sz="1550" spc="27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variable</a:t>
            </a:r>
            <a:r>
              <a:rPr sz="1550" spc="28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535353"/>
                </a:solidFill>
                <a:latin typeface="Arial MT"/>
                <a:cs typeface="Arial MT"/>
              </a:rPr>
              <a:t>and</a:t>
            </a:r>
            <a:r>
              <a:rPr sz="1550" spc="19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535353"/>
                </a:solidFill>
                <a:latin typeface="Arial MT"/>
                <a:cs typeface="Arial MT"/>
              </a:rPr>
              <a:t>other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878" y="2388173"/>
            <a:ext cx="30822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is</a:t>
            </a:r>
            <a:r>
              <a:rPr sz="1550" spc="-3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535353"/>
                </a:solidFill>
                <a:latin typeface="Arial MT"/>
                <a:cs typeface="Arial MT"/>
              </a:rPr>
              <a:t>response</a:t>
            </a:r>
            <a:r>
              <a:rPr sz="1550" spc="12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535353"/>
                </a:solidFill>
                <a:latin typeface="Arial MT"/>
                <a:cs typeface="Arial MT"/>
              </a:rPr>
              <a:t>or</a:t>
            </a:r>
            <a:r>
              <a:rPr sz="1550" spc="1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535353"/>
                </a:solidFill>
                <a:latin typeface="Arial MT"/>
                <a:cs typeface="Arial MT"/>
              </a:rPr>
              <a:t>dependent</a:t>
            </a:r>
            <a:r>
              <a:rPr sz="1550" spc="33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535353"/>
                </a:solidFill>
                <a:latin typeface="Arial MT"/>
                <a:cs typeface="Arial MT"/>
              </a:rPr>
              <a:t>variable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150" y="3086100"/>
            <a:ext cx="5657849" cy="18478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5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527" y="1233297"/>
            <a:ext cx="3582670" cy="3583304"/>
            <a:chOff x="653527" y="1233297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527" y="1233297"/>
              <a:ext cx="2382673" cy="3583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5555" y="1249186"/>
              <a:ext cx="1200150" cy="3566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6855" y="1530632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619" y="1556953"/>
            <a:ext cx="50736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6B9E24"/>
                </a:solidFill>
                <a:latin typeface="Calibri Light"/>
                <a:cs typeface="Calibri Light"/>
              </a:rPr>
              <a:t>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" y="138905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663" y="1212898"/>
            <a:ext cx="4561205" cy="3616960"/>
            <a:chOff x="640663" y="1212898"/>
            <a:chExt cx="4561205" cy="3616960"/>
          </a:xfrm>
        </p:grpSpPr>
        <p:sp>
          <p:nvSpPr>
            <p:cNvPr id="15" name="object 15"/>
            <p:cNvSpPr/>
            <p:nvPr/>
          </p:nvSpPr>
          <p:spPr>
            <a:xfrm>
              <a:off x="654951" y="1227185"/>
              <a:ext cx="3580765" cy="3588385"/>
            </a:xfrm>
            <a:custGeom>
              <a:avLst/>
              <a:gdLst/>
              <a:ahLst/>
              <a:cxnLst/>
              <a:rect l="l" t="t" r="r" b="b"/>
              <a:pathLst>
                <a:path w="3580765" h="3588385">
                  <a:moveTo>
                    <a:pt x="0" y="0"/>
                  </a:moveTo>
                  <a:lnTo>
                    <a:pt x="0" y="3588154"/>
                  </a:lnTo>
                </a:path>
                <a:path w="3580765" h="3588385">
                  <a:moveTo>
                    <a:pt x="3580762" y="3588154"/>
                  </a:moveTo>
                  <a:lnTo>
                    <a:pt x="0" y="358382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9288" y="2651129"/>
              <a:ext cx="105287" cy="107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53" y="2606040"/>
              <a:ext cx="105311" cy="107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460" y="2872609"/>
              <a:ext cx="105287" cy="1077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2679" y="2555748"/>
              <a:ext cx="105287" cy="107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779" y="2398526"/>
              <a:ext cx="105277" cy="1075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3083" y="2495931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748"/>
                  </a:moveTo>
                  <a:lnTo>
                    <a:pt x="356263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481" y="2749546"/>
              <a:ext cx="105299" cy="1077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460" y="2690871"/>
              <a:ext cx="105287" cy="107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357" y="2620268"/>
              <a:ext cx="105287" cy="107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2979" y="2562474"/>
              <a:ext cx="105284" cy="1077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8202" y="2508754"/>
              <a:ext cx="105277" cy="1075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29862" y="2340935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1645" y="3564888"/>
            <a:ext cx="104775" cy="787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1645" y="2952172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502" y="2381565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729" y="1999989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3304" y="2368801"/>
            <a:ext cx="78422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3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2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5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9119" y="2227958"/>
            <a:ext cx="11176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50" dirty="0">
                <a:latin typeface="Cambria Math"/>
                <a:cs typeface="Cambria Math"/>
              </a:rPr>
              <a:t>𝑅</a:t>
            </a:r>
            <a:r>
              <a:rPr sz="2325" spc="75" baseline="30465" dirty="0">
                <a:latin typeface="Cambria Math"/>
                <a:cs typeface="Cambria Math"/>
              </a:rPr>
              <a:t>2</a:t>
            </a:r>
            <a:r>
              <a:rPr sz="2325" spc="532" baseline="30465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≈</a:t>
            </a:r>
            <a:r>
              <a:rPr sz="2150" spc="-15" dirty="0">
                <a:latin typeface="Cambria Math"/>
                <a:cs typeface="Cambria Math"/>
              </a:rPr>
              <a:t> </a:t>
            </a:r>
            <a:r>
              <a:rPr sz="3600" spc="-15" baseline="1157" dirty="0">
                <a:solidFill>
                  <a:srgbClr val="3F3F3F"/>
                </a:solidFill>
                <a:latin typeface="Calibri"/>
                <a:cs typeface="Calibri"/>
              </a:rPr>
              <a:t>0.9</a:t>
            </a:r>
            <a:endParaRPr sz="3600" baseline="1157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47615" y="1250689"/>
            <a:ext cx="1763395" cy="277495"/>
          </a:xfrm>
          <a:custGeom>
            <a:avLst/>
            <a:gdLst/>
            <a:ahLst/>
            <a:cxnLst/>
            <a:rect l="l" t="t" r="r" b="b"/>
            <a:pathLst>
              <a:path w="1763395" h="277494">
                <a:moveTo>
                  <a:pt x="1763018" y="0"/>
                </a:moveTo>
                <a:lnTo>
                  <a:pt x="0" y="0"/>
                </a:lnTo>
                <a:lnTo>
                  <a:pt x="0" y="276998"/>
                </a:lnTo>
                <a:lnTo>
                  <a:pt x="1763018" y="276998"/>
                </a:lnTo>
                <a:lnTo>
                  <a:pt x="1763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48206" y="1276664"/>
            <a:ext cx="15576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85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5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s</a:t>
            </a:r>
            <a:r>
              <a:rPr sz="1200" spc="-9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AFF0"/>
                </a:solidFill>
                <a:latin typeface="Calibri Light"/>
                <a:cs typeface="Calibri Light"/>
              </a:rPr>
              <a:t>P</a:t>
            </a:r>
            <a:r>
              <a:rPr sz="1200" spc="-40" dirty="0">
                <a:solidFill>
                  <a:srgbClr val="00AFF0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i</a:t>
            </a:r>
            <a:r>
              <a:rPr sz="1200" spc="10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-2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-2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80868" y="467113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8184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99587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7739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72893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64075" y="4812489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86177" y="4820752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2695" y="4833444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19810"/>
            <a:chOff x="0" y="0"/>
            <a:chExt cx="9144000" cy="1019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"/>
              <a:ext cx="9143999" cy="1017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3999" y="0"/>
                  </a:moveTo>
                  <a:lnTo>
                    <a:pt x="0" y="0"/>
                  </a:lnTo>
                  <a:lnTo>
                    <a:pt x="0" y="978788"/>
                  </a:lnTo>
                  <a:lnTo>
                    <a:pt x="9143999" y="978788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277" y="234235"/>
              <a:ext cx="5647690" cy="510540"/>
            </a:xfrm>
            <a:custGeom>
              <a:avLst/>
              <a:gdLst/>
              <a:ahLst/>
              <a:cxnLst/>
              <a:rect l="l" t="t" r="r" b="b"/>
              <a:pathLst>
                <a:path w="5647690" h="510540">
                  <a:moveTo>
                    <a:pt x="5647456" y="0"/>
                  </a:moveTo>
                  <a:lnTo>
                    <a:pt x="0" y="0"/>
                  </a:lnTo>
                  <a:lnTo>
                    <a:pt x="0" y="510360"/>
                  </a:lnTo>
                  <a:lnTo>
                    <a:pt x="5647456" y="510360"/>
                  </a:lnTo>
                  <a:lnTo>
                    <a:pt x="564745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263" y="229485"/>
            <a:ext cx="35871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Goodness</a:t>
            </a:r>
            <a:r>
              <a:rPr spc="-75" dirty="0"/>
              <a:t> </a:t>
            </a:r>
            <a:r>
              <a:rPr spc="25" dirty="0"/>
              <a:t>of</a:t>
            </a:r>
            <a:r>
              <a:rPr spc="20" dirty="0"/>
              <a:t> </a:t>
            </a:r>
            <a:r>
              <a:rPr spc="10" dirty="0"/>
              <a:t>Fit</a:t>
            </a:r>
            <a:r>
              <a:rPr spc="55" dirty="0"/>
              <a:t> </a:t>
            </a:r>
            <a:r>
              <a:rPr spc="15" dirty="0"/>
              <a:t>–</a:t>
            </a:r>
            <a:r>
              <a:rPr dirty="0"/>
              <a:t> </a:t>
            </a:r>
            <a:r>
              <a:rPr b="0" spc="25" dirty="0">
                <a:latin typeface="Cambria Math"/>
                <a:cs typeface="Cambria Math"/>
              </a:rPr>
              <a:t>𝑹</a:t>
            </a:r>
            <a:r>
              <a:rPr sz="3000" b="0" spc="37" baseline="29166" dirty="0">
                <a:latin typeface="Cambria Math"/>
                <a:cs typeface="Cambria Math"/>
              </a:rPr>
              <a:t>𝟐</a:t>
            </a:r>
            <a:endParaRPr sz="3000" baseline="29166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96465" y="1239392"/>
            <a:ext cx="3582670" cy="3583304"/>
            <a:chOff x="1696465" y="1239392"/>
            <a:chExt cx="3582670" cy="358330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465" y="1239392"/>
              <a:ext cx="2382774" cy="3583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589" y="1255282"/>
              <a:ext cx="1200150" cy="35661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9854" y="1536728"/>
              <a:ext cx="971550" cy="339090"/>
            </a:xfrm>
            <a:custGeom>
              <a:avLst/>
              <a:gdLst/>
              <a:ahLst/>
              <a:cxnLst/>
              <a:rect l="l" t="t" r="r" b="b"/>
              <a:pathLst>
                <a:path w="971550" h="339089">
                  <a:moveTo>
                    <a:pt x="971549" y="0"/>
                  </a:moveTo>
                  <a:lnTo>
                    <a:pt x="0" y="0"/>
                  </a:lnTo>
                  <a:lnTo>
                    <a:pt x="0" y="338553"/>
                  </a:lnTo>
                  <a:lnTo>
                    <a:pt x="971549" y="33855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0627" y="1563049"/>
            <a:ext cx="507365" cy="27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10"/>
              </a:spcBef>
            </a:pPr>
            <a:r>
              <a:rPr sz="800" spc="11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50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p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-50" dirty="0">
                <a:solidFill>
                  <a:srgbClr val="6B9E24"/>
                </a:solidFill>
                <a:latin typeface="Calibri Light"/>
                <a:cs typeface="Calibri Light"/>
              </a:rPr>
              <a:t>d</a:t>
            </a:r>
            <a:r>
              <a:rPr sz="800" spc="-25" dirty="0">
                <a:solidFill>
                  <a:srgbClr val="6B9E24"/>
                </a:solidFill>
                <a:latin typeface="Calibri Light"/>
                <a:cs typeface="Calibri Light"/>
              </a:rPr>
              <a:t>e</a:t>
            </a: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n</a:t>
            </a:r>
            <a:r>
              <a:rPr sz="800" spc="5" dirty="0">
                <a:solidFill>
                  <a:srgbClr val="6B9E24"/>
                </a:solidFill>
                <a:latin typeface="Calibri Light"/>
                <a:cs typeface="Calibri Light"/>
              </a:rPr>
              <a:t>t </a:t>
            </a:r>
            <a:r>
              <a:rPr sz="800" spc="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6B9E24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522" y="1395028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67188" y="1218994"/>
            <a:ext cx="4577715" cy="3616960"/>
            <a:chOff x="1667188" y="1218994"/>
            <a:chExt cx="4577715" cy="3616960"/>
          </a:xfrm>
        </p:grpSpPr>
        <p:sp>
          <p:nvSpPr>
            <p:cNvPr id="15" name="object 15"/>
            <p:cNvSpPr/>
            <p:nvPr/>
          </p:nvSpPr>
          <p:spPr>
            <a:xfrm>
              <a:off x="1697985" y="1233281"/>
              <a:ext cx="0" cy="3588385"/>
            </a:xfrm>
            <a:custGeom>
              <a:avLst/>
              <a:gdLst/>
              <a:ahLst/>
              <a:cxnLst/>
              <a:rect l="l" t="t" r="r" b="b"/>
              <a:pathLst>
                <a:path h="3588385">
                  <a:moveTo>
                    <a:pt x="0" y="0"/>
                  </a:moveTo>
                  <a:lnTo>
                    <a:pt x="0" y="358816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3698" y="4819293"/>
              <a:ext cx="2858770" cy="0"/>
            </a:xfrm>
            <a:custGeom>
              <a:avLst/>
              <a:gdLst/>
              <a:ahLst/>
              <a:cxnLst/>
              <a:rect l="l" t="t" r="r" b="b"/>
              <a:pathLst>
                <a:path w="2858770">
                  <a:moveTo>
                    <a:pt x="0" y="0"/>
                  </a:moveTo>
                  <a:lnTo>
                    <a:pt x="2858705" y="0"/>
                  </a:lnTo>
                </a:path>
              </a:pathLst>
            </a:custGeom>
            <a:ln w="32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6313" y="2619756"/>
              <a:ext cx="105277" cy="107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8505" y="2764917"/>
              <a:ext cx="105274" cy="1075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6388" y="2676275"/>
              <a:ext cx="105274" cy="107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5736" y="2613910"/>
              <a:ext cx="105277" cy="1077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0496" y="2461772"/>
              <a:ext cx="105277" cy="1076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16023" y="2502027"/>
              <a:ext cx="3562985" cy="365125"/>
            </a:xfrm>
            <a:custGeom>
              <a:avLst/>
              <a:gdLst/>
              <a:ahLst/>
              <a:cxnLst/>
              <a:rect l="l" t="t" r="r" b="b"/>
              <a:pathLst>
                <a:path w="3562985" h="365125">
                  <a:moveTo>
                    <a:pt x="0" y="364866"/>
                  </a:moveTo>
                  <a:lnTo>
                    <a:pt x="3562746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3421" y="2755642"/>
              <a:ext cx="105287" cy="1077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6388" y="2696968"/>
              <a:ext cx="105274" cy="1077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31407" y="2626364"/>
              <a:ext cx="105277" cy="107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5889" y="2568702"/>
              <a:ext cx="105308" cy="1075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1105" y="2514850"/>
              <a:ext cx="105308" cy="10757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72917" y="2347031"/>
              <a:ext cx="971550" cy="215900"/>
            </a:xfrm>
            <a:custGeom>
              <a:avLst/>
              <a:gdLst/>
              <a:ahLst/>
              <a:cxnLst/>
              <a:rect l="l" t="t" r="r" b="b"/>
              <a:pathLst>
                <a:path w="971550" h="215900">
                  <a:moveTo>
                    <a:pt x="971549" y="0"/>
                  </a:moveTo>
                  <a:lnTo>
                    <a:pt x="0" y="0"/>
                  </a:lnTo>
                  <a:lnTo>
                    <a:pt x="0" y="215443"/>
                  </a:lnTo>
                  <a:lnTo>
                    <a:pt x="971549" y="215443"/>
                  </a:lnTo>
                  <a:lnTo>
                    <a:pt x="97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05586" y="3570917"/>
            <a:ext cx="104775" cy="787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5586" y="2958466"/>
            <a:ext cx="10477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6B9E24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08765" y="2387530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0670" y="2006029"/>
            <a:ext cx="1047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6B9E24"/>
                </a:solidFill>
                <a:latin typeface="Cambria Math"/>
                <a:cs typeface="Cambria Math"/>
              </a:rPr>
              <a:t>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7245" y="2374834"/>
            <a:ext cx="78422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45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5" dirty="0">
                <a:solidFill>
                  <a:srgbClr val="FF0000"/>
                </a:solidFill>
                <a:latin typeface="Calibri Light"/>
                <a:cs typeface="Calibri Light"/>
              </a:rPr>
              <a:t>f</a:t>
            </a:r>
            <a:r>
              <a:rPr sz="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800" spc="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80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800" spc="-10" dirty="0">
                <a:solidFill>
                  <a:srgbClr val="FF0000"/>
                </a:solidFill>
                <a:latin typeface="Calibri Light"/>
                <a:cs typeface="Calibri Light"/>
              </a:rPr>
              <a:t>ss</a:t>
            </a:r>
            <a:r>
              <a:rPr sz="8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800" spc="2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800" spc="1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0381" y="2219957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25875" y="2227895"/>
            <a:ext cx="1416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0" dirty="0">
                <a:latin typeface="Cambria Math"/>
                <a:cs typeface="Cambria Math"/>
              </a:rPr>
              <a:t>2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44519" y="2256533"/>
            <a:ext cx="6076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225" algn="l"/>
              </a:tabLst>
            </a:pPr>
            <a:r>
              <a:rPr sz="2150" spc="15" dirty="0">
                <a:latin typeface="Cambria Math"/>
                <a:cs typeface="Cambria Math"/>
              </a:rPr>
              <a:t>𝑅	</a:t>
            </a:r>
            <a:r>
              <a:rPr sz="2150" spc="-1385" dirty="0">
                <a:latin typeface="Cambria Math"/>
                <a:cs typeface="Cambria Math"/>
              </a:rPr>
              <a:t>≈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47615" y="1250689"/>
            <a:ext cx="1763395" cy="277495"/>
          </a:xfrm>
          <a:custGeom>
            <a:avLst/>
            <a:gdLst/>
            <a:ahLst/>
            <a:cxnLst/>
            <a:rect l="l" t="t" r="r" b="b"/>
            <a:pathLst>
              <a:path w="1763395" h="277494">
                <a:moveTo>
                  <a:pt x="1763018" y="0"/>
                </a:moveTo>
                <a:lnTo>
                  <a:pt x="0" y="0"/>
                </a:lnTo>
                <a:lnTo>
                  <a:pt x="0" y="276998"/>
                </a:lnTo>
                <a:lnTo>
                  <a:pt x="1763018" y="276998"/>
                </a:lnTo>
                <a:lnTo>
                  <a:pt x="1763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8206" y="1276664"/>
            <a:ext cx="15576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85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5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s</a:t>
            </a:r>
            <a:r>
              <a:rPr sz="1200" spc="-9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AFF0"/>
                </a:solidFill>
                <a:latin typeface="Calibri Light"/>
                <a:cs typeface="Calibri Light"/>
              </a:rPr>
              <a:t>P</a:t>
            </a:r>
            <a:r>
              <a:rPr sz="1200" spc="-40" dirty="0">
                <a:solidFill>
                  <a:srgbClr val="00AFF0"/>
                </a:solidFill>
                <a:latin typeface="Calibri Light"/>
                <a:cs typeface="Calibri Light"/>
              </a:rPr>
              <a:t>r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i</a:t>
            </a:r>
            <a:r>
              <a:rPr sz="1200" spc="10" dirty="0">
                <a:solidFill>
                  <a:srgbClr val="00AFF0"/>
                </a:solidFill>
                <a:latin typeface="Calibri Light"/>
                <a:cs typeface="Calibri Light"/>
              </a:rPr>
              <a:t>c</a:t>
            </a:r>
            <a:r>
              <a:rPr sz="1200" spc="-20" dirty="0">
                <a:solidFill>
                  <a:srgbClr val="00AFF0"/>
                </a:solidFill>
                <a:latin typeface="Calibri Light"/>
                <a:cs typeface="Calibri Light"/>
              </a:rPr>
              <a:t>t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d</a:t>
            </a:r>
            <a:r>
              <a:rPr sz="1200" spc="-2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00AFF0"/>
                </a:solidFill>
                <a:latin typeface="Calibri Light"/>
                <a:cs typeface="Calibri Light"/>
              </a:rPr>
              <a:t>V</a:t>
            </a:r>
            <a:r>
              <a:rPr sz="1200" spc="-45" dirty="0">
                <a:solidFill>
                  <a:srgbClr val="00AFF0"/>
                </a:solidFill>
                <a:latin typeface="Calibri Light"/>
                <a:cs typeface="Calibri Light"/>
              </a:rPr>
              <a:t>a</a:t>
            </a:r>
            <a:r>
              <a:rPr sz="1200" spc="30" dirty="0">
                <a:solidFill>
                  <a:srgbClr val="00AFF0"/>
                </a:solidFill>
                <a:latin typeface="Calibri Light"/>
                <a:cs typeface="Calibri Light"/>
              </a:rPr>
              <a:t>l</a:t>
            </a:r>
            <a:r>
              <a:rPr sz="1200" spc="-25" dirty="0">
                <a:solidFill>
                  <a:srgbClr val="00AFF0"/>
                </a:solidFill>
                <a:latin typeface="Calibri Light"/>
                <a:cs typeface="Calibri Light"/>
              </a:rPr>
              <a:t>u</a:t>
            </a:r>
            <a:r>
              <a:rPr sz="1200" dirty="0">
                <a:solidFill>
                  <a:srgbClr val="00AFF0"/>
                </a:solidFill>
                <a:latin typeface="Calibri Light"/>
                <a:cs typeface="Calibri Light"/>
              </a:rPr>
              <a:t>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42403" y="4612195"/>
            <a:ext cx="971550" cy="339090"/>
          </a:xfrm>
          <a:custGeom>
            <a:avLst/>
            <a:gdLst/>
            <a:ahLst/>
            <a:cxnLst/>
            <a:rect l="l" t="t" r="r" b="b"/>
            <a:pathLst>
              <a:path w="971550" h="339089">
                <a:moveTo>
                  <a:pt x="971549" y="0"/>
                </a:moveTo>
                <a:lnTo>
                  <a:pt x="0" y="0"/>
                </a:lnTo>
                <a:lnTo>
                  <a:pt x="0" y="338553"/>
                </a:lnTo>
                <a:lnTo>
                  <a:pt x="971549" y="338553"/>
                </a:lnTo>
                <a:lnTo>
                  <a:pt x="9715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29788" y="4689871"/>
            <a:ext cx="902969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  <a:p>
            <a:pPr>
              <a:lnSpc>
                <a:spcPts val="1220"/>
              </a:lnSpc>
              <a:tabLst>
                <a:tab pos="590550" algn="l"/>
              </a:tabLst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5</a:t>
            </a:r>
            <a:r>
              <a:rPr sz="1100" spc="15" dirty="0">
                <a:solidFill>
                  <a:srgbClr val="5F4778"/>
                </a:solidFill>
                <a:latin typeface="Times New Roman"/>
                <a:cs typeface="Times New Roman"/>
              </a:rPr>
              <a:t>	</a:t>
            </a: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25978" y="4670587"/>
            <a:ext cx="5740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spc="10" dirty="0">
                <a:solidFill>
                  <a:srgbClr val="F07F09"/>
                </a:solidFill>
                <a:latin typeface="Calibri Light"/>
                <a:cs typeface="Calibri Light"/>
              </a:rPr>
              <a:t>Independent</a:t>
            </a:r>
            <a:endParaRPr sz="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25" dirty="0">
                <a:solidFill>
                  <a:srgbClr val="F07F09"/>
                </a:solidFill>
                <a:latin typeface="Calibri Light"/>
                <a:cs typeface="Calibri Light"/>
              </a:rPr>
              <a:t>Variable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05" y="4818526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43532" y="4818526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1564" y="4818526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30502" y="4827098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7011" y="4839481"/>
            <a:ext cx="104775" cy="193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15" dirty="0">
                <a:solidFill>
                  <a:srgbClr val="5F4778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1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207" y="4963810"/>
            <a:ext cx="123317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50" b="1" spc="8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www</a:t>
            </a:r>
            <a:r>
              <a:rPr sz="950" b="1" spc="3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.i</a:t>
            </a:r>
            <a:r>
              <a:rPr sz="950" b="1" spc="1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n</a:t>
            </a:r>
            <a:r>
              <a:rPr sz="950" b="1" spc="-2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t</a:t>
            </a:r>
            <a:r>
              <a:rPr sz="950" b="1" spc="7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e</a:t>
            </a:r>
            <a:r>
              <a:rPr sz="950" b="1" spc="3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ll</a:t>
            </a:r>
            <a:r>
              <a:rPr sz="950" b="1" spc="-4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i</a:t>
            </a:r>
            <a:r>
              <a:rPr sz="950" b="1" spc="1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p</a:t>
            </a:r>
            <a:r>
              <a:rPr sz="950" b="1" spc="7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a</a:t>
            </a:r>
            <a:r>
              <a:rPr sz="950" b="1" spc="-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a</a:t>
            </a:r>
            <a:r>
              <a:rPr sz="950" b="1" spc="-2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t</a:t>
            </a:r>
            <a:r>
              <a:rPr sz="950" b="1" spc="3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.</a:t>
            </a:r>
            <a:r>
              <a:rPr sz="950" b="1" spc="-5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c</a:t>
            </a:r>
            <a:r>
              <a:rPr sz="950" b="1" spc="20" dirty="0">
                <a:solidFill>
                  <a:srgbClr val="6F2F9E"/>
                </a:solidFill>
                <a:latin typeface="Arial"/>
                <a:cs typeface="Arial"/>
                <a:hlinkClick r:id="rId2"/>
              </a:rPr>
              <a:t>om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73788" y="1524"/>
            <a:ext cx="4270375" cy="5142230"/>
            <a:chOff x="4873788" y="1524"/>
            <a:chExt cx="4270375" cy="51422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3788" y="1524"/>
              <a:ext cx="4270211" cy="514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0" y="167100"/>
              <a:ext cx="1370328" cy="4776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45005" y="3227004"/>
            <a:ext cx="247459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India</a:t>
            </a:r>
            <a:r>
              <a:rPr sz="1200" b="1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+91-7847955955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</a:pPr>
            <a:r>
              <a:rPr sz="1200" b="1" spc="10" dirty="0">
                <a:solidFill>
                  <a:srgbClr val="595959"/>
                </a:solidFill>
                <a:latin typeface="Arial"/>
                <a:cs typeface="Arial"/>
              </a:rPr>
              <a:t>US</a:t>
            </a:r>
            <a:r>
              <a:rPr sz="12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200" b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1-800-216-8930</a:t>
            </a:r>
            <a:r>
              <a:rPr sz="12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95959"/>
                </a:solidFill>
                <a:latin typeface="Arial"/>
                <a:cs typeface="Arial"/>
              </a:rPr>
              <a:t>(TOLL</a:t>
            </a:r>
            <a:r>
              <a:rPr sz="12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595959"/>
                </a:solidFill>
                <a:latin typeface="Arial"/>
                <a:cs typeface="Arial"/>
              </a:rPr>
              <a:t>FREE)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b="1" spc="5" dirty="0">
                <a:solidFill>
                  <a:srgbClr val="595959"/>
                </a:solidFill>
                <a:latin typeface="Arial"/>
                <a:cs typeface="Arial"/>
                <a:hlinkClick r:id="rId5"/>
              </a:rPr>
              <a:t>sales@intellipaat.com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154" y="1775046"/>
            <a:ext cx="3930837" cy="30709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2693" y="1524"/>
            <a:ext cx="2539998" cy="167664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0293" y="1715767"/>
            <a:ext cx="29622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578FFF"/>
                </a:solidFill>
                <a:hlinkClick r:id="rId2"/>
              </a:rPr>
              <a:t>www.intellipaat.com</a:t>
            </a:r>
            <a:endParaRPr sz="2400"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90471" y="3322877"/>
            <a:ext cx="2260601" cy="753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5750" y="1747784"/>
            <a:ext cx="2857500" cy="2308225"/>
          </a:xfrm>
          <a:custGeom>
            <a:avLst/>
            <a:gdLst/>
            <a:ahLst/>
            <a:cxnLst/>
            <a:rect l="l" t="t" r="r" b="b"/>
            <a:pathLst>
              <a:path w="2857500" h="2308225">
                <a:moveTo>
                  <a:pt x="1638299" y="2307628"/>
                </a:moveTo>
                <a:lnTo>
                  <a:pt x="1638299" y="747765"/>
                </a:lnTo>
              </a:path>
              <a:path w="2857500" h="2308225">
                <a:moveTo>
                  <a:pt x="0" y="747765"/>
                </a:moveTo>
                <a:lnTo>
                  <a:pt x="1638299" y="747765"/>
                </a:lnTo>
              </a:path>
              <a:path w="2857500" h="2308225">
                <a:moveTo>
                  <a:pt x="0" y="1790562"/>
                </a:moveTo>
                <a:lnTo>
                  <a:pt x="2857499" y="0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9140" y="1543364"/>
            <a:ext cx="360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0" dirty="0">
                <a:solidFill>
                  <a:srgbClr val="00AFF0"/>
                </a:solidFill>
                <a:latin typeface="Microsoft Sans Serif"/>
                <a:cs typeface="Microsoft Sans Serif"/>
              </a:rPr>
              <a:t>L</a:t>
            </a:r>
            <a:r>
              <a:rPr sz="1350" spc="60" dirty="0">
                <a:solidFill>
                  <a:srgbClr val="00AFF0"/>
                </a:solidFill>
                <a:latin typeface="Microsoft Sans Serif"/>
                <a:cs typeface="Microsoft Sans Serif"/>
              </a:rPr>
              <a:t>i</a:t>
            </a:r>
            <a:r>
              <a:rPr sz="1350" spc="65" dirty="0">
                <a:solidFill>
                  <a:srgbClr val="00AFF0"/>
                </a:solidFill>
                <a:latin typeface="Microsoft Sans Serif"/>
                <a:cs typeface="Microsoft Sans Serif"/>
              </a:rPr>
              <a:t>n</a:t>
            </a:r>
            <a:r>
              <a:rPr sz="1350" spc="5" dirty="0">
                <a:solidFill>
                  <a:srgbClr val="00AFF0"/>
                </a:solidFill>
                <a:latin typeface="Microsoft Sans Serif"/>
                <a:cs typeface="Microsoft Sans Serif"/>
              </a:rPr>
              <a:t>e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4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340164"/>
            <a:ext cx="3260090" cy="1739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509"/>
              </a:spcBef>
            </a:pPr>
            <a:r>
              <a:rPr sz="3950" spc="-5" dirty="0"/>
              <a:t>U</a:t>
            </a:r>
            <a:r>
              <a:rPr sz="3950" spc="-20" dirty="0"/>
              <a:t>nd</a:t>
            </a:r>
            <a:r>
              <a:rPr sz="3950" spc="-25" dirty="0"/>
              <a:t>e</a:t>
            </a:r>
            <a:r>
              <a:rPr sz="3950" spc="30" dirty="0"/>
              <a:t>r</a:t>
            </a:r>
            <a:r>
              <a:rPr sz="3950" spc="-25" dirty="0"/>
              <a:t>s</a:t>
            </a:r>
            <a:r>
              <a:rPr sz="3950" spc="30" dirty="0"/>
              <a:t>t</a:t>
            </a:r>
            <a:r>
              <a:rPr sz="3950" spc="-25" dirty="0"/>
              <a:t>a</a:t>
            </a:r>
            <a:r>
              <a:rPr sz="3950" spc="-20" dirty="0"/>
              <a:t>nd</a:t>
            </a:r>
            <a:r>
              <a:rPr sz="3950" spc="15" dirty="0"/>
              <a:t>i</a:t>
            </a:r>
            <a:r>
              <a:rPr sz="3950" spc="10" dirty="0"/>
              <a:t>n </a:t>
            </a:r>
            <a:r>
              <a:rPr sz="3950" b="0" spc="5" dirty="0">
                <a:latin typeface="Times New Roman"/>
                <a:cs typeface="Times New Roman"/>
              </a:rPr>
              <a:t> </a:t>
            </a:r>
            <a:r>
              <a:rPr sz="3950" spc="15" dirty="0"/>
              <a:t>g </a:t>
            </a:r>
            <a:r>
              <a:rPr sz="3950" spc="-10" dirty="0"/>
              <a:t>Linear </a:t>
            </a:r>
            <a:r>
              <a:rPr sz="3950" spc="-5" dirty="0"/>
              <a:t> Regression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37" y="67476"/>
            <a:ext cx="1275969" cy="5103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78556" y="1524"/>
            <a:ext cx="765810" cy="578485"/>
            <a:chOff x="8378556" y="1524"/>
            <a:chExt cx="765810" cy="5784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8556" y="34680"/>
              <a:ext cx="765444" cy="5453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7178" y="1524"/>
              <a:ext cx="147320" cy="578485"/>
            </a:xfrm>
            <a:custGeom>
              <a:avLst/>
              <a:gdLst/>
              <a:ahLst/>
              <a:cxnLst/>
              <a:rect l="l" t="t" r="r" b="b"/>
              <a:pathLst>
                <a:path w="147320" h="578485">
                  <a:moveTo>
                    <a:pt x="0" y="578479"/>
                  </a:moveTo>
                  <a:lnTo>
                    <a:pt x="146821" y="578479"/>
                  </a:lnTo>
                  <a:lnTo>
                    <a:pt x="146821" y="0"/>
                  </a:lnTo>
                  <a:lnTo>
                    <a:pt x="0" y="0"/>
                  </a:lnTo>
                  <a:lnTo>
                    <a:pt x="0" y="578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52834" y="1102613"/>
            <a:ext cx="4386580" cy="3016885"/>
            <a:chOff x="4052834" y="1102613"/>
            <a:chExt cx="4386580" cy="3016885"/>
          </a:xfrm>
        </p:grpSpPr>
        <p:sp>
          <p:nvSpPr>
            <p:cNvPr id="8" name="object 8"/>
            <p:cNvSpPr/>
            <p:nvPr/>
          </p:nvSpPr>
          <p:spPr>
            <a:xfrm>
              <a:off x="4052834" y="1102613"/>
              <a:ext cx="85725" cy="2953385"/>
            </a:xfrm>
            <a:custGeom>
              <a:avLst/>
              <a:gdLst/>
              <a:ahLst/>
              <a:cxnLst/>
              <a:rect l="l" t="t" r="r" b="b"/>
              <a:pathLst>
                <a:path w="85725" h="2953385">
                  <a:moveTo>
                    <a:pt x="57150" y="71506"/>
                  </a:moveTo>
                  <a:lnTo>
                    <a:pt x="28575" y="71506"/>
                  </a:lnTo>
                  <a:lnTo>
                    <a:pt x="28575" y="2952808"/>
                  </a:lnTo>
                  <a:lnTo>
                    <a:pt x="57150" y="2952808"/>
                  </a:lnTo>
                  <a:lnTo>
                    <a:pt x="57150" y="71506"/>
                  </a:lnTo>
                  <a:close/>
                </a:path>
                <a:path w="85725" h="2953385">
                  <a:moveTo>
                    <a:pt x="42915" y="0"/>
                  </a:moveTo>
                  <a:lnTo>
                    <a:pt x="0" y="85709"/>
                  </a:lnTo>
                  <a:lnTo>
                    <a:pt x="28575" y="85709"/>
                  </a:lnTo>
                  <a:lnTo>
                    <a:pt x="28575" y="71506"/>
                  </a:lnTo>
                  <a:lnTo>
                    <a:pt x="78618" y="71506"/>
                  </a:lnTo>
                  <a:lnTo>
                    <a:pt x="42915" y="0"/>
                  </a:lnTo>
                  <a:close/>
                </a:path>
                <a:path w="85725" h="2953385">
                  <a:moveTo>
                    <a:pt x="78618" y="71506"/>
                  </a:moveTo>
                  <a:lnTo>
                    <a:pt x="57150" y="71506"/>
                  </a:lnTo>
                  <a:lnTo>
                    <a:pt x="57150" y="85709"/>
                  </a:lnTo>
                  <a:lnTo>
                    <a:pt x="85709" y="85709"/>
                  </a:lnTo>
                  <a:lnTo>
                    <a:pt x="78618" y="71506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6578" y="4033421"/>
              <a:ext cx="4363085" cy="85725"/>
            </a:xfrm>
            <a:custGeom>
              <a:avLst/>
              <a:gdLst/>
              <a:ahLst/>
              <a:cxnLst/>
              <a:rect l="l" t="t" r="r" b="b"/>
              <a:pathLst>
                <a:path w="4363084" h="85725">
                  <a:moveTo>
                    <a:pt x="4277106" y="0"/>
                  </a:moveTo>
                  <a:lnTo>
                    <a:pt x="4276933" y="28563"/>
                  </a:lnTo>
                  <a:lnTo>
                    <a:pt x="4291187" y="28632"/>
                  </a:lnTo>
                  <a:lnTo>
                    <a:pt x="4291065" y="57207"/>
                  </a:lnTo>
                  <a:lnTo>
                    <a:pt x="4276760" y="57207"/>
                  </a:lnTo>
                  <a:lnTo>
                    <a:pt x="4276587" y="85725"/>
                  </a:lnTo>
                  <a:lnTo>
                    <a:pt x="4334355" y="57207"/>
                  </a:lnTo>
                  <a:lnTo>
                    <a:pt x="4291065" y="57207"/>
                  </a:lnTo>
                  <a:lnTo>
                    <a:pt x="4334496" y="57138"/>
                  </a:lnTo>
                  <a:lnTo>
                    <a:pt x="4362572" y="43278"/>
                  </a:lnTo>
                  <a:lnTo>
                    <a:pt x="4277106" y="0"/>
                  </a:lnTo>
                  <a:close/>
                </a:path>
                <a:path w="4363084" h="85725">
                  <a:moveTo>
                    <a:pt x="4276933" y="28563"/>
                  </a:moveTo>
                  <a:lnTo>
                    <a:pt x="4276760" y="57138"/>
                  </a:lnTo>
                  <a:lnTo>
                    <a:pt x="4291065" y="57207"/>
                  </a:lnTo>
                  <a:lnTo>
                    <a:pt x="4291187" y="28632"/>
                  </a:lnTo>
                  <a:lnTo>
                    <a:pt x="4276933" y="28563"/>
                  </a:lnTo>
                  <a:close/>
                </a:path>
                <a:path w="4363084" h="85725">
                  <a:moveTo>
                    <a:pt x="243" y="7702"/>
                  </a:moveTo>
                  <a:lnTo>
                    <a:pt x="0" y="36277"/>
                  </a:lnTo>
                  <a:lnTo>
                    <a:pt x="4276760" y="57138"/>
                  </a:lnTo>
                  <a:lnTo>
                    <a:pt x="4276933" y="28563"/>
                  </a:lnTo>
                  <a:lnTo>
                    <a:pt x="243" y="7702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5256" y="1734392"/>
            <a:ext cx="197485" cy="1435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-30" dirty="0">
                <a:solidFill>
                  <a:srgbClr val="6B9E24"/>
                </a:solidFill>
                <a:latin typeface="Calibri"/>
                <a:cs typeface="Calibri"/>
              </a:rPr>
              <a:t>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6B9E24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6B9E24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6B9E24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6B9E24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6B9E24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019" y="901379"/>
            <a:ext cx="1149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6B9E24"/>
                </a:solidFill>
                <a:latin typeface="Calibri"/>
                <a:cs typeface="Calibri"/>
              </a:rPr>
              <a:t>Y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98350" y="1775528"/>
            <a:ext cx="2983865" cy="2388870"/>
            <a:chOff x="3998350" y="1775528"/>
            <a:chExt cx="2983865" cy="23888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856" y="3954719"/>
              <a:ext cx="209549" cy="209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8350" y="3282065"/>
              <a:ext cx="209549" cy="2095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76699" y="1789816"/>
              <a:ext cx="2891155" cy="1619885"/>
            </a:xfrm>
            <a:custGeom>
              <a:avLst/>
              <a:gdLst/>
              <a:ahLst/>
              <a:cxnLst/>
              <a:rect l="l" t="t" r="r" b="b"/>
              <a:pathLst>
                <a:path w="2891154" h="1619885">
                  <a:moveTo>
                    <a:pt x="0" y="1619752"/>
                  </a:moveTo>
                  <a:lnTo>
                    <a:pt x="2890784" y="0"/>
                  </a:lnTo>
                </a:path>
              </a:pathLst>
            </a:custGeom>
            <a:ln w="2857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08500" y="1666300"/>
            <a:ext cx="3028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5" dirty="0">
                <a:solidFill>
                  <a:srgbClr val="00AFF0"/>
                </a:solidFill>
                <a:latin typeface="Microsoft Sans Serif"/>
                <a:cs typeface="Microsoft Sans Serif"/>
              </a:rPr>
              <a:t>+</a:t>
            </a:r>
            <a:r>
              <a:rPr sz="1350" dirty="0">
                <a:solidFill>
                  <a:srgbClr val="00AFF0"/>
                </a:solidFill>
                <a:latin typeface="Microsoft Sans Serif"/>
                <a:cs typeface="Microsoft Sans Serif"/>
              </a:rPr>
              <a:t>ve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5836" y="4035185"/>
            <a:ext cx="120014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47669" y="4358404"/>
            <a:ext cx="156845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50" b="1" spc="10" dirty="0">
                <a:solidFill>
                  <a:srgbClr val="F07F09"/>
                </a:solidFill>
                <a:latin typeface="Calibri"/>
                <a:cs typeface="Calibri"/>
              </a:rPr>
              <a:t>I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p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nd</a:t>
            </a:r>
            <a:r>
              <a:rPr sz="1350" b="1" spc="-10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t</a:t>
            </a:r>
            <a:r>
              <a:rPr sz="1350" spc="-135" dirty="0">
                <a:solidFill>
                  <a:srgbClr val="F07F09"/>
                </a:solidFill>
                <a:latin typeface="Times New Roman"/>
                <a:cs typeface="Times New Roman"/>
              </a:rPr>
              <a:t> </a:t>
            </a:r>
            <a:r>
              <a:rPr sz="1350" b="1" spc="-50" dirty="0">
                <a:solidFill>
                  <a:srgbClr val="F07F09"/>
                </a:solidFill>
                <a:latin typeface="Calibri"/>
                <a:cs typeface="Calibri"/>
              </a:rPr>
              <a:t>V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ri</a:t>
            </a:r>
            <a:r>
              <a:rPr sz="1350" b="1" spc="5" dirty="0">
                <a:solidFill>
                  <a:srgbClr val="F07F09"/>
                </a:solidFill>
                <a:latin typeface="Calibri"/>
                <a:cs typeface="Calibri"/>
              </a:rPr>
              <a:t>a</a:t>
            </a:r>
            <a:r>
              <a:rPr sz="1350" b="1" spc="20" dirty="0">
                <a:solidFill>
                  <a:srgbClr val="F07F09"/>
                </a:solidFill>
                <a:latin typeface="Calibri"/>
                <a:cs typeface="Calibri"/>
              </a:rPr>
              <a:t>b</a:t>
            </a:r>
            <a:r>
              <a:rPr sz="1350" b="1" spc="-35" dirty="0">
                <a:solidFill>
                  <a:srgbClr val="F07F09"/>
                </a:solidFill>
                <a:latin typeface="Calibri"/>
                <a:cs typeface="Calibri"/>
              </a:rPr>
              <a:t>l</a:t>
            </a:r>
            <a:r>
              <a:rPr sz="1350" b="1" dirty="0">
                <a:solidFill>
                  <a:srgbClr val="F07F09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8507" y="4951110"/>
            <a:ext cx="125857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b="1" spc="25" dirty="0">
                <a:solidFill>
                  <a:srgbClr val="6F2F9E"/>
                </a:solidFill>
                <a:latin typeface="Arial"/>
                <a:cs typeface="Arial"/>
                <a:hlinkClick r:id="rId6"/>
              </a:rPr>
              <a:t>www.intellipaat.com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4819</Words>
  <Application>Microsoft Office PowerPoint</Application>
  <PresentationFormat>On-screen Show (16:9)</PresentationFormat>
  <Paragraphs>2380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Arial MT</vt:lpstr>
      <vt:lpstr>Britannic Bold</vt:lpstr>
      <vt:lpstr>Calibri</vt:lpstr>
      <vt:lpstr>Calibri Light</vt:lpstr>
      <vt:lpstr>Cambria Math</vt:lpstr>
      <vt:lpstr>Microsoft Sans Serif</vt:lpstr>
      <vt:lpstr>Tahoma</vt:lpstr>
      <vt:lpstr>Times New Roman</vt:lpstr>
      <vt:lpstr>Wingdings</vt:lpstr>
      <vt:lpstr>Office Theme</vt:lpstr>
      <vt:lpstr>Linear Regression using Python</vt:lpstr>
      <vt:lpstr>PowerPoint Presentation</vt:lpstr>
      <vt:lpstr>Regression   is a   technique that   displays the relationship  between variable “y” based on the values of variable “x”.</vt:lpstr>
      <vt:lpstr>PowerPoint Presentation</vt:lpstr>
      <vt:lpstr>There are various types of Regression, but we will focus on:</vt:lpstr>
      <vt:lpstr>LINEAR REGRESSION</vt:lpstr>
      <vt:lpstr>PowerPoint Presentation</vt:lpstr>
      <vt:lpstr>Understandin  g Linear  Regression</vt:lpstr>
      <vt:lpstr>Understandin  g Linear  Regression</vt:lpstr>
      <vt:lpstr>PowerPoint Presentation</vt:lpstr>
      <vt:lpstr>Understandin  g Linear  Regression</vt:lpstr>
      <vt:lpstr>Line of Linear  Regression</vt:lpstr>
      <vt:lpstr>Understandin  g Linear  Regression</vt:lpstr>
      <vt:lpstr>Understandin  g Linear  Regression</vt:lpstr>
      <vt:lpstr>Understandin  g Linear  Regression</vt:lpstr>
      <vt:lpstr>Understandin  g Linear  Regression</vt:lpstr>
      <vt:lpstr>Understandin  g Linear  Regression</vt:lpstr>
      <vt:lpstr>Understandin  g Linear  Regression</vt:lpstr>
      <vt:lpstr>PowerPoint Presentation</vt:lpstr>
      <vt:lpstr>Understandin  g Linear  Regression</vt:lpstr>
      <vt:lpstr>Understandin  g Linear  Regression</vt:lpstr>
      <vt:lpstr>Understandin  g Linear  Regression</vt:lpstr>
      <vt:lpstr>Understandin  g Linear  Regression</vt:lpstr>
      <vt:lpstr>Understanding Linear  Regression</vt:lpstr>
      <vt:lpstr>Understanding Linear  Regression</vt:lpstr>
      <vt:lpstr>Understanding Linear  Regression</vt:lpstr>
      <vt:lpstr>Understanding Linear  Regression</vt:lpstr>
      <vt:lpstr>Understanding Linear  Regression</vt:lpstr>
      <vt:lpstr>Understanding Linear  Regression</vt:lpstr>
      <vt:lpstr>Understanding Linear  Regression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Understanding Linear</vt:lpstr>
      <vt:lpstr>Mean Square Error</vt:lpstr>
      <vt:lpstr>Mean Square Error</vt:lpstr>
      <vt:lpstr>Finding the best Fit Line</vt:lpstr>
      <vt:lpstr>Goodness of Fit – 𝑹𝟐</vt:lpstr>
      <vt:lpstr>Goodness of Fit – 𝑹𝟐</vt:lpstr>
      <vt:lpstr>Goodness of Fit – 𝑹𝟐</vt:lpstr>
      <vt:lpstr>Goodness of Fit – 𝑹𝟐</vt:lpstr>
      <vt:lpstr>Goodness of Fit – 𝑹𝟐</vt:lpstr>
      <vt:lpstr>Goodness of Fit – 𝑹𝟐</vt:lpstr>
      <vt:lpstr>Goodness of Fit – 𝑹𝟐</vt:lpstr>
      <vt:lpstr>Goodness of Fit – 𝑹𝟐</vt:lpstr>
      <vt:lpstr>PowerPoint Presentation</vt:lpstr>
      <vt:lpstr>PowerPoint Presentation</vt:lpstr>
      <vt:lpstr>Goodness of Fit – 𝑹𝟐</vt:lpstr>
      <vt:lpstr>Goodness of Fit – 𝑹𝟐</vt:lpstr>
      <vt:lpstr>Goodness of Fit – 𝑹𝟐</vt:lpstr>
      <vt:lpstr>www.intellipaat.com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using Python</dc:title>
  <cp:lastModifiedBy>akash rajpuria</cp:lastModifiedBy>
  <cp:revision>1</cp:revision>
  <dcterms:created xsi:type="dcterms:W3CDTF">2022-12-09T16:20:48Z</dcterms:created>
  <dcterms:modified xsi:type="dcterms:W3CDTF">2022-12-11T17:31:19Z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