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"/>
            <a:ext cx="12192000" cy="109537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1028700"/>
          </a:xfrm>
          <a:custGeom>
            <a:avLst/>
            <a:gdLst/>
            <a:ahLst/>
            <a:cxnLst/>
            <a:rect l="l" t="t" r="r" b="b"/>
            <a:pathLst>
              <a:path w="12192000" h="1028700">
                <a:moveTo>
                  <a:pt x="12191999" y="0"/>
                </a:moveTo>
                <a:lnTo>
                  <a:pt x="0" y="0"/>
                </a:lnTo>
                <a:lnTo>
                  <a:pt x="0" y="1028355"/>
                </a:lnTo>
                <a:lnTo>
                  <a:pt x="12191999" y="1028355"/>
                </a:lnTo>
                <a:lnTo>
                  <a:pt x="12191999" y="0"/>
                </a:lnTo>
                <a:close/>
              </a:path>
            </a:pathLst>
          </a:custGeom>
          <a:solidFill>
            <a:srgbClr val="2F233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837" y="67561"/>
            <a:ext cx="1701164" cy="68047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245613" y="116875"/>
            <a:ext cx="8202295" cy="799465"/>
          </a:xfrm>
          <a:custGeom>
            <a:avLst/>
            <a:gdLst/>
            <a:ahLst/>
            <a:cxnLst/>
            <a:rect l="l" t="t" r="r" b="b"/>
            <a:pathLst>
              <a:path w="8202295" h="799465">
                <a:moveTo>
                  <a:pt x="8202167" y="0"/>
                </a:moveTo>
                <a:lnTo>
                  <a:pt x="0" y="0"/>
                </a:lnTo>
                <a:lnTo>
                  <a:pt x="0" y="799170"/>
                </a:lnTo>
                <a:lnTo>
                  <a:pt x="8202167" y="799170"/>
                </a:lnTo>
                <a:lnTo>
                  <a:pt x="820216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23915" y="241294"/>
            <a:ext cx="4344168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81014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2"/>
            <a:ext cx="4726940" cy="6858000"/>
          </a:xfrm>
          <a:custGeom>
            <a:avLst/>
            <a:gdLst/>
            <a:ahLst/>
            <a:cxnLst/>
            <a:rect l="l" t="t" r="r" b="b"/>
            <a:pathLst>
              <a:path w="4726940" h="6858000">
                <a:moveTo>
                  <a:pt x="4726317" y="3912730"/>
                </a:moveTo>
                <a:lnTo>
                  <a:pt x="0" y="3912730"/>
                </a:lnTo>
                <a:lnTo>
                  <a:pt x="0" y="6857987"/>
                </a:lnTo>
                <a:lnTo>
                  <a:pt x="4726317" y="6857987"/>
                </a:lnTo>
                <a:lnTo>
                  <a:pt x="4726317" y="3912730"/>
                </a:lnTo>
                <a:close/>
              </a:path>
              <a:path w="4726940" h="6858000">
                <a:moveTo>
                  <a:pt x="4726317" y="0"/>
                </a:moveTo>
                <a:lnTo>
                  <a:pt x="0" y="0"/>
                </a:lnTo>
                <a:lnTo>
                  <a:pt x="0" y="1584706"/>
                </a:lnTo>
                <a:lnTo>
                  <a:pt x="4726317" y="1584706"/>
                </a:lnTo>
                <a:lnTo>
                  <a:pt x="4726317" y="0"/>
                </a:lnTo>
                <a:close/>
              </a:path>
            </a:pathLst>
          </a:custGeom>
          <a:solidFill>
            <a:srgbClr val="2F233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783" y="90025"/>
            <a:ext cx="1701164" cy="68047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1584710"/>
            <a:ext cx="4726940" cy="2328545"/>
          </a:xfrm>
          <a:custGeom>
            <a:avLst/>
            <a:gdLst/>
            <a:ahLst/>
            <a:cxnLst/>
            <a:rect l="l" t="t" r="r" b="b"/>
            <a:pathLst>
              <a:path w="4726940" h="2328545">
                <a:moveTo>
                  <a:pt x="4726320" y="0"/>
                </a:moveTo>
                <a:lnTo>
                  <a:pt x="0" y="0"/>
                </a:lnTo>
                <a:lnTo>
                  <a:pt x="0" y="2328028"/>
                </a:lnTo>
                <a:lnTo>
                  <a:pt x="4726320" y="2328028"/>
                </a:lnTo>
                <a:lnTo>
                  <a:pt x="4726320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71438" y="46207"/>
            <a:ext cx="1020561" cy="7271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1996166" y="33"/>
            <a:ext cx="196215" cy="773430"/>
          </a:xfrm>
          <a:custGeom>
            <a:avLst/>
            <a:gdLst/>
            <a:ahLst/>
            <a:cxnLst/>
            <a:rect l="l" t="t" r="r" b="b"/>
            <a:pathLst>
              <a:path w="196215" h="773430">
                <a:moveTo>
                  <a:pt x="0" y="773274"/>
                </a:moveTo>
                <a:lnTo>
                  <a:pt x="195833" y="773274"/>
                </a:lnTo>
                <a:lnTo>
                  <a:pt x="195833" y="0"/>
                </a:lnTo>
                <a:lnTo>
                  <a:pt x="0" y="0"/>
                </a:lnTo>
                <a:lnTo>
                  <a:pt x="0" y="773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71740"/>
            <a:ext cx="12192000" cy="13906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412998"/>
            <a:ext cx="12192000" cy="1305560"/>
          </a:xfrm>
          <a:custGeom>
            <a:avLst/>
            <a:gdLst/>
            <a:ahLst/>
            <a:cxnLst/>
            <a:rect l="l" t="t" r="r" b="b"/>
            <a:pathLst>
              <a:path w="12192000" h="1305560">
                <a:moveTo>
                  <a:pt x="12191999" y="0"/>
                </a:moveTo>
                <a:lnTo>
                  <a:pt x="0" y="0"/>
                </a:lnTo>
                <a:lnTo>
                  <a:pt x="0" y="1305043"/>
                </a:lnTo>
                <a:lnTo>
                  <a:pt x="12191999" y="1305043"/>
                </a:lnTo>
                <a:lnTo>
                  <a:pt x="12191999" y="0"/>
                </a:lnTo>
                <a:close/>
              </a:path>
            </a:pathLst>
          </a:custGeom>
          <a:solidFill>
            <a:srgbClr val="2F23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643758" y="2725265"/>
            <a:ext cx="8735695" cy="680720"/>
          </a:xfrm>
          <a:custGeom>
            <a:avLst/>
            <a:gdLst/>
            <a:ahLst/>
            <a:cxnLst/>
            <a:rect l="l" t="t" r="r" b="b"/>
            <a:pathLst>
              <a:path w="8735695" h="680720">
                <a:moveTo>
                  <a:pt x="8735445" y="0"/>
                </a:moveTo>
                <a:lnTo>
                  <a:pt x="0" y="0"/>
                </a:lnTo>
                <a:lnTo>
                  <a:pt x="0" y="680478"/>
                </a:lnTo>
                <a:lnTo>
                  <a:pt x="8735445" y="680478"/>
                </a:lnTo>
                <a:lnTo>
                  <a:pt x="8735445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5"/>
            <a:ext cx="12192000" cy="10668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1028700"/>
          </a:xfrm>
          <a:custGeom>
            <a:avLst/>
            <a:gdLst/>
            <a:ahLst/>
            <a:cxnLst/>
            <a:rect l="l" t="t" r="r" b="b"/>
            <a:pathLst>
              <a:path w="12192000" h="1028700">
                <a:moveTo>
                  <a:pt x="12191999" y="0"/>
                </a:moveTo>
                <a:lnTo>
                  <a:pt x="0" y="0"/>
                </a:lnTo>
                <a:lnTo>
                  <a:pt x="0" y="1028355"/>
                </a:lnTo>
                <a:lnTo>
                  <a:pt x="12191999" y="1028355"/>
                </a:lnTo>
                <a:lnTo>
                  <a:pt x="12191999" y="0"/>
                </a:lnTo>
                <a:close/>
              </a:path>
            </a:pathLst>
          </a:custGeom>
          <a:solidFill>
            <a:srgbClr val="2F233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6837" y="67561"/>
            <a:ext cx="1701164" cy="68047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2245613" y="116875"/>
            <a:ext cx="8202295" cy="799465"/>
          </a:xfrm>
          <a:custGeom>
            <a:avLst/>
            <a:gdLst/>
            <a:ahLst/>
            <a:cxnLst/>
            <a:rect l="l" t="t" r="r" b="b"/>
            <a:pathLst>
              <a:path w="8202295" h="799465">
                <a:moveTo>
                  <a:pt x="8202167" y="0"/>
                </a:moveTo>
                <a:lnTo>
                  <a:pt x="0" y="0"/>
                </a:lnTo>
                <a:lnTo>
                  <a:pt x="0" y="799170"/>
                </a:lnTo>
                <a:lnTo>
                  <a:pt x="8202167" y="799170"/>
                </a:lnTo>
                <a:lnTo>
                  <a:pt x="820216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3915" y="241294"/>
            <a:ext cx="4344168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hyperlink" Target="http://www.intellipaat.com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hyperlink" Target="http://www.intellipaat.com/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3.png"/><Relationship Id="rId18" Type="http://schemas.openxmlformats.org/officeDocument/2006/relationships/hyperlink" Target="http://www.intellipaat.com/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.png"/><Relationship Id="rId15" Type="http://schemas.openxmlformats.org/officeDocument/2006/relationships/hyperlink" Target="http://www.intellipaat.com/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3.png"/><Relationship Id="rId9" Type="http://schemas.openxmlformats.org/officeDocument/2006/relationships/hyperlink" Target="http://www.intellipaat.com/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3.png"/><Relationship Id="rId12" Type="http://schemas.openxmlformats.org/officeDocument/2006/relationships/hyperlink" Target="http://www.intellipaat.com/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3.png"/><Relationship Id="rId15" Type="http://schemas.openxmlformats.org/officeDocument/2006/relationships/hyperlink" Target="http://www.intellipaat.com/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jpg"/><Relationship Id="rId7" Type="http://schemas.openxmlformats.org/officeDocument/2006/relationships/hyperlink" Target="http://www.intellipaat.com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3353" y="2685665"/>
            <a:ext cx="7051675" cy="5981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750"/>
              <a:t>Hands-on:</a:t>
            </a:r>
            <a:r>
              <a:rPr dirty="0" sz="3750" spc="-210"/>
              <a:t> </a:t>
            </a:r>
            <a:r>
              <a:rPr dirty="0" sz="3750" spc="15"/>
              <a:t>Logistic</a:t>
            </a:r>
            <a:r>
              <a:rPr dirty="0" sz="3750" spc="-215"/>
              <a:t> </a:t>
            </a:r>
            <a:r>
              <a:rPr dirty="0" sz="3750" spc="5"/>
              <a:t>Regression</a:t>
            </a:r>
            <a:endParaRPr sz="375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5" y="50575"/>
              <a:ext cx="1692018" cy="5931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43100"/>
              <a:ext cx="2676525" cy="4914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014314"/>
              <a:ext cx="2643759" cy="48436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395339" y="6581075"/>
            <a:ext cx="1514475" cy="215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75"/>
              </a:lnSpc>
            </a:pPr>
            <a:r>
              <a:rPr dirty="0" sz="1350" spc="-10" b="1">
                <a:solidFill>
                  <a:srgbClr val="6F2F9E"/>
                </a:solidFill>
                <a:latin typeface="Times New Roman"/>
                <a:cs typeface="Times New Roman"/>
                <a:hlinkClick r:id="rId6"/>
              </a:rPr>
              <a:t>www.intellipaat.com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1545522"/>
            <a:ext cx="3688079" cy="229743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750"/>
              </a:spcBef>
            </a:pPr>
            <a:r>
              <a:rPr dirty="0" sz="5300" spc="-5" b="1">
                <a:solidFill>
                  <a:srgbClr val="FFFFFF"/>
                </a:solidFill>
                <a:latin typeface="Arial"/>
                <a:cs typeface="Arial"/>
              </a:rPr>
              <a:t>Demo- </a:t>
            </a:r>
            <a:r>
              <a:rPr dirty="0" sz="5300" b="1">
                <a:solidFill>
                  <a:srgbClr val="FFFFFF"/>
                </a:solidFill>
                <a:latin typeface="Arial"/>
                <a:cs typeface="Arial"/>
              </a:rPr>
              <a:t> Logistic </a:t>
            </a:r>
            <a:r>
              <a:rPr dirty="0" sz="53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300" spc="-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5300" spc="-2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5300" spc="-2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5300" spc="3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5300" spc="-25" b="1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dirty="0" sz="5300" spc="1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5300" spc="-2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5300" spc="1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5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0384" y="803524"/>
            <a:ext cx="558482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125"/>
              </a:spcBef>
              <a:buClr>
                <a:srgbClr val="000000"/>
              </a:buClr>
              <a:buChar char="•"/>
              <a:tabLst>
                <a:tab pos="327025" algn="l"/>
                <a:tab pos="327660" algn="l"/>
              </a:tabLst>
            </a:pPr>
            <a:r>
              <a:rPr dirty="0" sz="1550" spc="6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dirty="0" sz="1550" spc="-4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595959"/>
                </a:solidFill>
                <a:latin typeface="Arial MT"/>
                <a:cs typeface="Arial MT"/>
              </a:rPr>
              <a:t>will</a:t>
            </a:r>
            <a:r>
              <a:rPr dirty="0" sz="1550" spc="4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-15">
                <a:solidFill>
                  <a:srgbClr val="595959"/>
                </a:solidFill>
                <a:latin typeface="Arial MT"/>
                <a:cs typeface="Arial MT"/>
              </a:rPr>
              <a:t>be</a:t>
            </a:r>
            <a:r>
              <a:rPr dirty="0" sz="1550" spc="114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595959"/>
                </a:solidFill>
                <a:latin typeface="Arial MT"/>
                <a:cs typeface="Arial MT"/>
              </a:rPr>
              <a:t>using</a:t>
            </a:r>
            <a:r>
              <a:rPr dirty="0" sz="1550" spc="4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dirty="0" sz="1550" spc="114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595959"/>
                </a:solidFill>
                <a:latin typeface="Arial MT"/>
                <a:cs typeface="Arial MT"/>
              </a:rPr>
              <a:t>Heart</a:t>
            </a:r>
            <a:r>
              <a:rPr dirty="0" sz="1550" spc="10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25">
                <a:solidFill>
                  <a:srgbClr val="595959"/>
                </a:solidFill>
                <a:latin typeface="Arial MT"/>
                <a:cs typeface="Arial MT"/>
              </a:rPr>
              <a:t>Disease</a:t>
            </a:r>
            <a:r>
              <a:rPr dirty="0" sz="1550" spc="-3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20">
                <a:solidFill>
                  <a:srgbClr val="595959"/>
                </a:solidFill>
                <a:latin typeface="Arial MT"/>
                <a:cs typeface="Arial MT"/>
              </a:rPr>
              <a:t>Dataset,</a:t>
            </a:r>
            <a:r>
              <a:rPr dirty="0" sz="1550" spc="3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dirty="0" sz="1550" spc="-3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25">
                <a:solidFill>
                  <a:srgbClr val="595959"/>
                </a:solidFill>
                <a:latin typeface="Arial MT"/>
                <a:cs typeface="Arial MT"/>
              </a:rPr>
              <a:t>303</a:t>
            </a:r>
            <a:r>
              <a:rPr dirty="0" sz="1550" spc="4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595959"/>
                </a:solidFill>
                <a:latin typeface="Arial MT"/>
                <a:cs typeface="Arial MT"/>
              </a:rPr>
              <a:t>rows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94963" y="1165537"/>
            <a:ext cx="342963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dirty="0" sz="1550" spc="30" b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25" b="0">
                <a:solidFill>
                  <a:srgbClr val="595959"/>
                </a:solidFill>
                <a:latin typeface="Arial MT"/>
                <a:cs typeface="Arial MT"/>
              </a:rPr>
              <a:t>13</a:t>
            </a:r>
            <a:r>
              <a:rPr dirty="0" sz="1550" spc="30" b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5" b="0">
                <a:solidFill>
                  <a:srgbClr val="595959"/>
                </a:solidFill>
                <a:latin typeface="Arial MT"/>
                <a:cs typeface="Arial MT"/>
              </a:rPr>
              <a:t>attributes</a:t>
            </a:r>
            <a:r>
              <a:rPr dirty="0" sz="1550" spc="120" b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10" b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dirty="0" sz="1550" spc="35" b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15" b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dirty="0" sz="1550" spc="30" b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10" b="0">
                <a:solidFill>
                  <a:srgbClr val="595959"/>
                </a:solidFill>
                <a:latin typeface="Arial MT"/>
                <a:cs typeface="Arial MT"/>
              </a:rPr>
              <a:t>target</a:t>
            </a:r>
            <a:r>
              <a:rPr dirty="0" sz="1550" spc="20" b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-20" b="0">
                <a:solidFill>
                  <a:srgbClr val="595959"/>
                </a:solidFill>
                <a:latin typeface="Arial MT"/>
                <a:cs typeface="Arial MT"/>
              </a:rPr>
              <a:t>column.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0384" y="1434527"/>
            <a:ext cx="5731510" cy="769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7025" marR="5080" indent="-314960">
              <a:lnSpc>
                <a:spcPct val="157500"/>
              </a:lnSpc>
              <a:spcBef>
                <a:spcPts val="95"/>
              </a:spcBef>
              <a:buClr>
                <a:srgbClr val="000000"/>
              </a:buClr>
              <a:buChar char="•"/>
              <a:tabLst>
                <a:tab pos="327025" algn="l"/>
                <a:tab pos="327660" algn="l"/>
              </a:tabLst>
            </a:pPr>
            <a:r>
              <a:rPr dirty="0" sz="1550" spc="1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dirty="0" sz="1550" spc="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595959"/>
                </a:solidFill>
                <a:latin typeface="Arial MT"/>
                <a:cs typeface="Arial MT"/>
              </a:rPr>
              <a:t>this</a:t>
            </a:r>
            <a:r>
              <a:rPr dirty="0" sz="155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595959"/>
                </a:solidFill>
                <a:latin typeface="Arial MT"/>
                <a:cs typeface="Arial MT"/>
              </a:rPr>
              <a:t>example</a:t>
            </a:r>
            <a:r>
              <a:rPr dirty="0" sz="155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dirty="0" sz="1550" spc="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595959"/>
                </a:solidFill>
                <a:latin typeface="Arial MT"/>
                <a:cs typeface="Arial MT"/>
              </a:rPr>
              <a:t>will</a:t>
            </a:r>
            <a:r>
              <a:rPr dirty="0" sz="1550" spc="-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595959"/>
                </a:solidFill>
                <a:latin typeface="Arial MT"/>
                <a:cs typeface="Arial MT"/>
              </a:rPr>
              <a:t>build</a:t>
            </a:r>
            <a:r>
              <a:rPr dirty="0" sz="155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15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dirty="0" sz="1550" spc="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20">
                <a:solidFill>
                  <a:srgbClr val="595959"/>
                </a:solidFill>
                <a:latin typeface="Arial MT"/>
                <a:cs typeface="Arial MT"/>
              </a:rPr>
              <a:t>classifier</a:t>
            </a:r>
            <a:r>
              <a:rPr dirty="0" sz="1550" spc="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dirty="0" sz="1550" spc="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5">
                <a:solidFill>
                  <a:srgbClr val="595959"/>
                </a:solidFill>
                <a:latin typeface="Arial MT"/>
                <a:cs typeface="Arial MT"/>
              </a:rPr>
              <a:t>predict</a:t>
            </a:r>
            <a:r>
              <a:rPr dirty="0" sz="1550" spc="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15">
                <a:solidFill>
                  <a:srgbClr val="595959"/>
                </a:solidFill>
                <a:latin typeface="Arial MT"/>
                <a:cs typeface="Arial MT"/>
              </a:rPr>
              <a:t>if</a:t>
            </a:r>
            <a:r>
              <a:rPr dirty="0" sz="1550" spc="15">
                <a:solidFill>
                  <a:srgbClr val="595959"/>
                </a:solidFill>
                <a:latin typeface="Arial MT"/>
                <a:cs typeface="Arial MT"/>
              </a:rPr>
              <a:t> a</a:t>
            </a:r>
            <a:r>
              <a:rPr dirty="0" sz="1550" spc="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5">
                <a:solidFill>
                  <a:srgbClr val="595959"/>
                </a:solidFill>
                <a:latin typeface="Arial MT"/>
                <a:cs typeface="Arial MT"/>
              </a:rPr>
              <a:t>patient </a:t>
            </a:r>
            <a:r>
              <a:rPr dirty="0" sz="1550" spc="-4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595959"/>
                </a:solidFill>
                <a:latin typeface="Arial MT"/>
                <a:cs typeface="Arial MT"/>
              </a:rPr>
              <a:t>has</a:t>
            </a:r>
            <a:r>
              <a:rPr dirty="0" sz="1550" spc="5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5">
                <a:solidFill>
                  <a:srgbClr val="595959"/>
                </a:solidFill>
                <a:latin typeface="Arial MT"/>
                <a:cs typeface="Arial MT"/>
              </a:rPr>
              <a:t>heart</a:t>
            </a:r>
            <a:r>
              <a:rPr dirty="0" sz="1550" spc="10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20">
                <a:solidFill>
                  <a:srgbClr val="595959"/>
                </a:solidFill>
                <a:latin typeface="Arial MT"/>
                <a:cs typeface="Arial MT"/>
              </a:rPr>
              <a:t>disease</a:t>
            </a:r>
            <a:r>
              <a:rPr dirty="0" sz="1550" spc="-4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 spc="2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dirty="0" sz="1550" spc="3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595959"/>
                </a:solidFill>
                <a:latin typeface="Arial MT"/>
                <a:cs typeface="Arial MT"/>
              </a:rPr>
              <a:t>not.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1440" y="2937598"/>
              <a:ext cx="6609466" cy="32316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395339" y="6581075"/>
            <a:ext cx="1514475" cy="215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75"/>
              </a:lnSpc>
            </a:pPr>
            <a:r>
              <a:rPr dirty="0" sz="1350" spc="-10" b="1">
                <a:solidFill>
                  <a:srgbClr val="6F2F9E"/>
                </a:solidFill>
                <a:latin typeface="Times New Roman"/>
                <a:cs typeface="Times New Roman"/>
                <a:hlinkClick r:id="rId4"/>
              </a:rPr>
              <a:t>www.intellipaat.com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29895">
              <a:lnSpc>
                <a:spcPct val="100000"/>
              </a:lnSpc>
              <a:spcBef>
                <a:spcPts val="130"/>
              </a:spcBef>
            </a:pPr>
            <a:r>
              <a:rPr dirty="0"/>
              <a:t>Logistic</a:t>
            </a:r>
            <a:r>
              <a:rPr dirty="0" spc="-110"/>
              <a:t> </a:t>
            </a:r>
            <a:r>
              <a:rPr dirty="0" spc="1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1411" y="1193223"/>
            <a:ext cx="240347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30" i="1">
                <a:solidFill>
                  <a:srgbClr val="1B577B"/>
                </a:solidFill>
                <a:latin typeface="Arial"/>
                <a:cs typeface="Arial"/>
              </a:rPr>
              <a:t>Loading</a:t>
            </a:r>
            <a:r>
              <a:rPr dirty="0" sz="1550" spc="-50" i="1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dirty="0" sz="1550" spc="-5" i="1">
                <a:solidFill>
                  <a:srgbClr val="1B577B"/>
                </a:solidFill>
                <a:latin typeface="Arial"/>
                <a:cs typeface="Arial"/>
              </a:rPr>
              <a:t>the</a:t>
            </a:r>
            <a:r>
              <a:rPr dirty="0" sz="1550" spc="30" i="1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dirty="0" sz="1550" spc="15" i="1">
                <a:solidFill>
                  <a:srgbClr val="1B577B"/>
                </a:solidFill>
                <a:latin typeface="Arial"/>
                <a:cs typeface="Arial"/>
              </a:rPr>
              <a:t>Heart</a:t>
            </a:r>
            <a:r>
              <a:rPr dirty="0" sz="1550" spc="15" i="1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dirty="0" sz="1550" spc="5" i="1">
                <a:solidFill>
                  <a:srgbClr val="1B577B"/>
                </a:solidFill>
                <a:latin typeface="Arial"/>
                <a:cs typeface="Arial"/>
              </a:rPr>
              <a:t>dataset: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4976" y="2864545"/>
            <a:ext cx="281241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i="1">
                <a:solidFill>
                  <a:srgbClr val="1B577B"/>
                </a:solidFill>
                <a:latin typeface="Arial"/>
                <a:cs typeface="Arial"/>
              </a:rPr>
              <a:t>Having</a:t>
            </a:r>
            <a:r>
              <a:rPr dirty="0" sz="1550" spc="-45" i="1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dirty="0" sz="1550" spc="15" i="1">
                <a:solidFill>
                  <a:srgbClr val="1B577B"/>
                </a:solidFill>
                <a:latin typeface="Arial"/>
                <a:cs typeface="Arial"/>
              </a:rPr>
              <a:t>a</a:t>
            </a:r>
            <a:r>
              <a:rPr dirty="0" sz="1550" spc="30" i="1">
                <a:solidFill>
                  <a:srgbClr val="1B577B"/>
                </a:solidFill>
                <a:latin typeface="Arial"/>
                <a:cs typeface="Arial"/>
              </a:rPr>
              <a:t> glance</a:t>
            </a:r>
            <a:r>
              <a:rPr dirty="0" sz="1550" spc="-40" i="1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dirty="0" sz="1550" spc="20" i="1">
                <a:solidFill>
                  <a:srgbClr val="1B577B"/>
                </a:solidFill>
                <a:latin typeface="Arial"/>
                <a:cs typeface="Arial"/>
              </a:rPr>
              <a:t>at</a:t>
            </a:r>
            <a:r>
              <a:rPr dirty="0" sz="1550" spc="-55" i="1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dirty="0" sz="1550" spc="-5" i="1">
                <a:solidFill>
                  <a:srgbClr val="1B577B"/>
                </a:solidFill>
                <a:latin typeface="Arial"/>
                <a:cs typeface="Arial"/>
              </a:rPr>
              <a:t>the</a:t>
            </a:r>
            <a:r>
              <a:rPr dirty="0" sz="1550" spc="105" i="1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dirty="0" sz="1550" spc="5" i="1">
                <a:solidFill>
                  <a:srgbClr val="1B577B"/>
                </a:solidFill>
                <a:latin typeface="Arial"/>
                <a:cs typeface="Arial"/>
              </a:rPr>
              <a:t>dataset: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704959"/>
            <a:ext cx="523875" cy="609600"/>
            <a:chOff x="0" y="1704959"/>
            <a:chExt cx="523875" cy="6096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04959"/>
              <a:ext cx="523875" cy="609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569" y="181913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606" y="0"/>
                  </a:moveTo>
                  <a:lnTo>
                    <a:pt x="136267" y="6627"/>
                  </a:lnTo>
                  <a:lnTo>
                    <a:pt x="91930" y="25330"/>
                  </a:lnTo>
                  <a:lnTo>
                    <a:pt x="54365" y="54342"/>
                  </a:lnTo>
                  <a:lnTo>
                    <a:pt x="25342" y="91896"/>
                  </a:lnTo>
                  <a:lnTo>
                    <a:pt x="6630" y="136225"/>
                  </a:lnTo>
                  <a:lnTo>
                    <a:pt x="0" y="185562"/>
                  </a:lnTo>
                  <a:lnTo>
                    <a:pt x="6630" y="234895"/>
                  </a:lnTo>
                  <a:lnTo>
                    <a:pt x="25342" y="279238"/>
                  </a:lnTo>
                  <a:lnTo>
                    <a:pt x="54365" y="316816"/>
                  </a:lnTo>
                  <a:lnTo>
                    <a:pt x="91930" y="345855"/>
                  </a:lnTo>
                  <a:lnTo>
                    <a:pt x="136267" y="364580"/>
                  </a:lnTo>
                  <a:lnTo>
                    <a:pt x="185606" y="371215"/>
                  </a:lnTo>
                  <a:lnTo>
                    <a:pt x="234949" y="364580"/>
                  </a:lnTo>
                  <a:lnTo>
                    <a:pt x="279287" y="345855"/>
                  </a:lnTo>
                  <a:lnTo>
                    <a:pt x="316851" y="316816"/>
                  </a:lnTo>
                  <a:lnTo>
                    <a:pt x="345873" y="279238"/>
                  </a:lnTo>
                  <a:lnTo>
                    <a:pt x="364583" y="234895"/>
                  </a:lnTo>
                  <a:lnTo>
                    <a:pt x="371212" y="185562"/>
                  </a:lnTo>
                  <a:lnTo>
                    <a:pt x="364583" y="136225"/>
                  </a:lnTo>
                  <a:lnTo>
                    <a:pt x="345873" y="91896"/>
                  </a:lnTo>
                  <a:lnTo>
                    <a:pt x="316851" y="54342"/>
                  </a:lnTo>
                  <a:lnTo>
                    <a:pt x="279287" y="25330"/>
                  </a:lnTo>
                  <a:lnTo>
                    <a:pt x="234949" y="6627"/>
                  </a:lnTo>
                  <a:lnTo>
                    <a:pt x="1856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569" y="181913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185562"/>
                  </a:moveTo>
                  <a:lnTo>
                    <a:pt x="6630" y="136225"/>
                  </a:lnTo>
                  <a:lnTo>
                    <a:pt x="25342" y="91896"/>
                  </a:lnTo>
                  <a:lnTo>
                    <a:pt x="54365" y="54342"/>
                  </a:lnTo>
                  <a:lnTo>
                    <a:pt x="91930" y="25330"/>
                  </a:lnTo>
                  <a:lnTo>
                    <a:pt x="136267" y="6627"/>
                  </a:lnTo>
                  <a:lnTo>
                    <a:pt x="185606" y="0"/>
                  </a:lnTo>
                  <a:lnTo>
                    <a:pt x="234949" y="6627"/>
                  </a:lnTo>
                  <a:lnTo>
                    <a:pt x="279287" y="25330"/>
                  </a:lnTo>
                  <a:lnTo>
                    <a:pt x="316851" y="54342"/>
                  </a:lnTo>
                  <a:lnTo>
                    <a:pt x="345873" y="91896"/>
                  </a:lnTo>
                  <a:lnTo>
                    <a:pt x="364583" y="136225"/>
                  </a:lnTo>
                  <a:lnTo>
                    <a:pt x="371212" y="185562"/>
                  </a:lnTo>
                  <a:lnTo>
                    <a:pt x="364583" y="234895"/>
                  </a:lnTo>
                  <a:lnTo>
                    <a:pt x="345873" y="279238"/>
                  </a:lnTo>
                  <a:lnTo>
                    <a:pt x="316851" y="316816"/>
                  </a:lnTo>
                  <a:lnTo>
                    <a:pt x="279287" y="345855"/>
                  </a:lnTo>
                  <a:lnTo>
                    <a:pt x="234949" y="364580"/>
                  </a:lnTo>
                  <a:lnTo>
                    <a:pt x="185606" y="371215"/>
                  </a:lnTo>
                  <a:lnTo>
                    <a:pt x="136267" y="364580"/>
                  </a:lnTo>
                  <a:lnTo>
                    <a:pt x="91930" y="345855"/>
                  </a:lnTo>
                  <a:lnTo>
                    <a:pt x="54365" y="316816"/>
                  </a:lnTo>
                  <a:lnTo>
                    <a:pt x="25342" y="279238"/>
                  </a:lnTo>
                  <a:lnTo>
                    <a:pt x="6630" y="234895"/>
                  </a:lnTo>
                  <a:lnTo>
                    <a:pt x="0" y="185562"/>
                  </a:lnTo>
                  <a:close/>
                </a:path>
              </a:pathLst>
            </a:custGeom>
            <a:ln w="12700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90813" y="1838257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05175"/>
            <a:ext cx="523875" cy="609600"/>
            <a:chOff x="0" y="3305175"/>
            <a:chExt cx="523875" cy="6096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05175"/>
              <a:ext cx="523875" cy="6096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5569" y="342290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606" y="0"/>
                  </a:moveTo>
                  <a:lnTo>
                    <a:pt x="136267" y="6636"/>
                  </a:lnTo>
                  <a:lnTo>
                    <a:pt x="91930" y="25361"/>
                  </a:lnTo>
                  <a:lnTo>
                    <a:pt x="54365" y="54402"/>
                  </a:lnTo>
                  <a:lnTo>
                    <a:pt x="25342" y="91986"/>
                  </a:lnTo>
                  <a:lnTo>
                    <a:pt x="6630" y="136338"/>
                  </a:lnTo>
                  <a:lnTo>
                    <a:pt x="0" y="185684"/>
                  </a:lnTo>
                  <a:lnTo>
                    <a:pt x="6630" y="235008"/>
                  </a:lnTo>
                  <a:lnTo>
                    <a:pt x="25342" y="279328"/>
                  </a:lnTo>
                  <a:lnTo>
                    <a:pt x="54365" y="316877"/>
                  </a:lnTo>
                  <a:lnTo>
                    <a:pt x="91930" y="345887"/>
                  </a:lnTo>
                  <a:lnTo>
                    <a:pt x="136267" y="364589"/>
                  </a:lnTo>
                  <a:lnTo>
                    <a:pt x="185606" y="371215"/>
                  </a:lnTo>
                  <a:lnTo>
                    <a:pt x="234949" y="364589"/>
                  </a:lnTo>
                  <a:lnTo>
                    <a:pt x="279287" y="345887"/>
                  </a:lnTo>
                  <a:lnTo>
                    <a:pt x="316851" y="316877"/>
                  </a:lnTo>
                  <a:lnTo>
                    <a:pt x="345873" y="279328"/>
                  </a:lnTo>
                  <a:lnTo>
                    <a:pt x="364583" y="235008"/>
                  </a:lnTo>
                  <a:lnTo>
                    <a:pt x="371212" y="185684"/>
                  </a:lnTo>
                  <a:lnTo>
                    <a:pt x="364583" y="136338"/>
                  </a:lnTo>
                  <a:lnTo>
                    <a:pt x="345873" y="91986"/>
                  </a:lnTo>
                  <a:lnTo>
                    <a:pt x="316851" y="54402"/>
                  </a:lnTo>
                  <a:lnTo>
                    <a:pt x="279287" y="25361"/>
                  </a:lnTo>
                  <a:lnTo>
                    <a:pt x="234949" y="6636"/>
                  </a:lnTo>
                  <a:lnTo>
                    <a:pt x="1856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569" y="342290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185684"/>
                  </a:moveTo>
                  <a:lnTo>
                    <a:pt x="6630" y="136338"/>
                  </a:lnTo>
                  <a:lnTo>
                    <a:pt x="25342" y="91986"/>
                  </a:lnTo>
                  <a:lnTo>
                    <a:pt x="54365" y="54402"/>
                  </a:lnTo>
                  <a:lnTo>
                    <a:pt x="91930" y="25361"/>
                  </a:lnTo>
                  <a:lnTo>
                    <a:pt x="136267" y="6636"/>
                  </a:lnTo>
                  <a:lnTo>
                    <a:pt x="185606" y="0"/>
                  </a:lnTo>
                  <a:lnTo>
                    <a:pt x="234949" y="6636"/>
                  </a:lnTo>
                  <a:lnTo>
                    <a:pt x="279287" y="25361"/>
                  </a:lnTo>
                  <a:lnTo>
                    <a:pt x="316851" y="54402"/>
                  </a:lnTo>
                  <a:lnTo>
                    <a:pt x="345873" y="91986"/>
                  </a:lnTo>
                  <a:lnTo>
                    <a:pt x="364583" y="136338"/>
                  </a:lnTo>
                  <a:lnTo>
                    <a:pt x="371212" y="185684"/>
                  </a:lnTo>
                  <a:lnTo>
                    <a:pt x="364583" y="235008"/>
                  </a:lnTo>
                  <a:lnTo>
                    <a:pt x="345873" y="279328"/>
                  </a:lnTo>
                  <a:lnTo>
                    <a:pt x="316851" y="316877"/>
                  </a:lnTo>
                  <a:lnTo>
                    <a:pt x="279287" y="345887"/>
                  </a:lnTo>
                  <a:lnTo>
                    <a:pt x="234949" y="364589"/>
                  </a:lnTo>
                  <a:lnTo>
                    <a:pt x="185606" y="371215"/>
                  </a:lnTo>
                  <a:lnTo>
                    <a:pt x="136267" y="364589"/>
                  </a:lnTo>
                  <a:lnTo>
                    <a:pt x="91930" y="345887"/>
                  </a:lnTo>
                  <a:lnTo>
                    <a:pt x="54365" y="316877"/>
                  </a:lnTo>
                  <a:lnTo>
                    <a:pt x="25342" y="279328"/>
                  </a:lnTo>
                  <a:lnTo>
                    <a:pt x="6630" y="235008"/>
                  </a:lnTo>
                  <a:lnTo>
                    <a:pt x="0" y="185684"/>
                  </a:lnTo>
                  <a:close/>
                </a:path>
              </a:pathLst>
            </a:custGeom>
            <a:ln w="12700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90813" y="3444554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1475" y="1581134"/>
            <a:ext cx="5848350" cy="847725"/>
            <a:chOff x="371475" y="1581134"/>
            <a:chExt cx="5848350" cy="84772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475" y="1581134"/>
              <a:ext cx="5848350" cy="8477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885" y="1742270"/>
              <a:ext cx="5472043" cy="52480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19124" y="1737558"/>
              <a:ext cx="5481955" cy="534670"/>
            </a:xfrm>
            <a:custGeom>
              <a:avLst/>
              <a:gdLst/>
              <a:ahLst/>
              <a:cxnLst/>
              <a:rect l="l" t="t" r="r" b="b"/>
              <a:pathLst>
                <a:path w="5481955" h="534669">
                  <a:moveTo>
                    <a:pt x="0" y="534329"/>
                  </a:moveTo>
                  <a:lnTo>
                    <a:pt x="5481584" y="534329"/>
                  </a:lnTo>
                  <a:lnTo>
                    <a:pt x="5481584" y="0"/>
                  </a:lnTo>
                  <a:lnTo>
                    <a:pt x="0" y="0"/>
                  </a:lnTo>
                  <a:lnTo>
                    <a:pt x="0" y="534329"/>
                  </a:lnTo>
                  <a:close/>
                </a:path>
              </a:pathLst>
            </a:custGeom>
            <a:ln w="9534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371475" y="3257550"/>
            <a:ext cx="5848350" cy="704850"/>
            <a:chOff x="371475" y="3257550"/>
            <a:chExt cx="5848350" cy="70485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475" y="3257550"/>
              <a:ext cx="5848350" cy="7048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2020" y="3422897"/>
              <a:ext cx="5472043" cy="37122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17256" y="3418185"/>
              <a:ext cx="5481955" cy="381000"/>
            </a:xfrm>
            <a:custGeom>
              <a:avLst/>
              <a:gdLst/>
              <a:ahLst/>
              <a:cxnLst/>
              <a:rect l="l" t="t" r="r" b="b"/>
              <a:pathLst>
                <a:path w="5481955" h="381000">
                  <a:moveTo>
                    <a:pt x="0" y="380750"/>
                  </a:moveTo>
                  <a:lnTo>
                    <a:pt x="5481584" y="380750"/>
                  </a:lnTo>
                  <a:lnTo>
                    <a:pt x="5481584" y="0"/>
                  </a:lnTo>
                  <a:lnTo>
                    <a:pt x="0" y="0"/>
                  </a:lnTo>
                  <a:lnTo>
                    <a:pt x="0" y="380750"/>
                  </a:lnTo>
                  <a:close/>
                </a:path>
              </a:pathLst>
            </a:custGeom>
            <a:ln w="9534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943725" y="1809750"/>
            <a:ext cx="5248275" cy="2714625"/>
            <a:chOff x="6943725" y="1809750"/>
            <a:chExt cx="5248275" cy="271462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43725" y="3562365"/>
              <a:ext cx="533400" cy="1619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996562" y="3602979"/>
              <a:ext cx="438784" cy="76200"/>
            </a:xfrm>
            <a:custGeom>
              <a:avLst/>
              <a:gdLst/>
              <a:ahLst/>
              <a:cxnLst/>
              <a:rect l="l" t="t" r="r" b="b"/>
              <a:pathLst>
                <a:path w="438784" h="76200">
                  <a:moveTo>
                    <a:pt x="518" y="19050"/>
                  </a:moveTo>
                  <a:lnTo>
                    <a:pt x="0" y="38100"/>
                  </a:lnTo>
                  <a:lnTo>
                    <a:pt x="152400" y="42031"/>
                  </a:lnTo>
                  <a:lnTo>
                    <a:pt x="152918" y="22981"/>
                  </a:lnTo>
                  <a:lnTo>
                    <a:pt x="518" y="19050"/>
                  </a:lnTo>
                  <a:close/>
                </a:path>
                <a:path w="438784" h="76200">
                  <a:moveTo>
                    <a:pt x="209915" y="24505"/>
                  </a:moveTo>
                  <a:lnTo>
                    <a:pt x="209428" y="43555"/>
                  </a:lnTo>
                  <a:lnTo>
                    <a:pt x="228478" y="44074"/>
                  </a:lnTo>
                  <a:lnTo>
                    <a:pt x="228965" y="25024"/>
                  </a:lnTo>
                  <a:lnTo>
                    <a:pt x="209915" y="24505"/>
                  </a:lnTo>
                  <a:close/>
                </a:path>
                <a:path w="438784" h="76200">
                  <a:moveTo>
                    <a:pt x="286115" y="26548"/>
                  </a:moveTo>
                  <a:lnTo>
                    <a:pt x="285628" y="45598"/>
                  </a:lnTo>
                  <a:lnTo>
                    <a:pt x="304678" y="46116"/>
                  </a:lnTo>
                  <a:lnTo>
                    <a:pt x="305165" y="27066"/>
                  </a:lnTo>
                  <a:lnTo>
                    <a:pt x="286115" y="26548"/>
                  </a:lnTo>
                  <a:close/>
                </a:path>
                <a:path w="438784" h="76200">
                  <a:moveTo>
                    <a:pt x="363595" y="0"/>
                  </a:moveTo>
                  <a:lnTo>
                    <a:pt x="362831" y="28482"/>
                  </a:lnTo>
                  <a:lnTo>
                    <a:pt x="375544" y="28834"/>
                  </a:lnTo>
                  <a:lnTo>
                    <a:pt x="375025" y="47884"/>
                  </a:lnTo>
                  <a:lnTo>
                    <a:pt x="362310" y="47884"/>
                  </a:lnTo>
                  <a:lnTo>
                    <a:pt x="361553" y="76078"/>
                  </a:lnTo>
                  <a:lnTo>
                    <a:pt x="421945" y="47884"/>
                  </a:lnTo>
                  <a:lnTo>
                    <a:pt x="375025" y="47884"/>
                  </a:lnTo>
                  <a:lnTo>
                    <a:pt x="362320" y="47531"/>
                  </a:lnTo>
                  <a:lnTo>
                    <a:pt x="422699" y="47531"/>
                  </a:lnTo>
                  <a:lnTo>
                    <a:pt x="438790" y="40020"/>
                  </a:lnTo>
                  <a:lnTo>
                    <a:pt x="363595" y="0"/>
                  </a:lnTo>
                  <a:close/>
                </a:path>
                <a:path w="438784" h="76200">
                  <a:moveTo>
                    <a:pt x="362831" y="28482"/>
                  </a:moveTo>
                  <a:lnTo>
                    <a:pt x="362320" y="47531"/>
                  </a:lnTo>
                  <a:lnTo>
                    <a:pt x="375025" y="47884"/>
                  </a:lnTo>
                  <a:lnTo>
                    <a:pt x="375544" y="28834"/>
                  </a:lnTo>
                  <a:lnTo>
                    <a:pt x="362831" y="28482"/>
                  </a:lnTo>
                  <a:close/>
                </a:path>
                <a:path w="438784" h="76200">
                  <a:moveTo>
                    <a:pt x="362315" y="28468"/>
                  </a:moveTo>
                  <a:lnTo>
                    <a:pt x="361828" y="47518"/>
                  </a:lnTo>
                  <a:lnTo>
                    <a:pt x="362320" y="47531"/>
                  </a:lnTo>
                  <a:lnTo>
                    <a:pt x="362831" y="28482"/>
                  </a:lnTo>
                  <a:lnTo>
                    <a:pt x="362315" y="28468"/>
                  </a:lnTo>
                  <a:close/>
                </a:path>
              </a:pathLst>
            </a:custGeom>
            <a:solidFill>
              <a:srgbClr val="0D2C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39040" y="1809750"/>
              <a:ext cx="4752959" cy="27146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81722" y="1979042"/>
              <a:ext cx="4434718" cy="237426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677027" y="1974342"/>
              <a:ext cx="4444365" cy="2383790"/>
            </a:xfrm>
            <a:custGeom>
              <a:avLst/>
              <a:gdLst/>
              <a:ahLst/>
              <a:cxnLst/>
              <a:rect l="l" t="t" r="r" b="b"/>
              <a:pathLst>
                <a:path w="4444365" h="2383790">
                  <a:moveTo>
                    <a:pt x="0" y="2383785"/>
                  </a:moveTo>
                  <a:lnTo>
                    <a:pt x="4444258" y="2383785"/>
                  </a:lnTo>
                  <a:lnTo>
                    <a:pt x="4444258" y="0"/>
                  </a:lnTo>
                  <a:lnTo>
                    <a:pt x="0" y="0"/>
                  </a:lnTo>
                  <a:lnTo>
                    <a:pt x="0" y="2383785"/>
                  </a:lnTo>
                  <a:close/>
                </a:path>
              </a:pathLst>
            </a:custGeom>
            <a:ln w="9534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781430" y="4606351"/>
            <a:ext cx="376364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i="1">
                <a:solidFill>
                  <a:srgbClr val="1B577B"/>
                </a:solidFill>
                <a:latin typeface="Arial"/>
                <a:cs typeface="Arial"/>
              </a:rPr>
              <a:t>Having</a:t>
            </a:r>
            <a:r>
              <a:rPr dirty="0" sz="1550" spc="-40" i="1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dirty="0" sz="1550" spc="15" i="1">
                <a:solidFill>
                  <a:srgbClr val="1B577B"/>
                </a:solidFill>
                <a:latin typeface="Arial"/>
                <a:cs typeface="Arial"/>
              </a:rPr>
              <a:t>a</a:t>
            </a:r>
            <a:r>
              <a:rPr dirty="0" sz="1550" spc="35" i="1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dirty="0" sz="1550" spc="25" i="1">
                <a:solidFill>
                  <a:srgbClr val="1B577B"/>
                </a:solidFill>
                <a:latin typeface="Arial"/>
                <a:cs typeface="Arial"/>
              </a:rPr>
              <a:t>look</a:t>
            </a:r>
            <a:r>
              <a:rPr dirty="0" sz="1550" spc="-25" i="1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dirty="0" sz="1550" spc="20" i="1">
                <a:solidFill>
                  <a:srgbClr val="1B577B"/>
                </a:solidFill>
                <a:latin typeface="Arial"/>
                <a:cs typeface="Arial"/>
              </a:rPr>
              <a:t>at</a:t>
            </a:r>
            <a:r>
              <a:rPr dirty="0" sz="1550" spc="30" i="1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dirty="0" sz="1550" spc="-5" i="1">
                <a:solidFill>
                  <a:srgbClr val="1B577B"/>
                </a:solidFill>
                <a:latin typeface="Arial"/>
                <a:cs typeface="Arial"/>
              </a:rPr>
              <a:t>the</a:t>
            </a:r>
            <a:r>
              <a:rPr dirty="0" sz="1550" spc="35" i="1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dirty="0" sz="1550" spc="30" i="1">
                <a:solidFill>
                  <a:srgbClr val="1B577B"/>
                </a:solidFill>
                <a:latin typeface="Arial"/>
                <a:cs typeface="Arial"/>
              </a:rPr>
              <a:t>shape</a:t>
            </a:r>
            <a:r>
              <a:rPr dirty="0" sz="1550" spc="-40" i="1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dirty="0" sz="1550" spc="20" i="1">
                <a:solidFill>
                  <a:srgbClr val="1B577B"/>
                </a:solidFill>
                <a:latin typeface="Arial"/>
                <a:cs typeface="Arial"/>
              </a:rPr>
              <a:t>of</a:t>
            </a:r>
            <a:r>
              <a:rPr dirty="0" sz="1550" spc="30" i="1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dirty="0" sz="1550" spc="-5" i="1">
                <a:solidFill>
                  <a:srgbClr val="1B577B"/>
                </a:solidFill>
                <a:latin typeface="Arial"/>
                <a:cs typeface="Arial"/>
              </a:rPr>
              <a:t>the</a:t>
            </a:r>
            <a:r>
              <a:rPr dirty="0" sz="1550" spc="110" i="1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dirty="0" sz="1550" spc="5" i="1">
                <a:solidFill>
                  <a:srgbClr val="1B577B"/>
                </a:solidFill>
                <a:latin typeface="Arial"/>
                <a:cs typeface="Arial"/>
              </a:rPr>
              <a:t>dataset: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5048250"/>
            <a:ext cx="542925" cy="609600"/>
            <a:chOff x="0" y="5048250"/>
            <a:chExt cx="542925" cy="609600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5048250"/>
              <a:ext cx="542925" cy="6096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8784" y="5162300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606" y="0"/>
                  </a:moveTo>
                  <a:lnTo>
                    <a:pt x="136263" y="6626"/>
                  </a:lnTo>
                  <a:lnTo>
                    <a:pt x="91925" y="25329"/>
                  </a:lnTo>
                  <a:lnTo>
                    <a:pt x="54360" y="54340"/>
                  </a:lnTo>
                  <a:lnTo>
                    <a:pt x="25339" y="91891"/>
                  </a:lnTo>
                  <a:lnTo>
                    <a:pt x="6629" y="136216"/>
                  </a:lnTo>
                  <a:lnTo>
                    <a:pt x="0" y="185546"/>
                  </a:lnTo>
                  <a:lnTo>
                    <a:pt x="6629" y="234927"/>
                  </a:lnTo>
                  <a:lnTo>
                    <a:pt x="25339" y="279286"/>
                  </a:lnTo>
                  <a:lnTo>
                    <a:pt x="54360" y="316857"/>
                  </a:lnTo>
                  <a:lnTo>
                    <a:pt x="91925" y="345879"/>
                  </a:lnTo>
                  <a:lnTo>
                    <a:pt x="136263" y="364585"/>
                  </a:lnTo>
                  <a:lnTo>
                    <a:pt x="185606" y="371212"/>
                  </a:lnTo>
                  <a:lnTo>
                    <a:pt x="234946" y="364585"/>
                  </a:lnTo>
                  <a:lnTo>
                    <a:pt x="279285" y="345879"/>
                  </a:lnTo>
                  <a:lnTo>
                    <a:pt x="316853" y="316857"/>
                  </a:lnTo>
                  <a:lnTo>
                    <a:pt x="345879" y="279286"/>
                  </a:lnTo>
                  <a:lnTo>
                    <a:pt x="364593" y="234927"/>
                  </a:lnTo>
                  <a:lnTo>
                    <a:pt x="371225" y="185546"/>
                  </a:lnTo>
                  <a:lnTo>
                    <a:pt x="364593" y="136216"/>
                  </a:lnTo>
                  <a:lnTo>
                    <a:pt x="345879" y="91891"/>
                  </a:lnTo>
                  <a:lnTo>
                    <a:pt x="316853" y="54340"/>
                  </a:lnTo>
                  <a:lnTo>
                    <a:pt x="279285" y="25329"/>
                  </a:lnTo>
                  <a:lnTo>
                    <a:pt x="234946" y="6626"/>
                  </a:lnTo>
                  <a:lnTo>
                    <a:pt x="1856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8784" y="5162300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185546"/>
                  </a:moveTo>
                  <a:lnTo>
                    <a:pt x="6629" y="136216"/>
                  </a:lnTo>
                  <a:lnTo>
                    <a:pt x="25339" y="91891"/>
                  </a:lnTo>
                  <a:lnTo>
                    <a:pt x="54360" y="54340"/>
                  </a:lnTo>
                  <a:lnTo>
                    <a:pt x="91925" y="25329"/>
                  </a:lnTo>
                  <a:lnTo>
                    <a:pt x="136263" y="6626"/>
                  </a:lnTo>
                  <a:lnTo>
                    <a:pt x="185606" y="0"/>
                  </a:lnTo>
                  <a:lnTo>
                    <a:pt x="234946" y="6626"/>
                  </a:lnTo>
                  <a:lnTo>
                    <a:pt x="279285" y="25329"/>
                  </a:lnTo>
                  <a:lnTo>
                    <a:pt x="316853" y="54340"/>
                  </a:lnTo>
                  <a:lnTo>
                    <a:pt x="345879" y="91891"/>
                  </a:lnTo>
                  <a:lnTo>
                    <a:pt x="364593" y="136216"/>
                  </a:lnTo>
                  <a:lnTo>
                    <a:pt x="371225" y="185546"/>
                  </a:lnTo>
                  <a:lnTo>
                    <a:pt x="364593" y="234927"/>
                  </a:lnTo>
                  <a:lnTo>
                    <a:pt x="345879" y="279286"/>
                  </a:lnTo>
                  <a:lnTo>
                    <a:pt x="316853" y="316857"/>
                  </a:lnTo>
                  <a:lnTo>
                    <a:pt x="279285" y="345879"/>
                  </a:lnTo>
                  <a:lnTo>
                    <a:pt x="234946" y="364585"/>
                  </a:lnTo>
                  <a:lnTo>
                    <a:pt x="185606" y="371212"/>
                  </a:lnTo>
                  <a:lnTo>
                    <a:pt x="136263" y="364585"/>
                  </a:lnTo>
                  <a:lnTo>
                    <a:pt x="91925" y="345879"/>
                  </a:lnTo>
                  <a:lnTo>
                    <a:pt x="54360" y="316857"/>
                  </a:lnTo>
                  <a:lnTo>
                    <a:pt x="25339" y="279286"/>
                  </a:lnTo>
                  <a:lnTo>
                    <a:pt x="6629" y="234927"/>
                  </a:lnTo>
                  <a:lnTo>
                    <a:pt x="0" y="185546"/>
                  </a:lnTo>
                  <a:close/>
                </a:path>
              </a:pathLst>
            </a:custGeom>
            <a:ln w="12700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203838" y="5186107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1475" y="4943475"/>
              <a:ext cx="5848350" cy="79057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2096" y="5110862"/>
              <a:ext cx="5472043" cy="46316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17256" y="5106161"/>
              <a:ext cx="5481955" cy="473075"/>
            </a:xfrm>
            <a:custGeom>
              <a:avLst/>
              <a:gdLst/>
              <a:ahLst/>
              <a:cxnLst/>
              <a:rect l="l" t="t" r="r" b="b"/>
              <a:pathLst>
                <a:path w="5481955" h="473075">
                  <a:moveTo>
                    <a:pt x="0" y="472689"/>
                  </a:moveTo>
                  <a:lnTo>
                    <a:pt x="5481705" y="472689"/>
                  </a:lnTo>
                  <a:lnTo>
                    <a:pt x="5481705" y="0"/>
                  </a:lnTo>
                  <a:lnTo>
                    <a:pt x="0" y="0"/>
                  </a:lnTo>
                  <a:lnTo>
                    <a:pt x="0" y="472689"/>
                  </a:lnTo>
                  <a:close/>
                </a:path>
              </a:pathLst>
            </a:custGeom>
            <a:ln w="9534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43725" y="5257800"/>
              <a:ext cx="533400" cy="16192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996562" y="5302377"/>
              <a:ext cx="438784" cy="76200"/>
            </a:xfrm>
            <a:custGeom>
              <a:avLst/>
              <a:gdLst/>
              <a:ahLst/>
              <a:cxnLst/>
              <a:rect l="l" t="t" r="r" b="b"/>
              <a:pathLst>
                <a:path w="438784" h="76200">
                  <a:moveTo>
                    <a:pt x="518" y="19181"/>
                  </a:moveTo>
                  <a:lnTo>
                    <a:pt x="0" y="38231"/>
                  </a:lnTo>
                  <a:lnTo>
                    <a:pt x="152400" y="42159"/>
                  </a:lnTo>
                  <a:lnTo>
                    <a:pt x="152918" y="23109"/>
                  </a:lnTo>
                  <a:lnTo>
                    <a:pt x="518" y="19181"/>
                  </a:lnTo>
                  <a:close/>
                </a:path>
                <a:path w="438784" h="76200">
                  <a:moveTo>
                    <a:pt x="209915" y="24633"/>
                  </a:moveTo>
                  <a:lnTo>
                    <a:pt x="209428" y="43683"/>
                  </a:lnTo>
                  <a:lnTo>
                    <a:pt x="228478" y="44196"/>
                  </a:lnTo>
                  <a:lnTo>
                    <a:pt x="228965" y="25146"/>
                  </a:lnTo>
                  <a:lnTo>
                    <a:pt x="209915" y="24633"/>
                  </a:lnTo>
                  <a:close/>
                </a:path>
                <a:path w="438784" h="76200">
                  <a:moveTo>
                    <a:pt x="286115" y="26670"/>
                  </a:moveTo>
                  <a:lnTo>
                    <a:pt x="285628" y="45588"/>
                  </a:lnTo>
                  <a:lnTo>
                    <a:pt x="304678" y="46101"/>
                  </a:lnTo>
                  <a:lnTo>
                    <a:pt x="305165" y="27051"/>
                  </a:lnTo>
                  <a:lnTo>
                    <a:pt x="286115" y="26670"/>
                  </a:lnTo>
                  <a:close/>
                </a:path>
                <a:path w="438784" h="76200">
                  <a:moveTo>
                    <a:pt x="363595" y="0"/>
                  </a:moveTo>
                  <a:lnTo>
                    <a:pt x="362829" y="28589"/>
                  </a:lnTo>
                  <a:lnTo>
                    <a:pt x="375544" y="28956"/>
                  </a:lnTo>
                  <a:lnTo>
                    <a:pt x="375025" y="48006"/>
                  </a:lnTo>
                  <a:lnTo>
                    <a:pt x="362309" y="48006"/>
                  </a:lnTo>
                  <a:lnTo>
                    <a:pt x="361553" y="76200"/>
                  </a:lnTo>
                  <a:lnTo>
                    <a:pt x="421935" y="48006"/>
                  </a:lnTo>
                  <a:lnTo>
                    <a:pt x="375025" y="48006"/>
                  </a:lnTo>
                  <a:lnTo>
                    <a:pt x="362319" y="47639"/>
                  </a:lnTo>
                  <a:lnTo>
                    <a:pt x="422721" y="47639"/>
                  </a:lnTo>
                  <a:lnTo>
                    <a:pt x="438790" y="40136"/>
                  </a:lnTo>
                  <a:lnTo>
                    <a:pt x="363595" y="0"/>
                  </a:lnTo>
                  <a:close/>
                </a:path>
                <a:path w="438784" h="76200">
                  <a:moveTo>
                    <a:pt x="362829" y="28589"/>
                  </a:moveTo>
                  <a:lnTo>
                    <a:pt x="362319" y="47639"/>
                  </a:lnTo>
                  <a:lnTo>
                    <a:pt x="375025" y="48006"/>
                  </a:lnTo>
                  <a:lnTo>
                    <a:pt x="375544" y="28956"/>
                  </a:lnTo>
                  <a:lnTo>
                    <a:pt x="362829" y="28589"/>
                  </a:lnTo>
                  <a:close/>
                </a:path>
                <a:path w="438784" h="76200">
                  <a:moveTo>
                    <a:pt x="362315" y="28575"/>
                  </a:moveTo>
                  <a:lnTo>
                    <a:pt x="361828" y="47625"/>
                  </a:lnTo>
                  <a:lnTo>
                    <a:pt x="362319" y="47639"/>
                  </a:lnTo>
                  <a:lnTo>
                    <a:pt x="362829" y="28589"/>
                  </a:lnTo>
                  <a:lnTo>
                    <a:pt x="362315" y="28575"/>
                  </a:lnTo>
                  <a:close/>
                </a:path>
              </a:pathLst>
            </a:custGeom>
            <a:solidFill>
              <a:srgbClr val="0D2C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96340" y="5076825"/>
              <a:ext cx="2314575" cy="5334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75014" y="5198680"/>
              <a:ext cx="2048127" cy="28759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870198" y="5193982"/>
              <a:ext cx="2058035" cy="297180"/>
            </a:xfrm>
            <a:custGeom>
              <a:avLst/>
              <a:gdLst/>
              <a:ahLst/>
              <a:cxnLst/>
              <a:rect l="l" t="t" r="r" b="b"/>
              <a:pathLst>
                <a:path w="2058034" h="297179">
                  <a:moveTo>
                    <a:pt x="0" y="297120"/>
                  </a:moveTo>
                  <a:lnTo>
                    <a:pt x="2057649" y="297120"/>
                  </a:lnTo>
                  <a:lnTo>
                    <a:pt x="2057649" y="0"/>
                  </a:lnTo>
                  <a:lnTo>
                    <a:pt x="0" y="0"/>
                  </a:lnTo>
                  <a:lnTo>
                    <a:pt x="0" y="297120"/>
                  </a:lnTo>
                  <a:close/>
                </a:path>
              </a:pathLst>
            </a:custGeom>
            <a:ln w="9534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0395339" y="6581075"/>
            <a:ext cx="1514475" cy="215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75"/>
              </a:lnSpc>
            </a:pPr>
            <a:r>
              <a:rPr dirty="0" sz="1350" spc="-10" b="1">
                <a:solidFill>
                  <a:srgbClr val="6F2F9E"/>
                </a:solidFill>
                <a:latin typeface="Times New Roman"/>
                <a:cs typeface="Times New Roman"/>
                <a:hlinkClick r:id="rId18"/>
              </a:rPr>
              <a:t>www.intellipaat.com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29895">
              <a:lnSpc>
                <a:spcPct val="100000"/>
              </a:lnSpc>
              <a:spcBef>
                <a:spcPts val="130"/>
              </a:spcBef>
            </a:pPr>
            <a:r>
              <a:rPr dirty="0"/>
              <a:t>Logistic</a:t>
            </a:r>
            <a:r>
              <a:rPr dirty="0" spc="-110"/>
              <a:t> </a:t>
            </a:r>
            <a:r>
              <a:rPr dirty="0" spc="10"/>
              <a:t>Regression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52650"/>
            <a:ext cx="523875" cy="609600"/>
            <a:chOff x="0" y="2152650"/>
            <a:chExt cx="523875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52650"/>
              <a:ext cx="523875" cy="609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569" y="2267955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606" y="0"/>
                  </a:moveTo>
                  <a:lnTo>
                    <a:pt x="136267" y="6627"/>
                  </a:lnTo>
                  <a:lnTo>
                    <a:pt x="91930" y="25330"/>
                  </a:lnTo>
                  <a:lnTo>
                    <a:pt x="54365" y="54342"/>
                  </a:lnTo>
                  <a:lnTo>
                    <a:pt x="25342" y="91896"/>
                  </a:lnTo>
                  <a:lnTo>
                    <a:pt x="6630" y="136225"/>
                  </a:lnTo>
                  <a:lnTo>
                    <a:pt x="0" y="185562"/>
                  </a:lnTo>
                  <a:lnTo>
                    <a:pt x="6630" y="234895"/>
                  </a:lnTo>
                  <a:lnTo>
                    <a:pt x="25342" y="279238"/>
                  </a:lnTo>
                  <a:lnTo>
                    <a:pt x="54365" y="316816"/>
                  </a:lnTo>
                  <a:lnTo>
                    <a:pt x="91930" y="345855"/>
                  </a:lnTo>
                  <a:lnTo>
                    <a:pt x="136267" y="364580"/>
                  </a:lnTo>
                  <a:lnTo>
                    <a:pt x="185606" y="371215"/>
                  </a:lnTo>
                  <a:lnTo>
                    <a:pt x="234949" y="364580"/>
                  </a:lnTo>
                  <a:lnTo>
                    <a:pt x="279287" y="345855"/>
                  </a:lnTo>
                  <a:lnTo>
                    <a:pt x="316851" y="316816"/>
                  </a:lnTo>
                  <a:lnTo>
                    <a:pt x="345873" y="279238"/>
                  </a:lnTo>
                  <a:lnTo>
                    <a:pt x="364583" y="234895"/>
                  </a:lnTo>
                  <a:lnTo>
                    <a:pt x="371212" y="185562"/>
                  </a:lnTo>
                  <a:lnTo>
                    <a:pt x="364583" y="136225"/>
                  </a:lnTo>
                  <a:lnTo>
                    <a:pt x="345873" y="91896"/>
                  </a:lnTo>
                  <a:lnTo>
                    <a:pt x="316851" y="54342"/>
                  </a:lnTo>
                  <a:lnTo>
                    <a:pt x="279287" y="25330"/>
                  </a:lnTo>
                  <a:lnTo>
                    <a:pt x="234949" y="6627"/>
                  </a:lnTo>
                  <a:lnTo>
                    <a:pt x="1856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5569" y="2267955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185562"/>
                  </a:moveTo>
                  <a:lnTo>
                    <a:pt x="6630" y="136225"/>
                  </a:lnTo>
                  <a:lnTo>
                    <a:pt x="25342" y="91896"/>
                  </a:lnTo>
                  <a:lnTo>
                    <a:pt x="54365" y="54342"/>
                  </a:lnTo>
                  <a:lnTo>
                    <a:pt x="91930" y="25330"/>
                  </a:lnTo>
                  <a:lnTo>
                    <a:pt x="136267" y="6627"/>
                  </a:lnTo>
                  <a:lnTo>
                    <a:pt x="185606" y="0"/>
                  </a:lnTo>
                  <a:lnTo>
                    <a:pt x="234949" y="6627"/>
                  </a:lnTo>
                  <a:lnTo>
                    <a:pt x="279287" y="25330"/>
                  </a:lnTo>
                  <a:lnTo>
                    <a:pt x="316851" y="54342"/>
                  </a:lnTo>
                  <a:lnTo>
                    <a:pt x="345873" y="91896"/>
                  </a:lnTo>
                  <a:lnTo>
                    <a:pt x="364583" y="136225"/>
                  </a:lnTo>
                  <a:lnTo>
                    <a:pt x="371212" y="185562"/>
                  </a:lnTo>
                  <a:lnTo>
                    <a:pt x="364583" y="234895"/>
                  </a:lnTo>
                  <a:lnTo>
                    <a:pt x="345873" y="279238"/>
                  </a:lnTo>
                  <a:lnTo>
                    <a:pt x="316851" y="316816"/>
                  </a:lnTo>
                  <a:lnTo>
                    <a:pt x="279287" y="345855"/>
                  </a:lnTo>
                  <a:lnTo>
                    <a:pt x="234949" y="364580"/>
                  </a:lnTo>
                  <a:lnTo>
                    <a:pt x="185606" y="371215"/>
                  </a:lnTo>
                  <a:lnTo>
                    <a:pt x="136267" y="364580"/>
                  </a:lnTo>
                  <a:lnTo>
                    <a:pt x="91930" y="345855"/>
                  </a:lnTo>
                  <a:lnTo>
                    <a:pt x="54365" y="316816"/>
                  </a:lnTo>
                  <a:lnTo>
                    <a:pt x="25342" y="279238"/>
                  </a:lnTo>
                  <a:lnTo>
                    <a:pt x="6630" y="234895"/>
                  </a:lnTo>
                  <a:lnTo>
                    <a:pt x="0" y="185562"/>
                  </a:lnTo>
                  <a:close/>
                </a:path>
              </a:pathLst>
            </a:custGeom>
            <a:ln w="12700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90813" y="2287838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943725" y="2381234"/>
            <a:ext cx="533400" cy="161925"/>
            <a:chOff x="6943725" y="2381234"/>
            <a:chExt cx="533400" cy="1619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3725" y="2381234"/>
              <a:ext cx="533400" cy="1619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96562" y="2424927"/>
              <a:ext cx="438784" cy="76200"/>
            </a:xfrm>
            <a:custGeom>
              <a:avLst/>
              <a:gdLst/>
              <a:ahLst/>
              <a:cxnLst/>
              <a:rect l="l" t="t" r="r" b="b"/>
              <a:pathLst>
                <a:path w="438784" h="76200">
                  <a:moveTo>
                    <a:pt x="518" y="19050"/>
                  </a:moveTo>
                  <a:lnTo>
                    <a:pt x="0" y="38100"/>
                  </a:lnTo>
                  <a:lnTo>
                    <a:pt x="152400" y="42031"/>
                  </a:lnTo>
                  <a:lnTo>
                    <a:pt x="152918" y="22981"/>
                  </a:lnTo>
                  <a:lnTo>
                    <a:pt x="518" y="19050"/>
                  </a:lnTo>
                  <a:close/>
                </a:path>
                <a:path w="438784" h="76200">
                  <a:moveTo>
                    <a:pt x="209915" y="24505"/>
                  </a:moveTo>
                  <a:lnTo>
                    <a:pt x="209428" y="43555"/>
                  </a:lnTo>
                  <a:lnTo>
                    <a:pt x="228478" y="44074"/>
                  </a:lnTo>
                  <a:lnTo>
                    <a:pt x="228965" y="25024"/>
                  </a:lnTo>
                  <a:lnTo>
                    <a:pt x="209915" y="24505"/>
                  </a:lnTo>
                  <a:close/>
                </a:path>
                <a:path w="438784" h="76200">
                  <a:moveTo>
                    <a:pt x="286115" y="26548"/>
                  </a:moveTo>
                  <a:lnTo>
                    <a:pt x="285628" y="45598"/>
                  </a:lnTo>
                  <a:lnTo>
                    <a:pt x="304678" y="46116"/>
                  </a:lnTo>
                  <a:lnTo>
                    <a:pt x="305165" y="27066"/>
                  </a:lnTo>
                  <a:lnTo>
                    <a:pt x="286115" y="26548"/>
                  </a:lnTo>
                  <a:close/>
                </a:path>
                <a:path w="438784" h="76200">
                  <a:moveTo>
                    <a:pt x="363595" y="0"/>
                  </a:moveTo>
                  <a:lnTo>
                    <a:pt x="362831" y="28482"/>
                  </a:lnTo>
                  <a:lnTo>
                    <a:pt x="375544" y="28834"/>
                  </a:lnTo>
                  <a:lnTo>
                    <a:pt x="375025" y="47884"/>
                  </a:lnTo>
                  <a:lnTo>
                    <a:pt x="362310" y="47884"/>
                  </a:lnTo>
                  <a:lnTo>
                    <a:pt x="361553" y="76078"/>
                  </a:lnTo>
                  <a:lnTo>
                    <a:pt x="421945" y="47884"/>
                  </a:lnTo>
                  <a:lnTo>
                    <a:pt x="375025" y="47884"/>
                  </a:lnTo>
                  <a:lnTo>
                    <a:pt x="362320" y="47531"/>
                  </a:lnTo>
                  <a:lnTo>
                    <a:pt x="422699" y="47531"/>
                  </a:lnTo>
                  <a:lnTo>
                    <a:pt x="438790" y="40020"/>
                  </a:lnTo>
                  <a:lnTo>
                    <a:pt x="363595" y="0"/>
                  </a:lnTo>
                  <a:close/>
                </a:path>
                <a:path w="438784" h="76200">
                  <a:moveTo>
                    <a:pt x="362831" y="28482"/>
                  </a:moveTo>
                  <a:lnTo>
                    <a:pt x="362320" y="47531"/>
                  </a:lnTo>
                  <a:lnTo>
                    <a:pt x="375025" y="47884"/>
                  </a:lnTo>
                  <a:lnTo>
                    <a:pt x="375544" y="28834"/>
                  </a:lnTo>
                  <a:lnTo>
                    <a:pt x="362831" y="28482"/>
                  </a:lnTo>
                  <a:close/>
                </a:path>
                <a:path w="438784" h="76200">
                  <a:moveTo>
                    <a:pt x="362315" y="28468"/>
                  </a:moveTo>
                  <a:lnTo>
                    <a:pt x="361828" y="47518"/>
                  </a:lnTo>
                  <a:lnTo>
                    <a:pt x="362320" y="47531"/>
                  </a:lnTo>
                  <a:lnTo>
                    <a:pt x="362831" y="28482"/>
                  </a:lnTo>
                  <a:lnTo>
                    <a:pt x="362315" y="28468"/>
                  </a:lnTo>
                  <a:close/>
                </a:path>
              </a:pathLst>
            </a:custGeom>
            <a:solidFill>
              <a:srgbClr val="0D2C3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0" y="4981575"/>
            <a:ext cx="523875" cy="609600"/>
            <a:chOff x="0" y="4981575"/>
            <a:chExt cx="523875" cy="6096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981575"/>
              <a:ext cx="523875" cy="609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5569" y="509638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606" y="0"/>
                  </a:moveTo>
                  <a:lnTo>
                    <a:pt x="136267" y="6635"/>
                  </a:lnTo>
                  <a:lnTo>
                    <a:pt x="91930" y="25360"/>
                  </a:lnTo>
                  <a:lnTo>
                    <a:pt x="54365" y="54399"/>
                  </a:lnTo>
                  <a:lnTo>
                    <a:pt x="25342" y="91979"/>
                  </a:lnTo>
                  <a:lnTo>
                    <a:pt x="6630" y="136326"/>
                  </a:lnTo>
                  <a:lnTo>
                    <a:pt x="0" y="185665"/>
                  </a:lnTo>
                  <a:lnTo>
                    <a:pt x="6630" y="235006"/>
                  </a:lnTo>
                  <a:lnTo>
                    <a:pt x="25342" y="279355"/>
                  </a:lnTo>
                  <a:lnTo>
                    <a:pt x="54365" y="316938"/>
                  </a:lnTo>
                  <a:lnTo>
                    <a:pt x="91930" y="345980"/>
                  </a:lnTo>
                  <a:lnTo>
                    <a:pt x="136267" y="364707"/>
                  </a:lnTo>
                  <a:lnTo>
                    <a:pt x="185606" y="371343"/>
                  </a:lnTo>
                  <a:lnTo>
                    <a:pt x="234949" y="364707"/>
                  </a:lnTo>
                  <a:lnTo>
                    <a:pt x="279287" y="345980"/>
                  </a:lnTo>
                  <a:lnTo>
                    <a:pt x="316851" y="316938"/>
                  </a:lnTo>
                  <a:lnTo>
                    <a:pt x="345873" y="279355"/>
                  </a:lnTo>
                  <a:lnTo>
                    <a:pt x="364583" y="235006"/>
                  </a:lnTo>
                  <a:lnTo>
                    <a:pt x="371212" y="185665"/>
                  </a:lnTo>
                  <a:lnTo>
                    <a:pt x="364583" y="136326"/>
                  </a:lnTo>
                  <a:lnTo>
                    <a:pt x="345873" y="91979"/>
                  </a:lnTo>
                  <a:lnTo>
                    <a:pt x="316851" y="54399"/>
                  </a:lnTo>
                  <a:lnTo>
                    <a:pt x="279287" y="25360"/>
                  </a:lnTo>
                  <a:lnTo>
                    <a:pt x="234949" y="6635"/>
                  </a:lnTo>
                  <a:lnTo>
                    <a:pt x="1856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569" y="509638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185665"/>
                  </a:moveTo>
                  <a:lnTo>
                    <a:pt x="6630" y="136326"/>
                  </a:lnTo>
                  <a:lnTo>
                    <a:pt x="25342" y="91979"/>
                  </a:lnTo>
                  <a:lnTo>
                    <a:pt x="54365" y="54399"/>
                  </a:lnTo>
                  <a:lnTo>
                    <a:pt x="91930" y="25360"/>
                  </a:lnTo>
                  <a:lnTo>
                    <a:pt x="136267" y="6635"/>
                  </a:lnTo>
                  <a:lnTo>
                    <a:pt x="185606" y="0"/>
                  </a:lnTo>
                  <a:lnTo>
                    <a:pt x="234949" y="6635"/>
                  </a:lnTo>
                  <a:lnTo>
                    <a:pt x="279287" y="25360"/>
                  </a:lnTo>
                  <a:lnTo>
                    <a:pt x="316851" y="54399"/>
                  </a:lnTo>
                  <a:lnTo>
                    <a:pt x="345873" y="91979"/>
                  </a:lnTo>
                  <a:lnTo>
                    <a:pt x="364583" y="136326"/>
                  </a:lnTo>
                  <a:lnTo>
                    <a:pt x="371212" y="185665"/>
                  </a:lnTo>
                  <a:lnTo>
                    <a:pt x="364583" y="235006"/>
                  </a:lnTo>
                  <a:lnTo>
                    <a:pt x="345873" y="279355"/>
                  </a:lnTo>
                  <a:lnTo>
                    <a:pt x="316851" y="316938"/>
                  </a:lnTo>
                  <a:lnTo>
                    <a:pt x="279287" y="345980"/>
                  </a:lnTo>
                  <a:lnTo>
                    <a:pt x="234949" y="364707"/>
                  </a:lnTo>
                  <a:lnTo>
                    <a:pt x="185606" y="371343"/>
                  </a:lnTo>
                  <a:lnTo>
                    <a:pt x="136267" y="364707"/>
                  </a:lnTo>
                  <a:lnTo>
                    <a:pt x="91930" y="345980"/>
                  </a:lnTo>
                  <a:lnTo>
                    <a:pt x="54365" y="316938"/>
                  </a:lnTo>
                  <a:lnTo>
                    <a:pt x="25342" y="279355"/>
                  </a:lnTo>
                  <a:lnTo>
                    <a:pt x="6630" y="235006"/>
                  </a:lnTo>
                  <a:lnTo>
                    <a:pt x="0" y="185665"/>
                  </a:lnTo>
                  <a:close/>
                </a:path>
              </a:pathLst>
            </a:custGeom>
            <a:ln w="12700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90813" y="5120321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943725" y="5133975"/>
            <a:ext cx="533400" cy="161925"/>
            <a:chOff x="6943725" y="5133975"/>
            <a:chExt cx="533400" cy="16192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3725" y="5133975"/>
              <a:ext cx="533400" cy="1619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996562" y="5179563"/>
              <a:ext cx="438784" cy="76200"/>
            </a:xfrm>
            <a:custGeom>
              <a:avLst/>
              <a:gdLst/>
              <a:ahLst/>
              <a:cxnLst/>
              <a:rect l="l" t="t" r="r" b="b"/>
              <a:pathLst>
                <a:path w="438784" h="76200">
                  <a:moveTo>
                    <a:pt x="518" y="19050"/>
                  </a:moveTo>
                  <a:lnTo>
                    <a:pt x="0" y="38100"/>
                  </a:lnTo>
                  <a:lnTo>
                    <a:pt x="152400" y="42172"/>
                  </a:lnTo>
                  <a:lnTo>
                    <a:pt x="152918" y="23122"/>
                  </a:lnTo>
                  <a:lnTo>
                    <a:pt x="518" y="19050"/>
                  </a:lnTo>
                  <a:close/>
                </a:path>
                <a:path w="438784" h="76200">
                  <a:moveTo>
                    <a:pt x="209915" y="24515"/>
                  </a:moveTo>
                  <a:lnTo>
                    <a:pt x="209428" y="43565"/>
                  </a:lnTo>
                  <a:lnTo>
                    <a:pt x="228478" y="44077"/>
                  </a:lnTo>
                  <a:lnTo>
                    <a:pt x="228965" y="25027"/>
                  </a:lnTo>
                  <a:lnTo>
                    <a:pt x="209915" y="24515"/>
                  </a:lnTo>
                  <a:close/>
                </a:path>
                <a:path w="438784" h="76200">
                  <a:moveTo>
                    <a:pt x="286115" y="26551"/>
                  </a:moveTo>
                  <a:lnTo>
                    <a:pt x="285628" y="45601"/>
                  </a:lnTo>
                  <a:lnTo>
                    <a:pt x="304678" y="46101"/>
                  </a:lnTo>
                  <a:lnTo>
                    <a:pt x="305165" y="27051"/>
                  </a:lnTo>
                  <a:lnTo>
                    <a:pt x="286115" y="26551"/>
                  </a:lnTo>
                  <a:close/>
                </a:path>
                <a:path w="438784" h="76200">
                  <a:moveTo>
                    <a:pt x="363595" y="0"/>
                  </a:moveTo>
                  <a:lnTo>
                    <a:pt x="362829" y="28585"/>
                  </a:lnTo>
                  <a:lnTo>
                    <a:pt x="375544" y="28837"/>
                  </a:lnTo>
                  <a:lnTo>
                    <a:pt x="375025" y="47887"/>
                  </a:lnTo>
                  <a:lnTo>
                    <a:pt x="362312" y="47887"/>
                  </a:lnTo>
                  <a:lnTo>
                    <a:pt x="361553" y="76200"/>
                  </a:lnTo>
                  <a:lnTo>
                    <a:pt x="421970" y="47887"/>
                  </a:lnTo>
                  <a:lnTo>
                    <a:pt x="375025" y="47887"/>
                  </a:lnTo>
                  <a:lnTo>
                    <a:pt x="362319" y="47634"/>
                  </a:lnTo>
                  <a:lnTo>
                    <a:pt x="422529" y="47625"/>
                  </a:lnTo>
                  <a:lnTo>
                    <a:pt x="438790" y="40005"/>
                  </a:lnTo>
                  <a:lnTo>
                    <a:pt x="363595" y="0"/>
                  </a:lnTo>
                  <a:close/>
                </a:path>
                <a:path w="438784" h="76200">
                  <a:moveTo>
                    <a:pt x="362829" y="28585"/>
                  </a:moveTo>
                  <a:lnTo>
                    <a:pt x="362319" y="47634"/>
                  </a:lnTo>
                  <a:lnTo>
                    <a:pt x="375025" y="47887"/>
                  </a:lnTo>
                  <a:lnTo>
                    <a:pt x="375544" y="28837"/>
                  </a:lnTo>
                  <a:lnTo>
                    <a:pt x="362829" y="28585"/>
                  </a:lnTo>
                  <a:close/>
                </a:path>
                <a:path w="438784" h="76200">
                  <a:moveTo>
                    <a:pt x="362315" y="28575"/>
                  </a:moveTo>
                  <a:lnTo>
                    <a:pt x="361828" y="47625"/>
                  </a:lnTo>
                  <a:lnTo>
                    <a:pt x="362319" y="47625"/>
                  </a:lnTo>
                  <a:lnTo>
                    <a:pt x="362829" y="28585"/>
                  </a:lnTo>
                  <a:lnTo>
                    <a:pt x="362315" y="28575"/>
                  </a:lnTo>
                  <a:close/>
                </a:path>
              </a:pathLst>
            </a:custGeom>
            <a:solidFill>
              <a:srgbClr val="0D2C3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878331" y="4396801"/>
            <a:ext cx="318770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5" i="1">
                <a:solidFill>
                  <a:srgbClr val="1B577B"/>
                </a:solidFill>
                <a:latin typeface="Times New Roman"/>
                <a:cs typeface="Times New Roman"/>
              </a:rPr>
              <a:t>Visualizing</a:t>
            </a:r>
            <a:r>
              <a:rPr dirty="0" sz="1550" spc="20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25" i="1">
                <a:solidFill>
                  <a:srgbClr val="1B577B"/>
                </a:solidFill>
                <a:latin typeface="Times New Roman"/>
                <a:cs typeface="Times New Roman"/>
              </a:rPr>
              <a:t>the</a:t>
            </a:r>
            <a:r>
              <a:rPr dirty="0" sz="1550" spc="40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30" i="1">
                <a:solidFill>
                  <a:srgbClr val="1B577B"/>
                </a:solidFill>
                <a:latin typeface="Times New Roman"/>
                <a:cs typeface="Times New Roman"/>
              </a:rPr>
              <a:t>change</a:t>
            </a:r>
            <a:r>
              <a:rPr dirty="0" sz="1550" spc="-40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15" i="1">
                <a:solidFill>
                  <a:srgbClr val="1B577B"/>
                </a:solidFill>
                <a:latin typeface="Times New Roman"/>
                <a:cs typeface="Times New Roman"/>
              </a:rPr>
              <a:t>in</a:t>
            </a:r>
            <a:r>
              <a:rPr dirty="0" sz="1550" spc="25" i="1">
                <a:solidFill>
                  <a:srgbClr val="1B577B"/>
                </a:solidFill>
                <a:latin typeface="Times New Roman"/>
                <a:cs typeface="Times New Roman"/>
              </a:rPr>
              <a:t> the</a:t>
            </a:r>
            <a:r>
              <a:rPr dirty="0" sz="1550" spc="-45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15" i="1">
                <a:solidFill>
                  <a:srgbClr val="1B577B"/>
                </a:solidFill>
                <a:latin typeface="Times New Roman"/>
                <a:cs typeface="Times New Roman"/>
              </a:rPr>
              <a:t>variables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48507" y="1716654"/>
            <a:ext cx="317690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5" i="1">
                <a:solidFill>
                  <a:srgbClr val="1B577B"/>
                </a:solidFill>
                <a:latin typeface="Times New Roman"/>
                <a:cs typeface="Times New Roman"/>
              </a:rPr>
              <a:t>Visualizing</a:t>
            </a:r>
            <a:r>
              <a:rPr dirty="0" sz="1550" spc="10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25" i="1">
                <a:solidFill>
                  <a:srgbClr val="1B577B"/>
                </a:solidFill>
                <a:latin typeface="Times New Roman"/>
                <a:cs typeface="Times New Roman"/>
              </a:rPr>
              <a:t>the</a:t>
            </a:r>
            <a:r>
              <a:rPr dirty="0" sz="1550" spc="30" i="1">
                <a:solidFill>
                  <a:srgbClr val="1B577B"/>
                </a:solidFill>
                <a:latin typeface="Times New Roman"/>
                <a:cs typeface="Times New Roman"/>
              </a:rPr>
              <a:t> change</a:t>
            </a:r>
            <a:r>
              <a:rPr dirty="0" sz="1550" spc="-45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10" i="1">
                <a:solidFill>
                  <a:srgbClr val="1B577B"/>
                </a:solidFill>
                <a:latin typeface="Times New Roman"/>
                <a:cs typeface="Times New Roman"/>
              </a:rPr>
              <a:t>in</a:t>
            </a:r>
            <a:r>
              <a:rPr dirty="0" sz="1550" spc="15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25" i="1">
                <a:solidFill>
                  <a:srgbClr val="1B577B"/>
                </a:solidFill>
                <a:latin typeface="Times New Roman"/>
                <a:cs typeface="Times New Roman"/>
              </a:rPr>
              <a:t>the</a:t>
            </a:r>
            <a:r>
              <a:rPr dirty="0" sz="1550" spc="-45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15" i="1">
                <a:solidFill>
                  <a:srgbClr val="1B577B"/>
                </a:solidFill>
                <a:latin typeface="Times New Roman"/>
                <a:cs typeface="Times New Roman"/>
              </a:rPr>
              <a:t>variables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475" y="2105025"/>
              <a:ext cx="5848350" cy="7334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3885" y="2272768"/>
              <a:ext cx="5472043" cy="39980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19125" y="2267934"/>
              <a:ext cx="5481955" cy="409575"/>
            </a:xfrm>
            <a:custGeom>
              <a:avLst/>
              <a:gdLst/>
              <a:ahLst/>
              <a:cxnLst/>
              <a:rect l="l" t="t" r="r" b="b"/>
              <a:pathLst>
                <a:path w="5481955" h="409575">
                  <a:moveTo>
                    <a:pt x="0" y="409337"/>
                  </a:moveTo>
                  <a:lnTo>
                    <a:pt x="5481705" y="409337"/>
                  </a:lnTo>
                  <a:lnTo>
                    <a:pt x="5481705" y="0"/>
                  </a:lnTo>
                  <a:lnTo>
                    <a:pt x="0" y="0"/>
                  </a:lnTo>
                  <a:lnTo>
                    <a:pt x="0" y="409337"/>
                  </a:lnTo>
                  <a:close/>
                </a:path>
              </a:pathLst>
            </a:custGeom>
            <a:ln w="9534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67690" y="2124075"/>
              <a:ext cx="2686050" cy="8477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53617" y="2252791"/>
              <a:ext cx="2410205" cy="59062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248893" y="2247955"/>
              <a:ext cx="2419985" cy="600710"/>
            </a:xfrm>
            <a:custGeom>
              <a:avLst/>
              <a:gdLst/>
              <a:ahLst/>
              <a:cxnLst/>
              <a:rect l="l" t="t" r="r" b="b"/>
              <a:pathLst>
                <a:path w="2419984" h="600710">
                  <a:moveTo>
                    <a:pt x="0" y="600157"/>
                  </a:moveTo>
                  <a:lnTo>
                    <a:pt x="2419730" y="600157"/>
                  </a:lnTo>
                  <a:lnTo>
                    <a:pt x="2419730" y="0"/>
                  </a:lnTo>
                  <a:lnTo>
                    <a:pt x="0" y="0"/>
                  </a:lnTo>
                  <a:lnTo>
                    <a:pt x="0" y="600157"/>
                  </a:lnTo>
                  <a:close/>
                </a:path>
              </a:pathLst>
            </a:custGeom>
            <a:ln w="9534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1475" y="4743450"/>
              <a:ext cx="5848350" cy="107632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885" y="4905771"/>
              <a:ext cx="5472043" cy="75257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19125" y="4901007"/>
              <a:ext cx="5481955" cy="762635"/>
            </a:xfrm>
            <a:custGeom>
              <a:avLst/>
              <a:gdLst/>
              <a:ahLst/>
              <a:cxnLst/>
              <a:rect l="l" t="t" r="r" b="b"/>
              <a:pathLst>
                <a:path w="5481955" h="762635">
                  <a:moveTo>
                    <a:pt x="0" y="762106"/>
                  </a:moveTo>
                  <a:lnTo>
                    <a:pt x="5481584" y="762106"/>
                  </a:lnTo>
                  <a:lnTo>
                    <a:pt x="5481584" y="0"/>
                  </a:lnTo>
                  <a:lnTo>
                    <a:pt x="0" y="0"/>
                  </a:lnTo>
                  <a:lnTo>
                    <a:pt x="0" y="762106"/>
                  </a:lnTo>
                  <a:close/>
                </a:path>
              </a:pathLst>
            </a:custGeom>
            <a:ln w="9534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39040" y="3743325"/>
              <a:ext cx="4352940" cy="26765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78795" y="3920922"/>
              <a:ext cx="3991477" cy="232448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674102" y="3916155"/>
              <a:ext cx="4001135" cy="2334260"/>
            </a:xfrm>
            <a:custGeom>
              <a:avLst/>
              <a:gdLst/>
              <a:ahLst/>
              <a:cxnLst/>
              <a:rect l="l" t="t" r="r" b="b"/>
              <a:pathLst>
                <a:path w="4001134" h="2334260">
                  <a:moveTo>
                    <a:pt x="0" y="2334005"/>
                  </a:moveTo>
                  <a:lnTo>
                    <a:pt x="4001018" y="2334005"/>
                  </a:lnTo>
                  <a:lnTo>
                    <a:pt x="4001018" y="0"/>
                  </a:lnTo>
                  <a:lnTo>
                    <a:pt x="0" y="0"/>
                  </a:lnTo>
                  <a:lnTo>
                    <a:pt x="0" y="2334005"/>
                  </a:lnTo>
                  <a:close/>
                </a:path>
              </a:pathLst>
            </a:custGeom>
            <a:ln w="9534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0395339" y="6581075"/>
            <a:ext cx="1514475" cy="215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75"/>
              </a:lnSpc>
            </a:pPr>
            <a:r>
              <a:rPr dirty="0" sz="1350" spc="-10" b="1">
                <a:solidFill>
                  <a:srgbClr val="6F2F9E"/>
                </a:solidFill>
                <a:latin typeface="Times New Roman"/>
                <a:cs typeface="Times New Roman"/>
                <a:hlinkClick r:id="rId15"/>
              </a:rPr>
              <a:t>www.intellipaat.com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29895">
              <a:lnSpc>
                <a:spcPct val="100000"/>
              </a:lnSpc>
              <a:spcBef>
                <a:spcPts val="130"/>
              </a:spcBef>
            </a:pPr>
            <a:r>
              <a:rPr dirty="0"/>
              <a:t>Logistic</a:t>
            </a:r>
            <a:r>
              <a:rPr dirty="0" spc="-110"/>
              <a:t> </a:t>
            </a:r>
            <a:r>
              <a:rPr dirty="0" spc="10"/>
              <a:t>Regression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076434"/>
            <a:ext cx="514350" cy="609600"/>
            <a:chOff x="0" y="2076434"/>
            <a:chExt cx="514350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76434"/>
              <a:ext cx="514350" cy="609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3996" y="219785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606" y="0"/>
                  </a:moveTo>
                  <a:lnTo>
                    <a:pt x="136263" y="6627"/>
                  </a:lnTo>
                  <a:lnTo>
                    <a:pt x="91925" y="25330"/>
                  </a:lnTo>
                  <a:lnTo>
                    <a:pt x="54360" y="54342"/>
                  </a:lnTo>
                  <a:lnTo>
                    <a:pt x="25339" y="91896"/>
                  </a:lnTo>
                  <a:lnTo>
                    <a:pt x="6629" y="136225"/>
                  </a:lnTo>
                  <a:lnTo>
                    <a:pt x="0" y="185562"/>
                  </a:lnTo>
                  <a:lnTo>
                    <a:pt x="6629" y="234937"/>
                  </a:lnTo>
                  <a:lnTo>
                    <a:pt x="25339" y="279292"/>
                  </a:lnTo>
                  <a:lnTo>
                    <a:pt x="54360" y="316862"/>
                  </a:lnTo>
                  <a:lnTo>
                    <a:pt x="91925" y="345882"/>
                  </a:lnTo>
                  <a:lnTo>
                    <a:pt x="136263" y="364588"/>
                  </a:lnTo>
                  <a:lnTo>
                    <a:pt x="185606" y="371215"/>
                  </a:lnTo>
                  <a:lnTo>
                    <a:pt x="234947" y="364588"/>
                  </a:lnTo>
                  <a:lnTo>
                    <a:pt x="279286" y="345882"/>
                  </a:lnTo>
                  <a:lnTo>
                    <a:pt x="316853" y="316862"/>
                  </a:lnTo>
                  <a:lnTo>
                    <a:pt x="345879" y="279292"/>
                  </a:lnTo>
                  <a:lnTo>
                    <a:pt x="364593" y="234937"/>
                  </a:lnTo>
                  <a:lnTo>
                    <a:pt x="371224" y="185562"/>
                  </a:lnTo>
                  <a:lnTo>
                    <a:pt x="364593" y="136225"/>
                  </a:lnTo>
                  <a:lnTo>
                    <a:pt x="345879" y="91896"/>
                  </a:lnTo>
                  <a:lnTo>
                    <a:pt x="316853" y="54342"/>
                  </a:lnTo>
                  <a:lnTo>
                    <a:pt x="279286" y="25330"/>
                  </a:lnTo>
                  <a:lnTo>
                    <a:pt x="234947" y="6627"/>
                  </a:lnTo>
                  <a:lnTo>
                    <a:pt x="1856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996" y="219785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185562"/>
                  </a:moveTo>
                  <a:lnTo>
                    <a:pt x="6629" y="136225"/>
                  </a:lnTo>
                  <a:lnTo>
                    <a:pt x="25339" y="91896"/>
                  </a:lnTo>
                  <a:lnTo>
                    <a:pt x="54360" y="54342"/>
                  </a:lnTo>
                  <a:lnTo>
                    <a:pt x="91925" y="25330"/>
                  </a:lnTo>
                  <a:lnTo>
                    <a:pt x="136263" y="6627"/>
                  </a:lnTo>
                  <a:lnTo>
                    <a:pt x="185606" y="0"/>
                  </a:lnTo>
                  <a:lnTo>
                    <a:pt x="234947" y="6627"/>
                  </a:lnTo>
                  <a:lnTo>
                    <a:pt x="279286" y="25330"/>
                  </a:lnTo>
                  <a:lnTo>
                    <a:pt x="316853" y="54342"/>
                  </a:lnTo>
                  <a:lnTo>
                    <a:pt x="345879" y="91896"/>
                  </a:lnTo>
                  <a:lnTo>
                    <a:pt x="364593" y="136225"/>
                  </a:lnTo>
                  <a:lnTo>
                    <a:pt x="371224" y="185562"/>
                  </a:lnTo>
                  <a:lnTo>
                    <a:pt x="364593" y="234937"/>
                  </a:lnTo>
                  <a:lnTo>
                    <a:pt x="345879" y="279292"/>
                  </a:lnTo>
                  <a:lnTo>
                    <a:pt x="316853" y="316862"/>
                  </a:lnTo>
                  <a:lnTo>
                    <a:pt x="279286" y="345882"/>
                  </a:lnTo>
                  <a:lnTo>
                    <a:pt x="234947" y="364588"/>
                  </a:lnTo>
                  <a:lnTo>
                    <a:pt x="185606" y="371215"/>
                  </a:lnTo>
                  <a:lnTo>
                    <a:pt x="136263" y="364588"/>
                  </a:lnTo>
                  <a:lnTo>
                    <a:pt x="91925" y="345882"/>
                  </a:lnTo>
                  <a:lnTo>
                    <a:pt x="54360" y="316862"/>
                  </a:lnTo>
                  <a:lnTo>
                    <a:pt x="25339" y="279292"/>
                  </a:lnTo>
                  <a:lnTo>
                    <a:pt x="6629" y="234937"/>
                  </a:lnTo>
                  <a:lnTo>
                    <a:pt x="0" y="185562"/>
                  </a:lnTo>
                  <a:close/>
                </a:path>
              </a:pathLst>
            </a:custGeom>
            <a:ln w="12700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9073" y="1549395"/>
            <a:ext cx="5800090" cy="969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010285">
              <a:lnSpc>
                <a:spcPct val="100000"/>
              </a:lnSpc>
              <a:spcBef>
                <a:spcPts val="125"/>
              </a:spcBef>
            </a:pPr>
            <a:r>
              <a:rPr dirty="0" sz="1550" spc="10" i="1">
                <a:solidFill>
                  <a:srgbClr val="1B577B"/>
                </a:solidFill>
                <a:latin typeface="Times New Roman"/>
                <a:cs typeface="Times New Roman"/>
              </a:rPr>
              <a:t>Divide</a:t>
            </a:r>
            <a:r>
              <a:rPr dirty="0" sz="1550" spc="40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25" i="1">
                <a:solidFill>
                  <a:srgbClr val="1B577B"/>
                </a:solidFill>
                <a:latin typeface="Times New Roman"/>
                <a:cs typeface="Times New Roman"/>
              </a:rPr>
              <a:t>the</a:t>
            </a:r>
            <a:r>
              <a:rPr dirty="0" sz="1550" spc="45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30" i="1">
                <a:solidFill>
                  <a:srgbClr val="1B577B"/>
                </a:solidFill>
                <a:latin typeface="Times New Roman"/>
                <a:cs typeface="Times New Roman"/>
              </a:rPr>
              <a:t>data</a:t>
            </a:r>
            <a:r>
              <a:rPr dirty="0" sz="1550" spc="-50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20" i="1">
                <a:solidFill>
                  <a:srgbClr val="1B577B"/>
                </a:solidFill>
                <a:latin typeface="Times New Roman"/>
                <a:cs typeface="Times New Roman"/>
              </a:rPr>
              <a:t>into</a:t>
            </a:r>
            <a:r>
              <a:rPr dirty="0" sz="1550" spc="30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20" i="1">
                <a:solidFill>
                  <a:srgbClr val="1B577B"/>
                </a:solidFill>
                <a:latin typeface="Times New Roman"/>
                <a:cs typeface="Times New Roman"/>
              </a:rPr>
              <a:t>independent</a:t>
            </a:r>
            <a:r>
              <a:rPr dirty="0" sz="1550" spc="5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35" i="1">
                <a:solidFill>
                  <a:srgbClr val="1B577B"/>
                </a:solidFill>
                <a:latin typeface="Times New Roman"/>
                <a:cs typeface="Times New Roman"/>
              </a:rPr>
              <a:t>and</a:t>
            </a:r>
            <a:r>
              <a:rPr dirty="0" sz="1550" spc="-50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20" i="1">
                <a:solidFill>
                  <a:srgbClr val="1B577B"/>
                </a:solidFill>
                <a:latin typeface="Times New Roman"/>
                <a:cs typeface="Times New Roman"/>
              </a:rPr>
              <a:t>dependent</a:t>
            </a:r>
            <a:r>
              <a:rPr dirty="0" sz="1550" spc="5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10" i="1">
                <a:solidFill>
                  <a:srgbClr val="1B577B"/>
                </a:solidFill>
                <a:latin typeface="Times New Roman"/>
                <a:cs typeface="Times New Roman"/>
              </a:rPr>
              <a:t>variables: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5000625"/>
            <a:ext cx="495300" cy="600075"/>
            <a:chOff x="0" y="5000625"/>
            <a:chExt cx="495300" cy="6000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000625"/>
              <a:ext cx="495300" cy="6000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589" y="5112888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618" y="0"/>
                  </a:moveTo>
                  <a:lnTo>
                    <a:pt x="136274" y="6636"/>
                  </a:lnTo>
                  <a:lnTo>
                    <a:pt x="91933" y="25363"/>
                  </a:lnTo>
                  <a:lnTo>
                    <a:pt x="54366" y="54405"/>
                  </a:lnTo>
                  <a:lnTo>
                    <a:pt x="25342" y="91988"/>
                  </a:lnTo>
                  <a:lnTo>
                    <a:pt x="6630" y="136337"/>
                  </a:lnTo>
                  <a:lnTo>
                    <a:pt x="0" y="185678"/>
                  </a:lnTo>
                  <a:lnTo>
                    <a:pt x="6630" y="235008"/>
                  </a:lnTo>
                  <a:lnTo>
                    <a:pt x="25342" y="279333"/>
                  </a:lnTo>
                  <a:lnTo>
                    <a:pt x="54366" y="316884"/>
                  </a:lnTo>
                  <a:lnTo>
                    <a:pt x="91933" y="345895"/>
                  </a:lnTo>
                  <a:lnTo>
                    <a:pt x="136274" y="364598"/>
                  </a:lnTo>
                  <a:lnTo>
                    <a:pt x="185618" y="371225"/>
                  </a:lnTo>
                  <a:lnTo>
                    <a:pt x="234958" y="364598"/>
                  </a:lnTo>
                  <a:lnTo>
                    <a:pt x="279297" y="345895"/>
                  </a:lnTo>
                  <a:lnTo>
                    <a:pt x="316865" y="316884"/>
                  </a:lnTo>
                  <a:lnTo>
                    <a:pt x="345891" y="279333"/>
                  </a:lnTo>
                  <a:lnTo>
                    <a:pt x="364605" y="235008"/>
                  </a:lnTo>
                  <a:lnTo>
                    <a:pt x="371236" y="185678"/>
                  </a:lnTo>
                  <a:lnTo>
                    <a:pt x="364605" y="136337"/>
                  </a:lnTo>
                  <a:lnTo>
                    <a:pt x="345891" y="91988"/>
                  </a:lnTo>
                  <a:lnTo>
                    <a:pt x="316865" y="54405"/>
                  </a:lnTo>
                  <a:lnTo>
                    <a:pt x="279297" y="25363"/>
                  </a:lnTo>
                  <a:lnTo>
                    <a:pt x="234958" y="6636"/>
                  </a:lnTo>
                  <a:lnTo>
                    <a:pt x="1856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589" y="5112888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185678"/>
                  </a:moveTo>
                  <a:lnTo>
                    <a:pt x="6630" y="136337"/>
                  </a:lnTo>
                  <a:lnTo>
                    <a:pt x="25342" y="91988"/>
                  </a:lnTo>
                  <a:lnTo>
                    <a:pt x="54366" y="54405"/>
                  </a:lnTo>
                  <a:lnTo>
                    <a:pt x="91933" y="25363"/>
                  </a:lnTo>
                  <a:lnTo>
                    <a:pt x="136274" y="6636"/>
                  </a:lnTo>
                  <a:lnTo>
                    <a:pt x="185618" y="0"/>
                  </a:lnTo>
                  <a:lnTo>
                    <a:pt x="234958" y="6636"/>
                  </a:lnTo>
                  <a:lnTo>
                    <a:pt x="279297" y="25363"/>
                  </a:lnTo>
                  <a:lnTo>
                    <a:pt x="316865" y="54405"/>
                  </a:lnTo>
                  <a:lnTo>
                    <a:pt x="345891" y="91988"/>
                  </a:lnTo>
                  <a:lnTo>
                    <a:pt x="364605" y="136337"/>
                  </a:lnTo>
                  <a:lnTo>
                    <a:pt x="371236" y="185678"/>
                  </a:lnTo>
                  <a:lnTo>
                    <a:pt x="364605" y="235008"/>
                  </a:lnTo>
                  <a:lnTo>
                    <a:pt x="345891" y="279333"/>
                  </a:lnTo>
                  <a:lnTo>
                    <a:pt x="316865" y="316884"/>
                  </a:lnTo>
                  <a:lnTo>
                    <a:pt x="279297" y="345895"/>
                  </a:lnTo>
                  <a:lnTo>
                    <a:pt x="234958" y="364598"/>
                  </a:lnTo>
                  <a:lnTo>
                    <a:pt x="185618" y="371225"/>
                  </a:lnTo>
                  <a:lnTo>
                    <a:pt x="136274" y="364598"/>
                  </a:lnTo>
                  <a:lnTo>
                    <a:pt x="91933" y="345895"/>
                  </a:lnTo>
                  <a:lnTo>
                    <a:pt x="54366" y="316884"/>
                  </a:lnTo>
                  <a:lnTo>
                    <a:pt x="25342" y="279333"/>
                  </a:lnTo>
                  <a:lnTo>
                    <a:pt x="6630" y="235008"/>
                  </a:lnTo>
                  <a:lnTo>
                    <a:pt x="0" y="185678"/>
                  </a:lnTo>
                  <a:close/>
                </a:path>
              </a:pathLst>
            </a:custGeom>
            <a:ln w="12700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62560" y="5136831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6230" y="4455729"/>
            <a:ext cx="29673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i="1">
                <a:solidFill>
                  <a:srgbClr val="1B577B"/>
                </a:solidFill>
                <a:latin typeface="Times New Roman"/>
                <a:cs typeface="Times New Roman"/>
              </a:rPr>
              <a:t>Split</a:t>
            </a:r>
            <a:r>
              <a:rPr dirty="0" sz="1550" spc="-5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25" i="1">
                <a:solidFill>
                  <a:srgbClr val="1B577B"/>
                </a:solidFill>
                <a:latin typeface="Times New Roman"/>
                <a:cs typeface="Times New Roman"/>
              </a:rPr>
              <a:t>the</a:t>
            </a:r>
            <a:r>
              <a:rPr dirty="0" sz="1550" spc="-35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30" i="1">
                <a:solidFill>
                  <a:srgbClr val="1B577B"/>
                </a:solidFill>
                <a:latin typeface="Times New Roman"/>
                <a:cs typeface="Times New Roman"/>
              </a:rPr>
              <a:t>data</a:t>
            </a:r>
            <a:r>
              <a:rPr dirty="0" sz="1550" spc="-50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20" i="1">
                <a:solidFill>
                  <a:srgbClr val="1B577B"/>
                </a:solidFill>
                <a:latin typeface="Times New Roman"/>
                <a:cs typeface="Times New Roman"/>
              </a:rPr>
              <a:t>into</a:t>
            </a:r>
            <a:r>
              <a:rPr dirty="0" sz="1550" spc="20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15" i="1">
                <a:solidFill>
                  <a:srgbClr val="1B577B"/>
                </a:solidFill>
                <a:latin typeface="Times New Roman"/>
                <a:cs typeface="Times New Roman"/>
              </a:rPr>
              <a:t>train</a:t>
            </a:r>
            <a:r>
              <a:rPr dirty="0" sz="1550" spc="25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35" i="1">
                <a:solidFill>
                  <a:srgbClr val="1B577B"/>
                </a:solidFill>
                <a:latin typeface="Times New Roman"/>
                <a:cs typeface="Times New Roman"/>
              </a:rPr>
              <a:t>and</a:t>
            </a:r>
            <a:r>
              <a:rPr dirty="0" sz="1550" spc="-50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i="1">
                <a:solidFill>
                  <a:srgbClr val="1B577B"/>
                </a:solidFill>
                <a:latin typeface="Times New Roman"/>
                <a:cs typeface="Times New Roman"/>
              </a:rPr>
              <a:t>test</a:t>
            </a:r>
            <a:r>
              <a:rPr dirty="0" sz="1550" spc="145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i="1">
                <a:solidFill>
                  <a:srgbClr val="1B577B"/>
                </a:solidFill>
                <a:latin typeface="Times New Roman"/>
                <a:cs typeface="Times New Roman"/>
              </a:rPr>
              <a:t>set: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" y="1952625"/>
              <a:ext cx="5838809" cy="9810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9723" y="2120636"/>
              <a:ext cx="5456316" cy="64734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4959" y="2115927"/>
              <a:ext cx="5466080" cy="657225"/>
            </a:xfrm>
            <a:custGeom>
              <a:avLst/>
              <a:gdLst/>
              <a:ahLst/>
              <a:cxnLst/>
              <a:rect l="l" t="t" r="r" b="b"/>
              <a:pathLst>
                <a:path w="5466080" h="657225">
                  <a:moveTo>
                    <a:pt x="0" y="656868"/>
                  </a:moveTo>
                  <a:lnTo>
                    <a:pt x="5465825" y="656868"/>
                  </a:lnTo>
                  <a:lnTo>
                    <a:pt x="5465825" y="0"/>
                  </a:lnTo>
                  <a:lnTo>
                    <a:pt x="0" y="0"/>
                  </a:lnTo>
                  <a:lnTo>
                    <a:pt x="0" y="656868"/>
                  </a:lnTo>
                  <a:close/>
                </a:path>
              </a:pathLst>
            </a:custGeom>
            <a:ln w="9534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3375" y="4762500"/>
              <a:ext cx="10582259" cy="11334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9723" y="4931852"/>
              <a:ext cx="10154808" cy="80038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34959" y="4927091"/>
              <a:ext cx="10164445" cy="810260"/>
            </a:xfrm>
            <a:custGeom>
              <a:avLst/>
              <a:gdLst/>
              <a:ahLst/>
              <a:cxnLst/>
              <a:rect l="l" t="t" r="r" b="b"/>
              <a:pathLst>
                <a:path w="10164445" h="810260">
                  <a:moveTo>
                    <a:pt x="0" y="809899"/>
                  </a:moveTo>
                  <a:lnTo>
                    <a:pt x="10164317" y="809899"/>
                  </a:lnTo>
                  <a:lnTo>
                    <a:pt x="10164317" y="0"/>
                  </a:lnTo>
                  <a:lnTo>
                    <a:pt x="0" y="0"/>
                  </a:lnTo>
                  <a:lnTo>
                    <a:pt x="0" y="809899"/>
                  </a:lnTo>
                  <a:close/>
                </a:path>
              </a:pathLst>
            </a:custGeom>
            <a:ln w="9534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395339" y="6581075"/>
            <a:ext cx="1514475" cy="215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75"/>
              </a:lnSpc>
            </a:pPr>
            <a:r>
              <a:rPr dirty="0" sz="1350" spc="-10" b="1">
                <a:solidFill>
                  <a:srgbClr val="6F2F9E"/>
                </a:solidFill>
                <a:latin typeface="Times New Roman"/>
                <a:cs typeface="Times New Roman"/>
                <a:hlinkClick r:id="rId9"/>
              </a:rPr>
              <a:t>www.intellipaat.com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29895">
              <a:lnSpc>
                <a:spcPct val="100000"/>
              </a:lnSpc>
              <a:spcBef>
                <a:spcPts val="130"/>
              </a:spcBef>
            </a:pPr>
            <a:r>
              <a:rPr dirty="0"/>
              <a:t>Logistic</a:t>
            </a:r>
            <a:r>
              <a:rPr dirty="0" spc="-110"/>
              <a:t> </a:t>
            </a:r>
            <a:r>
              <a:rPr dirty="0" spc="1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24787" y="1400869"/>
            <a:ext cx="169672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5" i="1">
                <a:solidFill>
                  <a:srgbClr val="1B577B"/>
                </a:solidFill>
                <a:latin typeface="Times New Roman"/>
                <a:cs typeface="Times New Roman"/>
              </a:rPr>
              <a:t>Train</a:t>
            </a:r>
            <a:r>
              <a:rPr dirty="0" sz="1550" spc="-10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25" i="1">
                <a:solidFill>
                  <a:srgbClr val="1B577B"/>
                </a:solidFill>
                <a:latin typeface="Times New Roman"/>
                <a:cs typeface="Times New Roman"/>
              </a:rPr>
              <a:t>the</a:t>
            </a:r>
            <a:r>
              <a:rPr dirty="0" sz="1550" spc="-65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25" i="1">
                <a:solidFill>
                  <a:srgbClr val="1B577B"/>
                </a:solidFill>
                <a:latin typeface="Times New Roman"/>
                <a:cs typeface="Times New Roman"/>
              </a:rPr>
              <a:t>algorithm: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076434"/>
            <a:ext cx="514350" cy="609600"/>
            <a:chOff x="0" y="2076434"/>
            <a:chExt cx="514350" cy="609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76434"/>
              <a:ext cx="514350" cy="609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996" y="219785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606" y="0"/>
                  </a:moveTo>
                  <a:lnTo>
                    <a:pt x="136263" y="6627"/>
                  </a:lnTo>
                  <a:lnTo>
                    <a:pt x="91925" y="25330"/>
                  </a:lnTo>
                  <a:lnTo>
                    <a:pt x="54360" y="54342"/>
                  </a:lnTo>
                  <a:lnTo>
                    <a:pt x="25339" y="91896"/>
                  </a:lnTo>
                  <a:lnTo>
                    <a:pt x="6629" y="136225"/>
                  </a:lnTo>
                  <a:lnTo>
                    <a:pt x="0" y="185562"/>
                  </a:lnTo>
                  <a:lnTo>
                    <a:pt x="6629" y="234937"/>
                  </a:lnTo>
                  <a:lnTo>
                    <a:pt x="25339" y="279292"/>
                  </a:lnTo>
                  <a:lnTo>
                    <a:pt x="54360" y="316862"/>
                  </a:lnTo>
                  <a:lnTo>
                    <a:pt x="91925" y="345882"/>
                  </a:lnTo>
                  <a:lnTo>
                    <a:pt x="136263" y="364588"/>
                  </a:lnTo>
                  <a:lnTo>
                    <a:pt x="185606" y="371215"/>
                  </a:lnTo>
                  <a:lnTo>
                    <a:pt x="234947" y="364588"/>
                  </a:lnTo>
                  <a:lnTo>
                    <a:pt x="279286" y="345882"/>
                  </a:lnTo>
                  <a:lnTo>
                    <a:pt x="316853" y="316862"/>
                  </a:lnTo>
                  <a:lnTo>
                    <a:pt x="345879" y="279292"/>
                  </a:lnTo>
                  <a:lnTo>
                    <a:pt x="364593" y="234937"/>
                  </a:lnTo>
                  <a:lnTo>
                    <a:pt x="371224" y="185562"/>
                  </a:lnTo>
                  <a:lnTo>
                    <a:pt x="364593" y="136225"/>
                  </a:lnTo>
                  <a:lnTo>
                    <a:pt x="345879" y="91896"/>
                  </a:lnTo>
                  <a:lnTo>
                    <a:pt x="316853" y="54342"/>
                  </a:lnTo>
                  <a:lnTo>
                    <a:pt x="279286" y="25330"/>
                  </a:lnTo>
                  <a:lnTo>
                    <a:pt x="234947" y="6627"/>
                  </a:lnTo>
                  <a:lnTo>
                    <a:pt x="1856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996" y="219785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185562"/>
                  </a:moveTo>
                  <a:lnTo>
                    <a:pt x="6629" y="136225"/>
                  </a:lnTo>
                  <a:lnTo>
                    <a:pt x="25339" y="91896"/>
                  </a:lnTo>
                  <a:lnTo>
                    <a:pt x="54360" y="54342"/>
                  </a:lnTo>
                  <a:lnTo>
                    <a:pt x="91925" y="25330"/>
                  </a:lnTo>
                  <a:lnTo>
                    <a:pt x="136263" y="6627"/>
                  </a:lnTo>
                  <a:lnTo>
                    <a:pt x="185606" y="0"/>
                  </a:lnTo>
                  <a:lnTo>
                    <a:pt x="234947" y="6627"/>
                  </a:lnTo>
                  <a:lnTo>
                    <a:pt x="279286" y="25330"/>
                  </a:lnTo>
                  <a:lnTo>
                    <a:pt x="316853" y="54342"/>
                  </a:lnTo>
                  <a:lnTo>
                    <a:pt x="345879" y="91896"/>
                  </a:lnTo>
                  <a:lnTo>
                    <a:pt x="364593" y="136225"/>
                  </a:lnTo>
                  <a:lnTo>
                    <a:pt x="371224" y="185562"/>
                  </a:lnTo>
                  <a:lnTo>
                    <a:pt x="364593" y="234937"/>
                  </a:lnTo>
                  <a:lnTo>
                    <a:pt x="345879" y="279292"/>
                  </a:lnTo>
                  <a:lnTo>
                    <a:pt x="316853" y="316862"/>
                  </a:lnTo>
                  <a:lnTo>
                    <a:pt x="279286" y="345882"/>
                  </a:lnTo>
                  <a:lnTo>
                    <a:pt x="234947" y="364588"/>
                  </a:lnTo>
                  <a:lnTo>
                    <a:pt x="185606" y="371215"/>
                  </a:lnTo>
                  <a:lnTo>
                    <a:pt x="136263" y="364588"/>
                  </a:lnTo>
                  <a:lnTo>
                    <a:pt x="91925" y="345882"/>
                  </a:lnTo>
                  <a:lnTo>
                    <a:pt x="54360" y="316862"/>
                  </a:lnTo>
                  <a:lnTo>
                    <a:pt x="25339" y="279292"/>
                  </a:lnTo>
                  <a:lnTo>
                    <a:pt x="6629" y="234937"/>
                  </a:lnTo>
                  <a:lnTo>
                    <a:pt x="0" y="185562"/>
                  </a:lnTo>
                  <a:close/>
                </a:path>
              </a:pathLst>
            </a:custGeom>
            <a:ln w="12700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79073" y="2217733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5200650"/>
            <a:ext cx="495300" cy="609600"/>
            <a:chOff x="0" y="5200650"/>
            <a:chExt cx="495300" cy="6096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200650"/>
              <a:ext cx="495300" cy="609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7589" y="5319653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618" y="0"/>
                  </a:moveTo>
                  <a:lnTo>
                    <a:pt x="136274" y="6635"/>
                  </a:lnTo>
                  <a:lnTo>
                    <a:pt x="91933" y="25360"/>
                  </a:lnTo>
                  <a:lnTo>
                    <a:pt x="54366" y="54399"/>
                  </a:lnTo>
                  <a:lnTo>
                    <a:pt x="25342" y="91979"/>
                  </a:lnTo>
                  <a:lnTo>
                    <a:pt x="6630" y="136326"/>
                  </a:lnTo>
                  <a:lnTo>
                    <a:pt x="0" y="185665"/>
                  </a:lnTo>
                  <a:lnTo>
                    <a:pt x="6630" y="235005"/>
                  </a:lnTo>
                  <a:lnTo>
                    <a:pt x="25342" y="279342"/>
                  </a:lnTo>
                  <a:lnTo>
                    <a:pt x="54366" y="316907"/>
                  </a:lnTo>
                  <a:lnTo>
                    <a:pt x="91933" y="345931"/>
                  </a:lnTo>
                  <a:lnTo>
                    <a:pt x="136274" y="364643"/>
                  </a:lnTo>
                  <a:lnTo>
                    <a:pt x="185618" y="371273"/>
                  </a:lnTo>
                  <a:lnTo>
                    <a:pt x="234958" y="364643"/>
                  </a:lnTo>
                  <a:lnTo>
                    <a:pt x="279297" y="345931"/>
                  </a:lnTo>
                  <a:lnTo>
                    <a:pt x="316865" y="316907"/>
                  </a:lnTo>
                  <a:lnTo>
                    <a:pt x="345891" y="279342"/>
                  </a:lnTo>
                  <a:lnTo>
                    <a:pt x="364605" y="235005"/>
                  </a:lnTo>
                  <a:lnTo>
                    <a:pt x="371236" y="185665"/>
                  </a:lnTo>
                  <a:lnTo>
                    <a:pt x="364605" y="136326"/>
                  </a:lnTo>
                  <a:lnTo>
                    <a:pt x="345891" y="91979"/>
                  </a:lnTo>
                  <a:lnTo>
                    <a:pt x="316865" y="54399"/>
                  </a:lnTo>
                  <a:lnTo>
                    <a:pt x="279297" y="25360"/>
                  </a:lnTo>
                  <a:lnTo>
                    <a:pt x="234958" y="6635"/>
                  </a:lnTo>
                  <a:lnTo>
                    <a:pt x="1856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589" y="5319653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185665"/>
                  </a:moveTo>
                  <a:lnTo>
                    <a:pt x="6630" y="136326"/>
                  </a:lnTo>
                  <a:lnTo>
                    <a:pt x="25342" y="91979"/>
                  </a:lnTo>
                  <a:lnTo>
                    <a:pt x="54366" y="54399"/>
                  </a:lnTo>
                  <a:lnTo>
                    <a:pt x="91933" y="25360"/>
                  </a:lnTo>
                  <a:lnTo>
                    <a:pt x="136274" y="6635"/>
                  </a:lnTo>
                  <a:lnTo>
                    <a:pt x="185618" y="0"/>
                  </a:lnTo>
                  <a:lnTo>
                    <a:pt x="234958" y="6635"/>
                  </a:lnTo>
                  <a:lnTo>
                    <a:pt x="279297" y="25360"/>
                  </a:lnTo>
                  <a:lnTo>
                    <a:pt x="316865" y="54399"/>
                  </a:lnTo>
                  <a:lnTo>
                    <a:pt x="345891" y="91979"/>
                  </a:lnTo>
                  <a:lnTo>
                    <a:pt x="364605" y="136326"/>
                  </a:lnTo>
                  <a:lnTo>
                    <a:pt x="371236" y="185665"/>
                  </a:lnTo>
                  <a:lnTo>
                    <a:pt x="364605" y="235005"/>
                  </a:lnTo>
                  <a:lnTo>
                    <a:pt x="345891" y="279342"/>
                  </a:lnTo>
                  <a:lnTo>
                    <a:pt x="316865" y="316907"/>
                  </a:lnTo>
                  <a:lnTo>
                    <a:pt x="279297" y="345931"/>
                  </a:lnTo>
                  <a:lnTo>
                    <a:pt x="234958" y="364643"/>
                  </a:lnTo>
                  <a:lnTo>
                    <a:pt x="185618" y="371273"/>
                  </a:lnTo>
                  <a:lnTo>
                    <a:pt x="136274" y="364643"/>
                  </a:lnTo>
                  <a:lnTo>
                    <a:pt x="91933" y="345931"/>
                  </a:lnTo>
                  <a:lnTo>
                    <a:pt x="54366" y="316907"/>
                  </a:lnTo>
                  <a:lnTo>
                    <a:pt x="25342" y="279342"/>
                  </a:lnTo>
                  <a:lnTo>
                    <a:pt x="6630" y="235005"/>
                  </a:lnTo>
                  <a:lnTo>
                    <a:pt x="0" y="185665"/>
                  </a:lnTo>
                  <a:close/>
                </a:path>
              </a:pathLst>
            </a:custGeom>
            <a:ln w="12700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62560" y="5343841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20622" y="4806884"/>
            <a:ext cx="243141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5" i="1">
                <a:solidFill>
                  <a:srgbClr val="1B577B"/>
                </a:solidFill>
                <a:latin typeface="Times New Roman"/>
                <a:cs typeface="Times New Roman"/>
              </a:rPr>
              <a:t>Predicting</a:t>
            </a:r>
            <a:r>
              <a:rPr dirty="0" sz="1550" spc="80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20" i="1">
                <a:solidFill>
                  <a:srgbClr val="1B577B"/>
                </a:solidFill>
                <a:latin typeface="Times New Roman"/>
                <a:cs typeface="Times New Roman"/>
              </a:rPr>
              <a:t>the</a:t>
            </a:r>
            <a:r>
              <a:rPr dirty="0" sz="1550" spc="-50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i="1">
                <a:solidFill>
                  <a:srgbClr val="1B577B"/>
                </a:solidFill>
                <a:latin typeface="Times New Roman"/>
                <a:cs typeface="Times New Roman"/>
              </a:rPr>
              <a:t>test</a:t>
            </a:r>
            <a:r>
              <a:rPr dirty="0" sz="1550" spc="125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-5" i="1">
                <a:solidFill>
                  <a:srgbClr val="1B577B"/>
                </a:solidFill>
                <a:latin typeface="Times New Roman"/>
                <a:cs typeface="Times New Roman"/>
              </a:rPr>
              <a:t>set</a:t>
            </a:r>
            <a:r>
              <a:rPr dirty="0" sz="1550" spc="60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-5" i="1">
                <a:solidFill>
                  <a:srgbClr val="1B577B"/>
                </a:solidFill>
                <a:latin typeface="Times New Roman"/>
                <a:cs typeface="Times New Roman"/>
              </a:rPr>
              <a:t>results: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" y="1809734"/>
              <a:ext cx="6391290" cy="12668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9723" y="1974073"/>
              <a:ext cx="6008735" cy="9327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34959" y="1969242"/>
              <a:ext cx="6018530" cy="942340"/>
            </a:xfrm>
            <a:custGeom>
              <a:avLst/>
              <a:gdLst/>
              <a:ahLst/>
              <a:cxnLst/>
              <a:rect l="l" t="t" r="r" b="b"/>
              <a:pathLst>
                <a:path w="6018530" h="942339">
                  <a:moveTo>
                    <a:pt x="0" y="942237"/>
                  </a:moveTo>
                  <a:lnTo>
                    <a:pt x="6018275" y="942237"/>
                  </a:lnTo>
                  <a:lnTo>
                    <a:pt x="6018275" y="0"/>
                  </a:lnTo>
                  <a:lnTo>
                    <a:pt x="0" y="0"/>
                  </a:lnTo>
                  <a:lnTo>
                    <a:pt x="0" y="942237"/>
                  </a:lnTo>
                  <a:close/>
                </a:path>
              </a:pathLst>
            </a:custGeom>
            <a:ln w="9534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48589" y="2085959"/>
              <a:ext cx="4543409" cy="7620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7104" y="2213954"/>
              <a:ext cx="4270888" cy="50486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852409" y="2209245"/>
              <a:ext cx="4280535" cy="514984"/>
            </a:xfrm>
            <a:custGeom>
              <a:avLst/>
              <a:gdLst/>
              <a:ahLst/>
              <a:cxnLst/>
              <a:rect l="l" t="t" r="r" b="b"/>
              <a:pathLst>
                <a:path w="4280534" h="514985">
                  <a:moveTo>
                    <a:pt x="0" y="514386"/>
                  </a:moveTo>
                  <a:lnTo>
                    <a:pt x="4280397" y="514386"/>
                  </a:lnTo>
                  <a:lnTo>
                    <a:pt x="4280397" y="0"/>
                  </a:lnTo>
                  <a:lnTo>
                    <a:pt x="0" y="0"/>
                  </a:lnTo>
                  <a:lnTo>
                    <a:pt x="0" y="514386"/>
                  </a:lnTo>
                  <a:close/>
                </a:path>
              </a:pathLst>
            </a:custGeom>
            <a:ln w="9534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3250" y="2381234"/>
              <a:ext cx="533400" cy="1619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001012" y="2426329"/>
              <a:ext cx="438784" cy="76200"/>
            </a:xfrm>
            <a:custGeom>
              <a:avLst/>
              <a:gdLst/>
              <a:ahLst/>
              <a:cxnLst/>
              <a:rect l="l" t="t" r="r" b="b"/>
              <a:pathLst>
                <a:path w="438784" h="76200">
                  <a:moveTo>
                    <a:pt x="487" y="19050"/>
                  </a:moveTo>
                  <a:lnTo>
                    <a:pt x="0" y="38100"/>
                  </a:lnTo>
                  <a:lnTo>
                    <a:pt x="152278" y="42153"/>
                  </a:lnTo>
                  <a:lnTo>
                    <a:pt x="152765" y="23103"/>
                  </a:lnTo>
                  <a:lnTo>
                    <a:pt x="487" y="19050"/>
                  </a:lnTo>
                  <a:close/>
                </a:path>
                <a:path w="438784" h="76200">
                  <a:moveTo>
                    <a:pt x="209915" y="24505"/>
                  </a:moveTo>
                  <a:lnTo>
                    <a:pt x="209428" y="43555"/>
                  </a:lnTo>
                  <a:lnTo>
                    <a:pt x="228478" y="44074"/>
                  </a:lnTo>
                  <a:lnTo>
                    <a:pt x="228965" y="25024"/>
                  </a:lnTo>
                  <a:lnTo>
                    <a:pt x="209915" y="24505"/>
                  </a:lnTo>
                  <a:close/>
                </a:path>
                <a:path w="438784" h="76200">
                  <a:moveTo>
                    <a:pt x="286115" y="26548"/>
                  </a:moveTo>
                  <a:lnTo>
                    <a:pt x="285628" y="45598"/>
                  </a:lnTo>
                  <a:lnTo>
                    <a:pt x="304678" y="46116"/>
                  </a:lnTo>
                  <a:lnTo>
                    <a:pt x="305165" y="27066"/>
                  </a:lnTo>
                  <a:lnTo>
                    <a:pt x="286115" y="26548"/>
                  </a:lnTo>
                  <a:close/>
                </a:path>
                <a:path w="438784" h="76200">
                  <a:moveTo>
                    <a:pt x="363474" y="0"/>
                  </a:moveTo>
                  <a:lnTo>
                    <a:pt x="362753" y="28598"/>
                  </a:lnTo>
                  <a:lnTo>
                    <a:pt x="375544" y="28834"/>
                  </a:lnTo>
                  <a:lnTo>
                    <a:pt x="375025" y="47884"/>
                  </a:lnTo>
                  <a:lnTo>
                    <a:pt x="362267" y="47884"/>
                  </a:lnTo>
                  <a:lnTo>
                    <a:pt x="361553" y="76200"/>
                  </a:lnTo>
                  <a:lnTo>
                    <a:pt x="421883" y="47884"/>
                  </a:lnTo>
                  <a:lnTo>
                    <a:pt x="375025" y="47884"/>
                  </a:lnTo>
                  <a:lnTo>
                    <a:pt x="362273" y="47648"/>
                  </a:lnTo>
                  <a:lnTo>
                    <a:pt x="422402" y="47640"/>
                  </a:lnTo>
                  <a:lnTo>
                    <a:pt x="438637" y="40020"/>
                  </a:lnTo>
                  <a:lnTo>
                    <a:pt x="363474" y="0"/>
                  </a:lnTo>
                  <a:close/>
                </a:path>
                <a:path w="438784" h="76200">
                  <a:moveTo>
                    <a:pt x="362753" y="28598"/>
                  </a:moveTo>
                  <a:lnTo>
                    <a:pt x="362273" y="47648"/>
                  </a:lnTo>
                  <a:lnTo>
                    <a:pt x="375025" y="47884"/>
                  </a:lnTo>
                  <a:lnTo>
                    <a:pt x="375544" y="28834"/>
                  </a:lnTo>
                  <a:lnTo>
                    <a:pt x="362753" y="28598"/>
                  </a:lnTo>
                  <a:close/>
                </a:path>
                <a:path w="438784" h="76200">
                  <a:moveTo>
                    <a:pt x="362315" y="28590"/>
                  </a:moveTo>
                  <a:lnTo>
                    <a:pt x="361828" y="47640"/>
                  </a:lnTo>
                  <a:lnTo>
                    <a:pt x="362273" y="47640"/>
                  </a:lnTo>
                  <a:lnTo>
                    <a:pt x="362753" y="28598"/>
                  </a:lnTo>
                  <a:lnTo>
                    <a:pt x="362315" y="28590"/>
                  </a:lnTo>
                  <a:close/>
                </a:path>
              </a:pathLst>
            </a:custGeom>
            <a:solidFill>
              <a:srgbClr val="0D2C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1950" y="5162550"/>
              <a:ext cx="6410340" cy="7048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3885" y="5331128"/>
              <a:ext cx="6024493" cy="37122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19125" y="5326367"/>
              <a:ext cx="6034405" cy="381000"/>
            </a:xfrm>
            <a:custGeom>
              <a:avLst/>
              <a:gdLst/>
              <a:ahLst/>
              <a:cxnLst/>
              <a:rect l="l" t="t" r="r" b="b"/>
              <a:pathLst>
                <a:path w="6034405" h="381000">
                  <a:moveTo>
                    <a:pt x="0" y="380750"/>
                  </a:moveTo>
                  <a:lnTo>
                    <a:pt x="6034155" y="380750"/>
                  </a:lnTo>
                  <a:lnTo>
                    <a:pt x="6034155" y="0"/>
                  </a:lnTo>
                  <a:lnTo>
                    <a:pt x="0" y="0"/>
                  </a:lnTo>
                  <a:lnTo>
                    <a:pt x="0" y="380750"/>
                  </a:lnTo>
                  <a:close/>
                </a:path>
              </a:pathLst>
            </a:custGeom>
            <a:ln w="9534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0395339" y="6581075"/>
            <a:ext cx="1514475" cy="215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75"/>
              </a:lnSpc>
            </a:pPr>
            <a:r>
              <a:rPr dirty="0" sz="1350" spc="-10" b="1">
                <a:solidFill>
                  <a:srgbClr val="6F2F9E"/>
                </a:solidFill>
                <a:latin typeface="Times New Roman"/>
                <a:cs typeface="Times New Roman"/>
                <a:hlinkClick r:id="rId12"/>
              </a:rPr>
              <a:t>www.intellipaat.com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29895">
              <a:lnSpc>
                <a:spcPct val="100000"/>
              </a:lnSpc>
              <a:spcBef>
                <a:spcPts val="130"/>
              </a:spcBef>
            </a:pPr>
            <a:r>
              <a:rPr dirty="0"/>
              <a:t>Logistic</a:t>
            </a:r>
            <a:r>
              <a:rPr dirty="0" spc="-110"/>
              <a:t> </a:t>
            </a:r>
            <a:r>
              <a:rPr dirty="0" spc="1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8587" y="1604958"/>
            <a:ext cx="183324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0" i="1">
                <a:solidFill>
                  <a:srgbClr val="1B577B"/>
                </a:solidFill>
                <a:latin typeface="Times New Roman"/>
                <a:cs typeface="Times New Roman"/>
              </a:rPr>
              <a:t>Calculating</a:t>
            </a:r>
            <a:r>
              <a:rPr dirty="0" sz="1550" spc="-80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5" i="1">
                <a:solidFill>
                  <a:srgbClr val="1B577B"/>
                </a:solidFill>
                <a:latin typeface="Times New Roman"/>
                <a:cs typeface="Times New Roman"/>
              </a:rPr>
              <a:t>accuracy: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076434"/>
            <a:ext cx="514350" cy="609600"/>
            <a:chOff x="0" y="2076434"/>
            <a:chExt cx="514350" cy="609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76434"/>
              <a:ext cx="514350" cy="609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996" y="219785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606" y="0"/>
                  </a:moveTo>
                  <a:lnTo>
                    <a:pt x="136263" y="6627"/>
                  </a:lnTo>
                  <a:lnTo>
                    <a:pt x="91925" y="25330"/>
                  </a:lnTo>
                  <a:lnTo>
                    <a:pt x="54360" y="54342"/>
                  </a:lnTo>
                  <a:lnTo>
                    <a:pt x="25339" y="91896"/>
                  </a:lnTo>
                  <a:lnTo>
                    <a:pt x="6629" y="136225"/>
                  </a:lnTo>
                  <a:lnTo>
                    <a:pt x="0" y="185562"/>
                  </a:lnTo>
                  <a:lnTo>
                    <a:pt x="6629" y="234937"/>
                  </a:lnTo>
                  <a:lnTo>
                    <a:pt x="25339" y="279292"/>
                  </a:lnTo>
                  <a:lnTo>
                    <a:pt x="54360" y="316862"/>
                  </a:lnTo>
                  <a:lnTo>
                    <a:pt x="91925" y="345882"/>
                  </a:lnTo>
                  <a:lnTo>
                    <a:pt x="136263" y="364588"/>
                  </a:lnTo>
                  <a:lnTo>
                    <a:pt x="185606" y="371215"/>
                  </a:lnTo>
                  <a:lnTo>
                    <a:pt x="234947" y="364588"/>
                  </a:lnTo>
                  <a:lnTo>
                    <a:pt x="279286" y="345882"/>
                  </a:lnTo>
                  <a:lnTo>
                    <a:pt x="316853" y="316862"/>
                  </a:lnTo>
                  <a:lnTo>
                    <a:pt x="345879" y="279292"/>
                  </a:lnTo>
                  <a:lnTo>
                    <a:pt x="364593" y="234937"/>
                  </a:lnTo>
                  <a:lnTo>
                    <a:pt x="371224" y="185562"/>
                  </a:lnTo>
                  <a:lnTo>
                    <a:pt x="364593" y="136225"/>
                  </a:lnTo>
                  <a:lnTo>
                    <a:pt x="345879" y="91896"/>
                  </a:lnTo>
                  <a:lnTo>
                    <a:pt x="316853" y="54342"/>
                  </a:lnTo>
                  <a:lnTo>
                    <a:pt x="279286" y="25330"/>
                  </a:lnTo>
                  <a:lnTo>
                    <a:pt x="234947" y="6627"/>
                  </a:lnTo>
                  <a:lnTo>
                    <a:pt x="1856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996" y="219785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185562"/>
                  </a:moveTo>
                  <a:lnTo>
                    <a:pt x="6629" y="136225"/>
                  </a:lnTo>
                  <a:lnTo>
                    <a:pt x="25339" y="91896"/>
                  </a:lnTo>
                  <a:lnTo>
                    <a:pt x="54360" y="54342"/>
                  </a:lnTo>
                  <a:lnTo>
                    <a:pt x="91925" y="25330"/>
                  </a:lnTo>
                  <a:lnTo>
                    <a:pt x="136263" y="6627"/>
                  </a:lnTo>
                  <a:lnTo>
                    <a:pt x="185606" y="0"/>
                  </a:lnTo>
                  <a:lnTo>
                    <a:pt x="234947" y="6627"/>
                  </a:lnTo>
                  <a:lnTo>
                    <a:pt x="279286" y="25330"/>
                  </a:lnTo>
                  <a:lnTo>
                    <a:pt x="316853" y="54342"/>
                  </a:lnTo>
                  <a:lnTo>
                    <a:pt x="345879" y="91896"/>
                  </a:lnTo>
                  <a:lnTo>
                    <a:pt x="364593" y="136225"/>
                  </a:lnTo>
                  <a:lnTo>
                    <a:pt x="371224" y="185562"/>
                  </a:lnTo>
                  <a:lnTo>
                    <a:pt x="364593" y="234937"/>
                  </a:lnTo>
                  <a:lnTo>
                    <a:pt x="345879" y="279292"/>
                  </a:lnTo>
                  <a:lnTo>
                    <a:pt x="316853" y="316862"/>
                  </a:lnTo>
                  <a:lnTo>
                    <a:pt x="279286" y="345882"/>
                  </a:lnTo>
                  <a:lnTo>
                    <a:pt x="234947" y="364588"/>
                  </a:lnTo>
                  <a:lnTo>
                    <a:pt x="185606" y="371215"/>
                  </a:lnTo>
                  <a:lnTo>
                    <a:pt x="136263" y="364588"/>
                  </a:lnTo>
                  <a:lnTo>
                    <a:pt x="91925" y="345882"/>
                  </a:lnTo>
                  <a:lnTo>
                    <a:pt x="54360" y="316862"/>
                  </a:lnTo>
                  <a:lnTo>
                    <a:pt x="25339" y="279292"/>
                  </a:lnTo>
                  <a:lnTo>
                    <a:pt x="6629" y="234937"/>
                  </a:lnTo>
                  <a:lnTo>
                    <a:pt x="0" y="185562"/>
                  </a:lnTo>
                  <a:close/>
                </a:path>
              </a:pathLst>
            </a:custGeom>
            <a:ln w="12700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79073" y="2217733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5410200"/>
            <a:ext cx="514350" cy="609600"/>
            <a:chOff x="0" y="5410200"/>
            <a:chExt cx="514350" cy="6096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410200"/>
              <a:ext cx="514350" cy="609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186" y="552983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618" y="0"/>
                  </a:moveTo>
                  <a:lnTo>
                    <a:pt x="136270" y="6628"/>
                  </a:lnTo>
                  <a:lnTo>
                    <a:pt x="91928" y="25336"/>
                  </a:lnTo>
                  <a:lnTo>
                    <a:pt x="54362" y="54355"/>
                  </a:lnTo>
                  <a:lnTo>
                    <a:pt x="25340" y="91916"/>
                  </a:lnTo>
                  <a:lnTo>
                    <a:pt x="6629" y="136253"/>
                  </a:lnTo>
                  <a:lnTo>
                    <a:pt x="0" y="185595"/>
                  </a:lnTo>
                  <a:lnTo>
                    <a:pt x="6629" y="234935"/>
                  </a:lnTo>
                  <a:lnTo>
                    <a:pt x="25340" y="279274"/>
                  </a:lnTo>
                  <a:lnTo>
                    <a:pt x="54362" y="316842"/>
                  </a:lnTo>
                  <a:lnTo>
                    <a:pt x="91928" y="345867"/>
                  </a:lnTo>
                  <a:lnTo>
                    <a:pt x="136270" y="364581"/>
                  </a:lnTo>
                  <a:lnTo>
                    <a:pt x="185618" y="371212"/>
                  </a:lnTo>
                  <a:lnTo>
                    <a:pt x="234957" y="364581"/>
                  </a:lnTo>
                  <a:lnTo>
                    <a:pt x="279294" y="345867"/>
                  </a:lnTo>
                  <a:lnTo>
                    <a:pt x="316860" y="316842"/>
                  </a:lnTo>
                  <a:lnTo>
                    <a:pt x="345883" y="279274"/>
                  </a:lnTo>
                  <a:lnTo>
                    <a:pt x="364595" y="234935"/>
                  </a:lnTo>
                  <a:lnTo>
                    <a:pt x="371225" y="185595"/>
                  </a:lnTo>
                  <a:lnTo>
                    <a:pt x="364595" y="136253"/>
                  </a:lnTo>
                  <a:lnTo>
                    <a:pt x="345883" y="91916"/>
                  </a:lnTo>
                  <a:lnTo>
                    <a:pt x="316860" y="54355"/>
                  </a:lnTo>
                  <a:lnTo>
                    <a:pt x="279294" y="25336"/>
                  </a:lnTo>
                  <a:lnTo>
                    <a:pt x="234957" y="6628"/>
                  </a:lnTo>
                  <a:lnTo>
                    <a:pt x="1856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186" y="552983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185595"/>
                  </a:moveTo>
                  <a:lnTo>
                    <a:pt x="6629" y="136253"/>
                  </a:lnTo>
                  <a:lnTo>
                    <a:pt x="25340" y="91916"/>
                  </a:lnTo>
                  <a:lnTo>
                    <a:pt x="54362" y="54355"/>
                  </a:lnTo>
                  <a:lnTo>
                    <a:pt x="91928" y="25336"/>
                  </a:lnTo>
                  <a:lnTo>
                    <a:pt x="136270" y="6628"/>
                  </a:lnTo>
                  <a:lnTo>
                    <a:pt x="185618" y="0"/>
                  </a:lnTo>
                  <a:lnTo>
                    <a:pt x="234957" y="6628"/>
                  </a:lnTo>
                  <a:lnTo>
                    <a:pt x="279294" y="25336"/>
                  </a:lnTo>
                  <a:lnTo>
                    <a:pt x="316860" y="54355"/>
                  </a:lnTo>
                  <a:lnTo>
                    <a:pt x="345883" y="91916"/>
                  </a:lnTo>
                  <a:lnTo>
                    <a:pt x="364595" y="136253"/>
                  </a:lnTo>
                  <a:lnTo>
                    <a:pt x="371225" y="185595"/>
                  </a:lnTo>
                  <a:lnTo>
                    <a:pt x="364595" y="234935"/>
                  </a:lnTo>
                  <a:lnTo>
                    <a:pt x="345883" y="279274"/>
                  </a:lnTo>
                  <a:lnTo>
                    <a:pt x="316860" y="316842"/>
                  </a:lnTo>
                  <a:lnTo>
                    <a:pt x="279294" y="345867"/>
                  </a:lnTo>
                  <a:lnTo>
                    <a:pt x="234957" y="364581"/>
                  </a:lnTo>
                  <a:lnTo>
                    <a:pt x="185618" y="371212"/>
                  </a:lnTo>
                  <a:lnTo>
                    <a:pt x="136270" y="364581"/>
                  </a:lnTo>
                  <a:lnTo>
                    <a:pt x="91928" y="345867"/>
                  </a:lnTo>
                  <a:lnTo>
                    <a:pt x="54362" y="316842"/>
                  </a:lnTo>
                  <a:lnTo>
                    <a:pt x="25340" y="279274"/>
                  </a:lnTo>
                  <a:lnTo>
                    <a:pt x="6629" y="234935"/>
                  </a:lnTo>
                  <a:lnTo>
                    <a:pt x="0" y="185595"/>
                  </a:lnTo>
                  <a:close/>
                </a:path>
              </a:pathLst>
            </a:custGeom>
            <a:ln w="12700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80336" y="5554022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43725" y="5667375"/>
            <a:ext cx="533400" cy="161925"/>
            <a:chOff x="6943725" y="5667375"/>
            <a:chExt cx="533400" cy="16192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3725" y="5667375"/>
              <a:ext cx="533400" cy="1619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996562" y="5706166"/>
              <a:ext cx="438784" cy="76200"/>
            </a:xfrm>
            <a:custGeom>
              <a:avLst/>
              <a:gdLst/>
              <a:ahLst/>
              <a:cxnLst/>
              <a:rect l="l" t="t" r="r" b="b"/>
              <a:pathLst>
                <a:path w="438784" h="76200">
                  <a:moveTo>
                    <a:pt x="518" y="19107"/>
                  </a:moveTo>
                  <a:lnTo>
                    <a:pt x="0" y="38157"/>
                  </a:lnTo>
                  <a:lnTo>
                    <a:pt x="152400" y="42123"/>
                  </a:lnTo>
                  <a:lnTo>
                    <a:pt x="152918" y="23085"/>
                  </a:lnTo>
                  <a:lnTo>
                    <a:pt x="518" y="19107"/>
                  </a:lnTo>
                  <a:close/>
                </a:path>
                <a:path w="438784" h="76200">
                  <a:moveTo>
                    <a:pt x="209915" y="24572"/>
                  </a:moveTo>
                  <a:lnTo>
                    <a:pt x="209428" y="43622"/>
                  </a:lnTo>
                  <a:lnTo>
                    <a:pt x="228478" y="44110"/>
                  </a:lnTo>
                  <a:lnTo>
                    <a:pt x="228965" y="25060"/>
                  </a:lnTo>
                  <a:lnTo>
                    <a:pt x="209915" y="24572"/>
                  </a:lnTo>
                  <a:close/>
                </a:path>
                <a:path w="438784" h="76200">
                  <a:moveTo>
                    <a:pt x="286115" y="26548"/>
                  </a:moveTo>
                  <a:lnTo>
                    <a:pt x="285628" y="45598"/>
                  </a:lnTo>
                  <a:lnTo>
                    <a:pt x="304678" y="46101"/>
                  </a:lnTo>
                  <a:lnTo>
                    <a:pt x="305165" y="27060"/>
                  </a:lnTo>
                  <a:lnTo>
                    <a:pt x="286115" y="26548"/>
                  </a:lnTo>
                  <a:close/>
                </a:path>
                <a:path w="438784" h="76200">
                  <a:moveTo>
                    <a:pt x="363595" y="0"/>
                  </a:moveTo>
                  <a:lnTo>
                    <a:pt x="362830" y="28551"/>
                  </a:lnTo>
                  <a:lnTo>
                    <a:pt x="375544" y="28882"/>
                  </a:lnTo>
                  <a:lnTo>
                    <a:pt x="375025" y="47920"/>
                  </a:lnTo>
                  <a:lnTo>
                    <a:pt x="362311" y="47920"/>
                  </a:lnTo>
                  <a:lnTo>
                    <a:pt x="361553" y="76163"/>
                  </a:lnTo>
                  <a:lnTo>
                    <a:pt x="421978" y="47920"/>
                  </a:lnTo>
                  <a:lnTo>
                    <a:pt x="375025" y="47920"/>
                  </a:lnTo>
                  <a:lnTo>
                    <a:pt x="362319" y="47589"/>
                  </a:lnTo>
                  <a:lnTo>
                    <a:pt x="422688" y="47589"/>
                  </a:lnTo>
                  <a:lnTo>
                    <a:pt x="438790" y="40062"/>
                  </a:lnTo>
                  <a:lnTo>
                    <a:pt x="363595" y="0"/>
                  </a:lnTo>
                  <a:close/>
                </a:path>
                <a:path w="438784" h="76200">
                  <a:moveTo>
                    <a:pt x="362830" y="28551"/>
                  </a:moveTo>
                  <a:lnTo>
                    <a:pt x="362319" y="47589"/>
                  </a:lnTo>
                  <a:lnTo>
                    <a:pt x="375025" y="47920"/>
                  </a:lnTo>
                  <a:lnTo>
                    <a:pt x="375544" y="28882"/>
                  </a:lnTo>
                  <a:lnTo>
                    <a:pt x="362830" y="28551"/>
                  </a:lnTo>
                  <a:close/>
                </a:path>
                <a:path w="438784" h="76200">
                  <a:moveTo>
                    <a:pt x="362315" y="28538"/>
                  </a:moveTo>
                  <a:lnTo>
                    <a:pt x="361828" y="47576"/>
                  </a:lnTo>
                  <a:lnTo>
                    <a:pt x="362319" y="47589"/>
                  </a:lnTo>
                  <a:lnTo>
                    <a:pt x="362830" y="28551"/>
                  </a:lnTo>
                  <a:lnTo>
                    <a:pt x="362315" y="28538"/>
                  </a:lnTo>
                  <a:close/>
                </a:path>
              </a:pathLst>
            </a:custGeom>
            <a:solidFill>
              <a:srgbClr val="0D2C3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6943725" y="2314575"/>
            <a:ext cx="533400" cy="161925"/>
            <a:chOff x="6943725" y="2314575"/>
            <a:chExt cx="533400" cy="16192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3725" y="2314575"/>
              <a:ext cx="533400" cy="1619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96562" y="2357871"/>
              <a:ext cx="438784" cy="76200"/>
            </a:xfrm>
            <a:custGeom>
              <a:avLst/>
              <a:gdLst/>
              <a:ahLst/>
              <a:cxnLst/>
              <a:rect l="l" t="t" r="r" b="b"/>
              <a:pathLst>
                <a:path w="438784" h="76200">
                  <a:moveTo>
                    <a:pt x="518" y="19050"/>
                  </a:moveTo>
                  <a:lnTo>
                    <a:pt x="0" y="38100"/>
                  </a:lnTo>
                  <a:lnTo>
                    <a:pt x="152400" y="42031"/>
                  </a:lnTo>
                  <a:lnTo>
                    <a:pt x="152918" y="22981"/>
                  </a:lnTo>
                  <a:lnTo>
                    <a:pt x="518" y="19050"/>
                  </a:lnTo>
                  <a:close/>
                </a:path>
                <a:path w="438784" h="76200">
                  <a:moveTo>
                    <a:pt x="209915" y="24505"/>
                  </a:moveTo>
                  <a:lnTo>
                    <a:pt x="209428" y="43555"/>
                  </a:lnTo>
                  <a:lnTo>
                    <a:pt x="228478" y="44074"/>
                  </a:lnTo>
                  <a:lnTo>
                    <a:pt x="228965" y="25024"/>
                  </a:lnTo>
                  <a:lnTo>
                    <a:pt x="209915" y="24505"/>
                  </a:lnTo>
                  <a:close/>
                </a:path>
                <a:path w="438784" h="76200">
                  <a:moveTo>
                    <a:pt x="286115" y="26548"/>
                  </a:moveTo>
                  <a:lnTo>
                    <a:pt x="285628" y="45598"/>
                  </a:lnTo>
                  <a:lnTo>
                    <a:pt x="304678" y="46116"/>
                  </a:lnTo>
                  <a:lnTo>
                    <a:pt x="305165" y="27066"/>
                  </a:lnTo>
                  <a:lnTo>
                    <a:pt x="286115" y="26548"/>
                  </a:lnTo>
                  <a:close/>
                </a:path>
                <a:path w="438784" h="76200">
                  <a:moveTo>
                    <a:pt x="363595" y="0"/>
                  </a:moveTo>
                  <a:lnTo>
                    <a:pt x="362831" y="28482"/>
                  </a:lnTo>
                  <a:lnTo>
                    <a:pt x="375544" y="28834"/>
                  </a:lnTo>
                  <a:lnTo>
                    <a:pt x="375025" y="47884"/>
                  </a:lnTo>
                  <a:lnTo>
                    <a:pt x="362310" y="47884"/>
                  </a:lnTo>
                  <a:lnTo>
                    <a:pt x="361553" y="76078"/>
                  </a:lnTo>
                  <a:lnTo>
                    <a:pt x="421945" y="47884"/>
                  </a:lnTo>
                  <a:lnTo>
                    <a:pt x="375025" y="47884"/>
                  </a:lnTo>
                  <a:lnTo>
                    <a:pt x="362320" y="47531"/>
                  </a:lnTo>
                  <a:lnTo>
                    <a:pt x="422699" y="47531"/>
                  </a:lnTo>
                  <a:lnTo>
                    <a:pt x="438790" y="40020"/>
                  </a:lnTo>
                  <a:lnTo>
                    <a:pt x="363595" y="0"/>
                  </a:lnTo>
                  <a:close/>
                </a:path>
                <a:path w="438784" h="76200">
                  <a:moveTo>
                    <a:pt x="362831" y="28482"/>
                  </a:moveTo>
                  <a:lnTo>
                    <a:pt x="362320" y="47531"/>
                  </a:lnTo>
                  <a:lnTo>
                    <a:pt x="375025" y="47884"/>
                  </a:lnTo>
                  <a:lnTo>
                    <a:pt x="375544" y="28834"/>
                  </a:lnTo>
                  <a:lnTo>
                    <a:pt x="362831" y="28482"/>
                  </a:lnTo>
                  <a:close/>
                </a:path>
                <a:path w="438784" h="76200">
                  <a:moveTo>
                    <a:pt x="362315" y="28468"/>
                  </a:moveTo>
                  <a:lnTo>
                    <a:pt x="361828" y="47518"/>
                  </a:lnTo>
                  <a:lnTo>
                    <a:pt x="362320" y="47531"/>
                  </a:lnTo>
                  <a:lnTo>
                    <a:pt x="362831" y="28482"/>
                  </a:lnTo>
                  <a:lnTo>
                    <a:pt x="362315" y="28468"/>
                  </a:lnTo>
                  <a:close/>
                </a:path>
              </a:pathLst>
            </a:custGeom>
            <a:solidFill>
              <a:srgbClr val="0D2C3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361950" y="2019284"/>
            <a:ext cx="6400800" cy="733425"/>
            <a:chOff x="361950" y="2019284"/>
            <a:chExt cx="6400800" cy="73342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950" y="2019284"/>
              <a:ext cx="6400800" cy="7334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483" y="2187006"/>
              <a:ext cx="6011296" cy="40632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19661" y="2182325"/>
              <a:ext cx="6021070" cy="415925"/>
            </a:xfrm>
            <a:custGeom>
              <a:avLst/>
              <a:gdLst/>
              <a:ahLst/>
              <a:cxnLst/>
              <a:rect l="l" t="t" r="r" b="b"/>
              <a:pathLst>
                <a:path w="6021070" h="415925">
                  <a:moveTo>
                    <a:pt x="0" y="415850"/>
                  </a:moveTo>
                  <a:lnTo>
                    <a:pt x="6020805" y="415850"/>
                  </a:lnTo>
                  <a:lnTo>
                    <a:pt x="6020805" y="0"/>
                  </a:lnTo>
                  <a:lnTo>
                    <a:pt x="0" y="0"/>
                  </a:lnTo>
                  <a:lnTo>
                    <a:pt x="0" y="415850"/>
                  </a:lnTo>
                  <a:close/>
                </a:path>
              </a:pathLst>
            </a:custGeom>
            <a:ln w="9534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8353440" y="2143125"/>
            <a:ext cx="2819400" cy="514350"/>
            <a:chOff x="8353440" y="2143125"/>
            <a:chExt cx="2819400" cy="51435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53440" y="2143125"/>
              <a:ext cx="2819400" cy="5143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36808" y="2269335"/>
              <a:ext cx="2550666" cy="25721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532114" y="2264506"/>
              <a:ext cx="2560320" cy="267335"/>
            </a:xfrm>
            <a:custGeom>
              <a:avLst/>
              <a:gdLst/>
              <a:ahLst/>
              <a:cxnLst/>
              <a:rect l="l" t="t" r="r" b="b"/>
              <a:pathLst>
                <a:path w="2560320" h="267335">
                  <a:moveTo>
                    <a:pt x="0" y="266735"/>
                  </a:moveTo>
                  <a:lnTo>
                    <a:pt x="2560188" y="266735"/>
                  </a:lnTo>
                  <a:lnTo>
                    <a:pt x="2560188" y="0"/>
                  </a:lnTo>
                  <a:lnTo>
                    <a:pt x="0" y="0"/>
                  </a:lnTo>
                  <a:lnTo>
                    <a:pt x="0" y="266735"/>
                  </a:lnTo>
                  <a:close/>
                </a:path>
              </a:pathLst>
            </a:custGeom>
            <a:ln w="9534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742441" y="4828856"/>
            <a:ext cx="363982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0" i="1">
                <a:solidFill>
                  <a:srgbClr val="1B577B"/>
                </a:solidFill>
                <a:latin typeface="Times New Roman"/>
                <a:cs typeface="Times New Roman"/>
              </a:rPr>
              <a:t>Evaluate</a:t>
            </a:r>
            <a:r>
              <a:rPr dirty="0" sz="1550" spc="-50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20" i="1">
                <a:solidFill>
                  <a:srgbClr val="1B577B"/>
                </a:solidFill>
                <a:latin typeface="Times New Roman"/>
                <a:cs typeface="Times New Roman"/>
              </a:rPr>
              <a:t>the</a:t>
            </a:r>
            <a:r>
              <a:rPr dirty="0" sz="1550" spc="30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15" i="1">
                <a:solidFill>
                  <a:srgbClr val="1B577B"/>
                </a:solidFill>
                <a:latin typeface="Times New Roman"/>
                <a:cs typeface="Times New Roman"/>
              </a:rPr>
              <a:t>model</a:t>
            </a:r>
            <a:r>
              <a:rPr dirty="0" sz="1550" spc="-15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20" i="1">
                <a:solidFill>
                  <a:srgbClr val="1B577B"/>
                </a:solidFill>
                <a:latin typeface="Times New Roman"/>
                <a:cs typeface="Times New Roman"/>
              </a:rPr>
              <a:t>using</a:t>
            </a:r>
            <a:r>
              <a:rPr dirty="0" sz="1550" spc="15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25" i="1">
                <a:solidFill>
                  <a:srgbClr val="1B577B"/>
                </a:solidFill>
                <a:latin typeface="Times New Roman"/>
                <a:cs typeface="Times New Roman"/>
              </a:rPr>
              <a:t>Confusion</a:t>
            </a:r>
            <a:r>
              <a:rPr dirty="0" sz="1550" spc="-65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15" i="1">
                <a:solidFill>
                  <a:srgbClr val="1B577B"/>
                </a:solidFill>
                <a:latin typeface="Times New Roman"/>
                <a:cs typeface="Times New Roman"/>
              </a:rPr>
              <a:t>Matrix: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1950" y="5324475"/>
              <a:ext cx="6400800" cy="8667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885" y="5490197"/>
              <a:ext cx="6011296" cy="53651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19125" y="5485424"/>
              <a:ext cx="6021070" cy="546100"/>
            </a:xfrm>
            <a:custGeom>
              <a:avLst/>
              <a:gdLst/>
              <a:ahLst/>
              <a:cxnLst/>
              <a:rect l="l" t="t" r="r" b="b"/>
              <a:pathLst>
                <a:path w="6021070" h="546100">
                  <a:moveTo>
                    <a:pt x="0" y="546043"/>
                  </a:moveTo>
                  <a:lnTo>
                    <a:pt x="6020805" y="546043"/>
                  </a:lnTo>
                  <a:lnTo>
                    <a:pt x="6020805" y="0"/>
                  </a:lnTo>
                  <a:lnTo>
                    <a:pt x="0" y="0"/>
                  </a:lnTo>
                  <a:lnTo>
                    <a:pt x="0" y="546043"/>
                  </a:lnTo>
                  <a:close/>
                </a:path>
              </a:pathLst>
            </a:custGeom>
            <a:ln w="9534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91440" y="4991100"/>
              <a:ext cx="4324350" cy="12954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96906" y="5124526"/>
              <a:ext cx="4030461" cy="102862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792090" y="5119756"/>
              <a:ext cx="4040504" cy="1038225"/>
            </a:xfrm>
            <a:custGeom>
              <a:avLst/>
              <a:gdLst/>
              <a:ahLst/>
              <a:cxnLst/>
              <a:rect l="l" t="t" r="r" b="b"/>
              <a:pathLst>
                <a:path w="4040504" h="1038225">
                  <a:moveTo>
                    <a:pt x="0" y="1038154"/>
                  </a:moveTo>
                  <a:lnTo>
                    <a:pt x="4040001" y="1038154"/>
                  </a:lnTo>
                  <a:lnTo>
                    <a:pt x="4040001" y="0"/>
                  </a:lnTo>
                  <a:lnTo>
                    <a:pt x="0" y="0"/>
                  </a:lnTo>
                  <a:lnTo>
                    <a:pt x="0" y="1038154"/>
                  </a:lnTo>
                  <a:close/>
                </a:path>
              </a:pathLst>
            </a:custGeom>
            <a:ln w="9534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0395339" y="6581075"/>
            <a:ext cx="1514475" cy="215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75"/>
              </a:lnSpc>
            </a:pPr>
            <a:r>
              <a:rPr dirty="0" sz="1350" spc="-10" b="1">
                <a:solidFill>
                  <a:srgbClr val="6F2F9E"/>
                </a:solidFill>
                <a:latin typeface="Times New Roman"/>
                <a:cs typeface="Times New Roman"/>
                <a:hlinkClick r:id="rId15"/>
              </a:rPr>
              <a:t>www.intellipaat.com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29895">
              <a:lnSpc>
                <a:spcPct val="100000"/>
              </a:lnSpc>
              <a:spcBef>
                <a:spcPts val="130"/>
              </a:spcBef>
            </a:pPr>
            <a:r>
              <a:rPr dirty="0"/>
              <a:t>Logistic</a:t>
            </a:r>
            <a:r>
              <a:rPr dirty="0" spc="-110"/>
              <a:t> </a:t>
            </a:r>
            <a:r>
              <a:rPr dirty="0" spc="1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8483" y="1179761"/>
            <a:ext cx="3497579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0" i="1">
                <a:solidFill>
                  <a:srgbClr val="1B577B"/>
                </a:solidFill>
                <a:latin typeface="Times New Roman"/>
                <a:cs typeface="Times New Roman"/>
              </a:rPr>
              <a:t>Evaluating</a:t>
            </a:r>
            <a:r>
              <a:rPr dirty="0" sz="1550" spc="-60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20" i="1">
                <a:solidFill>
                  <a:srgbClr val="1B577B"/>
                </a:solidFill>
                <a:latin typeface="Times New Roman"/>
                <a:cs typeface="Times New Roman"/>
              </a:rPr>
              <a:t>the</a:t>
            </a:r>
            <a:r>
              <a:rPr dirty="0" sz="1550" spc="-45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15" i="1">
                <a:solidFill>
                  <a:srgbClr val="1B577B"/>
                </a:solidFill>
                <a:latin typeface="Times New Roman"/>
                <a:cs typeface="Times New Roman"/>
              </a:rPr>
              <a:t>Algorithm</a:t>
            </a:r>
            <a:r>
              <a:rPr dirty="0" sz="1550" spc="40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spc="10" i="1">
                <a:solidFill>
                  <a:srgbClr val="1B577B"/>
                </a:solidFill>
                <a:latin typeface="Times New Roman"/>
                <a:cs typeface="Times New Roman"/>
              </a:rPr>
              <a:t>with</a:t>
            </a:r>
            <a:r>
              <a:rPr dirty="0" sz="1550" spc="15" i="1">
                <a:solidFill>
                  <a:srgbClr val="1B577B"/>
                </a:solidFill>
                <a:latin typeface="Times New Roman"/>
                <a:cs typeface="Times New Roman"/>
              </a:rPr>
              <a:t> ROC</a:t>
            </a:r>
            <a:r>
              <a:rPr dirty="0" sz="1550" spc="50" i="1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550" i="1">
                <a:solidFill>
                  <a:srgbClr val="1B577B"/>
                </a:solidFill>
                <a:latin typeface="Times New Roman"/>
                <a:cs typeface="Times New Roman"/>
              </a:rPr>
              <a:t>curve: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66925" y="1409700"/>
            <a:ext cx="7905750" cy="5448300"/>
            <a:chOff x="2066925" y="1409700"/>
            <a:chExt cx="7905750" cy="5448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2650" y="3895725"/>
              <a:ext cx="304800" cy="7334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76432" y="3981450"/>
              <a:ext cx="76200" cy="485775"/>
            </a:xfrm>
            <a:custGeom>
              <a:avLst/>
              <a:gdLst/>
              <a:ahLst/>
              <a:cxnLst/>
              <a:rect l="l" t="t" r="r" b="b"/>
              <a:pathLst>
                <a:path w="76200" h="485775">
                  <a:moveTo>
                    <a:pt x="47640" y="0"/>
                  </a:moveTo>
                  <a:lnTo>
                    <a:pt x="28590" y="0"/>
                  </a:lnTo>
                  <a:lnTo>
                    <a:pt x="28590" y="152400"/>
                  </a:lnTo>
                  <a:lnTo>
                    <a:pt x="47640" y="152400"/>
                  </a:lnTo>
                  <a:lnTo>
                    <a:pt x="47640" y="0"/>
                  </a:lnTo>
                  <a:close/>
                </a:path>
                <a:path w="76200" h="485775">
                  <a:moveTo>
                    <a:pt x="47640" y="209550"/>
                  </a:moveTo>
                  <a:lnTo>
                    <a:pt x="28590" y="209550"/>
                  </a:lnTo>
                  <a:lnTo>
                    <a:pt x="28590" y="228600"/>
                  </a:lnTo>
                  <a:lnTo>
                    <a:pt x="47640" y="228600"/>
                  </a:lnTo>
                  <a:lnTo>
                    <a:pt x="47640" y="209550"/>
                  </a:lnTo>
                  <a:close/>
                </a:path>
                <a:path w="76200" h="485775">
                  <a:moveTo>
                    <a:pt x="47640" y="285750"/>
                  </a:moveTo>
                  <a:lnTo>
                    <a:pt x="28590" y="285750"/>
                  </a:lnTo>
                  <a:lnTo>
                    <a:pt x="28590" y="304800"/>
                  </a:lnTo>
                  <a:lnTo>
                    <a:pt x="47640" y="304800"/>
                  </a:lnTo>
                  <a:lnTo>
                    <a:pt x="47640" y="285750"/>
                  </a:lnTo>
                  <a:close/>
                </a:path>
                <a:path w="76200" h="485775">
                  <a:moveTo>
                    <a:pt x="28590" y="409194"/>
                  </a:moveTo>
                  <a:lnTo>
                    <a:pt x="0" y="409194"/>
                  </a:lnTo>
                  <a:lnTo>
                    <a:pt x="38100" y="485394"/>
                  </a:lnTo>
                  <a:lnTo>
                    <a:pt x="69847" y="421898"/>
                  </a:lnTo>
                  <a:lnTo>
                    <a:pt x="28590" y="421898"/>
                  </a:lnTo>
                  <a:lnTo>
                    <a:pt x="28590" y="409194"/>
                  </a:lnTo>
                  <a:close/>
                </a:path>
                <a:path w="76200" h="485775">
                  <a:moveTo>
                    <a:pt x="47640" y="361950"/>
                  </a:moveTo>
                  <a:lnTo>
                    <a:pt x="28590" y="361950"/>
                  </a:lnTo>
                  <a:lnTo>
                    <a:pt x="28590" y="421898"/>
                  </a:lnTo>
                  <a:lnTo>
                    <a:pt x="47640" y="421898"/>
                  </a:lnTo>
                  <a:lnTo>
                    <a:pt x="47640" y="361950"/>
                  </a:lnTo>
                  <a:close/>
                </a:path>
                <a:path w="76200" h="485775">
                  <a:moveTo>
                    <a:pt x="76200" y="409194"/>
                  </a:moveTo>
                  <a:lnTo>
                    <a:pt x="47640" y="409194"/>
                  </a:lnTo>
                  <a:lnTo>
                    <a:pt x="47640" y="421898"/>
                  </a:lnTo>
                  <a:lnTo>
                    <a:pt x="69847" y="421898"/>
                  </a:lnTo>
                  <a:lnTo>
                    <a:pt x="76200" y="409194"/>
                  </a:lnTo>
                  <a:close/>
                </a:path>
              </a:pathLst>
            </a:custGeom>
            <a:solidFill>
              <a:srgbClr val="0D2C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6925" y="1409700"/>
              <a:ext cx="7905750" cy="25717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0735" y="1581774"/>
              <a:ext cx="7510515" cy="22223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36042" y="1577096"/>
              <a:ext cx="7520305" cy="2232025"/>
            </a:xfrm>
            <a:custGeom>
              <a:avLst/>
              <a:gdLst/>
              <a:ahLst/>
              <a:cxnLst/>
              <a:rect l="l" t="t" r="r" b="b"/>
              <a:pathLst>
                <a:path w="7520305" h="2232025">
                  <a:moveTo>
                    <a:pt x="0" y="2231897"/>
                  </a:moveTo>
                  <a:lnTo>
                    <a:pt x="7520055" y="2231897"/>
                  </a:lnTo>
                  <a:lnTo>
                    <a:pt x="7520055" y="0"/>
                  </a:lnTo>
                  <a:lnTo>
                    <a:pt x="0" y="0"/>
                  </a:lnTo>
                  <a:lnTo>
                    <a:pt x="0" y="2231897"/>
                  </a:lnTo>
                  <a:close/>
                </a:path>
              </a:pathLst>
            </a:custGeom>
            <a:ln w="9534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4790" y="4391025"/>
              <a:ext cx="4286250" cy="24669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6466" y="4562031"/>
              <a:ext cx="3916039" cy="21517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51772" y="4557272"/>
              <a:ext cx="3926204" cy="2161540"/>
            </a:xfrm>
            <a:custGeom>
              <a:avLst/>
              <a:gdLst/>
              <a:ahLst/>
              <a:cxnLst/>
              <a:rect l="l" t="t" r="r" b="b"/>
              <a:pathLst>
                <a:path w="3926204" h="2161540">
                  <a:moveTo>
                    <a:pt x="0" y="2161281"/>
                  </a:moveTo>
                  <a:lnTo>
                    <a:pt x="3925580" y="2161281"/>
                  </a:lnTo>
                  <a:lnTo>
                    <a:pt x="3925580" y="0"/>
                  </a:lnTo>
                  <a:lnTo>
                    <a:pt x="0" y="0"/>
                  </a:lnTo>
                  <a:lnTo>
                    <a:pt x="0" y="2161281"/>
                  </a:lnTo>
                  <a:close/>
                </a:path>
              </a:pathLst>
            </a:custGeom>
            <a:ln w="9534">
              <a:solidFill>
                <a:srgbClr val="4EA4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0395339" y="6581075"/>
            <a:ext cx="1514475" cy="215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75"/>
              </a:lnSpc>
            </a:pPr>
            <a:r>
              <a:rPr dirty="0" sz="1350" spc="-10" b="1">
                <a:solidFill>
                  <a:srgbClr val="6F2F9E"/>
                </a:solidFill>
                <a:latin typeface="Times New Roman"/>
                <a:cs typeface="Times New Roman"/>
                <a:hlinkClick r:id="rId7"/>
              </a:rPr>
              <a:t>www.intellipaat.com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F2F9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2022-12-17T13:41:47Z</dcterms:created>
  <dcterms:modified xsi:type="dcterms:W3CDTF">2022-12-17T13:41:47Z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2022-12-17T00:00:00Z</vt:filetime>
  </property>
</Properties>
</file>