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3"/>
    <p:sldMasterId id="2147483657" r:id="rId4"/>
    <p:sldMasterId id="2147483691" r:id="rId5"/>
  </p:sldMasterIdLst>
  <p:notesMasterIdLst>
    <p:notesMasterId r:id="rId7"/>
  </p:notesMasterIdLst>
  <p:sldIdLst>
    <p:sldId id="256" r:id="rId6"/>
    <p:sldId id="257" r:id="rId8"/>
    <p:sldId id="258" r:id="rId9"/>
    <p:sldId id="259" r:id="rId10"/>
    <p:sldId id="262" r:id="rId11"/>
    <p:sldId id="263" r:id="rId12"/>
    <p:sldId id="472" r:id="rId13"/>
    <p:sldId id="473" r:id="rId14"/>
    <p:sldId id="474" r:id="rId15"/>
    <p:sldId id="476" r:id="rId16"/>
    <p:sldId id="477" r:id="rId17"/>
    <p:sldId id="478" r:id="rId18"/>
    <p:sldId id="470" r:id="rId19"/>
  </p:sldIdLst>
  <p:sldSz cx="12192000" cy="6858000"/>
  <p:notesSz cx="6858000" cy="9144000"/>
  <p:embeddedFontLst>
    <p:embeddedFont>
      <p:font typeface="Lato" panose="020F0502020204030203"/>
      <p:regular r:id="rId23"/>
      <p:bold r:id="rId24"/>
    </p:embeddedFont>
    <p:embeddedFont>
      <p:font typeface="Calibri" panose="020F0502020204030204"/>
      <p:regular r:id="rId25"/>
      <p:bold r:id="rId26"/>
      <p:italic r:id="rId27"/>
      <p:boldItalic r:id="rId28"/>
    </p:embeddedFont>
    <p:embeddedFont>
      <p:font typeface="Raleway Light"/>
      <p:regular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96"/>
      </p:cViewPr>
      <p:guideLst>
        <p:guide orient="horz" pos="1026"/>
        <p:guide pos="3659"/>
        <p:guide orient="horz" pos="2772"/>
        <p:guide pos="6176"/>
        <p:guide orient="horz" pos="3770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p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1" name="Google Shape;4061;p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2" name="Google Shape;4062;p2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7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217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7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Google Shape;51;p227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227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8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228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228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9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0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1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2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3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4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234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5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Google Shape;72;p235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23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4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224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8" name="Google Shape;78;p23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79" name="Google Shape;79;p237" descr="New Macbook Silv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7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8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3" name="Google Shape;83;p238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grpSp>
        <p:nvGrpSpPr>
          <p:cNvPr id="84" name="Google Shape;84;p238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5" name="Google Shape;85;p23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38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33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7" name="Google Shape;87;p238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0" name="Google Shape;90;p23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1" name="Google Shape;91;p239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4" name="Google Shape;94;p24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5" name="Google Shape;95;p240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8" name="Google Shape;98;p24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9" name="Google Shape;99;p241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2" name="Google Shape;102;p24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3" name="Google Shape;103;p242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3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6" name="Google Shape;106;p243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7" name="Google Shape;107;p243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8" name="Google Shape;108;p243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9" name="Google Shape;109;p243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4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2" name="Google Shape;112;p244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3" name="Google Shape;113;p244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4" name="Google Shape;114;p244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7" name="Google Shape;117;p24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8" name="Google Shape;118;p245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9" name="Google Shape;119;p245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0" name="Google Shape;120;p245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3" name="Google Shape;123;p24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4" name="Google Shape;124;p246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5" name="Google Shape;125;p246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6" name="Google Shape;126;p246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7" name="Google Shape;127;p246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21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0" name="Google Shape;130;p24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1" name="Google Shape;131;p247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2" name="Google Shape;132;p247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3" name="Google Shape;133;p247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4" name="Google Shape;134;p247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5" name="Google Shape;135;p247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8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8" name="Google Shape;138;p248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9" name="Google Shape;139;p248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0" name="Google Shape;140;p248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1" name="Google Shape;141;p248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2" name="Google Shape;142;p248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9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5" name="Google Shape;145;p249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6" name="Google Shape;146;p249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7" name="Google Shape;147;p249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8" name="Google Shape;148;p249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9" name="Google Shape;149;p249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0" name="Google Shape;150;p249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1" name="Google Shape;151;p249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2" name="Google Shape;152;p249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3" name="Google Shape;153;p249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4" name="Google Shape;154;p249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5" name="Google Shape;155;p249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6" name="Google Shape;156;p249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7" name="Google Shape;157;p249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8" name="Google Shape;158;p249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9" name="Google Shape;159;p249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60" name="Google Shape;160;p249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1" name="Google Shape;161;p249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0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4" name="Google Shape;164;p250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5" name="Google Shape;165;p250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250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50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8" name="Google Shape;168;p250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9" name="Google Shape;169;p250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250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250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2" name="Google Shape;172;p250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3" name="Google Shape;173;p250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250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250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6" name="Google Shape;176;p250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7" name="Google Shape;177;p250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250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250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0" name="Google Shape;180;p250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1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3" name="Google Shape;183;p251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2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6" name="Google Shape;186;p252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7" name="Google Shape;187;p252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3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0" name="Google Shape;190;p253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1" name="Google Shape;191;p253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4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4" name="Google Shape;194;p254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5" name="Google Shape;195;p254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5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8" name="Google Shape;198;p255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9" name="Google Shape;199;p255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2" name="Google Shape;202;p25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3" name="Google Shape;203;p256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p256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256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256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Google Shape;207;p256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p256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9" name="Google Shape;209;p256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0" name="Google Shape;210;p256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1" name="Google Shape;211;p256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2" name="Google Shape;212;p256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0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220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7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p257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6" name="Google Shape;216;p257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7" name="Google Shape;217;p257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8" name="Google Shape;218;p257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9" name="Google Shape;219;p257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20" name="Google Shape;220;p257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257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Google Shape;222;p257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3" name="Google Shape;223;p257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4" name="Google Shape;224;p257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5" name="Google Shape;225;p257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6" name="Google Shape;226;p257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5077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27" name="Google Shape;227;p257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57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257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0" name="Google Shape;230;p257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1" name="Google Shape;231;p257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2" name="Google Shape;232;p257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3" name="Google Shape;233;p257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34" name="Google Shape;234;p257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257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257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7" name="Google Shape;237;p257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8" name="Google Shape;238;p257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9" name="Google Shape;239;p257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0" name="Google Shape;240;p257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1" name="Google Shape;241;p257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2" name="Google Shape;242;p257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3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0" name="Google Shape;250;p263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1" name="Google Shape;251;p263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4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4" name="Google Shape;254;p264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5" name="Google Shape;255;p264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5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8" name="Google Shape;258;p265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9" name="Google Shape;259;p265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6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2" name="Google Shape;262;p26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3" name="Google Shape;263;p266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7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8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9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0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1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2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6" name="Google Shape;276;p272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3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9" name="Google Shape;279;p273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2" name="Google Shape;282;p27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5" name="Google Shape;285;p27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286" name="Google Shape;286;p275" descr="New Macbook Silv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5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0" name="Google Shape;290;p276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grpSp>
        <p:nvGrpSpPr>
          <p:cNvPr id="291" name="Google Shape;291;p276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292" name="Google Shape;292;p27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76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33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4" name="Google Shape;294;p276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7" name="Google Shape;297;p27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8" name="Google Shape;298;p277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8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1" name="Google Shape;301;p278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2" name="Google Shape;302;p278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5" name="Google Shape;305;p27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6" name="Google Shape;306;p279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9" name="Google Shape;309;p28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0" name="Google Shape;310;p280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9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" name="Google Shape;31;p25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259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1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3" name="Google Shape;313;p281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4" name="Google Shape;314;p281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5" name="Google Shape;315;p281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6" name="Google Shape;316;p281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2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9" name="Google Shape;319;p282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0" name="Google Shape;320;p282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1" name="Google Shape;321;p282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3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4" name="Google Shape;324;p283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5" name="Google Shape;325;p283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6" name="Google Shape;326;p283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7" name="Google Shape;327;p283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0" name="Google Shape;330;p28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1" name="Google Shape;331;p284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2" name="Google Shape;332;p284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3" name="Google Shape;333;p284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4" name="Google Shape;334;p284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7" name="Google Shape;337;p28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8" name="Google Shape;338;p285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9" name="Google Shape;339;p285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0" name="Google Shape;340;p285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1" name="Google Shape;341;p285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2" name="Google Shape;342;p285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5" name="Google Shape;345;p28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6" name="Google Shape;346;p286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7" name="Google Shape;347;p286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8" name="Google Shape;348;p286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9" name="Google Shape;349;p286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7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2" name="Google Shape;352;p287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3" name="Google Shape;353;p287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4" name="Google Shape;354;p287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5" name="Google Shape;355;p287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6" name="Google Shape;356;p287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7" name="Google Shape;357;p287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8" name="Google Shape;358;p287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9" name="Google Shape;359;p287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0" name="Google Shape;360;p287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1" name="Google Shape;361;p287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2" name="Google Shape;362;p287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3" name="Google Shape;363;p287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4" name="Google Shape;364;p287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5" name="Google Shape;365;p287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6" name="Google Shape;366;p287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7" name="Google Shape;367;p287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8" name="Google Shape;368;p287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8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1" name="Google Shape;371;p288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2" name="Google Shape;372;p288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3" name="Google Shape;373;p288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4" name="Google Shape;374;p288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5" name="Google Shape;375;p288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6" name="Google Shape;376;p288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p288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288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9" name="Google Shape;379;p288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0" name="Google Shape;380;p288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1" name="Google Shape;381;p288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Google Shape;382;p288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3" name="Google Shape;383;p288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4" name="Google Shape;384;p288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5" name="Google Shape;385;p288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6" name="Google Shape;386;p288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7" name="Google Shape;387;p288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0" name="Google Shape;390;p289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0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3" name="Google Shape;393;p290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4" name="Google Shape;394;p290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0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260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1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7" name="Google Shape;397;p291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8" name="Google Shape;398;p291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2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1" name="Google Shape;401;p292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2" name="Google Shape;402;p292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3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5" name="Google Shape;405;p293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6" name="Google Shape;406;p293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9" name="Google Shape;409;p29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0" name="Google Shape;410;p294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1" name="Google Shape;411;p294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2" name="Google Shape;412;p294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" name="Google Shape;413;p294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4" name="Google Shape;414;p294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5" name="Google Shape;415;p294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6" name="Google Shape;416;p294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7" name="Google Shape;417;p294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8" name="Google Shape;418;p294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9" name="Google Shape;419;p294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5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2" name="Google Shape;422;p295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3" name="Google Shape;423;p295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4" name="Google Shape;424;p295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5" name="Google Shape;425;p295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6" name="Google Shape;426;p295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27" name="Google Shape;427;p295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295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9" name="Google Shape;429;p295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0" name="Google Shape;430;p295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1" name="Google Shape;431;p295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2" name="Google Shape;432;p295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3" name="Google Shape;433;p295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5077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34" name="Google Shape;434;p295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p295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6" name="Google Shape;436;p295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7" name="Google Shape;437;p295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8" name="Google Shape;438;p295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9" name="Google Shape;439;p295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0" name="Google Shape;440;p295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41" name="Google Shape;441;p295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295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3" name="Google Shape;443;p295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4" name="Google Shape;444;p295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5" name="Google Shape;445;p295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6" name="Google Shape;446;p295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7" name="Google Shape;447;p295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8" name="Google Shape;448;p295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9" name="Google Shape;449;p295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6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226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p226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5" Type="http://schemas.openxmlformats.org/officeDocument/2006/relationships/theme" Target="../theme/theme3.xml"/><Relationship Id="rId34" Type="http://schemas.openxmlformats.org/officeDocument/2006/relationships/image" Target="../media/image1.jpeg"/><Relationship Id="rId33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0.xml"/><Relationship Id="rId29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27.xml"/><Relationship Id="rId2" Type="http://schemas.openxmlformats.org/officeDocument/2006/relationships/slideLayout" Target="../slideLayouts/slideLayout9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6" Type="http://schemas.openxmlformats.org/officeDocument/2006/relationships/theme" Target="../theme/theme4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6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Google Shape;11;p2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8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21"/>
          <p:cNvPicPr preferRelativeResize="0"/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2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9" name="Google Shape;39;p22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61"/>
          <p:cNvPicPr preferRelativeResize="0"/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46" name="Google Shape;246;p26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4956" y="682529"/>
            <a:ext cx="3134817" cy="109277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"/>
          <p:cNvSpPr/>
          <p:nvPr/>
        </p:nvSpPr>
        <p:spPr>
          <a:xfrm>
            <a:off x="9206669" y="0"/>
            <a:ext cx="2985331" cy="1291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8" name="Google Shape;458;p1"/>
          <p:cNvSpPr txBox="1">
            <a:spLocks noGrp="1"/>
          </p:cNvSpPr>
          <p:nvPr>
            <p:ph type="body" idx="1"/>
          </p:nvPr>
        </p:nvSpPr>
        <p:spPr>
          <a:xfrm>
            <a:off x="242183" y="2647217"/>
            <a:ext cx="7086665" cy="246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 smtClean="0"/>
              <a:t>SQL </a:t>
            </a:r>
            <a:r>
              <a:rPr lang="en-US" dirty="0" smtClean="0"/>
              <a:t>Functions</a:t>
            </a:r>
            <a:r>
              <a:rPr lang="en-US" dirty="0" smtClean="0"/>
              <a:t> </a:t>
            </a:r>
            <a:r>
              <a:rPr lang="en-US" dirty="0"/>
              <a:t>With Hands-on</a:t>
            </a:r>
            <a:endParaRPr dirty="0"/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47" y="2280211"/>
            <a:ext cx="3895657" cy="2834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2064326" y="2712066"/>
            <a:ext cx="8098425" cy="73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 smtClean="0"/>
              <a:t>User Defined Function.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dirty="0" smtClean="0">
                <a:solidFill>
                  <a:srgbClr val="604878"/>
                </a:solidFill>
                <a:latin typeface="Raleway Light"/>
                <a:sym typeface="Raleway Light"/>
              </a:rPr>
              <a:t>User Defined Functions</a:t>
            </a:r>
            <a:endParaRPr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637309" y="1413162"/>
            <a:ext cx="11360726" cy="5014934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U</a:t>
            </a:r>
            <a:r>
              <a:rPr lang="en-US" sz="2400" dirty="0" smtClean="0"/>
              <a:t>ser defined function are functions that are developed by user.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will allow programmer to create their own routine and procedure that the computer can follow.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UDFs are crested by user as per his own requirements to perform complex operation.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Types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Scalar Functions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Table Valued Functions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Rectangle: Rounded Corners 4"/>
          <p:cNvSpPr/>
          <p:nvPr/>
        </p:nvSpPr>
        <p:spPr>
          <a:xfrm>
            <a:off x="433330" y="1302328"/>
            <a:ext cx="11564705" cy="5125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753632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 smtClean="0"/>
              <a:t>HANDS-ON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4" name="Google Shape;4064;p2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02667" y="476608"/>
            <a:ext cx="3386667" cy="118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5" name="Google Shape;4065;p215"/>
          <p:cNvGrpSpPr/>
          <p:nvPr/>
        </p:nvGrpSpPr>
        <p:grpSpPr>
          <a:xfrm>
            <a:off x="1233192" y="2207553"/>
            <a:ext cx="9697359" cy="4111463"/>
            <a:chOff x="591670" y="2090218"/>
            <a:chExt cx="10675867" cy="4526327"/>
          </a:xfrm>
        </p:grpSpPr>
        <p:pic>
          <p:nvPicPr>
            <p:cNvPr id="4066" name="Google Shape;4066;p215"/>
            <p:cNvPicPr preferRelativeResize="0"/>
            <p:nvPr/>
          </p:nvPicPr>
          <p:blipFill rotWithShape="1">
            <a:blip r:embed="rId2"/>
            <a:srcRect t="13663" b="10935"/>
            <a:stretch>
              <a:fillRect/>
            </a:stretch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7" name="Google Shape;4067;p215"/>
            <p:cNvSpPr txBox="1"/>
            <p:nvPr/>
          </p:nvSpPr>
          <p:spPr>
            <a:xfrm>
              <a:off x="6880643" y="2451478"/>
              <a:ext cx="2878665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India: +91-7847955955</a:t>
              </a:r>
              <a:endParaRPr lang="en-US" sz="1800" b="1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68" name="Google Shape;4068;p215"/>
            <p:cNvSpPr txBox="1"/>
            <p:nvPr/>
          </p:nvSpPr>
          <p:spPr>
            <a:xfrm>
              <a:off x="6880643" y="3152473"/>
              <a:ext cx="4161288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US: 1-800-216-8930 (TOLL FREE)</a:t>
              </a:r>
              <a:endParaRPr lang="en-US" sz="1800" b="1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69" name="Google Shape;4069;p215"/>
            <p:cNvSpPr txBox="1"/>
            <p:nvPr/>
          </p:nvSpPr>
          <p:spPr>
            <a:xfrm>
              <a:off x="6880642" y="4099242"/>
              <a:ext cx="317514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71B3"/>
                  </a:solidFill>
                  <a:latin typeface="Raleway"/>
                  <a:ea typeface="Raleway"/>
                  <a:cs typeface="Raleway"/>
                  <a:sym typeface="Raleway"/>
                </a:rPr>
                <a:t>support@intellipaat.com</a:t>
              </a:r>
              <a:endParaRPr lang="en-US" sz="1800" b="1">
                <a:solidFill>
                  <a:srgbClr val="7671B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70" name="Google Shape;4070;p215"/>
            <p:cNvSpPr txBox="1"/>
            <p:nvPr/>
          </p:nvSpPr>
          <p:spPr>
            <a:xfrm>
              <a:off x="6880643" y="5486326"/>
              <a:ext cx="438689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C8478"/>
                  </a:solidFill>
                  <a:latin typeface="Raleway"/>
                  <a:ea typeface="Raleway"/>
                  <a:cs typeface="Raleway"/>
                  <a:sym typeface="Raleway"/>
                </a:rPr>
                <a:t>24/7 Chat with Our Course Advisor</a:t>
              </a:r>
              <a:endParaRPr lang="en-US" sz="1800" b="1">
                <a:solidFill>
                  <a:srgbClr val="3C847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071" name="Google Shape;4071;p215"/>
          <p:cNvSpPr/>
          <p:nvPr/>
        </p:nvSpPr>
        <p:spPr>
          <a:xfrm>
            <a:off x="9668539" y="14177"/>
            <a:ext cx="2509284" cy="1165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072" name="Google Shape;4072;p2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"/>
          <p:cNvSpPr txBox="1">
            <a:spLocks noGrp="1"/>
          </p:cNvSpPr>
          <p:nvPr>
            <p:ph type="body" idx="1"/>
          </p:nvPr>
        </p:nvSpPr>
        <p:spPr>
          <a:xfrm>
            <a:off x="3329431" y="4298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Agenda</a:t>
            </a:r>
            <a:endParaRPr lang="en-US"/>
          </a:p>
        </p:txBody>
      </p:sp>
      <p:grpSp>
        <p:nvGrpSpPr>
          <p:cNvPr id="2" name="Google Shape;466;p2"/>
          <p:cNvGrpSpPr/>
          <p:nvPr/>
        </p:nvGrpSpPr>
        <p:grpSpPr>
          <a:xfrm>
            <a:off x="1079970" y="2927692"/>
            <a:ext cx="4597499" cy="1376352"/>
            <a:chOff x="1705166" y="1581736"/>
            <a:chExt cx="4597499" cy="1376352"/>
          </a:xfrm>
        </p:grpSpPr>
        <p:sp>
          <p:nvSpPr>
            <p:cNvPr id="3" name="Google Shape;467;p2"/>
            <p:cNvSpPr/>
            <p:nvPr/>
          </p:nvSpPr>
          <p:spPr>
            <a:xfrm>
              <a:off x="1705166" y="1581736"/>
              <a:ext cx="715620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dirty="0"/>
            </a:p>
          </p:txBody>
        </p:sp>
        <p:sp>
          <p:nvSpPr>
            <p:cNvPr id="4" name="Google Shape;468;p2"/>
            <p:cNvSpPr txBox="1"/>
            <p:nvPr/>
          </p:nvSpPr>
          <p:spPr>
            <a:xfrm>
              <a:off x="2420786" y="2558019"/>
              <a:ext cx="388187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smtClean="0">
                  <a:solidFill>
                    <a:srgbClr val="7F7F7F"/>
                  </a:solidFill>
                  <a:latin typeface="Raleway"/>
                  <a:sym typeface="Raleway"/>
                </a:rPr>
                <a:t>System Defined Functions</a:t>
              </a:r>
              <a:endParaRPr dirty="0"/>
            </a:p>
          </p:txBody>
        </p:sp>
      </p:grpSp>
      <p:sp>
        <p:nvSpPr>
          <p:cNvPr id="6" name="Google Shape;470;p2"/>
          <p:cNvSpPr/>
          <p:nvPr/>
        </p:nvSpPr>
        <p:spPr>
          <a:xfrm>
            <a:off x="1079970" y="3754166"/>
            <a:ext cx="715620" cy="6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dirty="0"/>
          </a:p>
        </p:txBody>
      </p:sp>
      <p:grpSp>
        <p:nvGrpSpPr>
          <p:cNvPr id="8" name="Google Shape;472;p2"/>
          <p:cNvGrpSpPr/>
          <p:nvPr/>
        </p:nvGrpSpPr>
        <p:grpSpPr>
          <a:xfrm>
            <a:off x="1079970" y="2101218"/>
            <a:ext cx="5437787" cy="612000"/>
            <a:chOff x="1705166" y="1570500"/>
            <a:chExt cx="5437787" cy="612000"/>
          </a:xfrm>
        </p:grpSpPr>
        <p:sp>
          <p:nvSpPr>
            <p:cNvPr id="9" name="Google Shape;473;p2"/>
            <p:cNvSpPr/>
            <p:nvPr/>
          </p:nvSpPr>
          <p:spPr>
            <a:xfrm>
              <a:off x="1705166" y="1570500"/>
              <a:ext cx="715620" cy="61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dirty="0"/>
            </a:p>
          </p:txBody>
        </p:sp>
        <p:sp>
          <p:nvSpPr>
            <p:cNvPr id="10" name="Google Shape;474;p2"/>
            <p:cNvSpPr txBox="1"/>
            <p:nvPr/>
          </p:nvSpPr>
          <p:spPr>
            <a:xfrm>
              <a:off x="2445636" y="1708807"/>
              <a:ext cx="469731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7F7F7F"/>
                  </a:solidFill>
                  <a:latin typeface="Raleway"/>
                  <a:sym typeface="Raleway"/>
                </a:rPr>
                <a:t>Introduction to SQL </a:t>
              </a:r>
              <a:r>
                <a:rPr lang="en-US" sz="2000" b="1" dirty="0" smtClean="0">
                  <a:solidFill>
                    <a:srgbClr val="7F7F7F"/>
                  </a:solidFill>
                  <a:latin typeface="Raleway"/>
                  <a:sym typeface="Raleway"/>
                </a:rPr>
                <a:t>Functions</a:t>
              </a:r>
              <a:endParaRPr dirty="0"/>
            </a:p>
          </p:txBody>
        </p:sp>
      </p:grpSp>
      <p:sp>
        <p:nvSpPr>
          <p:cNvPr id="13" name="Google Shape;478;p2"/>
          <p:cNvSpPr txBox="1"/>
          <p:nvPr/>
        </p:nvSpPr>
        <p:spPr>
          <a:xfrm>
            <a:off x="6900417" y="2285671"/>
            <a:ext cx="508743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7F7F7F"/>
                </a:solidFill>
                <a:latin typeface="Raleway"/>
                <a:sym typeface="Raleway"/>
              </a:rPr>
              <a:t>Hands-on on </a:t>
            </a:r>
            <a:r>
              <a:rPr lang="en-US" sz="2000" b="1" dirty="0">
                <a:solidFill>
                  <a:srgbClr val="7F7F7F"/>
                </a:solidFill>
                <a:latin typeface="Raleway"/>
                <a:sym typeface="Raleway"/>
              </a:rPr>
              <a:t>System Defined Functions</a:t>
            </a: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F7F7F"/>
                </a:solidFill>
                <a:latin typeface="Raleway"/>
                <a:sym typeface="Raleway"/>
              </a:rPr>
              <a:t> </a:t>
            </a:r>
            <a:endParaRPr dirty="0"/>
          </a:p>
        </p:txBody>
      </p:sp>
      <p:sp>
        <p:nvSpPr>
          <p:cNvPr id="21" name="Google Shape;473;p2"/>
          <p:cNvSpPr/>
          <p:nvPr/>
        </p:nvSpPr>
        <p:spPr>
          <a:xfrm>
            <a:off x="6184797" y="2101218"/>
            <a:ext cx="715620" cy="590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dirty="0"/>
          </a:p>
        </p:txBody>
      </p:sp>
      <p:sp>
        <p:nvSpPr>
          <p:cNvPr id="24" name="Google Shape;468;p2"/>
          <p:cNvSpPr txBox="1"/>
          <p:nvPr/>
        </p:nvSpPr>
        <p:spPr>
          <a:xfrm>
            <a:off x="1820440" y="3051168"/>
            <a:ext cx="32757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F7F7F"/>
                </a:solidFill>
                <a:latin typeface="Raleway"/>
                <a:sym typeface="Raleway"/>
              </a:rPr>
              <a:t>Types of Functions</a:t>
            </a:r>
            <a:endParaRPr dirty="0"/>
          </a:p>
        </p:txBody>
      </p:sp>
      <p:sp>
        <p:nvSpPr>
          <p:cNvPr id="16" name="Google Shape;467;p2"/>
          <p:cNvSpPr/>
          <p:nvPr/>
        </p:nvSpPr>
        <p:spPr>
          <a:xfrm>
            <a:off x="6184797" y="2945202"/>
            <a:ext cx="715620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dirty="0"/>
          </a:p>
        </p:txBody>
      </p:sp>
      <p:sp>
        <p:nvSpPr>
          <p:cNvPr id="17" name="Google Shape;470;p2"/>
          <p:cNvSpPr/>
          <p:nvPr/>
        </p:nvSpPr>
        <p:spPr>
          <a:xfrm>
            <a:off x="6184797" y="3754166"/>
            <a:ext cx="715620" cy="6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dirty="0"/>
          </a:p>
        </p:txBody>
      </p:sp>
      <p:sp>
        <p:nvSpPr>
          <p:cNvPr id="18" name="Google Shape;468;p2"/>
          <p:cNvSpPr txBox="1"/>
          <p:nvPr/>
        </p:nvSpPr>
        <p:spPr>
          <a:xfrm>
            <a:off x="6900417" y="3051167"/>
            <a:ext cx="38155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F7F7F"/>
                </a:solidFill>
                <a:latin typeface="Raleway"/>
                <a:sym typeface="Raleway"/>
              </a:rPr>
              <a:t>User Defined Functions</a:t>
            </a:r>
            <a:endParaRPr dirty="0"/>
          </a:p>
        </p:txBody>
      </p:sp>
      <p:sp>
        <p:nvSpPr>
          <p:cNvPr id="19" name="Google Shape;468;p2"/>
          <p:cNvSpPr txBox="1"/>
          <p:nvPr/>
        </p:nvSpPr>
        <p:spPr>
          <a:xfrm>
            <a:off x="6900417" y="3810287"/>
            <a:ext cx="486395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  <a:latin typeface="Raleway"/>
                <a:sym typeface="Raleway"/>
              </a:rPr>
              <a:t>Hands-on on User Defined Functions</a:t>
            </a: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F7F7F"/>
                </a:solidFill>
                <a:latin typeface="Raleway"/>
                <a:sym typeface="Raleway"/>
              </a:rPr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131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z="5400" dirty="0"/>
              <a:t>Introduction to SQL </a:t>
            </a:r>
            <a:endParaRPr lang="en-US" sz="5400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z="5400" dirty="0" smtClean="0"/>
              <a:t>Functions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68313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Introduction to </a:t>
            </a:r>
            <a:r>
              <a:rPr lang="en-US" sz="3200" b="1" i="0" u="none" strike="noStrike" cap="none" dirty="0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SQL </a:t>
            </a:r>
            <a:r>
              <a:rPr lang="en-US" sz="3200" b="1" dirty="0" smtClean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Functions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468630" y="1913255"/>
            <a:ext cx="11064875" cy="3469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Functions are methods used to perform Data Operations.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 in SQL server are the database objects that contains a set of SQL statements to perform a specifi</a:t>
            </a:r>
            <a:r>
              <a:rPr lang="en-US" sz="2400" dirty="0" smtClean="0">
                <a:solidFill>
                  <a:schemeClr val="tx1"/>
                </a:solidFill>
              </a:rPr>
              <a:t>c task.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function accepts input parameters, perform actions and then return the result.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z="5400" dirty="0" smtClean="0"/>
              <a:t>Types </a:t>
            </a:r>
            <a:r>
              <a:rPr lang="en-US" sz="5400" dirty="0" smtClean="0"/>
              <a:t>of Functions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dirty="0" smtClean="0">
                <a:solidFill>
                  <a:srgbClr val="604878"/>
                </a:solidFill>
                <a:latin typeface="Raleway Light"/>
                <a:sym typeface="Raleway Light"/>
              </a:rPr>
              <a:t>Types of Functions</a:t>
            </a:r>
            <a:endParaRPr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951946" y="2399310"/>
            <a:ext cx="10515600" cy="144936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System Defined Functions(Inbuilt Functions)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User Defined Functions(Scalar Functions)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60878" y="2399310"/>
            <a:ext cx="10515600" cy="14493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682819" y="2850621"/>
            <a:ext cx="8770888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sz="5400" dirty="0" smtClean="0"/>
              <a:t>System Defined Functions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dirty="0" smtClean="0">
                <a:solidFill>
                  <a:srgbClr val="604878"/>
                </a:solidFill>
                <a:latin typeface="Raleway Light"/>
                <a:sym typeface="Raleway Light"/>
              </a:rPr>
              <a:t>System Defined Functions</a:t>
            </a:r>
            <a:endParaRPr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90195" y="1235319"/>
            <a:ext cx="11549404" cy="5232488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System </a:t>
            </a:r>
            <a:r>
              <a:rPr lang="en-US" sz="2200" dirty="0"/>
              <a:t>D</a:t>
            </a:r>
            <a:r>
              <a:rPr lang="en-US" sz="2200" dirty="0" smtClean="0"/>
              <a:t>efined Functions are already defined in the system.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This functions are also called as Inbuilt functions.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Usage of Inbuilt functions save much development time while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smtClean="0"/>
              <a:t> performing certain tasks.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Types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Aggregate Functions (SUM(),AVG(),MIN(),MAX(),COUNT(),FIRST(),LAST()).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String Functions (TRIM(),CONCAT(),SUBSTRING(),LEN(),LTRIM(),RTRIM(),UPPER(),LOWER()).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Date Functions (GETDATE(),DAY(),MONTH(),YEAR(),DATEADD()).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Advanced Functions (IIF(),CAST(),CONVERT(),ISNUMERIC()).</a:t>
            </a:r>
            <a:endParaRPr lang="en-US" sz="2200" dirty="0" smtClean="0"/>
          </a:p>
        </p:txBody>
      </p:sp>
      <p:sp>
        <p:nvSpPr>
          <p:cNvPr id="5" name="Rectangle: Rounded Corners 4"/>
          <p:cNvSpPr/>
          <p:nvPr/>
        </p:nvSpPr>
        <p:spPr>
          <a:xfrm>
            <a:off x="163772" y="1177636"/>
            <a:ext cx="11875827" cy="53478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2067750" y="2922655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 smtClean="0"/>
              <a:t>HANDS-ON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Presentation</Application>
  <PresentationFormat>Widescreen</PresentationFormat>
  <Paragraphs>84</Paragraphs>
  <Slides>13</Slides>
  <Notes>13</Notes>
  <HiddenSlides>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Lato</vt:lpstr>
      <vt:lpstr>Calibri</vt:lpstr>
      <vt:lpstr>Raleway Light</vt:lpstr>
      <vt:lpstr>Raleway Black</vt:lpstr>
      <vt:lpstr>Segoe Print</vt:lpstr>
      <vt:lpstr>Raleway</vt:lpstr>
      <vt:lpstr>Microsoft YaHei</vt:lpstr>
      <vt:lpstr>Arial Unicode MS</vt:lpstr>
      <vt:lpstr>Diseño personalizado</vt:lpstr>
      <vt:lpstr>1_Diseño personalizado</vt:lpstr>
      <vt:lpstr>2_Diseño personalizado</vt:lpstr>
      <vt:lpstr>4_Diseño personalizado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Borgohain</dc:creator>
  <cp:lastModifiedBy>HemavathiD</cp:lastModifiedBy>
  <cp:revision>323</cp:revision>
  <dcterms:created xsi:type="dcterms:W3CDTF">2019-08-22T08:21:00Z</dcterms:created>
  <dcterms:modified xsi:type="dcterms:W3CDTF">2023-01-23T15:14:20Z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CFF8E379665E44D0B875A5D554DB56A0</vt:lpwstr>
  </property>
  <property fmtid="{D5CDD505-2E9C-101B-9397-08002B2CF9AE}" pid="3" name="KSOProductBuildVer">
    <vt:lpwstr>1033-11.2.0.11440</vt:lpwstr>
  </property>
</Properties>
</file>