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53" r:id="rId2"/>
  </p:sldMasterIdLst>
  <p:notesMasterIdLst>
    <p:notesMasterId r:id="rId8"/>
  </p:notesMasterIdLst>
  <p:handoutMasterIdLst>
    <p:handoutMasterId r:id="rId9"/>
  </p:handoutMasterIdLst>
  <p:sldIdLst>
    <p:sldId id="821" r:id="rId3"/>
    <p:sldId id="822" r:id="rId4"/>
    <p:sldId id="824" r:id="rId5"/>
    <p:sldId id="825" r:id="rId6"/>
    <p:sldId id="819" r:id="rId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CE"/>
    <a:srgbClr val="FFF6CE"/>
    <a:srgbClr val="2B12BE"/>
    <a:srgbClr val="FF9966"/>
    <a:srgbClr val="3333FF"/>
    <a:srgbClr val="F2F2F2"/>
    <a:srgbClr val="8A0000"/>
    <a:srgbClr val="A30000"/>
    <a:srgbClr val="D8D8D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7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74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05-08-2023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7B47A000-D340-415C-B451-F6358447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56ED1-3CFA-40FA-8F21-818840F4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97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6620-0C18-4579-B2F5-36DA53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24D9-8641-4594-AD49-A7BE94EC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9726-051B-4E43-9CDB-508C3219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0BCA-CFE6-4D49-9D57-88ED605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44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0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13309600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0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1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2FE-8970-4894-AE2F-F1BD8D7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8CD-023F-49B3-A3FD-870E342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102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9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6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787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65655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170" marR="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754" marR="0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339" marR="0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7924" marR="0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509" marR="0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093" marR="0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678" marR="0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263" marR="0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137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22F-43F1-42A5-A7CE-C30A4E9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F21-F898-456B-803F-8D6D038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8B-034E-41E8-B059-74F74DE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5073-A5FC-488C-A9D4-2DA6218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EFAD-3391-4FBA-921E-B8164A8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AC7-91F5-4370-A526-E3E29752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5B22-7558-41DA-BDD5-99542DFB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D856-DD4D-4747-B59C-E79FD094F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C7E20-0826-4501-A089-492D27BD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14D7B-1E9E-4866-8542-85DFC1E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DE0-D92E-4978-8AC0-8FBFBFA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4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C04-27E5-40AB-83C9-F363107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44C-714D-4C68-A66E-D843C9C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6B67-5ADD-4554-ADAF-9E87D89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2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6CD3-94E0-4F72-A017-0B5793C7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3DA2-10B2-47E1-A3D7-95BACC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B59-5417-4DB6-93CA-550137EA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2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7DB1-6E48-4DFD-9B3E-8EBB07F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D9-6551-4CFE-88AA-142437F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oogle Shape;76;p16">
            <a:extLst>
              <a:ext uri="{FF2B5EF4-FFF2-40B4-BE49-F238E27FC236}">
                <a16:creationId xmlns:a16="http://schemas.microsoft.com/office/drawing/2014/main" id="{48B011D0-51E3-40F8-A01A-670184D9504C}"/>
              </a:ext>
            </a:extLst>
          </p:cNvPr>
          <p:cNvPicPr preferRelativeResize="0"/>
          <p:nvPr userDrawn="1"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454467" y="-2"/>
            <a:ext cx="1649637" cy="10336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F18C1-F75F-49A1-A534-06715FA0F207}"/>
              </a:ext>
            </a:extLst>
          </p:cNvPr>
          <p:cNvSpPr txBox="1"/>
          <p:nvPr userDrawn="1"/>
        </p:nvSpPr>
        <p:spPr>
          <a:xfrm>
            <a:off x="1384663" y="6444476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5C58D-E4D9-4FD2-A46B-874BE534CAF4}"/>
              </a:ext>
            </a:extLst>
          </p:cNvPr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pPr/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78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0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-420400" y="2361933"/>
            <a:ext cx="13032800" cy="3524800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In-Class Assignment </a:t>
            </a:r>
            <a:b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33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Credit Worthiness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C434-804D-4D54-947D-6121747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9629-2298-4668-AE64-BA0D6C14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Cautious plc is in the business of providing credit to individuals</a:t>
            </a:r>
          </a:p>
          <a:p>
            <a:r>
              <a:rPr lang="en-US" sz="2800" dirty="0"/>
              <a:t> They have recently compiled data on their existing customers</a:t>
            </a:r>
          </a:p>
          <a:p>
            <a:r>
              <a:rPr lang="en-US" sz="2800" dirty="0"/>
              <a:t> They wish to</a:t>
            </a:r>
          </a:p>
          <a:p>
            <a:pPr lvl="1"/>
            <a:r>
              <a:rPr lang="en-US" dirty="0"/>
              <a:t> Develop a good model for predicting defaults on payments by their customers</a:t>
            </a:r>
          </a:p>
          <a:p>
            <a:pPr lvl="1"/>
            <a:r>
              <a:rPr lang="en-US" dirty="0"/>
              <a:t>Simplify the data system by reducing the number of variables to be studied, without sacrificing too much of accuracy</a:t>
            </a:r>
          </a:p>
          <a:p>
            <a:pPr lvl="1"/>
            <a:r>
              <a:rPr lang="en-US" dirty="0"/>
              <a:t>Cautious plc will use the model to</a:t>
            </a:r>
          </a:p>
          <a:p>
            <a:pPr marL="914400" lvl="2" indent="0">
              <a:buNone/>
            </a:pPr>
            <a:r>
              <a:rPr lang="en-US" sz="2800" dirty="0"/>
              <a:t>a) Take credit decisions pertaining to individuals</a:t>
            </a:r>
          </a:p>
          <a:p>
            <a:pPr marL="914400" lvl="2" indent="0">
              <a:buNone/>
            </a:pPr>
            <a:r>
              <a:rPr lang="en-US" sz="2800" dirty="0"/>
              <a:t>b) As an early warning system for potential defaults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A54D-DD38-48DE-B2C7-011929F2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410654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Variable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B4B2D-584B-D812-D5A5-5749B8C2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800" y="696693"/>
            <a:ext cx="5616624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Total size: 1000 x 21	              Data file : CreditWorthiness.xlsx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553FD9-C1E5-6324-CEB4-29792C317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7778"/>
              </p:ext>
            </p:extLst>
          </p:nvPr>
        </p:nvGraphicFramePr>
        <p:xfrm>
          <a:off x="621791" y="1200749"/>
          <a:ext cx="10948417" cy="5252587"/>
        </p:xfrm>
        <a:graphic>
          <a:graphicData uri="http://schemas.openxmlformats.org/drawingml/2006/table">
            <a:tbl>
              <a:tblPr firstRow="1" bandCol="1"/>
              <a:tblGrid>
                <a:gridCol w="128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Data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Cbal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Balance in the checking account in </a:t>
                      </a:r>
                      <a:r>
                        <a:rPr lang="en-US" sz="1200" u="none" strike="noStrike" dirty="0" err="1">
                          <a:effectLst/>
                        </a:rPr>
                        <a:t>Rs</a:t>
                      </a:r>
                      <a:r>
                        <a:rPr lang="en-US" sz="1200" u="none" strike="noStrike" dirty="0">
                          <a:effectLst/>
                        </a:rPr>
                        <a:t>. (rupees) but as part of categories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Cdur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duration of the credit in months (numerical)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CATEGORICAL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pattern of credit dues payment over time, whether the borrower has paid his monthly dues promptly , has fallen behind currently or in the past, or in a critical state.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Cpur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Purpose of the loan – for a variety of needs from vehicles, furniture to housing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Camt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actual amount under credit/loan in </a:t>
                      </a:r>
                      <a:r>
                        <a:rPr lang="en-US" sz="1200" u="none" strike="noStrike" dirty="0" err="1">
                          <a:effectLst/>
                        </a:rPr>
                        <a:t>Rs</a:t>
                      </a:r>
                      <a:r>
                        <a:rPr lang="en-US" sz="1200" u="none" strike="noStrike" dirty="0">
                          <a:effectLst/>
                        </a:rPr>
                        <a:t>. (rupees) (numerical)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Sbal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Balance in the savings bank account in </a:t>
                      </a:r>
                      <a:r>
                        <a:rPr lang="en-US" sz="1200" u="none" strike="noStrike" dirty="0" err="1">
                          <a:effectLst/>
                        </a:rPr>
                        <a:t>Rs</a:t>
                      </a:r>
                      <a:r>
                        <a:rPr lang="en-US" sz="1200" u="none" strike="noStrike" dirty="0">
                          <a:effectLst/>
                        </a:rPr>
                        <a:t>. (rupees) but as part of categories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Duration of employment, need to understand from borrower's background if he is unemployed or employed, if employed then for how many years.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instalment rate provided as percentage of disposable income (we do not know what the disposable income could mean here and is best to take the rate as is.) (numerical)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MSG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MSG (marital status and gender) informs us on the person’s gender and current status.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Oparties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parties i.e. the presence of a guarantor or co-applicant to the loan/credit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Rdur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Duration in current residence in years but as part of categories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 properties that the person possess. Note : Person could possess a car/similar property in addition to the ones under </a:t>
                      </a:r>
                      <a:r>
                        <a:rPr lang="en-US" sz="1200" u="none" strike="noStrike" dirty="0" err="1">
                          <a:effectLst/>
                        </a:rPr>
                        <a:t>Cpur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Age of the borrower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InPlans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instalment plans that the borrower may have i.e from another bank or stores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Type of housing, whether the borrower owns the property, pays rent or lives for free.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NumCred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existing credits at the bank (numerical)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JobType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Type of job the borrower is employed in whether skilled or unskilled, management or self employed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Ndepend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Number of dependents (numerical)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If the borrower has a telephone number or not 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Foreign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CATEGORICAL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If the borrower is foreign worker or not 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1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CreditScore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CATEGORICAL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Chances of borrower closing his credit promptly, Categorised as ‘Good’ and ‘Bad’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9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616C-29BF-E1DE-F7E2-1B5F73A8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Credit worthiness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9C0F-9309-EE16-F33B-51015B7C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F2D51-758A-EF9F-BCBD-59B3B386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586367"/>
            <a:ext cx="11305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590800"/>
            <a:ext cx="6096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AD0E-B1EA-D00C-CE36-B689AE8A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60970</TotalTime>
  <Words>508</Words>
  <Application>Microsoft Office PowerPoint</Application>
  <PresentationFormat>Widescreen</PresentationFormat>
  <Paragraphs>82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Cabin</vt:lpstr>
      <vt:lpstr>Calibri</vt:lpstr>
      <vt:lpstr>Gill Sans</vt:lpstr>
      <vt:lpstr>Gill Sans MT</vt:lpstr>
      <vt:lpstr>Montserrat</vt:lpstr>
      <vt:lpstr>Noto Sans Symbols</vt:lpstr>
      <vt:lpstr>Verdana</vt:lpstr>
      <vt:lpstr>Wingdings 2</vt:lpstr>
      <vt:lpstr>Office Theme</vt:lpstr>
      <vt:lpstr>Simple Light</vt:lpstr>
      <vt:lpstr>In-Class Assignment  Credit Worthiness</vt:lpstr>
      <vt:lpstr>Problem Statement</vt:lpstr>
      <vt:lpstr>Variable Description</vt:lpstr>
      <vt:lpstr>Snippet of Credit worthiness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Sundara Bharathi Dhamotharan</cp:lastModifiedBy>
  <cp:revision>2703</cp:revision>
  <dcterms:created xsi:type="dcterms:W3CDTF">2006-08-16T00:00:00Z</dcterms:created>
  <dcterms:modified xsi:type="dcterms:W3CDTF">2023-08-05T01:30:47Z</dcterms:modified>
</cp:coreProperties>
</file>