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1" r:id="rId6"/>
    <p:sldId id="260" r:id="rId7"/>
    <p:sldId id="264" r:id="rId8"/>
    <p:sldId id="265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78811-B549-45B3-81B1-47E6AC5F940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E7FEA-58E0-47EE-AC9C-F31BF7C9F7F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34EEE-6172-4E08-B0F7-A7F46A93D01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982BD-E878-4359-9BE2-EF98375094D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31E38928-F05B-4C42-9226-61EDCAAB8EF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477000"/>
            <a:ext cx="1066800" cy="329184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33056"/>
            <a:ext cx="7772400" cy="21629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85800" y="1981200"/>
            <a:ext cx="3814192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4650432" y="1981200"/>
            <a:ext cx="3807768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BF8E4-576C-4900-8131-5FBCD47137B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673CD-E789-4B99-849D-7D1DEE88FD0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2C466-627A-4535-934D-F77F4C647A2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9B138-3910-4CB2-9145-1068E3B9E07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E207A-2206-4F55-86B7-C4BA7E6C4B5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BB258-1CFF-4F4F-8C27-AD170363085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2 ppt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7FAD312C-826E-40DC-8EA2-9106566C605C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82850"/>
            <a:ext cx="7772400" cy="1143000"/>
          </a:xfrm>
        </p:spPr>
        <p:txBody>
          <a:bodyPr/>
          <a:lstStyle/>
          <a:p>
            <a:r>
              <a:rPr lang="" altLang="en-IN" sz="4800" dirty="0">
                <a:latin typeface="Noto Serif CJK JP" panose="02020400000000000000" charset="-122"/>
                <a:ea typeface="Noto Serif CJK JP" panose="02020400000000000000" charset="-122"/>
              </a:rPr>
              <a:t>Data Structures</a:t>
            </a:r>
            <a:endParaRPr lang="" altLang="en-IN" sz="4800" dirty="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1143000"/>
          </a:xfrm>
        </p:spPr>
        <p:txBody>
          <a:bodyPr/>
          <a:p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Overview &amp; Why ?</a:t>
            </a:r>
            <a:endParaRPr lang="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pPr>
              <a:lnSpc>
                <a:spcPct val="170000"/>
              </a:lnSpc>
            </a:pP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P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articular way of organizing data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70000"/>
              </a:lnSpc>
            </a:pP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R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educe the space and time complexities of different tasks.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70000"/>
              </a:lnSpc>
            </a:pP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H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igh speed </a:t>
            </a: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in 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processing 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70000"/>
              </a:lnSpc>
            </a:pP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Efficiency of a program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70000"/>
              </a:lnSpc>
            </a:pP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Reusability </a:t>
            </a: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and Abstraction</a:t>
            </a:r>
            <a:endParaRPr lang="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1143000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Data Structure Classification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Content Placeholder 3" descr="ds-Classifica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5800" y="1854200"/>
            <a:ext cx="8034020" cy="4298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1143000"/>
          </a:xfrm>
        </p:spPr>
        <p:txBody>
          <a:bodyPr/>
          <a:p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Linked list</a:t>
            </a:r>
            <a:endParaRPr lang="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L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inear data structure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E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lements are not stored at contiguous memory locations.</a:t>
            </a:r>
            <a:endParaRPr lang="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Elements are linked using pointers</a:t>
            </a:r>
            <a:endParaRPr lang="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Advantages :</a:t>
            </a:r>
            <a:endParaRPr lang="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Dynamic size (dynamic memory allocation)</a:t>
            </a:r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 Ease of insertion/deletion over unsorted approach</a:t>
            </a:r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Drawbacks:</a:t>
            </a:r>
            <a:endParaRPr lang="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Random access is not allowed</a:t>
            </a:r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Extra memory space for a pointer</a:t>
            </a:r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1143000"/>
          </a:xfrm>
        </p:spPr>
        <p:txBody>
          <a:bodyPr/>
          <a:p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Singly Linked List </a:t>
            </a:r>
            <a:endParaRPr lang="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Node</a:t>
            </a:r>
            <a:endParaRPr lang="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Each element in the List</a:t>
            </a:r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consists of at least two parts:</a:t>
            </a:r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Data</a:t>
            </a:r>
            <a:endParaRPr lang="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Pointer (Or Reference) to the next node</a:t>
            </a:r>
            <a:endParaRPr lang="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Linked List</a:t>
            </a:r>
            <a:endParaRPr lang="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endParaRPr lang="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32425" y="1280795"/>
            <a:ext cx="3546475" cy="14763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>
                <a:ln>
                  <a:solidFill>
                    <a:sysClr val="windowText" lastClr="000000"/>
                  </a:solidFill>
                </a:ln>
                <a:latin typeface="FreeMono" panose="020F0409020205020404" charset="0"/>
                <a:ea typeface="FreeMono" panose="020F0409020205020404" charset="0"/>
              </a:rPr>
              <a:t>Node  </a:t>
            </a:r>
            <a:endParaRPr lang="en-US">
              <a:latin typeface="FreeMono" panose="020F0409020205020404" charset="0"/>
              <a:ea typeface="FreeMono" panose="020F0409020205020404" charset="0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</a:rPr>
              <a:t>{  </a:t>
            </a:r>
            <a:endParaRPr lang="en-US">
              <a:latin typeface="FreeMono" panose="020F0409020205020404" charset="0"/>
              <a:ea typeface="FreeMono" panose="020F0409020205020404" charset="0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</a:rPr>
              <a:t> int data;  </a:t>
            </a:r>
            <a:endParaRPr lang="en-US">
              <a:latin typeface="FreeMono" panose="020F0409020205020404" charset="0"/>
              <a:ea typeface="FreeMono" panose="020F0409020205020404" charset="0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</a:rPr>
              <a:t> Node *next;  </a:t>
            </a:r>
            <a:endParaRPr lang="en-US">
              <a:latin typeface="FreeMono" panose="020F0409020205020404" charset="0"/>
              <a:ea typeface="FreeMono" panose="020F0409020205020404" charset="0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</a:rPr>
              <a:t>};  </a:t>
            </a:r>
            <a:endParaRPr lang="en-US">
              <a:latin typeface="FreeMono" panose="020F0409020205020404" charset="0"/>
              <a:ea typeface="FreeMono" panose="020F0409020205020404" charset="0"/>
            </a:endParaRPr>
          </a:p>
        </p:txBody>
      </p:sp>
      <p:pic>
        <p:nvPicPr>
          <p:cNvPr id="5" name="Picture 4" descr="Singly Linkedli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945" y="3877310"/>
            <a:ext cx="7229475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1143000"/>
          </a:xfrm>
        </p:spPr>
        <p:txBody>
          <a:bodyPr/>
          <a:p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Doubly </a:t>
            </a:r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Linked List 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Node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Each element in the List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consists of at least </a:t>
            </a:r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three</a:t>
            </a:r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 parts: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Data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Pointer (Or Reference) to the next node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Pointer 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Or Reference) to the  </a:t>
            </a: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previous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 nod</a:t>
            </a: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Linked List 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817870" y="1156335"/>
            <a:ext cx="3175635" cy="175323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>
                <a:ln>
                  <a:solidFill>
                    <a:sysClr val="windowText" lastClr="000000"/>
                  </a:solidFill>
                </a:ln>
                <a:latin typeface="FreeMono" panose="020F0409020205020404" charset="0"/>
                <a:ea typeface="FreeMono" panose="020F0409020205020404" charset="0"/>
              </a:rPr>
              <a:t>Node  </a:t>
            </a:r>
            <a:endParaRPr lang="en-US">
              <a:latin typeface="FreeMono" panose="020F0409020205020404" charset="0"/>
              <a:ea typeface="FreeMono" panose="020F0409020205020404" charset="0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</a:rPr>
              <a:t>{  </a:t>
            </a:r>
            <a:endParaRPr lang="en-US">
              <a:latin typeface="FreeMono" panose="020F0409020205020404" charset="0"/>
              <a:ea typeface="FreeMono" panose="020F0409020205020404" charset="0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</a:rPr>
              <a:t> int data;  </a:t>
            </a:r>
            <a:endParaRPr lang="en-US">
              <a:latin typeface="FreeMono" panose="020F0409020205020404" charset="0"/>
              <a:ea typeface="FreeMono" panose="020F0409020205020404" charset="0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</a:rPr>
              <a:t> Node *next;</a:t>
            </a:r>
            <a:endParaRPr lang="en-US">
              <a:latin typeface="FreeMono" panose="020F0409020205020404" charset="0"/>
              <a:ea typeface="FreeMono" panose="020F0409020205020404" charset="0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sym typeface="+mn-ea"/>
              </a:rPr>
              <a:t>   public</a:t>
            </a:r>
            <a:r>
              <a:rPr lang="en-US">
                <a:latin typeface="FreeMono" panose="020F0409020205020404" charset="0"/>
                <a:ea typeface="FreeMono" panose="020F0409020205020404" charset="0"/>
                <a:sym typeface="+mn-ea"/>
              </a:rPr>
              <a:t> Node *</a:t>
            </a:r>
            <a:r>
              <a:rPr lang="" altLang="en-US">
                <a:latin typeface="FreeMono" panose="020F0409020205020404" charset="0"/>
                <a:ea typeface="FreeMono" panose="020F0409020205020404" charset="0"/>
                <a:sym typeface="+mn-ea"/>
              </a:rPr>
              <a:t>prev</a:t>
            </a:r>
            <a:r>
              <a:rPr lang="en-US">
                <a:latin typeface="FreeMono" panose="020F0409020205020404" charset="0"/>
                <a:ea typeface="FreeMono" panose="020F0409020205020404" charset="0"/>
                <a:sym typeface="+mn-ea"/>
              </a:rPr>
              <a:t>;</a:t>
            </a:r>
            <a:r>
              <a:rPr lang="en-US">
                <a:latin typeface="FreeMono" panose="020F0409020205020404" charset="0"/>
                <a:ea typeface="FreeMono" panose="020F0409020205020404" charset="0"/>
              </a:rPr>
              <a:t>  </a:t>
            </a:r>
            <a:endParaRPr lang="en-US">
              <a:latin typeface="FreeMono" panose="020F0409020205020404" charset="0"/>
              <a:ea typeface="FreeMono" panose="020F0409020205020404" charset="0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</a:rPr>
              <a:t>};  </a:t>
            </a:r>
            <a:endParaRPr lang="en-US">
              <a:latin typeface="FreeMono" panose="020F0409020205020404" charset="0"/>
              <a:ea typeface="FreeMono" panose="020F0409020205020404" charset="0"/>
            </a:endParaRPr>
          </a:p>
        </p:txBody>
      </p:sp>
      <p:pic>
        <p:nvPicPr>
          <p:cNvPr id="5" name="Picture 4" descr="/home/jishnu/Repositories/CDAC-Trainer-Materials/Training Materials/Objected Oriented Programming Concepts Using C++ &amp; Data Structures/DoublyLinkedlist.pngDoublyLinkedlis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57580" y="4354513"/>
            <a:ext cx="7229475" cy="14820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1143000"/>
          </a:xfrm>
        </p:spPr>
        <p:txBody>
          <a:bodyPr/>
          <a:p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Circular </a:t>
            </a:r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Linked List 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Node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consists of at least three parts: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Data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Pointer (Or Reference) to the next node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Pointer 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Or Reference) to the  previous node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lvl="1"/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T</a:t>
            </a:r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wo consecutive elements are linked or connected by previous and next pointer 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L</a:t>
            </a:r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ast node points to first node by next pointer 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F</a:t>
            </a:r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irst node points to last node by previous pointer</a:t>
            </a:r>
            <a:endParaRPr lang="en-US" altLang="en-US" sz="245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Linked List 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817870" y="1156335"/>
            <a:ext cx="3175635" cy="175323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>
                <a:ln>
                  <a:solidFill>
                    <a:sysClr val="windowText" lastClr="000000"/>
                  </a:solidFill>
                </a:ln>
                <a:latin typeface="FreeMono" panose="020F0409020205020404" charset="0"/>
                <a:ea typeface="FreeMono" panose="020F0409020205020404" charset="0"/>
              </a:rPr>
              <a:t>Node  </a:t>
            </a:r>
            <a:endParaRPr lang="en-US">
              <a:latin typeface="FreeMono" panose="020F0409020205020404" charset="0"/>
              <a:ea typeface="FreeMono" panose="020F0409020205020404" charset="0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</a:rPr>
              <a:t>{  </a:t>
            </a:r>
            <a:endParaRPr lang="en-US">
              <a:latin typeface="FreeMono" panose="020F0409020205020404" charset="0"/>
              <a:ea typeface="FreeMono" panose="020F0409020205020404" charset="0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</a:rPr>
              <a:t> int data;  </a:t>
            </a:r>
            <a:endParaRPr lang="en-US">
              <a:latin typeface="FreeMono" panose="020F0409020205020404" charset="0"/>
              <a:ea typeface="FreeMono" panose="020F0409020205020404" charset="0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</a:rPr>
              <a:t> Node *next;</a:t>
            </a:r>
            <a:endParaRPr lang="en-US">
              <a:latin typeface="FreeMono" panose="020F0409020205020404" charset="0"/>
              <a:ea typeface="FreeMono" panose="020F0409020205020404" charset="0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sym typeface="+mn-ea"/>
              </a:rPr>
              <a:t>   public Node *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prev</a:t>
            </a:r>
            <a:r>
              <a:rPr lang="en-US">
                <a:latin typeface="FreeMono" panose="020F0409020205020404" charset="0"/>
                <a:ea typeface="FreeMono" panose="020F0409020205020404" charset="0"/>
                <a:sym typeface="+mn-ea"/>
              </a:rPr>
              <a:t>;</a:t>
            </a:r>
            <a:r>
              <a:rPr lang="en-US">
                <a:latin typeface="FreeMono" panose="020F0409020205020404" charset="0"/>
                <a:ea typeface="FreeMono" panose="020F0409020205020404" charset="0"/>
              </a:rPr>
              <a:t>  </a:t>
            </a:r>
            <a:endParaRPr lang="en-US">
              <a:latin typeface="FreeMono" panose="020F0409020205020404" charset="0"/>
              <a:ea typeface="FreeMono" panose="020F0409020205020404" charset="0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</a:rPr>
              <a:t>};  </a:t>
            </a:r>
            <a:endParaRPr lang="en-US">
              <a:latin typeface="FreeMono" panose="020F0409020205020404" charset="0"/>
              <a:ea typeface="FreeMono" panose="020F0409020205020404" charset="0"/>
            </a:endParaRPr>
          </a:p>
        </p:txBody>
      </p:sp>
      <p:pic>
        <p:nvPicPr>
          <p:cNvPr id="5" name="Picture 4" descr="/home/jishnu/Repositories/CDAC-Trainer-Materials/Training Materials/Objected Oriented Programming Concepts Using C++ &amp; Data Structures/Circular-doubly-linked-list.pngCircular-doubly-linked-lis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19543" y="5126038"/>
            <a:ext cx="6304280" cy="14820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1391</Words>
  <Application>WPS Presentation</Application>
  <PresentationFormat>On-screen Show (4:3)</PresentationFormat>
  <Paragraphs>78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DejaVu Sans</vt:lpstr>
      <vt:lpstr>微软雅黑</vt:lpstr>
      <vt:lpstr>Droid Sans Fallback</vt:lpstr>
      <vt:lpstr>Arial Unicode MS</vt:lpstr>
      <vt:lpstr>Calibri</vt:lpstr>
      <vt:lpstr>Noto Serif CJK JP</vt:lpstr>
      <vt:lpstr>FreeMono</vt:lpstr>
      <vt:lpstr>Abyssinica SIL</vt:lpstr>
      <vt:lpstr>Presentation1</vt:lpstr>
      <vt:lpstr>PowerPoint 演示文稿</vt:lpstr>
      <vt:lpstr>PowerPoint 演示文稿</vt:lpstr>
      <vt:lpstr>Overview &amp; Why ?</vt:lpstr>
      <vt:lpstr>PowerPoint 演示文稿</vt:lpstr>
      <vt:lpstr>PowerPoint 演示文稿</vt:lpstr>
      <vt:lpstr>Singly Linked List </vt:lpstr>
      <vt:lpstr>Doubly Linked List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jishnu</cp:lastModifiedBy>
  <cp:revision>5</cp:revision>
  <dcterms:created xsi:type="dcterms:W3CDTF">2019-06-12T11:25:13Z</dcterms:created>
  <dcterms:modified xsi:type="dcterms:W3CDTF">2019-06-12T11:25:13Z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