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308" r:id="rId6"/>
    <p:sldId id="307" r:id="rId7"/>
    <p:sldId id="311" r:id="rId8"/>
    <p:sldId id="309" r:id="rId9"/>
    <p:sldId id="310" r:id="rId10"/>
    <p:sldId id="31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85" y="2428875"/>
            <a:ext cx="7772400" cy="1143000"/>
          </a:xfrm>
        </p:spPr>
        <p:txBody>
          <a:bodyPr/>
          <a:lstStyle/>
          <a:p>
            <a:r>
              <a:rPr lang="en-IN" sz="3600" dirty="0">
                <a:latin typeface="Noto Serif CJK JP" panose="02020400000000000000" charset="-122"/>
                <a:ea typeface="Noto Serif CJK JP" panose="02020400000000000000" charset="-122"/>
              </a:rPr>
              <a:t>Object Oriented Programming Concepts Using C++ &amp; Data Structures</a:t>
            </a:r>
            <a:endParaRPr lang="en-IN" sz="36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832176"/>
          </a:xfrm>
        </p:spPr>
        <p:txBody>
          <a:bodyPr/>
          <a:lstStyle/>
          <a:p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IN" sz="2800" dirty="0">
                <a:latin typeface="Noto Serif CJK JP" panose="02020400000000000000" charset="-122"/>
                <a:ea typeface="Noto Serif CJK JP" panose="02020400000000000000" charset="-122"/>
              </a:rPr>
              <a:t>Topics Covered</a:t>
            </a:r>
            <a:endParaRPr lang="en-US" alt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9670"/>
            <a:ext cx="7772400" cy="45186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Searching (Sequential &amp; Binary)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 Analysis of  </a:t>
            </a:r>
            <a:r>
              <a:rPr lang="" alt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earching algorithms 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Sequential </a:t>
            </a:r>
            <a:r>
              <a:rPr lang="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772920"/>
            <a:ext cx="7772400" cy="2202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" alt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Se</a:t>
            </a: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quential search is made over all items one by one. 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Noto Serif CJK JP" panose="02020400000000000000" charset="-122"/>
                <a:ea typeface="Noto Serif CJK JP" panose="02020400000000000000" charset="-122"/>
              </a:rPr>
              <a:t>Every item is checked and if a match is found then that particular item is returned, otherwise the search continues till the end of the data collection.</a:t>
            </a: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pic>
        <p:nvPicPr>
          <p:cNvPr id="4" name="Picture 3" descr="linear_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797300"/>
            <a:ext cx="6650355" cy="273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Sequential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24635"/>
            <a:ext cx="8350250" cy="4832350"/>
          </a:xfrm>
        </p:spPr>
        <p:txBody>
          <a:bodyPr/>
          <a:lstStyle/>
          <a:p>
            <a:pPr marL="0" indent="0">
              <a:buNone/>
            </a:pPr>
            <a:endParaRPr lang="en-IN" sz="1800" dirty="0" smtClean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Linear Search ( Array A, Value x)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>
              <a:buNone/>
            </a:pP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1: Set i to 1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2: if i &gt; n then go to step 7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3: if A[i] = x then go to step 6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4: Set i to i + 1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5: Go to Step 2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6: Print Element x Found at index i and go to step 8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7: Print element not found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  <a:p>
            <a:pPr marL="0" lvl="0" indent="0">
              <a:buNone/>
            </a:pPr>
            <a:r>
              <a:rPr sz="1800" dirty="0">
                <a:latin typeface="FreeMono" panose="020F0409020205020404" charset="0"/>
                <a:ea typeface="FreeMono" panose="020F0409020205020404" charset="0"/>
              </a:rPr>
              <a:t>Step 8: Exit</a:t>
            </a:r>
            <a:endParaRPr sz="1800" dirty="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" alt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Binary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26" y="1524531"/>
            <a:ext cx="7772400" cy="4832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" sz="1800" dirty="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earch algorithm works on the principle of divide and conquer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" sz="1800" dirty="0">
                <a:latin typeface="Noto Serif CJK JP" panose="02020400000000000000" charset="-122"/>
                <a:ea typeface="Noto Serif CJK JP" panose="02020400000000000000" charset="-122"/>
              </a:rPr>
              <a:t>D</a:t>
            </a: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ata collection should be in the sorted form.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Binary search looks for a particular item by comparing the middle most item of the collection. 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If a match occurs, then the index of item is returned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If the middle item is greater than the item, then the item is searched in the sub-array to the left of the middle item. 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Otherwise, the item is searched for in the sub-array to the right of the middle item. 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50000"/>
              </a:lnSpc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This process continues on the sub-array as well until the size of the subarray reduces to zero.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Binary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1276350"/>
            <a:ext cx="8488680" cy="552005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Procedure binary_search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A ← sorted array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n ← size of array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x ← value to be searched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Set lowerBound = 1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Set upperBound = n 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while x not found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if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upperBound &lt; lowerBound 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   EXIT: x does not exists.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set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midPoint = lowerBound + ( upperBound - lowerBound ) / 2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if A[midPoint] &lt; x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   set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lowerBound = midPoint + 1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if A[midPoint] &gt; x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   set </a:t>
            </a:r>
            <a:r>
              <a:rPr sz="1600" b="1" dirty="0">
                <a:latin typeface="FreeMono" panose="020F0409020205020404" charset="0"/>
                <a:ea typeface="FreeMono" panose="020F0409020205020404" charset="0"/>
              </a:rPr>
              <a:t>upperBound = midPoint - 1 </a:t>
            </a:r>
            <a:endParaRPr sz="1600" b="1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if A[midPoint] = x 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      EXIT: x found at location midPoint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   end while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dirty="0">
                <a:latin typeface="FreeMono" panose="020F0409020205020404" charset="0"/>
                <a:ea typeface="FreeMono" panose="020F0409020205020404" charset="0"/>
              </a:rPr>
              <a:t>end procedure</a:t>
            </a:r>
            <a:endParaRPr sz="1600" dirty="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Binary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pic>
        <p:nvPicPr>
          <p:cNvPr id="4" name="Picture 3" descr="binary_search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609090"/>
            <a:ext cx="5698490" cy="849630"/>
          </a:xfrm>
          <a:prstGeom prst="rect">
            <a:avLst/>
          </a:prstGeom>
        </p:spPr>
      </p:pic>
      <p:pic>
        <p:nvPicPr>
          <p:cNvPr id="5" name="Picture 4" descr="binary_search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2978785"/>
            <a:ext cx="5698490" cy="1238885"/>
          </a:xfrm>
          <a:prstGeom prst="rect">
            <a:avLst/>
          </a:prstGeom>
        </p:spPr>
      </p:pic>
      <p:pic>
        <p:nvPicPr>
          <p:cNvPr id="6" name="Picture 5" descr="binary_search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" y="4916805"/>
            <a:ext cx="5619750" cy="87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alt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Binary </a:t>
            </a:r>
            <a:r>
              <a:rPr lang="en-US" altLang="en-IN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Searching</a:t>
            </a:r>
            <a:endParaRPr lang="en-US" altLang="en-IN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pic>
        <p:nvPicPr>
          <p:cNvPr id="9" name="Picture 8" descr="binary_search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1430020"/>
            <a:ext cx="4600575" cy="1009650"/>
          </a:xfrm>
          <a:prstGeom prst="rect">
            <a:avLst/>
          </a:prstGeom>
        </p:spPr>
      </p:pic>
      <p:pic>
        <p:nvPicPr>
          <p:cNvPr id="10" name="Picture 9" descr="binary_search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3076575"/>
            <a:ext cx="4591050" cy="704850"/>
          </a:xfrm>
          <a:prstGeom prst="rect">
            <a:avLst/>
          </a:prstGeom>
        </p:spPr>
      </p:pic>
      <p:pic>
        <p:nvPicPr>
          <p:cNvPr id="11" name="Picture 10" descr="binary_search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4105275"/>
            <a:ext cx="4600575" cy="990600"/>
          </a:xfrm>
          <a:prstGeom prst="rect">
            <a:avLst/>
          </a:prstGeom>
        </p:spPr>
      </p:pic>
      <p:pic>
        <p:nvPicPr>
          <p:cNvPr id="12" name="Picture 11" descr="binary_search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" y="5488305"/>
            <a:ext cx="4600575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55" y="287020"/>
            <a:ext cx="7772400" cy="1143000"/>
          </a:xfrm>
        </p:spPr>
        <p:txBody>
          <a:bodyPr/>
          <a:lstStyle/>
          <a:p>
            <a:r>
              <a:rPr lang="en-US" sz="2800" dirty="0" smtClean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Analysis</a:t>
            </a:r>
            <a:endParaRPr lang="en-US" sz="2800" dirty="0" smtClean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26" y="1524531"/>
            <a:ext cx="7772400" cy="4832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Linear search runs in O(n) time.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50000"/>
              </a:lnSpc>
            </a:pPr>
            <a:r>
              <a:rPr lang="" sz="1800" dirty="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1800" dirty="0">
                <a:latin typeface="Noto Serif CJK JP" panose="02020400000000000000" charset="-122"/>
                <a:ea typeface="Noto Serif CJK JP" panose="02020400000000000000" charset="-122"/>
              </a:rPr>
              <a:t>inary search produces the result in O(log n) time</a:t>
            </a:r>
            <a:endParaRPr sz="1800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Let T(n) be the number of comparisons in worst-case in an array of n elements.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Hence,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T(n)= </a:t>
            </a:r>
            <a:r>
              <a:rPr lang="" sz="1575" dirty="0">
                <a:latin typeface="Noto Serif CJK JP" panose="02020400000000000000" charset="-122"/>
                <a:ea typeface="Noto Serif CJK JP" panose="02020400000000000000" charset="-122"/>
              </a:rPr>
              <a:t>	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0 </a:t>
            </a:r>
            <a:r>
              <a:rPr lang="" sz="1575" dirty="0">
                <a:latin typeface="Noto Serif CJK JP" panose="02020400000000000000" charset="-122"/>
                <a:ea typeface="Noto Serif CJK JP" panose="02020400000000000000" charset="-122"/>
              </a:rPr>
              <a:t>	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if n = 1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" sz="1575" dirty="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		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T(n</a:t>
            </a:r>
            <a:r>
              <a:rPr lang="" sz="1575" dirty="0">
                <a:latin typeface="Noto Serif CJK JP" panose="02020400000000000000" charset="-122"/>
                <a:ea typeface="Noto Serif CJK JP" panose="02020400000000000000" charset="-122"/>
              </a:rPr>
              <a:t>/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2)+1</a:t>
            </a:r>
            <a:r>
              <a:rPr lang="" sz="1575" dirty="0">
                <a:latin typeface="Noto Serif CJK JP" panose="02020400000000000000" charset="-122"/>
                <a:ea typeface="Noto Serif CJK JP" panose="02020400000000000000" charset="-122"/>
              </a:rPr>
              <a:t>	</a:t>
            </a: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otherwise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Using this recurrence relation T(n)=logn.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1575" dirty="0">
                <a:latin typeface="Noto Serif CJK JP" panose="02020400000000000000" charset="-122"/>
                <a:ea typeface="Noto Serif CJK JP" panose="02020400000000000000" charset="-122"/>
              </a:rPr>
              <a:t>Therefore, binary search uses O(logn) time.</a:t>
            </a:r>
            <a:endParaRPr sz="1575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Presentation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Noto Sans Mono CJK JP</vt:lpstr>
      <vt:lpstr>Noto Serif CJK JP</vt:lpstr>
      <vt:lpstr>FreeMono</vt:lpstr>
      <vt:lpstr>Wingdings</vt:lpstr>
      <vt:lpstr>微软雅黑</vt:lpstr>
      <vt:lpstr>Droid Sans Fallback</vt:lpstr>
      <vt:lpstr>Arial Unicode MS</vt:lpstr>
      <vt:lpstr>Calibri</vt:lpstr>
      <vt:lpstr>Asana Math</vt:lpstr>
      <vt:lpstr>DejaVu Sans</vt:lpstr>
      <vt:lpstr>Presentation1</vt:lpstr>
      <vt:lpstr>Object Oriented Programming Concepts Using C++ &amp; Data Structures</vt:lpstr>
      <vt:lpstr>Topics Covered</vt:lpstr>
      <vt:lpstr>Introduction to Algorithm</vt:lpstr>
      <vt:lpstr>Sequential Searching</vt:lpstr>
      <vt:lpstr>Sequential Searching</vt:lpstr>
      <vt:lpstr>Binary Searching</vt:lpstr>
      <vt:lpstr>Binary Searching</vt:lpstr>
      <vt:lpstr>Binary Searching</vt:lpstr>
      <vt:lpstr>Binary Searching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79</cp:revision>
  <dcterms:created xsi:type="dcterms:W3CDTF">2019-07-11T04:45:20Z</dcterms:created>
  <dcterms:modified xsi:type="dcterms:W3CDTF">2019-07-11T04:45:20Z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