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7" r:id="rId3"/>
    <p:sldId id="264" r:id="rId4"/>
    <p:sldId id="261" r:id="rId5"/>
    <p:sldId id="262" r:id="rId6"/>
    <p:sldId id="263" r:id="rId7"/>
    <p:sldId id="265" r:id="rId8"/>
    <p:sldId id="267" r:id="rId9"/>
    <p:sldId id="266" r:id="rId10"/>
    <p:sldId id="27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85" r:id="rId21"/>
    <p:sldId id="287" r:id="rId22"/>
    <p:sldId id="286" r:id="rId23"/>
    <p:sldId id="289" r:id="rId24"/>
    <p:sldId id="290" r:id="rId25"/>
    <p:sldId id="292" r:id="rId26"/>
    <p:sldId id="293" r:id="rId27"/>
    <p:sldId id="291" r:id="rId28"/>
    <p:sldId id="294" r:id="rId29"/>
    <p:sldId id="295" r:id="rId30"/>
    <p:sldId id="296" r:id="rId31"/>
    <p:sldId id="297" r:id="rId32"/>
    <p:sldId id="298" r:id="rId33"/>
    <p:sldId id="29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Mono CJK JP" panose="020B0500000000000000" charset="-122"/>
                <a:ea typeface="Noto Sans Mono CJK JP" panose="020B0500000000000000" charset="-122"/>
                <a:cs typeface="Noto Sans Mono CJK JP" panose="020B0500000000000000" charset="-122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Mono CJK JP" panose="020B0500000000000000" charset="-122"/>
        <a:ea typeface="Noto Sans Mono CJK JP" panose="020B0500000000000000" charset="-122"/>
        <a:cs typeface="Noto Sans Mono CJK JP" panose="020B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78811-B549-45B3-81B1-47E6AC5F940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4EEE-6172-4E08-B0F7-A7F46A93D01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982BD-E878-4359-9BE2-EF98375094D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8928-F05B-4C42-9226-61EDCAAB8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BF8E4-576C-4900-8131-5FBCD47137B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73CD-E789-4B99-849D-7D1DEE88FD0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2C466-627A-4535-934D-F77F4C647A2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9B138-3910-4CB2-9145-1068E3B9E0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E207A-2206-4F55-86B7-C4BA7E6C4B5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B258-1CFF-4F4F-8C27-AD170363085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7FEA-58E0-47EE-AC9C-F31BF7C9F7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FAD312C-826E-40DC-8EA2-9106566C605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837690"/>
            <a:ext cx="7772400" cy="2313940"/>
          </a:xfrm>
        </p:spPr>
        <p:txBody>
          <a:bodyPr/>
          <a:lstStyle/>
          <a:p>
            <a:r>
              <a:rPr lang="en-IN" sz="2800" dirty="0">
                <a:latin typeface="Noto Serif CJK JP" panose="02020400000000000000" charset="-122"/>
                <a:ea typeface="Noto Serif CJK JP" panose="02020400000000000000" charset="-122"/>
              </a:rPr>
              <a:t>Objected Oriented Programming Concepts Using C++ &amp; Data Structures</a:t>
            </a:r>
            <a:endParaRPr lang="en-IN" sz="2800" dirty="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Constants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295275" y="1357630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Constants refer to fixed values that the program may not alter and they are called literals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Integer literal can be a decimal, octal, or hexadecimal constant.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Eg : </a:t>
            </a: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85</a:t>
            </a: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  // decimal      </a:t>
            </a: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 0213 </a:t>
            </a: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      // octal    </a:t>
            </a: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 0x4b</a:t>
            </a: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       // hexadecimal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Floating-point literal has an integer part, a decimal point, a fractional part, and an exponent part.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Eg : 3.14159  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Boolean literals and they are part of standard C++ keywords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value of </a:t>
            </a: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true </a:t>
            </a: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representing true.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value of </a:t>
            </a: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false </a:t>
            </a: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representing false.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Character literals are enclosed in single quotes.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 b="1">
                <a:latin typeface="Noto Serif CJK JP" panose="02020400000000000000" charset="-122"/>
                <a:ea typeface="Noto Serif CJK JP" panose="02020400000000000000" charset="-122"/>
              </a:rPr>
              <a:t>'a'   '1'  '2'</a:t>
            </a:r>
            <a:endParaRPr lang="en-US" altLang="en-US" sz="1575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0"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String literals are enclosed in double quotes.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"hello, dear"	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Variables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tore any type of values within a program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eclared in various ways each having different memory requirements and storing capability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N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ame of memory locations that are allocated by compilers, and the allocation is done based on the data type used for declaring the variable.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 b="1">
                <a:latin typeface="Noto Serif CJK JP" panose="02020400000000000000" charset="-122"/>
                <a:ea typeface="Noto Serif CJK JP" panose="02020400000000000000" charset="-122"/>
              </a:rPr>
              <a:t>Syntax :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data_type variable_name;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Eg : int a; char b;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4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Built-in Data types : predefined data types and can be used directly by the user to declare variables. example: int, char , float, bool etc.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 Functions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835650"/>
          </a:xfrm>
        </p:spPr>
        <p:txBody>
          <a:bodyPr/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Defines an logic or action/steps  in the program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rovide modularity to a program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Implementation Units of function in C++ :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eturn-type: suggests what the function will return. It can be int, char,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..etc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There can be functions which does not return anything, they are mentioned with void.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Function Name: is the name of the function, using the function name it is called.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Parameters: are variables to hold values of arguments passed while function is called. A function may or may not contain parameter list.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</a:t>
            </a:r>
            <a:r>
              <a:rPr lang="en-US" altLang="en-US" sz="1800" b="1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 add(int a,int b);  void print(char a);  void getSomething();   </a:t>
            </a:r>
            <a:endParaRPr lang="en-US" altLang="en-US" sz="1800" b="1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sz="1800" b="1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>
              <a:lnSpc>
                <a:spcPct val="12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129540"/>
            <a:ext cx="7772400" cy="114300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</a:t>
            </a:r>
            <a:r>
              <a:rPr 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eclaration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, Definition and Calling a Function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1435100"/>
            <a:ext cx="8749030" cy="5387975"/>
          </a:xfrm>
        </p:spPr>
        <p:txBody>
          <a:bodyPr/>
          <a:p>
            <a:pPr>
              <a:lnSpc>
                <a:spcPct val="16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Function declaration, is done to tell the compiler about the existence of the function. Function's return type, its name &amp; parameter list is mentioned.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6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Function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Definition , tells what the function do. Here the logic or action/steps to be done is written.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Calling a Function : Functions are called by their names, its where we tell the machine to execute the instructions listed in defintion and we can pass the data to the functions 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6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665" y="361315"/>
            <a:ext cx="7772400" cy="72898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344295"/>
            <a:ext cx="7772400" cy="5043805"/>
          </a:xfrm>
        </p:spPr>
        <p:txBody>
          <a:bodyPr/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int g = 100;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//declaring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;  //presents ';' to indicate 				     //declaration or end of stmt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void main()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a = 10;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b = 20;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c = sum (a, b);  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 // calling the 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//defining the function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int sum (int x, int y)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//presents {} to define the 				   //function</a:t>
            </a:r>
            <a:endParaRPr lang="en-US" altLang="en-US" sz="1800" b="1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int z = x + y;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   return z;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Scope of Variables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620204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All the variables have their area of functioning, and out of that boundary they don't hold their value, this boundary is called scope of the variable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Scope are defined using blocks {} in C++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Global variables are those, which ar once declared and can be used throughout the lifetime of the program by any class or any function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Local variables are the variables which exist only between the curly braces, in which its declared. Outside that they are unavailable and leads to compile time error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Operators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" y="987425"/>
            <a:ext cx="8749030" cy="5652770"/>
          </a:xfrm>
        </p:spPr>
        <p:txBody>
          <a:bodyPr/>
          <a:p>
            <a:pPr algn="just">
              <a:lnSpc>
                <a:spcPct val="2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206375" y="987425"/>
          <a:ext cx="8468360" cy="552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575"/>
                <a:gridCol w="2823210"/>
                <a:gridCol w="2822575"/>
              </a:tblGrid>
              <a:tr h="48514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Operators Name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Operators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Example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3782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Arithmetic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+, -, *, /, %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 + 3      9%2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Assignment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=, +=, -=, *=, /=, %=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 = 2     a+=4    a is now 6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83058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Auto-increment and Auto-decrement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++ and —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Increment / Decrement by one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a++  ,  a is now 5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07696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Logical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&amp;&amp;, ||, !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perform logical operation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true &amp;&amp; true  !false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076960">
                <a:tc>
                  <a:txBody>
                    <a:bodyPr/>
                    <a:p>
                      <a:pPr algn="l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Comparison (relational) operators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==, !=, &gt;, &lt;, &gt;=, &lt;=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perform the compasion and yields true or false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4&gt;5    false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4=='4'  false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2&lt;=2  true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323340"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Conditional 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Operator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evaluates a boolean expression and assign the value based on the result.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num1 = (expression) ? value if true : value if false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lnSpc>
                          <a:spcPct val="90000"/>
                        </a:lnSpc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 = (3&gt;2) ? 5 : 6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Operator Precedence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85" y="987425"/>
            <a:ext cx="8749030" cy="565277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D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etermines which operator needs to be evaluated first if an expression has more than one operator. Operator with higher precedence at the top and lower precedence at the bottom.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85800" y="2364105"/>
          <a:ext cx="7675245" cy="421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370"/>
                <a:gridCol w="5476875"/>
              </a:tblGrid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Unary Operators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++ – – ! ~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Multiplicative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* / %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Additive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=+–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Shift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&lt;&lt; &gt;&gt; &gt;&gt;&gt;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Relational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&gt; &gt;= &lt; &lt;=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Equality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== !=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AND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&amp;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XOR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^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Bitwise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OR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Logical AND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&amp;&amp;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Logical OR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||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Ternary 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?: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Assignment  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= += -= *= /= %= &gt; &gt;= &lt; &lt;= &amp;= ^= |=</a:t>
                      </a:r>
                      <a:endParaRPr lang="en-US" sz="1600" b="1">
                        <a:solidFill>
                          <a:srgbClr val="000000"/>
                        </a:solidFill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</a:rPr>
              <a:t>Type Conversion</a:t>
            </a:r>
            <a:endParaRPr lang="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47433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C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onversion from one type to another.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wo types of type conversion: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Implict  &amp; Explict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Implicit Type Conversion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20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 Also known as ‘automatic type conversion’.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Done by the compiler on its own, without any external trigger from the user.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Generally takes place when in an expression more than one data type is present. In such condition type conversion (type promotion) takes place to avoid lose of data.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All the data types of the variables are upgraded to the data type of the variable with largest data type.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It is possible for implicit conversions to lose information, signs can be lost (when signed is implicitly converted to unsigned), and overflow can occur (when long long is implicitly converted to float).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Intro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4927600"/>
          </a:xfrm>
        </p:spPr>
        <p:txBody>
          <a:bodyPr/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Programming : giving instructions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Programming Paradigm : Way of Thinking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18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C++ :  Programming Language that supports procedural and object-oriented. 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260000"/>
              </a:lnSpc>
            </a:pP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cs typeface="+mj-ea"/>
              </a:rPr>
              <a:t>Data Structures :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W</a:t>
            </a:r>
            <a:r>
              <a:rPr lang="en-US" sz="2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ay of organizing data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120000"/>
              </a:lnSpc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  <a:cs typeface="+mj-ea"/>
              <a:sym typeface="+mn-ea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5400" y="1581785"/>
          <a:ext cx="909320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/>
                <a:gridCol w="1284605"/>
                <a:gridCol w="1536065"/>
                <a:gridCol w="1343660"/>
                <a:gridCol w="3110230"/>
              </a:tblGrid>
              <a:tr h="10058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Data Type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Size in Memory (Byte)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Data Type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Size in Memory (Byte)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Example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char</a:t>
                      </a:r>
                      <a:endParaRPr 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1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char var1 = 'a';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 var2 = var1 ,  val2 value is 69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float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 var1 = 2;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float var2 = var1 </a:t>
                      </a:r>
                      <a:r>
                        <a:rPr lang="en-US" altLang="en-US" sz="20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  val2 value is </a:t>
                      </a: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2.0</a:t>
                      </a:r>
                      <a:endParaRPr lang="en-US" altLang="en-US" sz="20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float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4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2</a:t>
                      </a:r>
                      <a:endParaRPr lang="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float </a:t>
                      </a:r>
                      <a:r>
                        <a:rPr lang="en-US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var1 = 2</a:t>
                      </a: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.2</a:t>
                      </a:r>
                      <a:r>
                        <a:rPr lang="en-US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;</a:t>
                      </a:r>
                      <a:endParaRPr lang="en-US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 </a:t>
                      </a:r>
                      <a:r>
                        <a:rPr lang="en-US" altLang="en-US" sz="2000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var2 = var1 </a:t>
                      </a:r>
                      <a:r>
                        <a:rPr lang="en-US" altLang="en-US" sz="20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  val2 value is 2</a:t>
                      </a:r>
                      <a:endParaRPr lang="en-US" altLang="en-US" sz="2000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" altLang="en-US" sz="3200">
                <a:latin typeface="Noto Serif CJK JP" panose="02020400000000000000" charset="-122"/>
                <a:ea typeface="Noto Serif CJK JP" panose="02020400000000000000" charset="-122"/>
              </a:rPr>
              <a:t>Cont.</a:t>
            </a:r>
            <a:endParaRPr lang="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" y="987425"/>
            <a:ext cx="8749030" cy="547433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Explicit Type Conversion: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20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This process is also called type casting and it is user-defined. Here the user can typecast the result to make it of a particular data type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20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Converting by assignment: This is done by explicitly defining the required type in front of the expression in parenthesis. This can be also considered as forceful casting.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en-US" sz="1800">
                <a:latin typeface="FreeMono" panose="020F0409020205020404" charset="0"/>
                <a:ea typeface="FreeMono" panose="020F0409020205020404" charset="0"/>
              </a:rPr>
              <a:t>Syntax: </a:t>
            </a:r>
            <a:endParaRPr 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Eg :  double x = 1.2;  // Explicit conversion from 				//double to int 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    int sum = (int)x + 1; 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Variable Declaration in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987425"/>
            <a:ext cx="8764270" cy="563689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 </a:t>
            </a: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P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rovides assurance to the compiler that there is one variable existing with the given type and name 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Declaration has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 meaning at the time of compilation only, compiler needs actual variable definition at the time of linking of the program.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" altLang="en-US" sz="1800" b="1">
                <a:latin typeface="Noto Serif CJK JP" panose="02020400000000000000" charset="-122"/>
                <a:ea typeface="Noto Serif CJK JP" panose="02020400000000000000" charset="-122"/>
              </a:rPr>
              <a:t>Named stored location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Eg :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 	int var1;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char var2 = 'a' 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914400" lvl="2" indent="0" algn="just">
              <a:lnSpc>
                <a:spcPct val="12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// Memory address 1020 and its content can be accessed // using variable name var2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4267200"/>
            <a:ext cx="4495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57600" y="4267200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erif CJK JP" panose="02020400000000000000" charset="-122"/>
                <a:ea typeface="Noto Serif CJK JP" panose="02020400000000000000" charset="-122"/>
              </a:rPr>
              <a:t>RAM</a:t>
            </a:r>
            <a:endParaRPr lang="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971415" y="4430395"/>
            <a:ext cx="33782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" altLang="en-US">
                <a:solidFill>
                  <a:srgbClr val="FF0000"/>
                </a:solidFill>
              </a:rPr>
              <a:t>a</a:t>
            </a:r>
            <a:endParaRPr lang="" altLang="en-US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86630" y="4813300"/>
            <a:ext cx="708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1020</a:t>
            </a:r>
            <a:endParaRPr lang="" altLang="en-US"/>
          </a:p>
        </p:txBody>
      </p:sp>
      <p:sp>
        <p:nvSpPr>
          <p:cNvPr id="11" name="Rectangle 10"/>
          <p:cNvSpPr/>
          <p:nvPr/>
        </p:nvSpPr>
        <p:spPr>
          <a:xfrm>
            <a:off x="6346825" y="4493895"/>
            <a:ext cx="1234440" cy="32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/>
              <a:t>343</a:t>
            </a:r>
            <a:endParaRPr lang="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6346825" y="4813935"/>
            <a:ext cx="1402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1025  1026</a:t>
            </a:r>
            <a:endParaRPr lang="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C++ Statements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987425"/>
            <a:ext cx="8764270" cy="5636895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T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he program elements that control how and in what order objects are manipulated.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S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tatements are executed sequentially, except when an expression statement, a selection statement, an iteration statement, or a jump statement specifically modifies that sequence.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Categories of Statements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Expression statements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. These statements evaluate an expression for its side effects or for its return value.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Null statements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. These statements can be provided where a statement is required by the C++ syntax but where no action is to be taken.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Compound statements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. These statements are groups of statements enclosed in curly braces ({ }). They can be used wherever a single statement may be used.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C++ Statements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987425"/>
            <a:ext cx="8764270" cy="5636895"/>
          </a:xfrm>
        </p:spPr>
        <p:txBody>
          <a:bodyPr/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Categories of Statements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Selection statements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. These statements perform a test; they then execute one section of code if the test evaluates to true (nonzero). They may execute another section of code if the test evaluates to false.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Iteration statements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. These statements provide for repeated execution of a block of code until a specified termination criterion is met.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Jump statements.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 These statements either transfer control immediately to another location in the function or return control from the function.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600" b="1">
                <a:latin typeface="Noto Serif CJK JP" panose="02020400000000000000" charset="-122"/>
                <a:ea typeface="Noto Serif CJK JP" panose="02020400000000000000" charset="-122"/>
              </a:rPr>
              <a:t>Declaration statements.</a:t>
            </a:r>
            <a:r>
              <a:rPr lang="en-US" altLang="en-US" sz="1600">
                <a:latin typeface="Noto Serif CJK JP" panose="02020400000000000000" charset="-122"/>
                <a:ea typeface="Noto Serif CJK JP" panose="02020400000000000000" charset="-122"/>
              </a:rPr>
              <a:t> Declarations introduce a name into a program.</a:t>
            </a:r>
            <a:endParaRPr lang="en-US" altLang="en-US" sz="16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Expressions (C++)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987425"/>
            <a:ext cx="8764270" cy="5636895"/>
          </a:xfrm>
        </p:spPr>
        <p:txBody>
          <a:bodyPr/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Expressions are sequences of operators and operands that are used for one or more of these purposes: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Computing a value from the operands.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Designating objects or functions.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00000"/>
              </a:lnSpc>
            </a:pPr>
            <a:r>
              <a:rPr lang="en-US" altLang="en-US" sz="1575">
                <a:latin typeface="Noto Serif CJK JP" panose="02020400000000000000" charset="-122"/>
                <a:ea typeface="Noto Serif CJK JP" panose="02020400000000000000" charset="-122"/>
              </a:rPr>
              <a:t>Generating "side effects." (Side effects are any actions other than the evaluation of the expression — for example, modifying the value of an object.)</a:t>
            </a:r>
            <a:endParaRPr lang="en-US" alt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6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Example : a = b +c;</a:t>
            </a: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1371600" lvl="3" indent="0" algn="just">
              <a:lnSpc>
                <a:spcPct val="60000"/>
              </a:lnSpc>
              <a:buNone/>
            </a:pPr>
            <a:endParaRPr lang="" altLang="en-US" sz="112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Iteration Statements (C++)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255" y="987425"/>
            <a:ext cx="8764270" cy="5636895"/>
          </a:xfrm>
        </p:spPr>
        <p:txBody>
          <a:bodyPr/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Iteration statements cause statements (or compound statements) to be executed zero or more times, subject to some loop-termination criteria. When these statements are compound statements, they are executed in order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C++ provides four iteration statements — while, do, for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200000"/>
              </a:lnSpc>
            </a:pPr>
            <a:r>
              <a:rPr lang="" altLang="en-US" sz="1800">
                <a:latin typeface="Noto Serif CJK JP" panose="02020400000000000000" charset="-122"/>
                <a:ea typeface="Noto Serif CJK JP" panose="02020400000000000000" charset="-122"/>
              </a:rPr>
              <a:t>Without Iteration 				Using Iteration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6400" y="4400550"/>
            <a:ext cx="2641600" cy="1753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:   display(“Hello”)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display(“Hello”)</a:t>
            </a:r>
            <a:endParaRPr lang="en-US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display(“Hello”)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display(“Hello”)</a:t>
            </a:r>
            <a:endParaRPr lang="en-US"/>
          </a:p>
          <a:p>
            <a:pPr marL="0" indent="0" algn="just">
              <a:lnSpc>
                <a:spcPct val="100000"/>
              </a:lnSpc>
              <a:buNone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..................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display(“Hello”)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777740" y="4400550"/>
            <a:ext cx="3680460" cy="645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 marL="0" indent="0" algn="just">
              <a:lnSpc>
                <a:spcPct val="100000"/>
              </a:lnSpc>
              <a:buNone/>
            </a:pP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Eg : </a:t>
            </a: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Iterate 100 Times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   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	</a:t>
            </a:r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display(“Hello”)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4135"/>
            <a:ext cx="7772400" cy="92329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Iteration Statements (C++)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05" y="987425"/>
            <a:ext cx="8601710" cy="5740400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int counter =1 	// intialization stmt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while(i&lt;=10)  	// Condition checking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{	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altLang="en-US" sz="1575">
                <a:latin typeface="FreeMono" panose="020F0409020205020404" charset="0"/>
                <a:ea typeface="FreeMono" panose="020F0409020205020404" charset="0"/>
                <a:sym typeface="+mn-ea"/>
              </a:rPr>
              <a:t>DISPLAY  </a:t>
            </a: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i   	// body of loop</a:t>
            </a:r>
            <a:endParaRPr lang="" alt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" altLang="en-US" sz="1575">
                <a:latin typeface="FreeMono" panose="020F0409020205020404" charset="0"/>
                <a:ea typeface="FreeMono" panose="020F0409020205020404" charset="0"/>
              </a:rPr>
              <a:t>i = i +1;   	// Increment stmt</a:t>
            </a:r>
            <a:endParaRPr lang="" altLang="en-US" sz="1575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}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------------------------------------------------------------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\\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intialization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;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conditionchecking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;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increment stmt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for(int counter=1;i&lt;=10;i++) 	\\  	Entry checking Loop	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DISPLAY i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			\\	Body of Loop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------------------------------------------------------------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int counter =1 // intialization stmt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do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{                 // Exit Checking Loop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DISPLAY i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lvl="1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i = i +1;   // Increment stmt</a:t>
            </a:r>
            <a:endParaRPr lang="en-US" altLang="en-US" sz="1800">
              <a:latin typeface="FreeMono" panose="020F0409020205020404" charset="0"/>
              <a:ea typeface="FreeMono" panose="020F0409020205020404" charset="0"/>
              <a:sym typeface="+mn-ea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	</a:t>
            </a:r>
            <a:r>
              <a:rPr lang="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//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Body of Loop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" altLang="en-US" sz="1800">
                <a:latin typeface="FreeMono" panose="020F0409020205020404" charset="0"/>
                <a:ea typeface="FreeMono" panose="020F0409020205020404" charset="0"/>
              </a:rPr>
              <a:t>}while(i&lt;=10);  // Condition checking</a:t>
            </a:r>
            <a:endParaRPr lang="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Concepts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1633855"/>
            <a:ext cx="5294630" cy="4114800"/>
          </a:xfrm>
          <a:ln>
            <a:solidFill>
              <a:schemeClr val="accent1"/>
            </a:solidFill>
          </a:ln>
        </p:spPr>
        <p:txBody>
          <a:bodyPr/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Way of Thinking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Programming - giving instructions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Machine Language -&gt; Assembly Language -&gt; Procedural Programming Language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Big logic Divided into functions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Not emphasis on Data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Need to make data global or via passing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1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gap b\w client and developer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In real world   talk about objects 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cs typeface="+mj-ea"/>
            </a:endParaRPr>
          </a:p>
          <a:p>
            <a:pPr lvl="0"/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cs typeface="+mj-ea"/>
                <a:sym typeface="+mn-ea"/>
              </a:rPr>
              <a:t>Seek object for their functionality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lvl="1">
              <a:lnSpc>
                <a:spcPct val="120000"/>
              </a:lnSpc>
            </a:pP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14365" y="1788160"/>
            <a:ext cx="3204845" cy="23609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Object</a:t>
            </a:r>
            <a:endParaRPr lang="en-US">
              <a:solidFill>
                <a:srgbClr val="FF0000"/>
              </a:solidFill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Class</a:t>
            </a:r>
            <a:endParaRPr lang="en-US">
              <a:solidFill>
                <a:srgbClr val="FF0000"/>
              </a:solidFill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Encapsulation</a:t>
            </a:r>
            <a:endParaRPr lang="en-US">
              <a:solidFill>
                <a:srgbClr val="FF0000"/>
              </a:solidFill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Abstractions</a:t>
            </a:r>
            <a:endParaRPr lang="en-US">
              <a:solidFill>
                <a:srgbClr val="FF0000"/>
              </a:solidFill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Inheritance</a:t>
            </a:r>
            <a:endParaRPr lang="en-US">
              <a:solidFill>
                <a:srgbClr val="FF0000"/>
              </a:solidFill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800100" lvl="1" indent="-342900">
              <a:lnSpc>
                <a:spcPct val="120000"/>
              </a:lnSpc>
              <a:buAutoNum type="arabicPeriod"/>
            </a:pPr>
            <a:r>
              <a:rPr lang="en-US">
                <a:solidFill>
                  <a:srgbClr val="FF0000"/>
                </a:solidFill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Polymorphism</a:t>
            </a:r>
            <a:endParaRPr lang="en-US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Noto Serif CJK JP" panose="02020400000000000000" charset="-122"/>
                <a:ea typeface="Noto Serif CJK JP" panose="02020400000000000000" charset="-122"/>
              </a:rPr>
              <a:t>Object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Represents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entity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A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ttributes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characteristics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implemented via v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ariable data members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F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unctionality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ehaviour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implemented via M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ethods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/member Functions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I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nstance of class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Topics covered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68400"/>
            <a:ext cx="7772400" cy="5511165"/>
          </a:xfrm>
        </p:spPr>
        <p:txBody>
          <a:bodyPr/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Difference between C and C++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Introduction to C++: Identifier, Keywords, DataTypes, Constants,Variables,Functions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Operators: Arithmetic, relational, logical, conditional and assignment. Sizeof operator, Operator precedence and associativity.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 conversion, Variable declaration, expressions, statements, manipulators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Input and output statements, stream I/O, Conditional and Iterative statements,breaking control statements.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OOP Concepts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Class and Objects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  <a:p>
            <a:pPr marL="342900" indent="-342900" algn="just">
              <a:lnSpc>
                <a:spcPct val="120000"/>
              </a:lnSpc>
              <a:buFont typeface="Arial" panose="02080604020202020204" pitchFamily="34" charset="0"/>
              <a:buAutoNum type="arabicPeriod"/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Executing sample C++ programs 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20000"/>
              </a:lnSpc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752600"/>
            <a:ext cx="7772400" cy="4114800"/>
          </a:xfrm>
        </p:spPr>
        <p:txBody>
          <a:bodyPr/>
          <a:p>
            <a:pPr marL="0" indent="0">
              <a:buNone/>
            </a:pP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Object of 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: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Attributes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Roll No : 5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Name : Harry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 : 605 -AB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 : [34,23,55]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Height : 4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Attendence : [Jan: 23,Feb: 21,..]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lvl="0"/>
            <a:r>
              <a:rPr lang="en-US" altLang="en-US" sz="2055">
                <a:latin typeface="FreeMono" panose="020F0409020205020404" charset="0"/>
                <a:ea typeface="FreeMono" panose="020F0409020205020404" charset="0"/>
              </a:rPr>
              <a:t>Functionalities</a:t>
            </a:r>
            <a:endParaRPr lang="en-US" altLang="en-US" sz="205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lvl="1"/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Noto Serif CJK JP" panose="02020400000000000000" charset="-122"/>
                <a:ea typeface="Noto Serif CJK JP" panose="02020400000000000000" charset="-122"/>
              </a:rPr>
              <a:t>Class</a:t>
            </a:r>
            <a:endParaRPr 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Specification of Object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lueprint that specifies the attributes and behavior of an Object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B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ehaviors are actions that an object can perform.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Classes are </a:t>
            </a:r>
            <a:r>
              <a:rPr lang="en-US" sz="1800" b="1">
                <a:latin typeface="Noto Serif CJK JP" panose="02020400000000000000" charset="-122"/>
                <a:ea typeface="Noto Serif CJK JP" panose="02020400000000000000" charset="-122"/>
              </a:rPr>
              <a:t>user defined </a:t>
            </a:r>
            <a:r>
              <a:rPr sz="1800" b="1">
                <a:latin typeface="Noto Serif CJK JP" panose="02020400000000000000" charset="-122"/>
                <a:ea typeface="Noto Serif CJK JP" panose="02020400000000000000" charset="-122"/>
              </a:rPr>
              <a:t>data type</a:t>
            </a:r>
            <a:r>
              <a:rPr sz="1800">
                <a:latin typeface="Noto Serif CJK JP" panose="02020400000000000000" charset="-122"/>
                <a:ea typeface="Noto Serif CJK JP" panose="02020400000000000000" charset="-122"/>
              </a:rPr>
              <a:t> based on which objects are created.</a:t>
            </a:r>
            <a:endParaRPr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48260"/>
            <a:ext cx="7772400" cy="1143000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Example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15" y="1384300"/>
            <a:ext cx="7772400" cy="5043805"/>
          </a:xfrm>
        </p:spPr>
        <p:txBody>
          <a:bodyPr/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class </a:t>
            </a:r>
            <a:r>
              <a:rPr lang="en-US" altLang="en-US" sz="1800" b="1">
                <a:latin typeface="FreeMono" panose="020F0409020205020404" charset="0"/>
                <a:ea typeface="FreeMono" panose="020F0409020205020404" charset="0"/>
              </a:rPr>
              <a:t>Student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{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int rollNo 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	char [] name;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address;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	char []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marks;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float height;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	Attendences attendences;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float </a:t>
            </a: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calculatePercentage()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int getAttendenanceOfMonth(Month)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457200" lvl="1" indent="0">
              <a:buNone/>
            </a:pPr>
            <a:r>
              <a:rPr lang="en-US" altLang="en-US" sz="1795">
                <a:latin typeface="FreeMono" panose="020F0409020205020404" charset="0"/>
                <a:ea typeface="FreeMono" panose="020F0409020205020404" charset="0"/>
              </a:rPr>
              <a:t>}</a:t>
            </a:r>
            <a:endParaRPr lang="en-US" altLang="en-US" sz="1795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Object Creation :  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Student s1 = new Student();    // 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s1.rollNo</a:t>
            </a:r>
            <a:r>
              <a:rPr lang="en-US" altLang="en-US" sz="1800">
                <a:latin typeface="FreeMono" panose="020F0409020205020404" charset="0"/>
                <a:ea typeface="FreeMono" panose="020F0409020205020404" charset="0"/>
              </a:rPr>
              <a:t> - 12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FreeMono" panose="020F0409020205020404" charset="0"/>
                <a:ea typeface="FreeMono" panose="020F0409020205020404" charset="0"/>
                <a:sym typeface="+mn-ea"/>
              </a:rPr>
              <a:t> Student s2 = new Student();    // s2.rollNo - 23</a:t>
            </a: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  <a:p>
            <a:pPr marL="0" indent="0">
              <a:buNone/>
            </a:pPr>
            <a:endParaRPr lang="en-US" altLang="en-US" sz="1800">
              <a:latin typeface="FreeMono" panose="020F0409020205020404" charset="0"/>
              <a:ea typeface="FreeMono" panose="020F04090202050204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Language Timeline 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35940" y="1206500"/>
          <a:ext cx="8166735" cy="508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45"/>
                <a:gridCol w="2722245"/>
                <a:gridCol w="2722245"/>
              </a:tblGrid>
              <a:tr h="67246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Machine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Assembly Language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Procedural  Programming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3594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owest-level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Intermediate level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igh-level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47764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nderstood by computers.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Converted into machine language by assembler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H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igh-level languages are translated into assembly language or machine language by a compiler.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47764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lmost impossible for humans to use because they consist entirely of numbers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/Binary 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G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enerally lack high-level conveniences such as variables and functions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I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nstructions and variables have names instead of being just numbers.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92392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893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</a:rPr>
              <a:t>Difference between C and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35940" y="1105535"/>
          <a:ext cx="8167370" cy="4007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685"/>
                <a:gridCol w="4083685"/>
              </a:tblGrid>
              <a:tr h="68580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C 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cs typeface="+mj-ea"/>
                          <a:sym typeface="+mn-ea"/>
                        </a:rPr>
                        <a:t>C++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cs typeface="+mj-ea"/>
                        <a:sym typeface="+mn-ea"/>
                      </a:endParaRPr>
                    </a:p>
                  </a:txBody>
                  <a:tcPr/>
                </a:tc>
              </a:tr>
              <a:tr h="54673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 is a subset of C++.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C++ is a superset of C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29095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 supports procedural programming paradigm for code development.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C++ supports both procedural and object oriented programming paradigms; therefore C++ is also called a hybrid language.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541655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F</a:t>
                      </a:r>
                      <a:r>
                        <a:rPr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unction driven language.</a:t>
                      </a:r>
                      <a:endParaRPr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bject driven language.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942340"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101010101011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Eg : MOV A B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        ADD 2 3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 fontAlgn="b"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275" y="2844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Introduction to C++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C++ is a statically-typed, free-form, (usually) compiled, multi-paradigm, general-purpose programming language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C++ is completely free and readily available on all platforms.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C++ compiler : Converts C++ code to machine understandable code.</a:t>
            </a: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sz="2000">
                <a:latin typeface="Noto Serif CJK JP" panose="02020400000000000000" charset="-122"/>
                <a:ea typeface="Noto Serif CJK JP" panose="02020400000000000000" charset="-122"/>
              </a:rPr>
              <a:t>Many major applications like </a:t>
            </a:r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Game Development, Android Native Development, Desktop Application Development, System core Application Development etc.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marL="0" indent="0" algn="just">
              <a:buNone/>
            </a:pP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r>
              <a:rPr lang="en-US" altLang="en-US" sz="2000">
                <a:latin typeface="Noto Serif CJK JP" panose="02020400000000000000" charset="-122"/>
                <a:ea typeface="Noto Serif CJK JP" panose="02020400000000000000" charset="-122"/>
              </a:rPr>
              <a:t>Its base for all commonly widely used languages.</a:t>
            </a:r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/>
            <a:endParaRPr lang="en-US" altLang="en-US" sz="20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Keywords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Every word in C++ language is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either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 keyword or an identifier.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They are specifically used by the compiler for its own purpose and they serve as building blocks of a C++ program.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These words convey speical meanin to the compliler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 C++ language has some reserve words which are called keywords of C++ language. These are the part of the C++ Tokens.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90000"/>
              </a:lnSpc>
            </a:pP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There are 63 keywords currently defined for Standard C++.</a:t>
            </a: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Identifiers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Every word in C++ language is </a:t>
            </a:r>
            <a:r>
              <a:rPr lang="en-US" altLang="en-US" sz="1800">
                <a:latin typeface="Noto Serif CJK JP" panose="02020400000000000000" charset="-122"/>
                <a:ea typeface="Noto Serif CJK JP" panose="02020400000000000000" charset="-122"/>
              </a:rPr>
              <a:t>either </a:t>
            </a: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a keyword or an identifier. 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The name of a variable, function, class, or other entity in C++ is called an identifier. C++ gives you a lot of flexibility to name identifiers as you wish. However, there are a few rules that must be followed when naming identifiers: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can not be a keyword. Keywords are reserved.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can only be composed of letters, numbers, and the underscore character. That means the name can not contains no symbols (except the underscore) or whitespace.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The identifier must begin with a letter or an underscore. It can not start with a number.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lvl="1" algn="just">
              <a:lnSpc>
                <a:spcPct val="130000"/>
              </a:lnSpc>
            </a:pPr>
            <a:r>
              <a:rPr lang="en-US" sz="1575">
                <a:latin typeface="Noto Serif CJK JP" panose="02020400000000000000" charset="-122"/>
                <a:ea typeface="Noto Serif CJK JP" panose="02020400000000000000" charset="-122"/>
              </a:rPr>
              <a:t> C++ distinguishes between lower and upper case letters nvalue is different than nValue is different than NVALUE.</a:t>
            </a:r>
            <a:endParaRPr lang="en-US" sz="1575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3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335280"/>
            <a:ext cx="7772400" cy="573405"/>
          </a:xfrm>
        </p:spPr>
        <p:txBody>
          <a:bodyPr/>
          <a:p>
            <a:r>
              <a:rPr lang="en-US" altLang="en-US" sz="40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Data </a:t>
            </a:r>
            <a:r>
              <a:rPr lang="en-US" altLang="en-US" sz="3200">
                <a:latin typeface="Noto Serif CJK JP" panose="02020400000000000000" charset="-122"/>
                <a:ea typeface="Noto Serif CJK JP" panose="02020400000000000000" charset="-122"/>
                <a:sym typeface="+mn-ea"/>
              </a:rPr>
              <a:t>Types</a:t>
            </a:r>
            <a:endParaRPr lang="en-US" altLang="en-US" sz="3200">
              <a:latin typeface="Noto Serif CJK JP" panose="02020400000000000000" charset="-122"/>
              <a:ea typeface="Noto Serif CJK JP" panose="02020400000000000000" charset="-122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685800" y="1504315"/>
            <a:ext cx="7772400" cy="5003800"/>
          </a:xfrm>
        </p:spPr>
        <p:txBody>
          <a:bodyPr/>
          <a:p>
            <a:pPr algn="just">
              <a:lnSpc>
                <a:spcPct val="100000"/>
              </a:lnSpc>
            </a:pPr>
            <a:r>
              <a:rPr lang="en-US" sz="1800">
                <a:latin typeface="Noto Serif CJK JP" panose="02020400000000000000" charset="-122"/>
                <a:ea typeface="Noto Serif CJK JP" panose="02020400000000000000" charset="-122"/>
              </a:rPr>
              <a:t>Data types define the type of data a variable can hold, for example an integer variable can hold integer data, a character type variable can hold character data etc.</a:t>
            </a:r>
            <a:endParaRPr lang="en-US" sz="1800">
              <a:latin typeface="Noto Serif CJK JP" panose="02020400000000000000" charset="-122"/>
              <a:ea typeface="Noto Serif CJK JP" panose="02020400000000000000" charset="-122"/>
            </a:endParaRPr>
          </a:p>
          <a:p>
            <a:pPr algn="just">
              <a:lnSpc>
                <a:spcPct val="100000"/>
              </a:lnSpc>
            </a:pPr>
            <a:endParaRPr lang="en-US" altLang="en-US" sz="1800">
              <a:latin typeface="Noto Serif CJK JP" panose="02020400000000000000" charset="-122"/>
              <a:ea typeface="Noto Serif CJK JP" panose="02020400000000000000" charset="-122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518160" y="2677795"/>
          <a:ext cx="8107680" cy="405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2560"/>
                <a:gridCol w="2702560"/>
                <a:gridCol w="2702560"/>
              </a:tblGrid>
              <a:tr h="64008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Primary(Built-in) 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User Defined Data Types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Derived Data Types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201168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B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asic storage units of a computer and the most common ways of using them to hold data 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which understoodable by machine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ser can define additional types </a:t>
                      </a: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using primitive and derived datatypes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</a:t>
                      </a:r>
                      <a:r>
                        <a:rPr 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onstruct other types using declarator operator</a:t>
                      </a: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  <a:tr h="139954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Example :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char,int,float,boolean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en-US">
                          <a:latin typeface="Noto Serif CJK JP" panose="02020400000000000000" charset="-122"/>
                          <a:ea typeface="Noto Serif CJK JP" panose="02020400000000000000" charset="-122"/>
                        </a:rPr>
                        <a:t>,double ,void</a:t>
                      </a: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  <a:p>
                      <a:pPr algn="just">
                        <a:buNone/>
                      </a:pPr>
                      <a:endParaRPr lang="en-US" alt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Example :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Structure</a:t>
                      </a:r>
                      <a:r>
                        <a:rPr 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</a:t>
                      </a: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Union</a:t>
                      </a:r>
                      <a:endParaRPr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Class</a:t>
                      </a:r>
                      <a:r>
                        <a:rPr 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, </a:t>
                      </a:r>
                      <a:r>
                        <a:rPr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Enumeration</a:t>
                      </a:r>
                      <a:endParaRPr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Example :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r>
                        <a:rPr lang="en-US" altLang="en-US" sz="1800">
                          <a:latin typeface="Noto Serif CJK JP" panose="02020400000000000000" charset="-122"/>
                          <a:ea typeface="Noto Serif CJK JP" panose="02020400000000000000" charset="-122"/>
                          <a:sym typeface="+mn-ea"/>
                        </a:rPr>
                        <a:t>Array, Function, Pointer, Reference</a:t>
                      </a:r>
                      <a:endParaRPr lang="en-US" altLang="en-US" sz="1800">
                        <a:latin typeface="Noto Serif CJK JP" panose="02020400000000000000" charset="-122"/>
                        <a:ea typeface="Noto Serif CJK JP" panose="02020400000000000000" charset="-122"/>
                        <a:sym typeface="+mn-ea"/>
                      </a:endParaRPr>
                    </a:p>
                    <a:p>
                      <a:pPr algn="just">
                        <a:buNone/>
                      </a:pPr>
                      <a:endParaRPr lang="en-US">
                        <a:latin typeface="Noto Serif CJK JP" panose="02020400000000000000" charset="-122"/>
                        <a:ea typeface="Noto Serif CJK JP" panose="02020400000000000000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14259</Words>
  <Application>WPS Presentation</Application>
  <PresentationFormat>On-screen Show (4:3)</PresentationFormat>
  <Paragraphs>588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Noto Sans Mono CJK JP</vt:lpstr>
      <vt:lpstr>Times New Roman</vt:lpstr>
      <vt:lpstr>Noto Serif CJK JP</vt:lpstr>
      <vt:lpstr>FreeMono</vt:lpstr>
      <vt:lpstr>微软雅黑</vt:lpstr>
      <vt:lpstr>Droid Sans Fallback</vt:lpstr>
      <vt:lpstr>Arial Unicode MS</vt:lpstr>
      <vt:lpstr>DejaVu Sans</vt:lpstr>
      <vt:lpstr>Default Design</vt:lpstr>
      <vt:lpstr>Objected Oriented Programming Concepts Using C++ &amp; Data Structures</vt:lpstr>
      <vt:lpstr>Intro</vt:lpstr>
      <vt:lpstr>Topics covered</vt:lpstr>
      <vt:lpstr>Language Timeline </vt:lpstr>
      <vt:lpstr>Difference between C and C++</vt:lpstr>
      <vt:lpstr>Introduction to C++</vt:lpstr>
      <vt:lpstr>Keywords</vt:lpstr>
      <vt:lpstr>Identifiers</vt:lpstr>
      <vt:lpstr>Data Types</vt:lpstr>
      <vt:lpstr>Constants</vt:lpstr>
      <vt:lpstr>Variables in C++</vt:lpstr>
      <vt:lpstr> Functions in C++</vt:lpstr>
      <vt:lpstr>Declaration, Definition and Calling a Function</vt:lpstr>
      <vt:lpstr>Example</vt:lpstr>
      <vt:lpstr>Scope of Variables</vt:lpstr>
      <vt:lpstr>Scope of Variables</vt:lpstr>
      <vt:lpstr>Operators in C++</vt:lpstr>
      <vt:lpstr>Operator Precedence in C++</vt:lpstr>
      <vt:lpstr>Scope of Variables</vt:lpstr>
      <vt:lpstr>Type Conversion</vt:lpstr>
      <vt:lpstr>Type Conversion</vt:lpstr>
      <vt:lpstr>Cont.</vt:lpstr>
      <vt:lpstr>Variable Declaration in C++</vt:lpstr>
      <vt:lpstr>C++ Statements</vt:lpstr>
      <vt:lpstr>C++ Statements</vt:lpstr>
      <vt:lpstr>Iteration Statements (C++)</vt:lpstr>
      <vt:lpstr>Iteration Statements (C++)</vt:lpstr>
      <vt:lpstr>Concepts</vt:lpstr>
      <vt:lpstr>Object</vt:lpstr>
      <vt:lpstr>Example</vt:lpstr>
      <vt:lpstr>Class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jishnu</cp:lastModifiedBy>
  <cp:revision>28</cp:revision>
  <dcterms:created xsi:type="dcterms:W3CDTF">2019-06-20T10:43:20Z</dcterms:created>
  <dcterms:modified xsi:type="dcterms:W3CDTF">2019-06-20T10:43:20Z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