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80" r:id="rId6"/>
    <p:sldId id="282" r:id="rId7"/>
    <p:sldId id="283" r:id="rId8"/>
    <p:sldId id="285" r:id="rId9"/>
    <p:sldId id="286" r:id="rId10"/>
    <p:sldId id="284" r:id="rId11"/>
    <p:sldId id="259" r:id="rId12"/>
    <p:sldId id="261" r:id="rId13"/>
    <p:sldId id="266" r:id="rId14"/>
    <p:sldId id="260" r:id="rId15"/>
    <p:sldId id="267" r:id="rId16"/>
    <p:sldId id="263" r:id="rId17"/>
    <p:sldId id="264" r:id="rId18"/>
    <p:sldId id="268" r:id="rId19"/>
    <p:sldId id="262" r:id="rId20"/>
    <p:sldId id="270" r:id="rId21"/>
    <p:sldId id="265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71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2409825"/>
            <a:ext cx="7772400" cy="2038350"/>
          </a:xfrm>
        </p:spPr>
        <p:txBody>
          <a:bodyPr/>
          <a:lstStyle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Objected Oriented Programming Concepts Using C++</a:t>
            </a:r>
            <a:b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</a:br>
            <a:endParaRPr lang="en-IN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Object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Represents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entity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ttributes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characteristics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via v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ariable data members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unctionality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ehaviour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via M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ethods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/member Functions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nstance of class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52600"/>
            <a:ext cx="7772400" cy="4114800"/>
          </a:xfrm>
        </p:spPr>
        <p:txBody>
          <a:bodyPr/>
          <a:p>
            <a:pPr marL="0" indent="0"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Object of 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: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Attributes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Roll No : 5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Name : Harry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 : 605 -AB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 : [34,23,55]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Height : 4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 : [Jan: 23,Feb: 21,..]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0"/>
            <a:r>
              <a:rPr lang="en-US" altLang="en-US" sz="2055">
                <a:latin typeface="FreeMono" panose="020F0409020205020404" charset="0"/>
                <a:ea typeface="FreeMono" panose="020F0409020205020404" charset="0"/>
              </a:rPr>
              <a:t>Functionalities</a:t>
            </a:r>
            <a:endParaRPr lang="en-US" altLang="en-US" sz="205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Specification of Object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lueprint that specifies the attributes and behavior of an Object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ehaviors are actions that an object can perform.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Classes are </a:t>
            </a:r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user defined </a:t>
            </a:r>
            <a:r>
              <a:rPr sz="2400" b="1">
                <a:latin typeface="Noto Serif CJK JP" panose="02020400000000000000" charset="-122"/>
                <a:ea typeface="Noto Serif CJK JP" panose="02020400000000000000" charset="-122"/>
              </a:rPr>
              <a:t>data type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 based on which objects are created.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777240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  //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s1.rollNo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- 12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  // s2.rollNo - 23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rapping upon the data and related methods into a single unit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Prevent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access of private data members from outside the class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To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achieve encapsulation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- derived Data Type </a:t>
            </a:r>
            <a:r>
              <a:rPr lang="en-US" altLang="en-US" sz="2400" b="1">
                <a:latin typeface="Noto Serif CJK JP" panose="02020400000000000000" charset="-122"/>
                <a:ea typeface="Noto Serif CJK JP" panose="02020400000000000000" charset="-122"/>
              </a:rPr>
              <a:t>class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is used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Provide interface - Best Practice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Data Abstraction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325880"/>
            <a:ext cx="7772400" cy="4114800"/>
          </a:xfrm>
        </p:spPr>
        <p:txBody>
          <a:bodyPr/>
          <a:p>
            <a:pPr marL="0" indent="0">
              <a:lnSpc>
                <a:spcPct val="60000"/>
              </a:lnSpc>
              <a:buNone/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Reveal only 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elevant to the context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Hiding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the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background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details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Yields to property : </a:t>
            </a:r>
            <a:r>
              <a:rPr lang="en-US" altLang="en-US" sz="2400" b="1">
                <a:latin typeface="Noto Serif CJK JP" panose="02020400000000000000" charset="-122"/>
                <a:ea typeface="Noto Serif CJK JP" panose="02020400000000000000" charset="-122"/>
              </a:rPr>
              <a:t>data hiding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using </a:t>
            </a:r>
            <a:r>
              <a:rPr lang="en-US" altLang="en-US" sz="2400" b="1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</a:rPr>
              <a:t>Access Specifiers</a:t>
            </a:r>
            <a:endParaRPr lang="en-US" altLang="en-US" sz="2400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private	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</a:rPr>
              <a:t>Scope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 :- class boundary</a:t>
            </a:r>
            <a:endParaRPr lang="en-US" altLang="en-US" sz="171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protected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:- class boundary + Inhertiance</a:t>
            </a:r>
            <a:endParaRPr lang="en-US" altLang="en-US" sz="171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public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:-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class boundary + Inhertiance +  Object</a:t>
            </a:r>
            <a:endParaRPr lang="en-US" altLang="en-US" sz="171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827786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public 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//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s1.calculatePercentage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- 92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//s2.calculatePercentage- 83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0665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Inheritance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383665"/>
            <a:ext cx="8073390" cy="4852670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an object of class acquires the properties of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another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class.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Parent / Super class - whose properties can be inherited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Child / Sub class - who inherts the properties of class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Types of Inheritance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Single 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Multiple</a:t>
            </a:r>
            <a:endParaRPr 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achieves reusability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implenmented using operator ':' with access modifers [private , protected, public]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-4445"/>
            <a:ext cx="7772400" cy="890905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45" y="3649980"/>
            <a:ext cx="5318125" cy="29851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: public Person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 public int getAttendOfMonth(Month)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180" y="886460"/>
            <a:ext cx="395033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private int aadharNo;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protected char[] name;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protected char[] address;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void showID()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87190" y="1115060"/>
            <a:ext cx="494347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Teacher : public 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private int employeeNo 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Mono" panose="020F0409020205020404" charset="0"/>
                <a:ea typeface="FreeMono" panose="020F0409020205020404" charset="0"/>
              </a:rPr>
              <a:t>private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char[] subjectsTaken;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 private int experience;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int getexpertiseSubject();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80010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3010"/>
            <a:ext cx="7772400" cy="541782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ehaves differently in different situation.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Function overloading and Operator overloading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unction overloading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: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more than one function with same name but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implements different action by varying parameters or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type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in function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Operator overloading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 same operator perform different functionality by differentiate the type of arguments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Types of Polymorphism :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sz="2100">
                <a:latin typeface="Noto Serif CJK JP" panose="02020400000000000000" charset="-122"/>
                <a:ea typeface="Noto Serif CJK JP" panose="02020400000000000000" charset="-122"/>
              </a:rPr>
              <a:t>Compile time  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: -  Function or Operator overloading.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sz="2100">
                <a:latin typeface="Noto Serif CJK JP" panose="02020400000000000000" charset="-122"/>
                <a:ea typeface="Noto Serif CJK JP" panose="02020400000000000000" charset="-122"/>
              </a:rPr>
              <a:t>Runtime 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:- Function overriding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Why ?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Programming -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Machine Language -&gt; Assembly Language -&gt; Procedural Programming Language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Big logic Divided into functions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Not emphasis on Data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Need to make data global or via passing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gap b\w client and developer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In real world   talk about objects 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Seek object for their functionality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MultiBehaviour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1 int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public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void func(int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same name but 1 double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func(double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// function with same name and 2 int parameters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func(int x, int y)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&amp;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y is " &lt;&lt;x&lt;&lt;"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,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"&lt;&lt;y&lt;&lt;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635"/>
            <a:ext cx="7772400" cy="5702300"/>
          </a:xfrm>
        </p:spPr>
        <p:txBody>
          <a:bodyPr/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int main()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obj1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= new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MultiBehaviour()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Which function is called will depend on the parameters passed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first 'func' is called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obj1.func(7);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second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obj1.func(9.132);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third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obj1.func(85,64);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return 0;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41275"/>
            <a:ext cx="7772400" cy="114300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" y="970280"/>
            <a:ext cx="8766175" cy="5655310"/>
          </a:xfrm>
        </p:spPr>
        <p:txBody>
          <a:bodyPr/>
          <a:p>
            <a:pPr marL="0" indent="0">
              <a:buNone/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227965" y="1553845"/>
          <a:ext cx="8686800" cy="41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665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Machine Language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Assembly Language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Procedural  Programming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lowest-level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intermediate level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high-level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812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understood by computers.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converted into machine language by assembler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high-level languages are translated into assembly language or machine language by a compiler.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almost impossible for humans to use because they consist entirely of numbers</a:t>
                      </a: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/Binary 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generally lack high-level conveniences such as variables and functions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instructions and variables have names instead of being just numbers.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81216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101010101011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MOV A B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       ADD 2 3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>
                        <a:buNone/>
                      </a:pP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C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Variables in C++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>
              <a:lnSpc>
                <a:spcPct val="110000"/>
              </a:lnSpc>
            </a:pP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tore any type of values within a program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eclared in various ways each having different memory requirements and storing capability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ame of memory locations that are allocated by compilers, and the allocation is done based on the data type used for declaring the variable.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" altLang="en-US" sz="2800" b="1">
                <a:latin typeface="Noto Serif CJK JP" panose="02020400000000000000" charset="-122"/>
                <a:ea typeface="Noto Serif CJK JP" panose="02020400000000000000" charset="-122"/>
              </a:rPr>
              <a:t>Syntax :</a:t>
            </a: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data_type variable_name;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10000"/>
              </a:lnSpc>
            </a:pPr>
            <a:r>
              <a:rPr lang="" altLang="en-US" sz="2450">
                <a:latin typeface="Noto Serif CJK JP" panose="02020400000000000000" charset="-122"/>
                <a:ea typeface="Noto Serif CJK JP" panose="02020400000000000000" charset="-122"/>
              </a:rPr>
              <a:t>Eg : int a; char b;</a:t>
            </a:r>
            <a:endParaRPr lang="" altLang="en-US" sz="245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Built-in Data types : predefined data types and can be used directly by the user to declare variables. example: int, char , float, bool etc.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unctions in C++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5835650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provide modularity to a program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" altLang="en-US" sz="2300">
                <a:latin typeface="Noto Serif CJK JP" panose="02020400000000000000" charset="-122"/>
                <a:ea typeface="Noto Serif CJK JP" panose="02020400000000000000" charset="-122"/>
              </a:rPr>
              <a:t>defines an logic or action/steps  in the program</a:t>
            </a:r>
            <a:endParaRPr lang="" alt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" altLang="en-US" sz="2300">
                <a:latin typeface="Noto Serif CJK JP" panose="02020400000000000000" charset="-122"/>
                <a:ea typeface="Noto Serif CJK JP" panose="02020400000000000000" charset="-122"/>
              </a:rPr>
              <a:t>Implementation Units of function in C++ :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" altLang="en-US" sz="23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eturn-type: suggests what the function will return. It can be int, char, </a:t>
            </a:r>
            <a:r>
              <a:rPr lang="" altLang="en-US" sz="2300">
                <a:latin typeface="Noto Serif CJK JP" panose="02020400000000000000" charset="-122"/>
                <a:ea typeface="Noto Serif CJK JP" panose="02020400000000000000" charset="-122"/>
              </a:rPr>
              <a:t>..etc </a:t>
            </a: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There can be functions which does not return anything, they are mentioned with void.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Function Name: is the name of the function, using the function name it is called. 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Parameters: are variables to hold values of arguments passed while function is called. A function may or may not contain parameter list.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lvl="1">
              <a:lnSpc>
                <a:spcPct val="100000"/>
              </a:lnSpc>
            </a:pP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Eg 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int </a:t>
            </a:r>
            <a:r>
              <a:rPr lang="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add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(int a</a:t>
            </a:r>
            <a:r>
              <a:rPr lang="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,int b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);  </a:t>
            </a:r>
            <a:r>
              <a:rPr lang="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void print(char a);  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void </a:t>
            </a:r>
            <a:r>
              <a:rPr lang="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getSomething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();   </a:t>
            </a:r>
            <a:endParaRPr lang="en-US" altLang="en-US" sz="2000" b="1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>
              <a:lnSpc>
                <a:spcPct val="100000"/>
              </a:lnSpc>
            </a:pPr>
            <a:endParaRPr lang="en-US" altLang="en-US" sz="2000" b="1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" altLang="en-US" sz="2300" b="1">
                <a:latin typeface="Noto Serif CJK JP" panose="02020400000000000000" charset="-122"/>
                <a:ea typeface="Noto Serif CJK JP" panose="02020400000000000000" charset="-122"/>
              </a:rPr>
              <a:t>	</a:t>
            </a:r>
            <a:endParaRPr lang="en-US" sz="2300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eclaration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, Defini</a:t>
            </a: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tion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 and Calling a Function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1435100"/>
            <a:ext cx="8749030" cy="5387975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Function declaration, is done to tell the compiler about the existence of the function. Function's return type, its name &amp; parameter list is mentioned.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" altLang="en-US" sz="2300">
                <a:latin typeface="Noto Serif CJK JP" panose="02020400000000000000" charset="-122"/>
                <a:ea typeface="Noto Serif CJK JP" panose="02020400000000000000" charset="-122"/>
              </a:rPr>
              <a:t>Function </a:t>
            </a:r>
            <a:r>
              <a:rPr lang="en-US" altLang="en-US" sz="23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Definition </a:t>
            </a:r>
            <a:r>
              <a:rPr lang="" altLang="en-US" sz="23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, tells what the function do. Here the logic or action/steps to be done is written.</a:t>
            </a:r>
            <a:endParaRPr lang="" altLang="en-US" sz="23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" altLang="en-US" sz="2300">
                <a:latin typeface="Noto Serif CJK JP" panose="02020400000000000000" charset="-122"/>
                <a:ea typeface="Noto Serif CJK JP" panose="02020400000000000000" charset="-122"/>
              </a:rPr>
              <a:t>Calling a Function : Functions are called by their names, its where we tell the machine to execute the instructions listed in defintion and we can pass the data to the functions </a:t>
            </a:r>
            <a:endParaRPr lang="" alt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5" y="361315"/>
            <a:ext cx="7772400" cy="72898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7772400" cy="504380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//declaring the function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int sum (int x, int y)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;  </a:t>
            </a:r>
            <a:r>
              <a:rPr lang="" altLang="en-US" sz="1800" b="1">
                <a:latin typeface="FreeMono" panose="020F0409020205020404" charset="0"/>
                <a:ea typeface="FreeMono" panose="020F0409020205020404" charset="0"/>
              </a:rPr>
              <a:t>//presents ';' to indicate 				     //declaration or end of stmt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void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main()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a = 10;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b = 20;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c = sum (a, b);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 // calling the function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//defining the function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int sum (int x, int y) </a:t>
            </a:r>
            <a:r>
              <a:rPr lang="" altLang="en-US" sz="1800" b="1">
                <a:latin typeface="FreeMono" panose="020F0409020205020404" charset="0"/>
                <a:ea typeface="FreeMono" panose="020F0409020205020404" charset="0"/>
              </a:rPr>
              <a:t>//presents {} to define the 				   //function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int z = x + y;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return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z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Scope of Variables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All the variables have their area of functioning, and out of that boundary they don't hold their value, this boundary is called scope of the variable 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Scope are defined using blocks {} in C++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Global variables are those, which ar once declared and can be used throughout the lifetime of the program by any class or any function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Local variables are the variables which exist only between the curly braces, in which its declared. Outside that they are unavailable and leads to compile time error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Concepts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Object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 Abstractions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Inheritance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7167</Words>
  <Application>WPS Presentation</Application>
  <PresentationFormat>On-screen Show (4:3)</PresentationFormat>
  <Paragraphs>311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Noto Sans Mono CJK JP</vt:lpstr>
      <vt:lpstr>Noto Serif CJK JP</vt:lpstr>
      <vt:lpstr>FreeMono</vt:lpstr>
      <vt:lpstr>微软雅黑</vt:lpstr>
      <vt:lpstr>Droid Sans Fallback</vt:lpstr>
      <vt:lpstr>Arial Unicode MS</vt:lpstr>
      <vt:lpstr>Calibri</vt:lpstr>
      <vt:lpstr>DejaVu Sans</vt:lpstr>
      <vt:lpstr>Presentation1</vt:lpstr>
      <vt:lpstr>Objected Oriented Programming Concepts Using C++ </vt:lpstr>
      <vt:lpstr>Why ?</vt:lpstr>
      <vt:lpstr>Why ?</vt:lpstr>
      <vt:lpstr>Concepts</vt:lpstr>
      <vt:lpstr>Variables in C++</vt:lpstr>
      <vt:lpstr> Functions in C++</vt:lpstr>
      <vt:lpstr>Example</vt:lpstr>
      <vt:lpstr>Variables in C++</vt:lpstr>
      <vt:lpstr>Concepts</vt:lpstr>
      <vt:lpstr>Object</vt:lpstr>
      <vt:lpstr>Example</vt:lpstr>
      <vt:lpstr>Class</vt:lpstr>
      <vt:lpstr>Example</vt:lpstr>
      <vt:lpstr>Data Encapsulation</vt:lpstr>
      <vt:lpstr>Data Abstraction</vt:lpstr>
      <vt:lpstr>Example</vt:lpstr>
      <vt:lpstr>Inheritance</vt:lpstr>
      <vt:lpstr>Example</vt:lpstr>
      <vt:lpstr>Polymorphism</vt:lpstr>
      <vt:lpstr>Example</vt:lpstr>
      <vt:lpstr>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18</cp:revision>
  <dcterms:created xsi:type="dcterms:W3CDTF">2019-06-18T10:21:16Z</dcterms:created>
  <dcterms:modified xsi:type="dcterms:W3CDTF">2019-06-18T10:21:16Z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