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3" r:id="rId8"/>
    <p:sldId id="279" r:id="rId9"/>
    <p:sldId id="281" r:id="rId10"/>
    <p:sldId id="285" r:id="rId11"/>
    <p:sldId id="280" r:id="rId12"/>
    <p:sldId id="286" r:id="rId13"/>
    <p:sldId id="264" r:id="rId14"/>
    <p:sldId id="287" r:id="rId15"/>
    <p:sldId id="282" r:id="rId16"/>
    <p:sldId id="265" r:id="rId17"/>
    <p:sldId id="278" r:id="rId18"/>
    <p:sldId id="283" r:id="rId19"/>
    <p:sldId id="284"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85" y="2428875"/>
            <a:ext cx="7772400" cy="1143000"/>
          </a:xfrm>
        </p:spPr>
        <p:txBody>
          <a:bodyPr/>
          <a:lstStyle/>
          <a:p>
            <a:r>
              <a:rPr lang="en-IN" sz="3600" dirty="0">
                <a:latin typeface="Noto Serif CJK JP" panose="02020400000000000000" charset="-122"/>
                <a:ea typeface="Noto Serif CJK JP" panose="02020400000000000000" charset="-122"/>
              </a:rPr>
              <a:t>Object Oriented Programming Concepts Using C++ &amp; Data Structures</a:t>
            </a:r>
            <a:endParaRPr lang="en-IN" sz="36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2800" dirty="0" smtClean="0"/>
          </a:p>
          <a:p>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Omega Notation, Ω</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54355" y="1226185"/>
            <a:ext cx="7772400" cy="5364480"/>
          </a:xfrm>
        </p:spPr>
        <p:txBody>
          <a:bodyPr/>
          <a:lstStyle/>
          <a:p>
            <a:pPr>
              <a:lnSpc>
                <a:spcPct val="150000"/>
              </a:lnSpc>
            </a:pPr>
            <a:r>
              <a:rPr lang="en-IN" sz="1800" dirty="0" smtClean="0">
                <a:latin typeface="Noto Serif CJK JP" panose="02020400000000000000" charset="-122"/>
                <a:ea typeface="Noto Serif CJK JP" panose="02020400000000000000" charset="-122"/>
              </a:rPr>
              <a:t>The notation Ω(n) is the formal way to express the lower bound of an algorithm's running time. It measures the best case time complexity or the best amount of time an algorithm can possibly take to complete.</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FreeMono" panose="020F0409020205020404" charset="0"/>
                <a:ea typeface="FreeMono" panose="020F0409020205020404" charset="0"/>
              </a:rPr>
              <a:t>Ω(f(n)) ≥ { g(n) : there exists c &gt; 0 and n0 such that g(n) ≤ c.f(n) for all n &gt; n0. }</a:t>
            </a:r>
            <a:endParaRPr lang="en-IN" sz="1800" dirty="0" smtClean="0">
              <a:latin typeface="FreeMono" panose="020F0409020205020404" charset="0"/>
              <a:ea typeface="FreeMono" panose="020F0409020205020404" charset="0"/>
            </a:endParaRPr>
          </a:p>
        </p:txBody>
      </p:sp>
      <p:pic>
        <p:nvPicPr>
          <p:cNvPr id="4" name="Picture 3" descr="omega_notation"/>
          <p:cNvPicPr>
            <a:picLocks noChangeAspect="1"/>
          </p:cNvPicPr>
          <p:nvPr/>
        </p:nvPicPr>
        <p:blipFill>
          <a:blip r:embed="rId1"/>
          <a:stretch>
            <a:fillRect/>
          </a:stretch>
        </p:blipFill>
        <p:spPr>
          <a:xfrm>
            <a:off x="4195445" y="2582545"/>
            <a:ext cx="3799205" cy="27609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Example : </a:t>
            </a:r>
            <a:r>
              <a:rPr lang="en-US" altLang="en-IN" sz="2800" dirty="0">
                <a:latin typeface="Noto Serif CJK JP" panose="02020400000000000000" charset="-122"/>
                <a:ea typeface="Noto Serif CJK JP" panose="02020400000000000000" charset="-122"/>
                <a:sym typeface="+mn-ea"/>
              </a:rPr>
              <a:t>Omega Notation, Ω</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240155"/>
            <a:ext cx="7772400" cy="3862705"/>
          </a:xfrm>
        </p:spPr>
        <p:txBody>
          <a:bodyPr/>
          <a:lstStyle/>
          <a:p>
            <a:pPr>
              <a:lnSpc>
                <a:spcPct val="150000"/>
              </a:lnSpc>
              <a:buFont typeface="Wingdings" panose="05000000000000000000" charset="0"/>
              <a:buChar char=""/>
            </a:pPr>
            <a:r>
              <a:rPr lang="" altLang="en-IN" sz="1800" dirty="0" smtClean="0">
                <a:latin typeface="FreeMono" panose="020F0409020205020404" charset="0"/>
                <a:ea typeface="FreeMono" panose="020F0409020205020404" charset="0"/>
              </a:rPr>
              <a:t>L</a:t>
            </a:r>
            <a:r>
              <a:rPr lang="en-IN" sz="1800" dirty="0" smtClean="0">
                <a:latin typeface="FreeMono" panose="020F0409020205020404" charset="0"/>
                <a:ea typeface="FreeMono" panose="020F0409020205020404" charset="0"/>
              </a:rPr>
              <a:t>et us consider a given function, f(n)=4.n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+10.n</a:t>
            </a:r>
            <a:r>
              <a:rPr lang="en-IN" sz="1800" baseline="30000" dirty="0" smtClean="0">
                <a:latin typeface="FreeMono" panose="020F0409020205020404" charset="0"/>
                <a:ea typeface="FreeMono" panose="020F0409020205020404" charset="0"/>
              </a:rPr>
              <a:t>2</a:t>
            </a:r>
            <a:r>
              <a:rPr lang="en-IN" sz="1800" dirty="0" smtClean="0">
                <a:latin typeface="FreeMono" panose="020F0409020205020404" charset="0"/>
                <a:ea typeface="FreeMono" panose="020F0409020205020404" charset="0"/>
              </a:rPr>
              <a:t>+5.n+1.</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Considering g(n)=n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 f(n)⩾4.g(n) for all the values of n&gt;0.</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Hence, the complexity of f(n) can be represented as Ω(g(n)), i.e. Ω(n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a:t>
            </a:r>
            <a:endParaRPr lang="en-IN" sz="1800" dirty="0" smtClean="0">
              <a:latin typeface="FreeMono" panose="020F0409020205020404" charset="0"/>
              <a:ea typeface="FreeMono" panose="020F04090202050204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Theta Notation, θ</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44905"/>
            <a:ext cx="7772400" cy="5665470"/>
          </a:xfrm>
        </p:spPr>
        <p:txBody>
          <a:bodyPr/>
          <a:lstStyle/>
          <a:p>
            <a:pPr>
              <a:lnSpc>
                <a:spcPct val="200000"/>
              </a:lnSpc>
            </a:pPr>
            <a:r>
              <a:rPr lang="en-IN" sz="1800" dirty="0" smtClean="0">
                <a:latin typeface="Noto Serif CJK JP" panose="02020400000000000000" charset="-122"/>
                <a:ea typeface="Noto Serif CJK JP" panose="02020400000000000000" charset="-122"/>
              </a:rPr>
              <a:t>The notation θ(n) is the formal way to express both the lower bound and the upper bound of an algorithm's running time. It is represented as follows −</a:t>
            </a: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r>
              <a:rPr lang="en-IN" sz="1800" dirty="0" smtClean="0">
                <a:latin typeface="FreeMono" panose="020F0409020205020404" charset="0"/>
                <a:ea typeface="FreeMono" panose="020F0409020205020404" charset="0"/>
              </a:rPr>
              <a:t>θ(f(n)) = { g(n) if and only if g(n) =  Ο(f(n)) and g(n) = Ω(f(n)) for all n &gt; n0. }</a:t>
            </a:r>
            <a:endParaRPr lang="en-IN" sz="1800" dirty="0" smtClean="0">
              <a:latin typeface="FreeMono" panose="020F0409020205020404" charset="0"/>
              <a:ea typeface="FreeMono" panose="020F0409020205020404" charset="0"/>
            </a:endParaRPr>
          </a:p>
        </p:txBody>
      </p:sp>
      <p:pic>
        <p:nvPicPr>
          <p:cNvPr id="4" name="Picture 3" descr="theta_notation"/>
          <p:cNvPicPr>
            <a:picLocks noChangeAspect="1"/>
          </p:cNvPicPr>
          <p:nvPr/>
        </p:nvPicPr>
        <p:blipFill>
          <a:blip r:embed="rId1"/>
          <a:stretch>
            <a:fillRect/>
          </a:stretch>
        </p:blipFill>
        <p:spPr>
          <a:xfrm>
            <a:off x="4153535" y="2505075"/>
            <a:ext cx="3785235" cy="272542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 altLang="en-US" sz="2800" dirty="0">
                <a:latin typeface="Noto Serif CJK JP" panose="02020400000000000000" charset="-122"/>
                <a:ea typeface="Noto Serif CJK JP" panose="02020400000000000000" charset="-122"/>
                <a:sym typeface="+mn-ea"/>
              </a:rPr>
              <a:t>Example : </a:t>
            </a:r>
            <a:r>
              <a:rPr lang="en-US" altLang="en-IN" sz="2800" dirty="0">
                <a:latin typeface="Noto Serif CJK JP" panose="02020400000000000000" charset="-122"/>
                <a:ea typeface="Noto Serif CJK JP" panose="02020400000000000000" charset="-122"/>
                <a:sym typeface="+mn-ea"/>
              </a:rPr>
              <a:t>Theta Notation, θ</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240155"/>
            <a:ext cx="7772400" cy="3862705"/>
          </a:xfrm>
        </p:spPr>
        <p:txBody>
          <a:bodyPr/>
          <a:lstStyle/>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Let us consider a given function, f(n)=4.n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+10.n</a:t>
            </a:r>
            <a:r>
              <a:rPr lang="en-IN" sz="1800" baseline="30000" dirty="0" smtClean="0">
                <a:latin typeface="FreeMono" panose="020F0409020205020404" charset="0"/>
                <a:ea typeface="FreeMono" panose="020F0409020205020404" charset="0"/>
              </a:rPr>
              <a:t>2</a:t>
            </a:r>
            <a:r>
              <a:rPr lang="en-IN" sz="1800" dirty="0" smtClean="0">
                <a:latin typeface="FreeMono" panose="020F0409020205020404" charset="0"/>
                <a:ea typeface="FreeMono" panose="020F0409020205020404" charset="0"/>
              </a:rPr>
              <a:t>+5.n+1</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Considering g(n)=n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 4.g(n)⩽f(n)⩽5.g(n) for all the large values of n.</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Hence, the complexity of f(n) can be represented as θ(g(n)), i.e. θ(n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a:t>
            </a:r>
            <a:endParaRPr lang="en-IN" sz="1800" dirty="0" smtClean="0">
              <a:latin typeface="FreeMono" panose="020F0409020205020404" charset="0"/>
              <a:ea typeface="FreeMono" panose="020F04090202050204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Space Complexity</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429916"/>
            <a:ext cx="7772400" cy="4832176"/>
          </a:xfrm>
        </p:spPr>
        <p:txBody>
          <a:bodyPr/>
          <a:lstStyle/>
          <a:p>
            <a:pPr>
              <a:lnSpc>
                <a:spcPct val="200000"/>
              </a:lnSpc>
            </a:pPr>
            <a:endParaRPr lang="en-IN" sz="1800" dirty="0" smtClean="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Space complexity is a function describing the amount of memory (space) an algorithm takes in terms of the amount of input to the algorithm</a:t>
            </a:r>
            <a:endParaRPr lang="en-IN" sz="1800" dirty="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Space complexity is sometimes ignored because the space used is minimal and/or obvious, however sometimes it becomes as important issue as time complexity</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rPr>
              <a:t>Time </a:t>
            </a:r>
            <a:r>
              <a:rPr lang="en-US" altLang="en-IN" sz="2800" dirty="0">
                <a:latin typeface="Noto Serif CJK JP" panose="02020400000000000000" charset="-122"/>
                <a:ea typeface="Noto Serif CJK JP" panose="02020400000000000000" charset="-122"/>
              </a:rPr>
              <a:t>Complexity</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429916"/>
            <a:ext cx="7772400" cy="4832176"/>
          </a:xfrm>
        </p:spPr>
        <p:txBody>
          <a:bodyPr/>
          <a:lstStyle/>
          <a:p>
            <a:endParaRPr lang="en-IN" sz="1800" dirty="0" smtClean="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It’s a function describing the amount of time required to run an algorithm in terms of the size of the input. "</a:t>
            </a:r>
            <a:endParaRPr lang="en-IN" sz="1800" dirty="0">
              <a:latin typeface="Noto Serif CJK JP" panose="02020400000000000000" charset="-122"/>
              <a:ea typeface="Noto Serif CJK JP" panose="02020400000000000000" charset="-122"/>
            </a:endParaRPr>
          </a:p>
          <a:p>
            <a:pPr>
              <a:lnSpc>
                <a:spcPct val="200000"/>
              </a:lnSpc>
            </a:pPr>
            <a:r>
              <a:rPr lang="en-IN" sz="1800" dirty="0">
                <a:latin typeface="Noto Serif CJK JP" panose="02020400000000000000" charset="-122"/>
                <a:ea typeface="Noto Serif CJK JP" panose="02020400000000000000" charset="-122"/>
              </a:rPr>
              <a:t>Time" can mean the number of memory accesses performed, the number of comparisons between integers, the number of times some inner loop is executed, or some other natural unit related to the amount of real time the algorithm will take.</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Apriori and Apostiari Analysis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527071"/>
            <a:ext cx="7772400" cy="4832176"/>
          </a:xfrm>
        </p:spPr>
        <p:txBody>
          <a:bodyPr/>
          <a:lstStyle/>
          <a:p>
            <a:pPr>
              <a:lnSpc>
                <a:spcPct val="150000"/>
              </a:lnSpc>
            </a:pPr>
            <a:r>
              <a:rPr lang="en-IN" sz="1800" dirty="0" smtClean="0">
                <a:latin typeface="Noto Serif CJK JP" panose="02020400000000000000" charset="-122"/>
                <a:ea typeface="Noto Serif CJK JP" panose="02020400000000000000" charset="-122"/>
              </a:rPr>
              <a:t>Apriori analysis means, analysis is performed prior to running it on a specific system. </a:t>
            </a:r>
            <a:endParaRPr lang="en-IN" sz="1800"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This analysis is a stage where a function is defined using some theoretical model.</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 Hence, we determine the time and space complexity of an algorithm by just looking at the algorithm rather than running it on a particular system with a different memory, processor, and compiler.</a:t>
            </a:r>
            <a:endParaRPr lang="en-IN" sz="1575"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Apostiari analysis of an algorithm means we perform analysis of an algorithm only after running it on a system. </a:t>
            </a:r>
            <a:endParaRPr lang="en-IN" sz="1800"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It directly depends on the system and changes from system to system.</a:t>
            </a:r>
            <a:endParaRPr lang="en-IN"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1143000"/>
          </a:xfrm>
        </p:spPr>
        <p:txBody>
          <a:bodyPr/>
          <a:p>
            <a:r>
              <a:rPr lang="" altLang="en-US" sz="2800">
                <a:latin typeface="Noto Serif CJK JP" panose="02020400000000000000" charset="-122"/>
                <a:ea typeface="Noto Serif CJK JP" panose="02020400000000000000" charset="-122"/>
              </a:rPr>
              <a:t>DS </a:t>
            </a:r>
            <a:r>
              <a:rPr lang="en-US" altLang="en-US" sz="2800">
                <a:latin typeface="Noto Serif CJK JP" panose="02020400000000000000" charset="-122"/>
                <a:ea typeface="Noto Serif CJK JP" panose="02020400000000000000" charset="-122"/>
              </a:rPr>
              <a:t>Overview &amp; Why ?</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a:lnSpc>
                <a:spcPct val="200000"/>
              </a:lnSpc>
            </a:pPr>
            <a:r>
              <a:rPr lang="en-US" altLang="en-US" sz="1800">
                <a:latin typeface="Noto Serif CJK JP" panose="02020400000000000000" charset="-122"/>
                <a:ea typeface="Noto Serif CJK JP" panose="02020400000000000000" charset="-122"/>
              </a:rPr>
              <a:t>W</a:t>
            </a:r>
            <a:r>
              <a:rPr lang="en-US" sz="1800">
                <a:latin typeface="Noto Serif CJK JP" panose="02020400000000000000" charset="-122"/>
                <a:ea typeface="Noto Serif CJK JP" panose="02020400000000000000" charset="-122"/>
              </a:rPr>
              <a:t>ay of organizing data</a:t>
            </a:r>
            <a:endParaRPr lang="en-US" sz="1800">
              <a:latin typeface="Noto Serif CJK JP" panose="02020400000000000000" charset="-122"/>
              <a:ea typeface="Noto Serif CJK JP" panose="02020400000000000000" charset="-122"/>
            </a:endParaRPr>
          </a:p>
          <a:p>
            <a:pPr>
              <a:lnSpc>
                <a:spcPct val="20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educe the space and time complexities of different tasks.</a:t>
            </a:r>
            <a:endParaRPr lang="en-US" sz="1800">
              <a:latin typeface="Noto Serif CJK JP" panose="02020400000000000000" charset="-122"/>
              <a:ea typeface="Noto Serif CJK JP" panose="02020400000000000000" charset="-122"/>
            </a:endParaRPr>
          </a:p>
          <a:p>
            <a:pPr>
              <a:lnSpc>
                <a:spcPct val="200000"/>
              </a:lnSpc>
            </a:pPr>
            <a:r>
              <a:rPr lang="en-US" altLang="en-US" sz="1800">
                <a:latin typeface="Noto Serif CJK JP" panose="02020400000000000000" charset="-122"/>
                <a:ea typeface="Noto Serif CJK JP" panose="02020400000000000000" charset="-122"/>
              </a:rPr>
              <a:t>H</a:t>
            </a:r>
            <a:r>
              <a:rPr lang="en-US" sz="1800">
                <a:latin typeface="Noto Serif CJK JP" panose="02020400000000000000" charset="-122"/>
                <a:ea typeface="Noto Serif CJK JP" panose="02020400000000000000" charset="-122"/>
              </a:rPr>
              <a:t>igh speed </a:t>
            </a:r>
            <a:r>
              <a:rPr lang="en-US" altLang="en-US" sz="1800">
                <a:latin typeface="Noto Serif CJK JP" panose="02020400000000000000" charset="-122"/>
                <a:ea typeface="Noto Serif CJK JP" panose="02020400000000000000" charset="-122"/>
              </a:rPr>
              <a:t>in </a:t>
            </a:r>
            <a:r>
              <a:rPr lang="en-US" sz="1800">
                <a:latin typeface="Noto Serif CJK JP" panose="02020400000000000000" charset="-122"/>
                <a:ea typeface="Noto Serif CJK JP" panose="02020400000000000000" charset="-122"/>
              </a:rPr>
              <a:t>processing </a:t>
            </a:r>
            <a:endParaRPr lang="en-US" sz="1800">
              <a:latin typeface="Noto Serif CJK JP" panose="02020400000000000000" charset="-122"/>
              <a:ea typeface="Noto Serif CJK JP" panose="02020400000000000000" charset="-122"/>
            </a:endParaRPr>
          </a:p>
          <a:p>
            <a:pPr>
              <a:lnSpc>
                <a:spcPct val="200000"/>
              </a:lnSpc>
            </a:pPr>
            <a:r>
              <a:rPr lang="en-US" sz="1800">
                <a:latin typeface="Noto Serif CJK JP" panose="02020400000000000000" charset="-122"/>
                <a:ea typeface="Noto Serif CJK JP" panose="02020400000000000000" charset="-122"/>
              </a:rPr>
              <a:t>Efficiency of a program</a:t>
            </a:r>
            <a:endParaRPr lang="en-US" sz="1800">
              <a:latin typeface="Noto Serif CJK JP" panose="02020400000000000000" charset="-122"/>
              <a:ea typeface="Noto Serif CJK JP" panose="02020400000000000000" charset="-122"/>
            </a:endParaRPr>
          </a:p>
          <a:p>
            <a:pPr>
              <a:lnSpc>
                <a:spcPct val="200000"/>
              </a:lnSpc>
            </a:pPr>
            <a:r>
              <a:rPr lang="en-US" sz="1800">
                <a:latin typeface="Noto Serif CJK JP" panose="02020400000000000000" charset="-122"/>
                <a:ea typeface="Noto Serif CJK JP" panose="02020400000000000000" charset="-122"/>
              </a:rPr>
              <a:t>Reusability </a:t>
            </a:r>
            <a:r>
              <a:rPr lang="en-US" altLang="en-US" sz="1800">
                <a:latin typeface="Noto Serif CJK JP" panose="02020400000000000000" charset="-122"/>
                <a:ea typeface="Noto Serif CJK JP" panose="02020400000000000000" charset="-122"/>
              </a:rPr>
              <a:t>and Abstraction</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1143000"/>
          </a:xfrm>
        </p:spPr>
        <p:txBody>
          <a:bodyPr/>
          <a:p>
            <a:r>
              <a:rPr lang="en-US" altLang="en-US" sz="2800">
                <a:latin typeface="Noto Serif CJK JP" panose="02020400000000000000" charset="-122"/>
                <a:ea typeface="Noto Serif CJK JP" panose="02020400000000000000" charset="-122"/>
              </a:rPr>
              <a:t>Data Structure Classification</a:t>
            </a:r>
            <a:endParaRPr lang="en-US" altLang="en-US" sz="2800">
              <a:latin typeface="Noto Serif CJK JP" panose="02020400000000000000" charset="-122"/>
              <a:ea typeface="Noto Serif CJK JP" panose="02020400000000000000" charset="-122"/>
            </a:endParaRPr>
          </a:p>
        </p:txBody>
      </p:sp>
      <p:pic>
        <p:nvPicPr>
          <p:cNvPr id="4" name="Content Placeholder 3" descr="ds-Classification"/>
          <p:cNvPicPr>
            <a:picLocks noChangeAspect="1"/>
          </p:cNvPicPr>
          <p:nvPr>
            <p:ph idx="1"/>
          </p:nvPr>
        </p:nvPicPr>
        <p:blipFill>
          <a:blip r:embed="rId1"/>
          <a:stretch>
            <a:fillRect/>
          </a:stretch>
        </p:blipFill>
        <p:spPr>
          <a:xfrm>
            <a:off x="685800" y="1854200"/>
            <a:ext cx="8034020" cy="4298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Array</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E</a:t>
            </a:r>
            <a:r>
              <a:rPr lang="en-US" sz="1800">
                <a:latin typeface="Noto Serif CJK JP" panose="02020400000000000000" charset="-122"/>
                <a:ea typeface="Noto Serif CJK JP" panose="02020400000000000000" charset="-122"/>
              </a:rPr>
              <a:t>lements are stored at contiguous memory locations.</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Store multiple items of the same type together</a:t>
            </a:r>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Advantages :</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Random access is allowed</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Ease of insertion and in Accesss</a:t>
            </a:r>
            <a:endParaRPr lang="en-US" altLang="en-US" sz="1800">
              <a:latin typeface="Noto Serif CJK JP" panose="02020400000000000000" charset="-122"/>
              <a:ea typeface="Noto Serif CJK JP" panose="02020400000000000000" charset="-122"/>
            </a:endParaRPr>
          </a:p>
          <a:p>
            <a:pPr lvl="0"/>
            <a:r>
              <a:rPr lang="en-US" altLang="en-US" sz="1800">
                <a:latin typeface="Noto Serif CJK JP" panose="02020400000000000000" charset="-122"/>
                <a:ea typeface="Noto Serif CJK JP" panose="02020400000000000000" charset="-122"/>
              </a:rPr>
              <a:t>Drawbacks:</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Static memory allocation</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Deletion requires Shifting of elements</a:t>
            </a:r>
            <a:endParaRPr lang="en-US" altLang="en-US" sz="1800">
              <a:latin typeface="Noto Serif CJK JP" panose="02020400000000000000" charset="-122"/>
              <a:ea typeface="Noto Serif CJK JP" panose="02020400000000000000" charset="-122"/>
            </a:endParaRPr>
          </a:p>
        </p:txBody>
      </p:sp>
      <p:pic>
        <p:nvPicPr>
          <p:cNvPr id="4" name="Picture 3" descr="array-2"/>
          <p:cNvPicPr>
            <a:picLocks noChangeAspect="1"/>
          </p:cNvPicPr>
          <p:nvPr/>
        </p:nvPicPr>
        <p:blipFill>
          <a:blip r:embed="rId1"/>
          <a:stretch>
            <a:fillRect/>
          </a:stretch>
        </p:blipFill>
        <p:spPr>
          <a:xfrm>
            <a:off x="1521460" y="2755900"/>
            <a:ext cx="6411595" cy="1345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Topics Covered</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9670"/>
            <a:ext cx="7772400" cy="4518660"/>
          </a:xfrm>
        </p:spPr>
        <p:txBody>
          <a:bodyPr/>
          <a:lstStyle/>
          <a:p>
            <a:pPr>
              <a:lnSpc>
                <a:spcPct val="150000"/>
              </a:lnSpc>
            </a:pPr>
            <a:r>
              <a:rPr lang="en-IN" sz="1800" dirty="0" smtClean="0">
                <a:latin typeface="Noto Serif CJK JP" panose="02020400000000000000" charset="-122"/>
                <a:ea typeface="Noto Serif CJK JP" panose="02020400000000000000" charset="-122"/>
              </a:rPr>
              <a:t>Introduction to algorithm</a:t>
            </a:r>
            <a:endParaRPr lang="en-IN" sz="1800" dirty="0" smtClean="0">
              <a:latin typeface="Noto Serif CJK JP" panose="02020400000000000000" charset="-122"/>
              <a:ea typeface="Noto Serif CJK JP" panose="02020400000000000000" charset="-122"/>
            </a:endParaRPr>
          </a:p>
          <a:p>
            <a:pPr>
              <a:lnSpc>
                <a:spcPct val="150000"/>
              </a:lnSpc>
            </a:pPr>
            <a:r>
              <a:rPr lang="en-US" altLang="en-IN" sz="1800" dirty="0">
                <a:latin typeface="Noto Serif CJK JP" panose="02020400000000000000" charset="-122"/>
                <a:ea typeface="Noto Serif CJK JP" panose="02020400000000000000" charset="-122"/>
                <a:sym typeface="+mn-ea"/>
              </a:rPr>
              <a:t>Analysis of Algorithms</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Space complexity of algorithm</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rPr>
              <a:t>Time complexity of algorithm</a:t>
            </a:r>
            <a:endParaRPr 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rPr>
              <a:t>Data Structures</a:t>
            </a:r>
            <a:endParaRPr lang="" alt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rPr>
              <a:t>Array</a:t>
            </a: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Noto Serif CJK JP" panose="02020400000000000000" charset="-122"/>
                <a:ea typeface="Noto Serif CJK JP" panose="02020400000000000000" charset="-122"/>
                <a:sym typeface="+mn-ea"/>
              </a:rPr>
              <a:t>Stack </a:t>
            </a:r>
            <a:r>
              <a:rPr lang="en-IN" sz="1800" dirty="0" smtClean="0">
                <a:latin typeface="Noto Serif CJK JP" panose="02020400000000000000" charset="-122"/>
                <a:ea typeface="Noto Serif CJK JP" panose="02020400000000000000" charset="-122"/>
              </a:rPr>
              <a:t>(</a:t>
            </a:r>
            <a:r>
              <a:rPr lang="en-US" altLang="en-IN" sz="1800" dirty="0" smtClean="0">
                <a:latin typeface="Noto Serif CJK JP" panose="02020400000000000000" charset="-122"/>
                <a:ea typeface="Noto Serif CJK JP" panose="02020400000000000000" charset="-122"/>
                <a:sym typeface="+mn-ea"/>
              </a:rPr>
              <a:t>Array </a:t>
            </a:r>
            <a:r>
              <a:rPr lang="" altLang="en-US" sz="1800" dirty="0" smtClean="0">
                <a:latin typeface="Noto Serif CJK JP" panose="02020400000000000000" charset="-122"/>
                <a:ea typeface="Noto Serif CJK JP" panose="02020400000000000000" charset="-122"/>
                <a:sym typeface="+mn-ea"/>
              </a:rPr>
              <a:t>Implementation</a:t>
            </a:r>
            <a:r>
              <a:rPr lang="en-IN" sz="1800" dirty="0" smtClean="0">
                <a:latin typeface="Noto Serif CJK JP" panose="02020400000000000000" charset="-122"/>
                <a:ea typeface="Noto Serif CJK JP" panose="02020400000000000000" charset="-122"/>
              </a:rPr>
              <a:t>)</a:t>
            </a:r>
            <a:endParaRPr lang="en-IN" sz="1800" dirty="0" smtClean="0">
              <a:latin typeface="Noto Serif CJK JP" panose="02020400000000000000" charset="-122"/>
              <a:ea typeface="Noto Serif CJK JP" panose="02020400000000000000" charset="-122"/>
            </a:endParaRPr>
          </a:p>
          <a:p>
            <a:pPr>
              <a:lnSpc>
                <a:spcPct val="150000"/>
              </a:lnSpc>
            </a:pPr>
            <a:r>
              <a:rPr lang="" altLang="en-IN" sz="1800" dirty="0" smtClean="0">
                <a:latin typeface="Noto Serif CJK JP" panose="02020400000000000000" charset="-122"/>
                <a:ea typeface="Noto Serif CJK JP" panose="02020400000000000000" charset="-122"/>
                <a:sym typeface="+mn-ea"/>
              </a:rPr>
              <a:t>Q</a:t>
            </a:r>
            <a:r>
              <a:rPr lang="en-IN" sz="1800" dirty="0" smtClean="0">
                <a:latin typeface="Noto Serif CJK JP" panose="02020400000000000000" charset="-122"/>
                <a:ea typeface="Noto Serif CJK JP" panose="02020400000000000000" charset="-122"/>
                <a:sym typeface="+mn-ea"/>
              </a:rPr>
              <a:t>ueue </a:t>
            </a:r>
            <a:r>
              <a:rPr lang="en-IN" sz="1800" dirty="0" smtClean="0">
                <a:latin typeface="Noto Serif CJK JP" panose="02020400000000000000" charset="-122"/>
                <a:ea typeface="Noto Serif CJK JP" panose="02020400000000000000" charset="-122"/>
              </a:rPr>
              <a:t>(</a:t>
            </a:r>
            <a:r>
              <a:rPr lang="en-US" altLang="en-IN" sz="1800" dirty="0" smtClean="0">
                <a:latin typeface="Noto Serif CJK JP" panose="02020400000000000000" charset="-122"/>
                <a:ea typeface="Noto Serif CJK JP" panose="02020400000000000000" charset="-122"/>
                <a:sym typeface="+mn-ea"/>
              </a:rPr>
              <a:t>Array </a:t>
            </a:r>
            <a:r>
              <a:rPr lang="en-US" altLang="en-US" sz="1800" dirty="0" smtClean="0">
                <a:latin typeface="Noto Serif CJK JP" panose="02020400000000000000" charset="-122"/>
                <a:ea typeface="Noto Serif CJK JP" panose="02020400000000000000" charset="-122"/>
                <a:sym typeface="+mn-ea"/>
              </a:rPr>
              <a:t>Implementation</a:t>
            </a:r>
            <a:r>
              <a:rPr lang="en-IN" sz="1800" dirty="0" smtClean="0">
                <a:latin typeface="Noto Serif CJK JP" panose="02020400000000000000" charset="-122"/>
                <a:ea typeface="Noto Serif CJK JP" panose="02020400000000000000" charset="-122"/>
              </a:rPr>
              <a:t>)</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Array - Accessing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a:lnSpc>
                <a:spcPct val="130000"/>
              </a:lnSpc>
            </a:pPr>
            <a:r>
              <a:rPr lang="en-US" altLang="en-US" sz="1800">
                <a:latin typeface="Noto Serif CJK JP" panose="02020400000000000000" charset="-122"/>
                <a:ea typeface="Noto Serif CJK JP" panose="02020400000000000000" charset="-122"/>
              </a:rPr>
              <a:t>accessed using an index number</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rPr>
              <a:t>first element is numbered 0, so that the indices in an array of 10 elements run from 0 to 9.</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rPr>
              <a:t>Complexity : O(1)</a:t>
            </a:r>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a:p>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2526665" y="4083685"/>
            <a:ext cx="3211195" cy="368300"/>
          </a:xfrm>
          <a:prstGeom prst="rect">
            <a:avLst/>
          </a:prstGeom>
          <a:noFill/>
          <a:ln w="12700" cmpd="sng">
            <a:solidFill>
              <a:schemeClr val="accent1">
                <a:shade val="50000"/>
              </a:schemeClr>
            </a:solidFill>
            <a:prstDash val="solid"/>
          </a:ln>
        </p:spPr>
        <p:txBody>
          <a:bodyPr wrap="square" rtlCol="0">
            <a:spAutoFit/>
          </a:bodyPr>
          <a:p>
            <a:r>
              <a:rPr lang="en-US">
                <a:latin typeface="FreeMono" panose="020F0409020205020404" charset="0"/>
                <a:ea typeface="FreeMono" panose="020F0409020205020404" charset="0"/>
                <a:cs typeface="Noto Sans Mono CJK JP" panose="020B0500000000000000" charset="-122"/>
              </a:rPr>
              <a:t>temp = </a:t>
            </a:r>
            <a:r>
              <a:rPr lang="en-US" altLang="en-US">
                <a:latin typeface="FreeMono" panose="020F0409020205020404" charset="0"/>
                <a:ea typeface="FreeMono" panose="020F0409020205020404" charset="0"/>
                <a:cs typeface="Noto Sans Mono CJK JP" panose="020B0500000000000000" charset="-122"/>
                <a:sym typeface="+mn-ea"/>
              </a:rPr>
              <a:t>myArray</a:t>
            </a:r>
            <a:r>
              <a:rPr lang="en-US">
                <a:latin typeface="FreeMono" panose="020F0409020205020404" charset="0"/>
                <a:ea typeface="FreeMono" panose="020F0409020205020404" charset="0"/>
                <a:cs typeface="Noto Sans Mono CJK JP" panose="020B0500000000000000" charset="-122"/>
              </a:rPr>
              <a:t>[3];   </a:t>
            </a:r>
            <a:endParaRPr lang="en-US">
              <a:latin typeface="FreeMono" panose="020F0409020205020404" charset="0"/>
              <a:ea typeface="FreeMono" panose="020F0409020205020404" charset="0"/>
              <a:cs typeface="Noto Sans Mono CJK JP" panose="020B05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Array - Insertion of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pPr marL="0" indent="0">
              <a:buNone/>
            </a:pP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Unsorted </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Keep track of number of elements in array - nElts</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Insert using index and Increment the tracking object</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Complexity : O(1)</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Sorted</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Requires Searching for the postion</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rPr>
              <a:t>Shifting the elements to make the specfied postion to be vacant.</a:t>
            </a:r>
            <a:endParaRPr lang="en-US" altLang="en-US" sz="1800">
              <a:latin typeface="Noto Serif CJK JP" panose="02020400000000000000" charset="-122"/>
              <a:ea typeface="Noto Serif CJK JP" panose="02020400000000000000" charset="-122"/>
            </a:endParaRPr>
          </a:p>
          <a:p>
            <a:pPr lvl="1"/>
            <a:r>
              <a:rPr lang="en-US" altLang="en-US" sz="1800">
                <a:latin typeface="Noto Serif CJK JP" panose="02020400000000000000" charset="-122"/>
                <a:ea typeface="Noto Serif CJK JP" panose="02020400000000000000" charset="-122"/>
                <a:sym typeface="+mn-ea"/>
              </a:rPr>
              <a:t>Complexity : O(N</a:t>
            </a:r>
            <a:r>
              <a:rPr lang="en-US" altLang="en-US" sz="1800" baseline="30000">
                <a:latin typeface="Noto Serif CJK JP" panose="02020400000000000000" charset="-122"/>
                <a:ea typeface="Noto Serif CJK JP" panose="02020400000000000000" charset="-122"/>
                <a:sym typeface="+mn-ea"/>
              </a:rPr>
              <a:t>2</a:t>
            </a:r>
            <a:r>
              <a:rPr lang="en-US" altLang="en-US" sz="1800">
                <a:latin typeface="Noto Serif CJK JP" panose="02020400000000000000" charset="-122"/>
                <a:ea typeface="Noto Serif CJK JP" panose="02020400000000000000" charset="-122"/>
                <a:sym typeface="+mn-ea"/>
              </a:rPr>
              <a:t>)</a:t>
            </a:r>
            <a:endParaRPr lang="en-US" altLang="en-US" sz="1800">
              <a:latin typeface="Noto Serif CJK JP" panose="02020400000000000000" charset="-122"/>
              <a:ea typeface="Noto Serif CJK JP" panose="02020400000000000000" charset="-122"/>
            </a:endParaRPr>
          </a:p>
          <a:p>
            <a:pPr marL="457200" lvl="1" indent="0">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707890" y="4962525"/>
            <a:ext cx="3211195" cy="1198880"/>
          </a:xfrm>
          <a:prstGeom prst="rect">
            <a:avLst/>
          </a:prstGeom>
          <a:noFill/>
          <a:ln w="12700" cmpd="sng">
            <a:solidFill>
              <a:schemeClr val="accent1">
                <a:shade val="50000"/>
              </a:schemeClr>
            </a:solidFill>
            <a:prstDash val="solid"/>
          </a:ln>
        </p:spPr>
        <p:txBody>
          <a:bodyPr wrap="square" rtlCol="0">
            <a:spAutoFit/>
          </a:bodyPr>
          <a:p>
            <a:r>
              <a:rPr lang="en-US">
                <a:latin typeface="FreeMono" panose="020F0409020205020404" charset="0"/>
                <a:ea typeface="FreeMono" panose="020F0409020205020404" charset="0"/>
                <a:cs typeface="Noto Sans Mono CJK JP" panose="020B0500000000000000" charset="-122"/>
              </a:rPr>
              <a:t>arr[0] = 77</a:t>
            </a:r>
            <a:endParaRPr lang="en-US">
              <a:latin typeface="FreeMono" panose="020F0409020205020404" charset="0"/>
              <a:ea typeface="FreeMono" panose="020F0409020205020404" charset="0"/>
              <a:cs typeface="Noto Sans Mono CJK JP" panose="020B0500000000000000" charset="-122"/>
            </a:endParaRPr>
          </a:p>
          <a:p>
            <a:endParaRPr 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rPr>
              <a:t>arr[</a:t>
            </a:r>
            <a:r>
              <a:rPr lang="en-US" altLang="en-US">
                <a:latin typeface="Noto Serif CJK JP" panose="02020400000000000000" charset="-122"/>
                <a:ea typeface="Noto Serif CJK JP" panose="02020400000000000000" charset="-122"/>
                <a:sym typeface="+mn-ea"/>
              </a:rPr>
              <a:t>nElts] = 12</a:t>
            </a:r>
            <a:endParaRPr lang="en-US" altLang="en-US">
              <a:latin typeface="Noto Serif CJK JP" panose="02020400000000000000" charset="-122"/>
              <a:ea typeface="Noto Serif CJK JP" panose="02020400000000000000" charset="-122"/>
              <a:sym typeface="+mn-ea"/>
            </a:endParaRPr>
          </a:p>
          <a:p>
            <a:r>
              <a:rPr lang="en-US" altLang="en-US">
                <a:latin typeface="Noto Serif CJK JP" panose="02020400000000000000" charset="-122"/>
                <a:ea typeface="Noto Serif CJK JP" panose="02020400000000000000" charset="-122"/>
                <a:sym typeface="+mn-ea"/>
              </a:rPr>
              <a:t>nElts = nElts +1</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6705"/>
            <a:ext cx="7772400" cy="688975"/>
          </a:xfrm>
        </p:spPr>
        <p:txBody>
          <a:bodyPr/>
          <a:p>
            <a:r>
              <a:rPr lang="en-US" altLang="en-US" sz="2800">
                <a:latin typeface="Noto Serif CJK JP" panose="02020400000000000000" charset="-122"/>
                <a:ea typeface="Noto Serif CJK JP" panose="02020400000000000000" charset="-122"/>
              </a:rPr>
              <a:t>Deletion of Element</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449705"/>
            <a:ext cx="7772400" cy="4969510"/>
          </a:xfrm>
        </p:spPr>
        <p:txBody>
          <a:bodyPr/>
          <a:p>
            <a:r>
              <a:rPr lang="en-US" altLang="en-US" sz="1800">
                <a:latin typeface="Noto Serif CJK JP" panose="02020400000000000000" charset="-122"/>
                <a:ea typeface="Noto Serif CJK JP" panose="02020400000000000000" charset="-122"/>
              </a:rPr>
              <a:t>Begins with a search for the specified item</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When we find it, we move all the items with higher index values down one element to fill in the “hole” left by the deleted element</a:t>
            </a:r>
            <a:endParaRPr lang="en-US" altLang="en-US" sz="1800">
              <a:latin typeface="Noto Serif CJK JP" panose="02020400000000000000" charset="-122"/>
              <a:ea typeface="Noto Serif CJK JP" panose="02020400000000000000" charset="-122"/>
            </a:endParaRPr>
          </a:p>
          <a:p>
            <a:r>
              <a:rPr lang="en-US" altLang="en-US" sz="1800">
                <a:latin typeface="Noto Serif CJK JP" panose="02020400000000000000" charset="-122"/>
                <a:ea typeface="Noto Serif CJK JP" panose="02020400000000000000" charset="-122"/>
              </a:rPr>
              <a:t>decrement nElems</a:t>
            </a: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950595" y="3834765"/>
            <a:ext cx="7781925" cy="2584450"/>
          </a:xfrm>
          <a:prstGeom prst="rect">
            <a:avLst/>
          </a:prstGeom>
          <a:noFill/>
          <a:ln w="12700" cmpd="sng">
            <a:solidFill>
              <a:schemeClr val="accent1">
                <a:shade val="50000"/>
              </a:schemeClr>
            </a:solidFill>
            <a:prstDash val="solid"/>
          </a:ln>
        </p:spPr>
        <p:txBody>
          <a:bodyPr wrap="square" rtlCol="0">
            <a:spAutoFit/>
          </a:bodyPr>
          <a:p>
            <a:r>
              <a:rPr lang="en-US" altLang="en-US">
                <a:latin typeface="FreeMono" panose="020F0409020205020404" charset="0"/>
                <a:ea typeface="FreeMono" panose="020F0409020205020404" charset="0"/>
                <a:cs typeface="Noto Sans Mono CJK JP" panose="020B0500000000000000" charset="-122"/>
              </a:rPr>
              <a:t>for(j=0; j&lt;nElems; j++) // look for it</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rPr>
              <a:t>	if(arr[j]== eltToBeDeleted){</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for(int k=j; k&lt;nElems; k++) // higher ones down</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arr[k] = arr[k+1];</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nElems--; 	 // decrement size</a:t>
            </a:r>
            <a:endParaRPr lang="en-US" altLang="en-US">
              <a:latin typeface="FreeMono" panose="020F0409020205020404" charset="0"/>
              <a:ea typeface="FreeMono" panose="020F0409020205020404" charset="0"/>
              <a:cs typeface="Noto Sans Mono CJK JP" panose="020B0500000000000000" charset="-122"/>
              <a:sym typeface="+mn-ea"/>
            </a:endParaRPr>
          </a:p>
          <a:p>
            <a:r>
              <a:rPr lang="en-US" altLang="en-US">
                <a:latin typeface="FreeMono" panose="020F0409020205020404" charset="0"/>
                <a:ea typeface="FreeMono" panose="020F0409020205020404" charset="0"/>
                <a:cs typeface="Noto Sans Mono CJK JP" panose="020B0500000000000000" charset="-122"/>
                <a:sym typeface="+mn-ea"/>
              </a:rPr>
              <a:t>	break;</a:t>
            </a:r>
            <a:endParaRPr lang="en-US" altLang="en-US">
              <a:latin typeface="FreeMono" panose="020F0409020205020404" charset="0"/>
              <a:ea typeface="FreeMono" panose="020F0409020205020404" charset="0"/>
              <a:cs typeface="Noto Sans Mono CJK JP" panose="020B0500000000000000" charset="-122"/>
              <a:sym typeface="+mn-ea"/>
            </a:endParaRPr>
          </a:p>
          <a:p>
            <a:r>
              <a:rPr lang="en-US" altLang="en-US">
                <a:latin typeface="FreeMono" panose="020F0409020205020404" charset="0"/>
                <a:ea typeface="FreeMono" panose="020F0409020205020404" charset="0"/>
                <a:cs typeface="Noto Sans Mono CJK JP" panose="020B0500000000000000" charset="-122"/>
                <a:sym typeface="+mn-ea"/>
              </a:rPr>
              <a:t>	}</a:t>
            </a:r>
            <a:endParaRPr lang="en-US" altLang="en-US">
              <a:latin typeface="FreeMono" panose="020F0409020205020404" charset="0"/>
              <a:ea typeface="FreeMono" panose="020F0409020205020404" charset="0"/>
              <a:cs typeface="Noto Sans Mono CJK JP" panose="020B0500000000000000" charset="-122"/>
            </a:endParaRPr>
          </a:p>
          <a:p>
            <a:r>
              <a:rPr lang="en-US" altLang="en-US">
                <a:latin typeface="FreeMono" panose="020F0409020205020404" charset="0"/>
                <a:ea typeface="FreeMono" panose="020F0409020205020404" charset="0"/>
                <a:cs typeface="Noto Sans Mono CJK JP" panose="020B0500000000000000" charset="-122"/>
                <a:sym typeface="+mn-ea"/>
              </a:rPr>
              <a:t> </a:t>
            </a:r>
            <a:r>
              <a:rPr lang="en-US" altLang="en-US">
                <a:latin typeface="FreeMono" panose="020F0409020205020404" charset="0"/>
                <a:ea typeface="FreeMono" panose="020F0409020205020404" charset="0"/>
                <a:cs typeface="Noto Sans Mono CJK JP" panose="020B0500000000000000" charset="-122"/>
              </a:rPr>
              <a:t>} </a:t>
            </a:r>
            <a:endParaRPr lang="en-US">
              <a:latin typeface="FreeMono" panose="020F0409020205020404" charset="0"/>
              <a:ea typeface="FreeMono" panose="020F0409020205020404" charset="0"/>
              <a:cs typeface="Noto Sans Mono CJK JP" panose="020B0500000000000000" charset="-122"/>
            </a:endParaRPr>
          </a:p>
          <a:p>
            <a:r>
              <a:rPr lang="en-US">
                <a:latin typeface="FreeMono" panose="020F0409020205020404" charset="0"/>
                <a:ea typeface="FreeMono" panose="020F0409020205020404" charset="0"/>
                <a:cs typeface="Noto Sans Mono CJK JP" panose="020B0500000000000000" charset="-122"/>
              </a:rPr>
              <a:t>   </a:t>
            </a:r>
            <a:endParaRPr lang="en-US">
              <a:latin typeface="FreeMono" panose="020F0409020205020404" charset="0"/>
              <a:ea typeface="FreeMono" panose="020F0409020205020404" charset="0"/>
              <a:cs typeface="Noto Sans Mono CJK JP" panose="020B05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Stack </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pPr>
              <a:lnSpc>
                <a:spcPct val="120000"/>
              </a:lnSpc>
            </a:pPr>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ew element is added at one end and (top) an element is removed from that end only.</a:t>
            </a:r>
            <a:endParaRPr lang="en-US" sz="1800">
              <a:latin typeface="Noto Serif CJK JP" panose="02020400000000000000" charset="-122"/>
              <a:ea typeface="Noto Serif CJK JP" panose="02020400000000000000" charset="-122"/>
            </a:endParaRPr>
          </a:p>
          <a:p>
            <a:pPr>
              <a:lnSpc>
                <a:spcPct val="120000"/>
              </a:lnSpc>
            </a:pPr>
            <a:r>
              <a:rPr lang="en-US" sz="1800">
                <a:latin typeface="Noto Serif CJK JP" panose="02020400000000000000" charset="-122"/>
                <a:ea typeface="Noto Serif CJK JP" panose="02020400000000000000" charset="-122"/>
              </a:rPr>
              <a:t>LIFO(Last In First Out) or FILO(First In Last Out).</a:t>
            </a:r>
            <a:endParaRPr 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Example : plates stacked over one another </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Can be Implemented using Array or Linked List</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sym typeface="+mn-ea"/>
              </a:rPr>
              <a:t>Tracking Element : Top</a:t>
            </a:r>
            <a:endParaRPr lang="en-US" altLang="en-US" sz="1800">
              <a:latin typeface="Noto Serif CJK JP" panose="02020400000000000000" charset="-122"/>
              <a:ea typeface="Noto Serif CJK JP" panose="02020400000000000000" charset="-122"/>
            </a:endParaRPr>
          </a:p>
          <a:p>
            <a:pPr>
              <a:lnSpc>
                <a:spcPct val="120000"/>
              </a:lnSpc>
            </a:pPr>
            <a:r>
              <a:rPr lang="en-US" altLang="en-US" sz="1800">
                <a:latin typeface="Noto Serif CJK JP" panose="02020400000000000000" charset="-122"/>
                <a:ea typeface="Noto Serif CJK JP" panose="02020400000000000000" charset="-122"/>
              </a:rPr>
              <a:t>Application : </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Processing of subroutine calls and returns</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reversing a string</a:t>
            </a:r>
            <a:endParaRPr lang="en-US" altLang="en-US" sz="1800">
              <a:latin typeface="Noto Serif CJK JP" panose="02020400000000000000" charset="-122"/>
              <a:ea typeface="Noto Serif CJK JP" panose="02020400000000000000" charset="-122"/>
            </a:endParaRPr>
          </a:p>
          <a:p>
            <a:pPr lvl="1">
              <a:lnSpc>
                <a:spcPct val="120000"/>
              </a:lnSpc>
            </a:pPr>
            <a:r>
              <a:rPr lang="en-US" altLang="en-US" sz="1800">
                <a:latin typeface="Noto Serif CJK JP" panose="02020400000000000000" charset="-122"/>
                <a:ea typeface="Noto Serif CJK JP" panose="02020400000000000000" charset="-122"/>
              </a:rPr>
              <a:t>backtracking - Eg :- Maze Game</a:t>
            </a:r>
            <a:endParaRPr lang="en-US" altLang="en-US" sz="1800">
              <a:latin typeface="Noto Serif CJK JP" panose="02020400000000000000" charset="-122"/>
              <a:ea typeface="Noto Serif CJK JP" panose="02020400000000000000" charset="-122"/>
            </a:endParaRPr>
          </a:p>
          <a:p>
            <a:pPr marL="0" indent="0">
              <a:lnSpc>
                <a:spcPct val="120000"/>
              </a:lnSpc>
              <a:buNone/>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Stack  Example</a:t>
            </a:r>
            <a:endParaRPr lang="en-US" altLang="en-US" sz="2800">
              <a:latin typeface="Noto Serif CJK JP" panose="02020400000000000000" charset="-122"/>
              <a:ea typeface="Noto Serif CJK JP" panose="02020400000000000000" charset="-122"/>
            </a:endParaRPr>
          </a:p>
        </p:txBody>
      </p:sp>
      <p:pic>
        <p:nvPicPr>
          <p:cNvPr id="4" name="Content Placeholder 3" descr="stack"/>
          <p:cNvPicPr>
            <a:picLocks noChangeAspect="1"/>
          </p:cNvPicPr>
          <p:nvPr>
            <p:ph idx="1"/>
          </p:nvPr>
        </p:nvPicPr>
        <p:blipFill>
          <a:blip r:embed="rId1"/>
          <a:stretch>
            <a:fillRect/>
          </a:stretch>
        </p:blipFill>
        <p:spPr>
          <a:xfrm>
            <a:off x="768985" y="1295400"/>
            <a:ext cx="7605395" cy="53822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928370"/>
            <a:ext cx="7772400" cy="5702300"/>
          </a:xfrm>
        </p:spPr>
        <p:txBody>
          <a:bodyPr/>
          <a:p>
            <a:pPr marL="0" indent="0">
              <a:lnSpc>
                <a:spcPct val="80000"/>
              </a:lnSpc>
              <a:buNone/>
            </a:pPr>
            <a:r>
              <a:rPr lang="en-US" sz="1800">
                <a:latin typeface="FreeMono" panose="020F0409020205020404" charset="0"/>
                <a:ea typeface="FreeMono" panose="020F0409020205020404" charset="0"/>
              </a:rPr>
              <a:t>class </a:t>
            </a:r>
            <a:r>
              <a:rPr lang="en-US" sz="1800" b="1">
                <a:latin typeface="FreeMono" panose="020F0409020205020404" charset="0"/>
                <a:ea typeface="FreeMono" panose="020F0409020205020404" charset="0"/>
              </a:rPr>
              <a:t>StackX</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int maxSize; // size of stack 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long[] stackArray;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private int top; //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a:t>
            </a:r>
            <a:r>
              <a:rPr lang="en-US" altLang="en-US" sz="1800">
                <a:latin typeface="FreeMono" panose="020F0409020205020404" charset="0"/>
                <a:ea typeface="FreeMono" panose="020F0409020205020404" charset="0"/>
              </a:rPr>
              <a:t>void </a:t>
            </a:r>
            <a:r>
              <a:rPr lang="en-US" sz="1800">
                <a:latin typeface="FreeMono" panose="020F0409020205020404" charset="0"/>
                <a:ea typeface="FreeMono" panose="020F0409020205020404" charset="0"/>
              </a:rPr>
              <a:t>StackX(int s) // constructor</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maxSize = s; // set array size</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stackArray = new long[maxSize]; // create array</a:t>
            </a:r>
            <a:endParaRPr 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top = -1; // no items yet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void push(long j) // put item on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stackArray[++top] = j; // increment top, insert item</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sym typeface="+mn-ea"/>
              </a:rPr>
              <a:t>Implementation</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928370"/>
            <a:ext cx="7772400" cy="5702300"/>
          </a:xfrm>
        </p:spPr>
        <p:txBody>
          <a:bodyPr/>
          <a:p>
            <a:pPr marL="0" indent="0">
              <a:lnSpc>
                <a:spcPct val="80000"/>
              </a:lnSpc>
              <a:buNone/>
            </a:pPr>
            <a:r>
              <a:rPr lang="en-US" sz="1800">
                <a:latin typeface="FreeMono" panose="020F0409020205020404" charset="0"/>
                <a:ea typeface="FreeMono" panose="020F0409020205020404" charset="0"/>
              </a:rPr>
              <a:t>public long pop() // take item from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stackArray[top--]; // access item, decrement top</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long peek() // peek at top of stack</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stackArray[top];</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boolean isEmpty() // true if stack is empty</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(top == -1);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boolean isFull() // true if stack is full</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return (top == maxSize-1);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 // end class StackX</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rPr>
              <a:t>Cont.</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Queue</a:t>
            </a:r>
            <a:endParaRPr lang="en-US" altLang="en-US" sz="28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036955"/>
            <a:ext cx="7772400" cy="5382260"/>
          </a:xfrm>
        </p:spPr>
        <p:txBody>
          <a:bodyPr/>
          <a:p>
            <a:pPr>
              <a:lnSpc>
                <a:spcPct val="110000"/>
              </a:lnSpc>
            </a:pPr>
            <a:r>
              <a:rPr lang="en-US" altLang="en-US" sz="1800">
                <a:latin typeface="Noto Serif CJK JP" panose="02020400000000000000" charset="-122"/>
                <a:ea typeface="Noto Serif CJK JP" panose="02020400000000000000" charset="-122"/>
              </a:rPr>
              <a:t>L</a:t>
            </a:r>
            <a:r>
              <a:rPr lang="en-US" sz="1800">
                <a:latin typeface="Noto Serif CJK JP" panose="02020400000000000000" charset="-122"/>
                <a:ea typeface="Noto Serif CJK JP" panose="02020400000000000000" charset="-122"/>
              </a:rPr>
              <a:t>inear data structure</a:t>
            </a:r>
            <a:endParaRPr 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ew element is added at one end and (</a:t>
            </a:r>
            <a:r>
              <a:rPr lang="en-US" altLang="en-US" sz="1800">
                <a:latin typeface="Noto Serif CJK JP" panose="02020400000000000000" charset="-122"/>
                <a:ea typeface="Noto Serif CJK JP" panose="02020400000000000000" charset="-122"/>
              </a:rPr>
              <a:t>rear</a:t>
            </a:r>
            <a:r>
              <a:rPr lang="en-US" sz="1800">
                <a:latin typeface="Noto Serif CJK JP" panose="02020400000000000000" charset="-122"/>
                <a:ea typeface="Noto Serif CJK JP" panose="02020400000000000000" charset="-122"/>
              </a:rPr>
              <a:t>) an element is removed  </a:t>
            </a:r>
            <a:r>
              <a:rPr lang="en-US" altLang="en-US" sz="1800">
                <a:latin typeface="Noto Serif CJK JP" panose="02020400000000000000" charset="-122"/>
                <a:ea typeface="Noto Serif CJK JP" panose="02020400000000000000" charset="-122"/>
              </a:rPr>
              <a:t>other </a:t>
            </a:r>
            <a:r>
              <a:rPr lang="en-US" sz="1800">
                <a:latin typeface="Noto Serif CJK JP" panose="02020400000000000000" charset="-122"/>
                <a:ea typeface="Noto Serif CJK JP" panose="02020400000000000000" charset="-122"/>
              </a:rPr>
              <a:t>end </a:t>
            </a:r>
            <a:r>
              <a:rPr lang="en-US" altLang="en-US" sz="1800">
                <a:latin typeface="Noto Serif CJK JP" panose="02020400000000000000" charset="-122"/>
                <a:ea typeface="Noto Serif CJK JP" panose="02020400000000000000" charset="-122"/>
              </a:rPr>
              <a:t>(front)</a:t>
            </a:r>
            <a:r>
              <a:rPr lang="en-US" sz="1800">
                <a:latin typeface="Noto Serif CJK JP" panose="02020400000000000000" charset="-122"/>
                <a:ea typeface="Noto Serif CJK JP" panose="02020400000000000000" charset="-122"/>
              </a:rPr>
              <a:t>.</a:t>
            </a:r>
            <a:endParaRPr lang="en-US" sz="1800">
              <a:latin typeface="Noto Serif CJK JP" panose="02020400000000000000" charset="-122"/>
              <a:ea typeface="Noto Serif CJK JP" panose="02020400000000000000" charset="-122"/>
            </a:endParaRPr>
          </a:p>
          <a:p>
            <a:pPr>
              <a:lnSpc>
                <a:spcPct val="110000"/>
              </a:lnSpc>
            </a:pPr>
            <a:r>
              <a:rPr lang="en-US" sz="1800">
                <a:latin typeface="Noto Serif CJK JP" panose="02020400000000000000" charset="-122"/>
                <a:ea typeface="Noto Serif CJK JP" panose="02020400000000000000" charset="-122"/>
              </a:rPr>
              <a:t>First In First Out (FIFO)..</a:t>
            </a:r>
            <a:endParaRPr 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Example : Queue for Customer Service </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Can be Implemented using Array or Linked List</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sym typeface="+mn-ea"/>
              </a:rPr>
              <a:t>Tracking Element : Rear and Front</a:t>
            </a:r>
            <a:endParaRPr lang="en-US" altLang="en-US" sz="1800">
              <a:latin typeface="Noto Serif CJK JP" panose="02020400000000000000" charset="-122"/>
              <a:ea typeface="Noto Serif CJK JP" panose="02020400000000000000" charset="-122"/>
            </a:endParaRPr>
          </a:p>
          <a:p>
            <a:pPr>
              <a:lnSpc>
                <a:spcPct val="110000"/>
              </a:lnSpc>
            </a:pPr>
            <a:r>
              <a:rPr lang="en-US" altLang="en-US" sz="1800">
                <a:latin typeface="Noto Serif CJK JP" panose="02020400000000000000" charset="-122"/>
                <a:ea typeface="Noto Serif CJK JP" panose="02020400000000000000" charset="-122"/>
              </a:rPr>
              <a:t>Applications : </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Time sharing system</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Load Balancing system-  Eg:- AWS-SQS,  Hold for Tech Support</a:t>
            </a:r>
            <a:endParaRPr lang="en-US" altLang="en-US" sz="1800">
              <a:latin typeface="Noto Serif CJK JP" panose="02020400000000000000" charset="-122"/>
              <a:ea typeface="Noto Serif CJK JP" panose="02020400000000000000" charset="-122"/>
            </a:endParaRPr>
          </a:p>
          <a:p>
            <a:pPr lvl="1">
              <a:lnSpc>
                <a:spcPct val="110000"/>
              </a:lnSpc>
            </a:pPr>
            <a:r>
              <a:rPr lang="en-US" altLang="en-US" sz="1800">
                <a:latin typeface="Noto Serif CJK JP" panose="02020400000000000000" charset="-122"/>
                <a:ea typeface="Noto Serif CJK JP" panose="02020400000000000000" charset="-122"/>
              </a:rPr>
              <a:t> Print spooling,</a:t>
            </a:r>
            <a:endParaRPr lang="en-US" altLang="en-US" sz="1800">
              <a:latin typeface="Noto Serif CJK JP" panose="02020400000000000000" charset="-122"/>
              <a:ea typeface="Noto Serif CJK JP" panose="02020400000000000000" charset="-122"/>
            </a:endParaRPr>
          </a:p>
          <a:p>
            <a:pPr marL="0" indent="0">
              <a:lnSpc>
                <a:spcPct val="110000"/>
              </a:lnSpc>
              <a:buNone/>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03835"/>
            <a:ext cx="7772400" cy="652145"/>
          </a:xfrm>
        </p:spPr>
        <p:txBody>
          <a:bodyPr/>
          <a:p>
            <a:r>
              <a:rPr lang="en-US" altLang="en-US" sz="2800">
                <a:latin typeface="Noto Serif CJK JP" panose="02020400000000000000" charset="-122"/>
                <a:ea typeface="Noto Serif CJK JP" panose="02020400000000000000" charset="-122"/>
              </a:rPr>
              <a:t>Queue Example</a:t>
            </a:r>
            <a:endParaRPr lang="en-US" altLang="en-US" sz="2800">
              <a:latin typeface="Noto Serif CJK JP" panose="02020400000000000000" charset="-122"/>
              <a:ea typeface="Noto Serif CJK JP" panose="02020400000000000000" charset="-122"/>
            </a:endParaRPr>
          </a:p>
        </p:txBody>
      </p:sp>
      <p:pic>
        <p:nvPicPr>
          <p:cNvPr id="4" name="Content Placeholder 3" descr="queue"/>
          <p:cNvPicPr>
            <a:picLocks noChangeAspect="1"/>
          </p:cNvPicPr>
          <p:nvPr>
            <p:ph idx="1"/>
          </p:nvPr>
        </p:nvPicPr>
        <p:blipFill>
          <a:blip r:embed="rId1"/>
          <a:stretch>
            <a:fillRect/>
          </a:stretch>
        </p:blipFill>
        <p:spPr>
          <a:xfrm>
            <a:off x="1513840" y="1098550"/>
            <a:ext cx="6115050" cy="5257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6090" y="927735"/>
            <a:ext cx="7772400" cy="5766435"/>
          </a:xfrm>
        </p:spPr>
        <p:txBody>
          <a:bodyPr/>
          <a:p>
            <a:pPr marL="0" indent="0">
              <a:lnSpc>
                <a:spcPct val="80000"/>
              </a:lnSpc>
              <a:buNone/>
            </a:pPr>
            <a:r>
              <a:rPr lang="en-US" sz="1800">
                <a:latin typeface="FreeMono" panose="020F0409020205020404" charset="0"/>
                <a:ea typeface="FreeMono" panose="020F0409020205020404" charset="0"/>
              </a:rPr>
              <a:t>class </a:t>
            </a:r>
            <a:r>
              <a:rPr lang="en-US" sz="1800" b="1">
                <a:latin typeface="FreeMono" panose="020F0409020205020404" charset="0"/>
                <a:ea typeface="FreeMono" panose="020F0409020205020404" charset="0"/>
              </a:rPr>
              <a:t>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maxSize;</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long[] queArray;</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front;</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private int rear;</a:t>
            </a:r>
            <a:endParaRPr lang="en-US" sz="1575">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Queue(int s) // constructor</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maxSize = s+1; // array is 1 cell larger</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queArray = new long[maxSize]; // than requested</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front = 0;</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rear = -1;</a:t>
            </a:r>
            <a:endParaRPr lang="en-US" sz="1575">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public void insert(long j) // put item at rear of 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if(rear == maxSize-1)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rear = -1;</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queArray[++rear] = j;</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p:txBody>
      </p:sp>
      <p:sp>
        <p:nvSpPr>
          <p:cNvPr id="2" name="Title 1"/>
          <p:cNvSpPr>
            <a:spLocks noGrp="1"/>
          </p:cNvSpPr>
          <p:nvPr>
            <p:ph type="title"/>
          </p:nvPr>
        </p:nvSpPr>
        <p:spPr>
          <a:xfrm>
            <a:off x="466090" y="15875"/>
            <a:ext cx="7772400" cy="911860"/>
          </a:xfrm>
        </p:spPr>
        <p:txBody>
          <a:bodyPr/>
          <a:p>
            <a:r>
              <a:rPr lang="en-US" altLang="en-US">
                <a:latin typeface="Noto Serif CJK JP" panose="02020400000000000000" charset="-122"/>
                <a:ea typeface="Noto Serif CJK JP" panose="02020400000000000000" charset="-122"/>
              </a:rPr>
              <a:t>Implementation</a:t>
            </a:r>
            <a:endParaRPr lang="en-US" altLang="en-US">
              <a:latin typeface="Noto Serif CJK JP" panose="02020400000000000000" charset="-122"/>
              <a:ea typeface="Noto Serif CJK JP" panose="0202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Introduction to Algorithm</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F</a:t>
            </a:r>
            <a:r>
              <a:rPr lang="en-IN" sz="1800" dirty="0">
                <a:latin typeface="Noto Serif CJK JP" panose="02020400000000000000" charset="-122"/>
                <a:ea typeface="Noto Serif CJK JP" panose="02020400000000000000" charset="-122"/>
              </a:rPr>
              <a:t>inite set of instructions that, if followed,accomplishes a particular task.</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r>
              <a:rPr lang="en-IN" sz="1800" dirty="0">
                <a:latin typeface="Noto Serif CJK JP" panose="02020400000000000000" charset="-122"/>
                <a:ea typeface="Noto Serif CJK JP" panose="02020400000000000000" charset="-122"/>
              </a:rPr>
              <a:t>Algorithms tell the programmers how to code the program.</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1 − START ADD</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2 − get values of a &amp; b</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3 − c ← a + b</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4 − display c</a:t>
            </a:r>
            <a:endParaRPr lang="en-IN" sz="1575" dirty="0">
              <a:latin typeface="Noto Serif CJK JP" panose="02020400000000000000" charset="-122"/>
              <a:ea typeface="Noto Serif CJK JP" panose="02020400000000000000" charset="-122"/>
            </a:endParaRPr>
          </a:p>
          <a:p>
            <a:pPr lvl="1"/>
            <a:r>
              <a:rPr lang="en-IN" sz="1575" dirty="0">
                <a:latin typeface="Noto Serif CJK JP" panose="02020400000000000000" charset="-122"/>
                <a:ea typeface="Noto Serif CJK JP" panose="02020400000000000000" charset="-122"/>
              </a:rPr>
              <a:t>Step 5 − STOP</a:t>
            </a:r>
            <a:endParaRPr lang="en-IN" sz="1575"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1610" y="533400"/>
            <a:ext cx="7992110" cy="5791200"/>
          </a:xfrm>
        </p:spPr>
        <p:txBody>
          <a:bodyPr/>
          <a:p>
            <a:pPr marL="0" indent="0">
              <a:lnSpc>
                <a:spcPct val="80000"/>
              </a:lnSpc>
              <a:buNone/>
            </a:pPr>
            <a:r>
              <a:rPr lang="en-US" sz="1800">
                <a:latin typeface="FreeMono" panose="020F0409020205020404" charset="0"/>
                <a:ea typeface="FreeMono" panose="020F0409020205020404" charset="0"/>
              </a:rPr>
              <a:t>public long remove() // take item from front of queue</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long temp = queArray[front++];</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if(front == maxSize)</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front = 0;</a:t>
            </a:r>
            <a:endParaRPr lang="en-US" sz="1575">
              <a:latin typeface="FreeMono" panose="020F0409020205020404" charset="0"/>
              <a:ea typeface="FreeMono" panose="020F0409020205020404" charset="0"/>
            </a:endParaRPr>
          </a:p>
          <a:p>
            <a:pPr marL="457200" lvl="1" indent="0">
              <a:lnSpc>
                <a:spcPct val="80000"/>
              </a:lnSpc>
              <a:buNone/>
            </a:pPr>
            <a:r>
              <a:rPr lang="en-US" sz="1575">
                <a:latin typeface="FreeMono" panose="020F0409020205020404" charset="0"/>
                <a:ea typeface="FreeMono" panose="020F0409020205020404" charset="0"/>
              </a:rPr>
              <a:t>return temp;</a:t>
            </a:r>
            <a:endParaRPr lang="en-US" sz="1575">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long peek() // peek at front of queue</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 queArray[front];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boolean isEmpty() // true if queue is empty</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return(rear+1==front || (front+maxSize-1==rear) );</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public boolean isFull() // true if queue is full</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lvl="0" indent="0">
              <a:lnSpc>
                <a:spcPct val="80000"/>
              </a:lnSpc>
              <a:buNone/>
            </a:pPr>
            <a:r>
              <a:rPr lang="en-US" altLang="en-US" sz="1800">
                <a:latin typeface="FreeMono" panose="020F0409020205020404" charset="0"/>
                <a:ea typeface="FreeMono" panose="020F0409020205020404" charset="0"/>
              </a:rPr>
              <a:t>	</a:t>
            </a:r>
            <a:r>
              <a:rPr lang="en-US" sz="1800">
                <a:latin typeface="FreeMono" panose="020F0409020205020404" charset="0"/>
                <a:ea typeface="FreeMono" panose="020F0409020205020404" charset="0"/>
              </a:rPr>
              <a:t>return (rear+2==front ||(front+maxSize-2==rear) );</a:t>
            </a:r>
            <a:endParaRPr lang="en-US" sz="1800">
              <a:latin typeface="FreeMono" panose="020F0409020205020404" charset="0"/>
              <a:ea typeface="FreeMono" panose="020F0409020205020404" charset="0"/>
            </a:endParaRPr>
          </a:p>
          <a:p>
            <a:pPr marL="0" lvl="0" indent="0">
              <a:lnSpc>
                <a:spcPct val="80000"/>
              </a:lnSpc>
              <a:buNone/>
            </a:pPr>
            <a:r>
              <a:rPr lang="en-US" sz="1800">
                <a:latin typeface="FreeMono" panose="020F0409020205020404" charset="0"/>
                <a:ea typeface="FreeMono" panose="020F0409020205020404" charset="0"/>
              </a:rPr>
              <a:t>}</a:t>
            </a:r>
            <a:endParaRPr lang="en-US" sz="1800">
              <a:latin typeface="FreeMono" panose="020F0409020205020404" charset="0"/>
              <a:ea typeface="FreeMono" panose="020F0409020205020404" charset="0"/>
            </a:endParaRPr>
          </a:p>
          <a:p>
            <a:pPr marL="0" indent="0">
              <a:lnSpc>
                <a:spcPct val="80000"/>
              </a:lnSpc>
              <a:buNone/>
            </a:pPr>
            <a:r>
              <a:rPr lang="en-US" sz="1800">
                <a:latin typeface="FreeMono" panose="020F0409020205020404" charset="0"/>
                <a:ea typeface="FreeMono" panose="020F0409020205020404" charset="0"/>
              </a:rPr>
              <a:t>} // end class Queue</a:t>
            </a:r>
            <a:endParaRPr 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 Characterstics of an Algorithm</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726" y="1320696"/>
            <a:ext cx="7772400" cy="4832176"/>
          </a:xfrm>
        </p:spPr>
        <p:txBody>
          <a:bodyPr/>
          <a:lstStyle/>
          <a:p>
            <a:endParaRPr lang="en-IN" sz="1800" dirty="0" smtClean="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Input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Zero or more quantities are externally supplied.</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Output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At least one quantity is produced.</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Definiteness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 Each instruction is clear and unambiguous.</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Finiteness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If we trace out the instructionsof an algorithm,then for all cases,the algorithm terminates after a finite numbero f steps.</a:t>
            </a:r>
            <a:endParaRPr lang="en-IN" sz="1800" dirty="0">
              <a:latin typeface="Noto Serif CJK JP" panose="02020400000000000000" charset="-122"/>
              <a:ea typeface="Noto Serif CJK JP" panose="02020400000000000000" charset="-122"/>
            </a:endParaRPr>
          </a:p>
          <a:p>
            <a:pPr>
              <a:lnSpc>
                <a:spcPct val="150000"/>
              </a:lnSpc>
            </a:pPr>
            <a:r>
              <a:rPr lang="en-IN" sz="1800" dirty="0">
                <a:latin typeface="Noto Serif CJK JP" panose="02020400000000000000" charset="-122"/>
                <a:ea typeface="Noto Serif CJK JP" panose="02020400000000000000" charset="-122"/>
              </a:rPr>
              <a:t>Effectiveness </a:t>
            </a:r>
            <a:r>
              <a:rPr lang="" altLang="en-IN" sz="1800" dirty="0">
                <a:latin typeface="Noto Serif CJK JP" panose="02020400000000000000" charset="-122"/>
                <a:ea typeface="Noto Serif CJK JP" panose="02020400000000000000" charset="-122"/>
              </a:rPr>
              <a:t>: </a:t>
            </a:r>
            <a:r>
              <a:rPr lang="en-IN" sz="1800" dirty="0">
                <a:latin typeface="Noto Serif CJK JP" panose="02020400000000000000" charset="-122"/>
                <a:ea typeface="Noto Serif CJK JP" panose="02020400000000000000" charset="-122"/>
              </a:rPr>
              <a:t>Every instruction must be very basic so that it can be carried out, in principle,by a person using only pencil and paper. It is not enough that each operation be definite as in criterion</a:t>
            </a:r>
            <a:r>
              <a:rPr lang="en-US" altLang="en-IN" sz="1800" dirty="0">
                <a:latin typeface="Noto Serif CJK JP" panose="02020400000000000000" charset="-122"/>
                <a:ea typeface="Noto Serif CJK JP" panose="02020400000000000000" charset="-122"/>
              </a:rPr>
              <a:t>.</a:t>
            </a:r>
            <a:r>
              <a:rPr lang="en-IN" sz="1800" dirty="0">
                <a:latin typeface="Noto Serif CJK JP" panose="02020400000000000000" charset="-122"/>
                <a:ea typeface="Noto Serif CJK JP" panose="02020400000000000000" charset="-122"/>
              </a:rPr>
              <a:t> it also must befeasible.</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Analysis of Algorithms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D</a:t>
            </a:r>
            <a:r>
              <a:rPr lang="en-IN" sz="1800" dirty="0">
                <a:latin typeface="Noto Serif CJK JP" panose="02020400000000000000" charset="-122"/>
                <a:ea typeface="Noto Serif CJK JP" panose="02020400000000000000" charset="-122"/>
              </a:rPr>
              <a:t>escribes the efficiency of the algorithm in terms of the amount of the memory required to process the data and the processing time.</a:t>
            </a:r>
            <a:endParaRPr lang="en-IN" sz="1800" dirty="0">
              <a:latin typeface="Noto Serif CJK JP" panose="02020400000000000000" charset="-122"/>
              <a:ea typeface="Noto Serif CJK JP" panose="02020400000000000000" charset="-122"/>
            </a:endParaRPr>
          </a:p>
          <a:p>
            <a:endParaRPr lang="en-IN" sz="1800" dirty="0">
              <a:latin typeface="Noto Serif CJK JP" panose="02020400000000000000" charset="-122"/>
              <a:ea typeface="Noto Serif CJK JP" panose="02020400000000000000" charset="-122"/>
            </a:endParaRPr>
          </a:p>
          <a:p>
            <a:r>
              <a:rPr lang="en-IN" sz="1800" dirty="0">
                <a:latin typeface="Noto Serif CJK JP" panose="02020400000000000000" charset="-122"/>
                <a:ea typeface="Noto Serif CJK JP" panose="02020400000000000000" charset="-122"/>
              </a:rPr>
              <a:t>Complexity of an algorithm is analyzed in two perspectives: Time and Space.</a:t>
            </a:r>
            <a:endParaRPr lang="en-IN" sz="1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Asymptotic Notations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755576" y="1772816"/>
            <a:ext cx="7772400" cy="4832176"/>
          </a:xfrm>
        </p:spPr>
        <p:txBody>
          <a:bodyPr/>
          <a:lstStyle/>
          <a:p>
            <a:endParaRPr lang="en-IN" sz="1800" dirty="0" smtClean="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R</a:t>
            </a:r>
            <a:r>
              <a:rPr lang="en-IN" sz="1800" dirty="0">
                <a:latin typeface="Noto Serif CJK JP" panose="02020400000000000000" charset="-122"/>
                <a:ea typeface="Noto Serif CJK JP" panose="02020400000000000000" charset="-122"/>
              </a:rPr>
              <a:t>efers to defining the mathematical boundation/framing of its run-time performanc</a:t>
            </a:r>
            <a:r>
              <a:rPr lang="" altLang="en-IN" sz="1800" dirty="0">
                <a:latin typeface="Noto Serif CJK JP" panose="02020400000000000000" charset="-122"/>
                <a:ea typeface="Noto Serif CJK JP" panose="02020400000000000000" charset="-122"/>
              </a:rPr>
              <a:t>e</a:t>
            </a:r>
            <a:endParaRPr lang="" altLang="en-IN" sz="1800" dirty="0">
              <a:latin typeface="Noto Serif CJK JP" panose="02020400000000000000" charset="-122"/>
              <a:ea typeface="Noto Serif CJK JP" panose="02020400000000000000" charset="-122"/>
            </a:endParaRPr>
          </a:p>
          <a:p>
            <a:endParaRPr lang="" altLang="en-IN" sz="1800" dirty="0">
              <a:latin typeface="Noto Serif CJK JP" panose="02020400000000000000" charset="-122"/>
              <a:ea typeface="Noto Serif CJK JP" panose="02020400000000000000" charset="-122"/>
            </a:endParaRPr>
          </a:p>
          <a:p>
            <a:r>
              <a:rPr lang="" altLang="en-IN" sz="1800" dirty="0">
                <a:latin typeface="Noto Serif CJK JP" panose="02020400000000000000" charset="-122"/>
                <a:ea typeface="Noto Serif CJK JP" panose="02020400000000000000" charset="-122"/>
              </a:rPr>
              <a:t>Usually, the time required by an algorithm falls under three types −</a:t>
            </a:r>
            <a:endParaRPr lang="" altLang="en-IN" sz="1800" dirty="0">
              <a:latin typeface="Noto Serif CJK JP" panose="02020400000000000000" charset="-122"/>
              <a:ea typeface="Noto Serif CJK JP" panose="02020400000000000000" charset="-122"/>
            </a:endParaRPr>
          </a:p>
          <a:p>
            <a:endParaRPr lang="" altLang="en-IN" sz="1800"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Best Case − Minimum time required for program execution.</a:t>
            </a:r>
            <a:endParaRPr lang="" altLang="en-IN" sz="1575" dirty="0">
              <a:latin typeface="Noto Serif CJK JP" panose="02020400000000000000" charset="-122"/>
              <a:ea typeface="Noto Serif CJK JP" panose="02020400000000000000" charset="-122"/>
            </a:endParaRPr>
          </a:p>
          <a:p>
            <a:pPr lvl="1"/>
            <a:endParaRPr lang="" altLang="en-IN" sz="1575"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Average Case − Average time required for program execution.</a:t>
            </a:r>
            <a:endParaRPr lang="" altLang="en-IN" sz="1575" dirty="0">
              <a:latin typeface="Noto Serif CJK JP" panose="02020400000000000000" charset="-122"/>
              <a:ea typeface="Noto Serif CJK JP" panose="02020400000000000000" charset="-122"/>
            </a:endParaRPr>
          </a:p>
          <a:p>
            <a:pPr lvl="1"/>
            <a:endParaRPr lang="" altLang="en-IN" sz="1575" dirty="0">
              <a:latin typeface="Noto Serif CJK JP" panose="02020400000000000000" charset="-122"/>
              <a:ea typeface="Noto Serif CJK JP" panose="02020400000000000000" charset="-122"/>
            </a:endParaRPr>
          </a:p>
          <a:p>
            <a:pPr lvl="1"/>
            <a:r>
              <a:rPr lang="" altLang="en-IN" sz="1575" dirty="0">
                <a:latin typeface="Noto Serif CJK JP" panose="02020400000000000000" charset="-122"/>
                <a:ea typeface="Noto Serif CJK JP" panose="02020400000000000000" charset="-122"/>
              </a:rPr>
              <a:t>Worst Case − Maximum time required for program execution.</a:t>
            </a:r>
            <a:endParaRPr lang="" altLang="en-IN" sz="1575"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Asymptotic Notations</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54355" y="1226820"/>
            <a:ext cx="8346440" cy="5488305"/>
          </a:xfrm>
        </p:spPr>
        <p:txBody>
          <a:bodyPr/>
          <a:lstStyle/>
          <a:p>
            <a:pPr>
              <a:lnSpc>
                <a:spcPct val="150000"/>
              </a:lnSpc>
            </a:pPr>
            <a:r>
              <a:rPr lang="en-IN" sz="1800" dirty="0" smtClean="0">
                <a:latin typeface="Noto Serif CJK JP" panose="02020400000000000000" charset="-122"/>
                <a:ea typeface="Noto Serif CJK JP" panose="02020400000000000000" charset="-122"/>
              </a:rPr>
              <a:t>Following are the commonly used asymptotic notations to calculate the running time complexity of an algorithm.</a:t>
            </a:r>
            <a:endParaRPr lang="en-IN" sz="1800"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Ο Notation</a:t>
            </a:r>
            <a:endParaRPr lang="en-IN" sz="1575" b="1"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Ω Notation</a:t>
            </a:r>
            <a:endParaRPr lang="en-IN" sz="1575" b="1" dirty="0" smtClean="0">
              <a:latin typeface="Noto Serif CJK JP" panose="02020400000000000000" charset="-122"/>
              <a:ea typeface="Noto Serif CJK JP" panose="02020400000000000000" charset="-122"/>
            </a:endParaRPr>
          </a:p>
          <a:p>
            <a:pPr lvl="1">
              <a:lnSpc>
                <a:spcPct val="150000"/>
              </a:lnSpc>
            </a:pPr>
            <a:r>
              <a:rPr lang="en-IN" sz="1575" b="1" dirty="0" smtClean="0">
                <a:latin typeface="Noto Serif CJK JP" panose="02020400000000000000" charset="-122"/>
                <a:ea typeface="Noto Serif CJK JP" panose="02020400000000000000" charset="-122"/>
              </a:rPr>
              <a:t>θ Notation</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Asymptotic analysis refers to computing the running time of any operation in mathematical units of computation. </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For example, the running time of one operation is computed as f(n) and may be for another operation it is computed as g(n2). </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This means the first operation running time will increase linearly with the increase in n and the running time of the second operation will increase exponentially when n increases.</a:t>
            </a:r>
            <a:endParaRPr lang="en-IN" sz="1575" dirty="0" smtClean="0">
              <a:latin typeface="Noto Serif CJK JP" panose="02020400000000000000" charset="-122"/>
              <a:ea typeface="Noto Serif CJK JP" panose="02020400000000000000" charset="-122"/>
            </a:endParaRPr>
          </a:p>
          <a:p>
            <a:pPr lvl="1">
              <a:lnSpc>
                <a:spcPct val="150000"/>
              </a:lnSpc>
            </a:pPr>
            <a:r>
              <a:rPr lang="en-IN" sz="1575" dirty="0" smtClean="0">
                <a:latin typeface="Noto Serif CJK JP" panose="02020400000000000000" charset="-122"/>
                <a:ea typeface="Noto Serif CJK JP" panose="02020400000000000000" charset="-122"/>
              </a:rPr>
              <a:t> Similarly, the running time of both operations will be nearly the same if n is significantly small.</a:t>
            </a:r>
            <a:endParaRPr lang="en-IN" sz="1575" dirty="0" smtClean="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IN" sz="2800" dirty="0">
                <a:latin typeface="Noto Serif CJK JP" panose="02020400000000000000" charset="-122"/>
                <a:ea typeface="Noto Serif CJK JP" panose="02020400000000000000" charset="-122"/>
              </a:rPr>
              <a:t>Big Oh Notation, Ο</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240155"/>
            <a:ext cx="7772400" cy="5310505"/>
          </a:xfrm>
        </p:spPr>
        <p:txBody>
          <a:bodyPr/>
          <a:lstStyle/>
          <a:p>
            <a:pPr>
              <a:lnSpc>
                <a:spcPct val="150000"/>
              </a:lnSpc>
            </a:pPr>
            <a:r>
              <a:rPr lang="en-IN" sz="1800" dirty="0" smtClean="0">
                <a:latin typeface="Noto Serif CJK JP" panose="02020400000000000000" charset="-122"/>
                <a:ea typeface="Noto Serif CJK JP" panose="02020400000000000000" charset="-122"/>
              </a:rPr>
              <a:t>The notation Ο(n) is the formal way to express the upper bound of an algorithm's running time. It measures the worst case time complexity or the longest amount of time an algorithm can possibly take to complete.</a:t>
            </a: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endParaRPr lang="en-IN" sz="1800" dirty="0" smtClean="0">
              <a:latin typeface="Noto Serif CJK JP" panose="02020400000000000000" charset="-122"/>
              <a:ea typeface="Noto Serif CJK JP" panose="02020400000000000000" charset="-122"/>
            </a:endParaRPr>
          </a:p>
          <a:p>
            <a:pPr>
              <a:lnSpc>
                <a:spcPct val="150000"/>
              </a:lnSpc>
            </a:pPr>
            <a:r>
              <a:rPr lang="en-IN" sz="1800" dirty="0" smtClean="0">
                <a:latin typeface="FreeMono" panose="020F0409020205020404" charset="0"/>
                <a:ea typeface="FreeMono" panose="020F0409020205020404" charset="0"/>
              </a:rPr>
              <a:t>Ο(f(n)) = { g(n) : there exists c &gt; 0 and n0 such that f(n) ≤ c.g(n) for all n &gt; n0. }</a:t>
            </a:r>
            <a:endParaRPr lang="en-IN" sz="1800" dirty="0" smtClean="0">
              <a:latin typeface="FreeMono" panose="020F0409020205020404" charset="0"/>
              <a:ea typeface="FreeMono" panose="020F0409020205020404" charset="0"/>
            </a:endParaRPr>
          </a:p>
        </p:txBody>
      </p:sp>
      <p:pic>
        <p:nvPicPr>
          <p:cNvPr id="4" name="Picture 3" descr="big_o_notation"/>
          <p:cNvPicPr>
            <a:picLocks noChangeAspect="1"/>
          </p:cNvPicPr>
          <p:nvPr/>
        </p:nvPicPr>
        <p:blipFill>
          <a:blip r:embed="rId1"/>
          <a:stretch>
            <a:fillRect/>
          </a:stretch>
        </p:blipFill>
        <p:spPr>
          <a:xfrm>
            <a:off x="4453890" y="2568575"/>
            <a:ext cx="4103370" cy="29959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287020"/>
            <a:ext cx="7772400" cy="1143000"/>
          </a:xfrm>
        </p:spPr>
        <p:txBody>
          <a:bodyPr/>
          <a:lstStyle/>
          <a:p>
            <a:r>
              <a:rPr lang="en-US" altLang="en-US" sz="2800" dirty="0">
                <a:latin typeface="Noto Serif CJK JP" panose="02020400000000000000" charset="-122"/>
                <a:ea typeface="Noto Serif CJK JP" panose="02020400000000000000" charset="-122"/>
                <a:sym typeface="+mn-ea"/>
              </a:rPr>
              <a:t>Example : </a:t>
            </a:r>
            <a:r>
              <a:rPr lang="en-US" altLang="en-IN" sz="2800" dirty="0">
                <a:latin typeface="Noto Serif CJK JP" panose="02020400000000000000" charset="-122"/>
                <a:ea typeface="Noto Serif CJK JP" panose="02020400000000000000" charset="-122"/>
              </a:rPr>
              <a:t>Big Oh Notation, Ο</a:t>
            </a:r>
            <a:endParaRPr lang="en-US" altLang="en-IN" sz="2800" dirty="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240155"/>
            <a:ext cx="7772400" cy="3862705"/>
          </a:xfrm>
        </p:spPr>
        <p:txBody>
          <a:bodyPr/>
          <a:lstStyle/>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Let us consider a given function, f(n)=4.n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+10.n</a:t>
            </a:r>
            <a:r>
              <a:rPr lang="en-IN" sz="1800" baseline="30000" dirty="0" smtClean="0">
                <a:latin typeface="FreeMono" panose="020F0409020205020404" charset="0"/>
                <a:ea typeface="FreeMono" panose="020F0409020205020404" charset="0"/>
              </a:rPr>
              <a:t>2</a:t>
            </a:r>
            <a:r>
              <a:rPr lang="en-IN" sz="1800" dirty="0" smtClean="0">
                <a:latin typeface="FreeMono" panose="020F0409020205020404" charset="0"/>
                <a:ea typeface="FreeMono" panose="020F0409020205020404" charset="0"/>
              </a:rPr>
              <a:t>+5.n+1</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Considering g(n)=n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f(n)⩽5.g(n) for all the values of n&gt;2</a:t>
            </a:r>
            <a:endParaRPr lang="en-IN" sz="1800" dirty="0" smtClean="0">
              <a:latin typeface="FreeMono" panose="020F0409020205020404" charset="0"/>
              <a:ea typeface="FreeMono" panose="020F0409020205020404" charset="0"/>
            </a:endParaRPr>
          </a:p>
          <a:p>
            <a:pPr>
              <a:lnSpc>
                <a:spcPct val="150000"/>
              </a:lnSpc>
              <a:buFont typeface="Wingdings" panose="05000000000000000000" charset="0"/>
              <a:buChar char=""/>
            </a:pPr>
            <a:r>
              <a:rPr lang="en-IN" sz="1800" dirty="0" smtClean="0">
                <a:latin typeface="FreeMono" panose="020F0409020205020404" charset="0"/>
                <a:ea typeface="FreeMono" panose="020F0409020205020404" charset="0"/>
              </a:rPr>
              <a:t>Hence, the complexity of f(n) can be represented as O(g(n)), i.e. O(n</a:t>
            </a:r>
            <a:r>
              <a:rPr lang="en-IN" sz="1800" baseline="30000" dirty="0" smtClean="0">
                <a:latin typeface="FreeMono" panose="020F0409020205020404" charset="0"/>
                <a:ea typeface="FreeMono" panose="020F0409020205020404" charset="0"/>
              </a:rPr>
              <a:t>3</a:t>
            </a:r>
            <a:r>
              <a:rPr lang="en-IN" sz="1800" dirty="0" smtClean="0">
                <a:latin typeface="FreeMono" panose="020F0409020205020404" charset="0"/>
                <a:ea typeface="FreeMono" panose="020F0409020205020404" charset="0"/>
              </a:rPr>
              <a:t>)</a:t>
            </a:r>
            <a:endParaRPr lang="en-IN" sz="1800" dirty="0" smtClean="0">
              <a:latin typeface="FreeMono" panose="020F0409020205020404" charset="0"/>
              <a:ea typeface="FreeMono" panose="020F04090202050204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9312</Words>
  <Application>WPS Presentation</Application>
  <PresentationFormat>On-screen Show (4:3)</PresentationFormat>
  <Paragraphs>332</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Times New Roman</vt:lpstr>
      <vt:lpstr>Noto Sans Mono CJK JP</vt:lpstr>
      <vt:lpstr>Noto Serif CJK JP</vt:lpstr>
      <vt:lpstr>微软雅黑</vt:lpstr>
      <vt:lpstr>Droid Sans Fallback</vt:lpstr>
      <vt:lpstr>Arial Unicode MS</vt:lpstr>
      <vt:lpstr>Calibri</vt:lpstr>
      <vt:lpstr>DejaVu Sans</vt:lpstr>
      <vt:lpstr>FreeMono</vt:lpstr>
      <vt:lpstr>Asana Math</vt:lpstr>
      <vt:lpstr>Wingdings</vt:lpstr>
      <vt:lpstr>Presentation1</vt:lpstr>
      <vt:lpstr>Object Oriented Programming Concepts Using C++ &amp; Data Structures</vt:lpstr>
      <vt:lpstr>Topics Covered</vt:lpstr>
      <vt:lpstr>Introduction to Algorithm</vt:lpstr>
      <vt:lpstr> Characterstics of an Algorithm</vt:lpstr>
      <vt:lpstr>Analysis of Algorithms</vt:lpstr>
      <vt:lpstr>Asymptotic Notations</vt:lpstr>
      <vt:lpstr>Asymptotic Notations</vt:lpstr>
      <vt:lpstr>Asymptotic Notations</vt:lpstr>
      <vt:lpstr>Big Oh Notation, Ο</vt:lpstr>
      <vt:lpstr>Asymptotic Notations</vt:lpstr>
      <vt:lpstr>Big Oh Notation, Ο</vt:lpstr>
      <vt:lpstr>Space Complexity</vt:lpstr>
      <vt:lpstr>Big Oh Notation, Ο</vt:lpstr>
      <vt:lpstr>Space Complexity</vt:lpstr>
      <vt:lpstr>Time Complexity</vt:lpstr>
      <vt:lpstr>Analysis of Algorithms</vt:lpstr>
      <vt:lpstr>Overview &amp; Why ?</vt:lpstr>
      <vt:lpstr>Data Structure Classification</vt:lpstr>
      <vt:lpstr>Array</vt:lpstr>
      <vt:lpstr>Array - Accessing Element</vt:lpstr>
      <vt:lpstr>Array - Insertion of Element</vt:lpstr>
      <vt:lpstr>Deletion of Element</vt:lpstr>
      <vt:lpstr>Stack </vt:lpstr>
      <vt:lpstr>Stack  Example</vt:lpstr>
      <vt:lpstr>Implementation</vt:lpstr>
      <vt:lpstr>Cont.</vt:lpstr>
      <vt:lpstr>Queue</vt:lpstr>
      <vt:lpstr>Queue Example</vt:lpstr>
      <vt:lpstr>Implementation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67</cp:revision>
  <dcterms:created xsi:type="dcterms:W3CDTF">2019-07-09T05:25:06Z</dcterms:created>
  <dcterms:modified xsi:type="dcterms:W3CDTF">2019-07-09T05:25:06Z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