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7" r:id="rId3"/>
    <p:sldId id="264" r:id="rId4"/>
    <p:sldId id="261" r:id="rId5"/>
    <p:sldId id="262" r:id="rId6"/>
    <p:sldId id="263" r:id="rId7"/>
    <p:sldId id="265" r:id="rId8"/>
    <p:sldId id="267" r:id="rId9"/>
    <p:sldId id="266" r:id="rId10"/>
    <p:sldId id="268" r:id="rId11"/>
    <p:sldId id="276" r:id="rId12"/>
    <p:sldId id="333" r:id="rId13"/>
    <p:sldId id="329" r:id="rId14"/>
    <p:sldId id="330" r:id="rId15"/>
    <p:sldId id="331" r:id="rId16"/>
    <p:sldId id="324" r:id="rId17"/>
    <p:sldId id="325" r:id="rId18"/>
    <p:sldId id="334" r:id="rId19"/>
    <p:sldId id="335" r:id="rId20"/>
    <p:sldId id="285" r:id="rId21"/>
    <p:sldId id="287" r:id="rId22"/>
    <p:sldId id="286" r:id="rId23"/>
    <p:sldId id="326" r:id="rId24"/>
    <p:sldId id="327" r:id="rId25"/>
    <p:sldId id="328" r:id="rId26"/>
    <p:sldId id="300" r:id="rId27"/>
    <p:sldId id="309" r:id="rId28"/>
    <p:sldId id="291" r:id="rId29"/>
    <p:sldId id="294" r:id="rId30"/>
    <p:sldId id="301" r:id="rId31"/>
    <p:sldId id="295" r:id="rId32"/>
    <p:sldId id="296" r:id="rId33"/>
    <p:sldId id="297" r:id="rId34"/>
    <p:sldId id="298" r:id="rId35"/>
    <p:sldId id="2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4572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9144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3716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18288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A678811-B549-45B3-81B1-47E6AC5F9402}" type="slidenum">
              <a:rPr lang="en-US" altLang="en-US"/>
            </a:fld>
            <a:endParaRPr lang="en-US"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0534EEE-6172-4E08-B0F7-A7F46A93D015}" type="slidenum">
              <a:rPr lang="en-US" altLang="en-US"/>
            </a:fld>
            <a:endParaRPr lang="en-US"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56982BD-E878-4359-9BE2-EF98375094DE}" type="slidenum">
              <a:rPr lang="en-US" altLang="en-US"/>
            </a:fld>
            <a:endParaRPr lang="en-US"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1E38928-F05B-4C42-9226-61EDCAAB8EF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4C49B74-5DB2-4B03-B1D2-7F6A3C51C318}"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FBF8E4-576C-4900-8131-5FBCD47137B3}" type="slidenum">
              <a:rPr lang="en-US" altLang="en-US"/>
            </a:fld>
            <a:endParaRPr lang="en-US"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4673CD-E789-4B99-849D-7D1DEE88FD01}" type="slidenum">
              <a:rPr lang="en-US" altLang="en-US"/>
            </a:fld>
            <a:endParaRPr lang="en-US"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7B82C466-627A-4535-934D-F77F4C647A2A}" type="slidenum">
              <a:rPr lang="en-US" altLang="en-US"/>
            </a:fld>
            <a:endParaRPr lang="en-US"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559B138-3910-4CB2-9145-1068E3B9E07E}" type="slidenum">
              <a:rPr lang="en-US" altLang="en-US"/>
            </a:fld>
            <a:endParaRPr lang="en-US"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909E207A-2206-4F55-86B7-C4BA7E6C4B55}" type="slidenum">
              <a:rPr lang="en-US" altLang="en-US"/>
            </a:fld>
            <a:endParaRPr lang="en-US"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F7BB258-1CFF-4F4F-8C27-AD1703630852}" type="slidenum">
              <a:rPr lang="en-US" altLang="en-US"/>
            </a:fld>
            <a:endParaRPr lang="en-US"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4E7FEA-58E0-47EE-AC9C-F31BF7C9F7FE}" type="slidenum">
              <a:rPr lang="en-US" altLang="en-US"/>
            </a:fld>
            <a:endParaRPr lang="en-US"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atin typeface="Noto Sans Mono CJK JP" panose="020B0500000000000000" charset="-122"/>
                <a:ea typeface="Noto Sans Mono CJK JP" panose="020B0500000000000000" charset="-122"/>
                <a:cs typeface="Noto Sans Mono CJK JP" panose="020B0500000000000000" charset="-122"/>
              </a:defRPr>
            </a:lvl1pPr>
          </a:lstStyle>
          <a:p>
            <a:endParaRPr lang="en-US" alt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atin typeface="Noto Sans Mono CJK JP" panose="020B0500000000000000" charset="-122"/>
                <a:ea typeface="Noto Sans Mono CJK JP" panose="020B0500000000000000" charset="-122"/>
                <a:cs typeface="Noto Sans Mono CJK JP" panose="020B0500000000000000" charset="-122"/>
              </a:defRPr>
            </a:lvl1pPr>
          </a:lstStyle>
          <a:p>
            <a:endParaRPr lang="en-US" alt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atin typeface="Noto Sans Mono CJK JP" panose="020B0500000000000000" charset="-122"/>
                <a:ea typeface="Noto Sans Mono CJK JP" panose="020B0500000000000000" charset="-122"/>
                <a:cs typeface="Noto Sans Mono CJK JP" panose="020B0500000000000000" charset="-122"/>
              </a:defRPr>
            </a:lvl1pPr>
          </a:lstStyle>
          <a:p>
            <a:fld id="{7FAD312C-826E-40DC-8EA2-9106566C605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Noto Sans Mono CJK JP" panose="020B0500000000000000" charset="-122"/>
          <a:ea typeface="Noto Sans Mono CJK JP" panose="020B0500000000000000" charset="-122"/>
          <a:cs typeface="Noto Sans Mono CJK JP" panose="020B0500000000000000" charset="-122"/>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37690"/>
            <a:ext cx="7772400" cy="2313940"/>
          </a:xfrm>
        </p:spPr>
        <p:txBody>
          <a:bodyPr/>
          <a:lstStyle/>
          <a:p>
            <a:r>
              <a:rPr lang="en-IN" sz="2800" dirty="0">
                <a:latin typeface="Noto Serif CJK JP" panose="02020400000000000000" charset="-122"/>
                <a:ea typeface="Noto Serif CJK JP" panose="02020400000000000000" charset="-122"/>
              </a:rPr>
              <a:t>Objected Oriented Programming Concepts Using C++ &amp; Data Structures</a:t>
            </a:r>
            <a:endParaRPr lang="en-IN" sz="2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6040" y="987425"/>
            <a:ext cx="8749030" cy="5652770"/>
          </a:xfrm>
        </p:spPr>
        <p:txBody>
          <a:bodyPr/>
          <a:p>
            <a:pPr algn="just">
              <a:lnSpc>
                <a:spcPct val="200000"/>
              </a:lnSpc>
            </a:pP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206375" y="987425"/>
          <a:ext cx="8468360" cy="5529580"/>
        </p:xfrm>
        <a:graphic>
          <a:graphicData uri="http://schemas.openxmlformats.org/drawingml/2006/table">
            <a:tbl>
              <a:tblPr firstRow="1" bandRow="1">
                <a:tableStyleId>{5C22544A-7EE6-4342-B048-85BDC9FD1C3A}</a:tableStyleId>
              </a:tblPr>
              <a:tblGrid>
                <a:gridCol w="2822575"/>
                <a:gridCol w="2823210"/>
                <a:gridCol w="2822575"/>
              </a:tblGrid>
              <a:tr h="485140">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Operators Name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Operators</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Example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337820">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Arithmetic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 *, /, %</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2 + 3      9%2</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398780">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Assignment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 -=, *=, /=, %=</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a = 2     a+=4    a is now 6</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830580">
                <a:tc>
                  <a:txBody>
                    <a:bodyPr/>
                    <a:p>
                      <a:pPr algn="l">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Auto-increment and Auto-decrement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and —</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Increment / Decrement by one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a++  ,  a is now 5</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076960">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Logical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&amp;&amp;, ||, ! </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endParaRPr lang="en-US">
                        <a:latin typeface="Noto Serif CJK JP" panose="02020400000000000000" charset="-122"/>
                        <a:ea typeface="Noto Serif CJK JP" panose="02020400000000000000" charset="-122"/>
                        <a:cs typeface="Noto Sans Mono CJK JP" panose="020B0500000000000000" charset="-122"/>
                      </a:endParaRPr>
                    </a:p>
                    <a:p>
                      <a:pPr algn="l">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perform logical operation</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true &amp;&amp; true  !false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076960">
                <a:tc>
                  <a:txBody>
                    <a:bodyPr/>
                    <a:p>
                      <a:pPr algn="l">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Comparison (relational)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 !=, &gt;, &lt;, &gt;=, &lt;=</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perform the compasion and yields true or false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4&gt;5    false</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4=='4'  false</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2&lt;=2  true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323340">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Conditional </a:t>
                      </a:r>
                      <a:r>
                        <a:rPr lang="en-US">
                          <a:latin typeface="Noto Serif CJK JP" panose="02020400000000000000" charset="-122"/>
                          <a:ea typeface="Noto Serif CJK JP" panose="02020400000000000000" charset="-122"/>
                          <a:cs typeface="Noto Sans Mono CJK JP" panose="020B0500000000000000" charset="-122"/>
                        </a:rPr>
                        <a:t>Operator</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evaluates a boolean expression and assign the value based on the result.</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num1 = (expression) ? value if true : value if false</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a = (3&gt;2) ? 5 : 6</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 Precedence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97485" y="987425"/>
            <a:ext cx="8749030" cy="5652770"/>
          </a:xfrm>
        </p:spPr>
        <p:txBody>
          <a:bodyPr/>
          <a:p>
            <a:pPr algn="just">
              <a:lnSpc>
                <a:spcPct val="15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etermines which operator needs to be evaluated first if an expression has more than one operator. Operator with higher precedence at the top and lower precedence at the bottom.</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p:txBody>
      </p:sp>
      <p:graphicFrame>
        <p:nvGraphicFramePr>
          <p:cNvPr id="6" name="Table 5"/>
          <p:cNvGraphicFramePr/>
          <p:nvPr/>
        </p:nvGraphicFramePr>
        <p:xfrm>
          <a:off x="685800" y="2364105"/>
          <a:ext cx="7675245" cy="4218305"/>
        </p:xfrm>
        <a:graphic>
          <a:graphicData uri="http://schemas.openxmlformats.org/drawingml/2006/table">
            <a:tbl>
              <a:tblPr firstRow="1" bandRow="1">
                <a:tableStyleId>{5C22544A-7EE6-4342-B048-85BDC9FD1C3A}</a:tableStyleId>
              </a:tblPr>
              <a:tblGrid>
                <a:gridCol w="2198370"/>
                <a:gridCol w="5476875"/>
              </a:tblGrid>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Unary Operators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 – !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Multiplicative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Additive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Shift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&lt;&lt; &gt;&gt; &gt;&gt;&gt;</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Relational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&gt; &gt;= &lt; &lt;=</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Equality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Bitwise AND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&amp;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Bitwise XOR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Bitwise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OR</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Logical AND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&amp;&amp;</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Logical OR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Ternary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Assignment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 -= *= /= %= &gt; &gt;= &lt; &lt;= &amp;= ^=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The program elements that control how and in what order objects are manipulated.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Statements are executed sequentially, except when an expression statement, a selection statement, an iteration statement, or a jump statement specifically modifies that sequence.</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Categories of Statements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Expression statements</a:t>
            </a:r>
            <a:r>
              <a:rPr lang="en-US" altLang="en-US" sz="1600">
                <a:latin typeface="Noto Serif CJK JP" panose="02020400000000000000" charset="-122"/>
                <a:ea typeface="Noto Serif CJK JP" panose="02020400000000000000" charset="-122"/>
              </a:rPr>
              <a:t>. These statements evaluate an expression for its side effects or for its return value.</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Null statements</a:t>
            </a:r>
            <a:r>
              <a:rPr lang="en-US" altLang="en-US" sz="1600">
                <a:latin typeface="Noto Serif CJK JP" panose="02020400000000000000" charset="-122"/>
                <a:ea typeface="Noto Serif CJK JP" panose="02020400000000000000" charset="-122"/>
              </a:rPr>
              <a:t>. These statements can be provided where a statement is required by the C++ syntax but where no action is to be taken.</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Compound statements</a:t>
            </a:r>
            <a:r>
              <a:rPr lang="en-US" altLang="en-US" sz="1600">
                <a:latin typeface="Noto Serif CJK JP" panose="02020400000000000000" charset="-122"/>
                <a:ea typeface="Noto Serif CJK JP" panose="02020400000000000000" charset="-122"/>
              </a:rPr>
              <a:t>. These statements are groups of statements enclosed in curly braces ({ }). They can be used wherever a single statement may be used.</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marL="0" indent="0" algn="just">
              <a:lnSpc>
                <a:spcPct val="100000"/>
              </a:lnSpc>
              <a:buNone/>
            </a:pPr>
            <a:endParaRPr lang="en-US" altLang="en-US" sz="1800">
              <a:latin typeface="Noto Serif CJK JP" panose="02020400000000000000" charset="-122"/>
              <a:ea typeface="Noto Serif CJK JP" panose="02020400000000000000" charset="-122"/>
            </a:endParaRPr>
          </a:p>
          <a:p>
            <a:pPr algn="just">
              <a:lnSpc>
                <a:spcPct val="120000"/>
              </a:lnSpc>
            </a:pPr>
            <a:endParaRPr lang="en-US" altLang="en-US" sz="1800">
              <a:latin typeface="Noto Serif CJK JP" panose="02020400000000000000" charset="-122"/>
              <a:ea typeface="Noto Serif CJK JP" panose="02020400000000000000" charset="-122"/>
            </a:endParaRPr>
          </a:p>
          <a:p>
            <a:pPr lvl="1" algn="just">
              <a:lnSpc>
                <a:spcPct val="120000"/>
              </a:lnSpc>
            </a:pPr>
            <a:r>
              <a:rPr lang="en-US" altLang="en-US" sz="1600" b="1">
                <a:latin typeface="Noto Serif CJK JP" panose="02020400000000000000" charset="-122"/>
                <a:ea typeface="Noto Serif CJK JP" panose="02020400000000000000" charset="-122"/>
              </a:rPr>
              <a:t>Selection statements</a:t>
            </a:r>
            <a:r>
              <a:rPr lang="en-US" altLang="en-US" sz="1600">
                <a:latin typeface="Noto Serif CJK JP" panose="02020400000000000000" charset="-122"/>
                <a:ea typeface="Noto Serif CJK JP" panose="02020400000000000000" charset="-122"/>
              </a:rPr>
              <a:t>. These statements perform a test; they then execute one section of code if the test evaluates to true (nonzero). They may execute another section of code if the test evaluates to false.</a:t>
            </a:r>
            <a:endParaRPr lang="en-US" altLang="en-US" sz="1600">
              <a:latin typeface="Noto Serif CJK JP" panose="02020400000000000000" charset="-122"/>
              <a:ea typeface="Noto Serif CJK JP" panose="02020400000000000000" charset="-122"/>
            </a:endParaRPr>
          </a:p>
          <a:p>
            <a:pPr lvl="1" algn="just">
              <a:lnSpc>
                <a:spcPct val="120000"/>
              </a:lnSpc>
            </a:pPr>
            <a:endParaRPr lang="en-US" altLang="en-US" sz="1600">
              <a:latin typeface="Noto Serif CJK JP" panose="02020400000000000000" charset="-122"/>
              <a:ea typeface="Noto Serif CJK JP" panose="02020400000000000000" charset="-122"/>
            </a:endParaRPr>
          </a:p>
          <a:p>
            <a:pPr lvl="1" algn="just">
              <a:lnSpc>
                <a:spcPct val="120000"/>
              </a:lnSpc>
            </a:pPr>
            <a:r>
              <a:rPr lang="en-US" altLang="en-US" sz="1600" b="1">
                <a:latin typeface="Noto Serif CJK JP" panose="02020400000000000000" charset="-122"/>
                <a:ea typeface="Noto Serif CJK JP" panose="02020400000000000000" charset="-122"/>
              </a:rPr>
              <a:t>Iteration statements</a:t>
            </a:r>
            <a:r>
              <a:rPr lang="en-US" altLang="en-US" sz="1600">
                <a:latin typeface="Noto Serif CJK JP" panose="02020400000000000000" charset="-122"/>
                <a:ea typeface="Noto Serif CJK JP" panose="02020400000000000000" charset="-122"/>
              </a:rPr>
              <a:t>. These statements provide for repeated execution of a block of code until a specified termination criterion is met.</a:t>
            </a:r>
            <a:endParaRPr lang="en-US" altLang="en-US" sz="1600">
              <a:latin typeface="Noto Serif CJK JP" panose="02020400000000000000" charset="-122"/>
              <a:ea typeface="Noto Serif CJK JP" panose="02020400000000000000" charset="-122"/>
            </a:endParaRPr>
          </a:p>
          <a:p>
            <a:pPr lvl="1" algn="just">
              <a:lnSpc>
                <a:spcPct val="120000"/>
              </a:lnSpc>
            </a:pPr>
            <a:endParaRPr lang="en-US" altLang="en-US" sz="1600">
              <a:latin typeface="Noto Serif CJK JP" panose="02020400000000000000" charset="-122"/>
              <a:ea typeface="Noto Serif CJK JP" panose="02020400000000000000" charset="-122"/>
            </a:endParaRPr>
          </a:p>
          <a:p>
            <a:pPr lvl="1" algn="just">
              <a:lnSpc>
                <a:spcPct val="120000"/>
              </a:lnSpc>
            </a:pPr>
            <a:r>
              <a:rPr lang="en-US" altLang="en-US" sz="1600" b="1">
                <a:latin typeface="Noto Serif CJK JP" panose="02020400000000000000" charset="-122"/>
                <a:ea typeface="Noto Serif CJK JP" panose="02020400000000000000" charset="-122"/>
              </a:rPr>
              <a:t>Jump statements.</a:t>
            </a:r>
            <a:r>
              <a:rPr lang="en-US" altLang="en-US" sz="1600">
                <a:latin typeface="Noto Serif CJK JP" panose="02020400000000000000" charset="-122"/>
                <a:ea typeface="Noto Serif CJK JP" panose="02020400000000000000" charset="-122"/>
              </a:rPr>
              <a:t> These statements either transfer control immediately to another location in the function or return control from the function.</a:t>
            </a:r>
            <a:endParaRPr lang="en-US" altLang="en-US" sz="1600">
              <a:latin typeface="Noto Serif CJK JP" panose="02020400000000000000" charset="-122"/>
              <a:ea typeface="Noto Serif CJK JP" panose="02020400000000000000" charset="-122"/>
            </a:endParaRPr>
          </a:p>
          <a:p>
            <a:pPr lvl="1" algn="just">
              <a:lnSpc>
                <a:spcPct val="120000"/>
              </a:lnSpc>
            </a:pPr>
            <a:endParaRPr lang="en-US" altLang="en-US" sz="1600">
              <a:latin typeface="Noto Serif CJK JP" panose="02020400000000000000" charset="-122"/>
              <a:ea typeface="Noto Serif CJK JP" panose="02020400000000000000" charset="-122"/>
            </a:endParaRPr>
          </a:p>
          <a:p>
            <a:pPr lvl="1" algn="just">
              <a:lnSpc>
                <a:spcPct val="120000"/>
              </a:lnSpc>
            </a:pPr>
            <a:r>
              <a:rPr lang="en-US" altLang="en-US" sz="1600" b="1">
                <a:latin typeface="Noto Serif CJK JP" panose="02020400000000000000" charset="-122"/>
                <a:ea typeface="Noto Serif CJK JP" panose="02020400000000000000" charset="-122"/>
              </a:rPr>
              <a:t>Declaration statements.</a:t>
            </a:r>
            <a:r>
              <a:rPr lang="en-US" altLang="en-US" sz="1600">
                <a:latin typeface="Noto Serif CJK JP" panose="02020400000000000000" charset="-122"/>
                <a:ea typeface="Noto Serif CJK JP" panose="02020400000000000000" charset="-122"/>
              </a:rPr>
              <a:t> Declarations introduce a name into a program.</a:t>
            </a:r>
            <a:endParaRPr lang="en-US" altLang="en-US" sz="16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Expressions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Expressions are sequences of operators and operands that are used for one or more of these purposes: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Computing a value from the operands.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Designating objects or functions.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Generating "side effects." (Side effects are any actions other than the evaluation of the expression — for example, modifying the value of an object.)</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r>
              <a:rPr lang="en-US" altLang="en-US" sz="1800">
                <a:latin typeface="Noto Serif CJK JP" panose="02020400000000000000" charset="-122"/>
                <a:ea typeface="Noto Serif CJK JP" panose="02020400000000000000" charset="-122"/>
              </a:rPr>
              <a:t>Example : a = b +c;</a:t>
            </a:r>
            <a:endParaRPr lang="en-US" altLang="en-US" sz="1800">
              <a:latin typeface="Noto Serif CJK JP" panose="02020400000000000000" charset="-122"/>
              <a:ea typeface="Noto Serif CJK JP" panose="02020400000000000000" charset="-122"/>
            </a:endParaRPr>
          </a:p>
          <a:p>
            <a:pPr marL="1371600" lvl="3" indent="0" algn="just">
              <a:lnSpc>
                <a:spcPct val="60000"/>
              </a:lnSpc>
              <a:buNone/>
            </a:pPr>
            <a:endParaRPr lang="en-US" altLang="en-US" sz="1125">
              <a:latin typeface="Noto Serif CJK JP" panose="02020400000000000000" charset="-122"/>
              <a:ea typeface="Noto Serif CJK JP" panose="020204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Data Types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00000"/>
              </a:lnSpc>
            </a:pPr>
            <a:r>
              <a:rPr lang="en-US" sz="1800">
                <a:latin typeface="Noto Serif CJK JP" panose="02020400000000000000" charset="-122"/>
                <a:ea typeface="Noto Serif CJK JP" panose="02020400000000000000" charset="-122"/>
              </a:rPr>
              <a:t>Data types define the type of data a variable can hold, for example an integer variable can hold integer data, a character type variable can hold character data etc.</a:t>
            </a:r>
            <a:endParaRPr 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518160" y="2677795"/>
          <a:ext cx="8107680" cy="4051300"/>
        </p:xfrm>
        <a:graphic>
          <a:graphicData uri="http://schemas.openxmlformats.org/drawingml/2006/table">
            <a:tbl>
              <a:tblPr firstRow="1" bandRow="1">
                <a:tableStyleId>{5C22544A-7EE6-4342-B048-85BDC9FD1C3A}</a:tableStyleId>
              </a:tblPr>
              <a:tblGrid>
                <a:gridCol w="2702560"/>
                <a:gridCol w="2702560"/>
                <a:gridCol w="2702560"/>
              </a:tblGrid>
              <a:tr h="640080">
                <a:tc>
                  <a:txBody>
                    <a:bodyPr/>
                    <a:p>
                      <a:pPr algn="just">
                        <a:buNone/>
                      </a:pPr>
                      <a:r>
                        <a:rPr lang="en-US">
                          <a:latin typeface="Noto Serif CJK JP" panose="02020400000000000000" charset="-122"/>
                          <a:ea typeface="Noto Serif CJK JP" panose="02020400000000000000" charset="-122"/>
                          <a:cs typeface="Noto Sans Mono CJK JP" panose="020B0500000000000000" charset="-122"/>
                        </a:rPr>
                        <a:t>Primary(Built-in) </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atin typeface="Noto Serif CJK JP" panose="02020400000000000000" charset="-122"/>
                          <a:ea typeface="Noto Serif CJK JP" panose="02020400000000000000" charset="-122"/>
                          <a:cs typeface="Noto Sans Mono CJK JP" panose="020B0500000000000000" charset="-122"/>
                        </a:rPr>
                        <a:t>User Defined Data Types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atin typeface="Noto Serif CJK JP" panose="02020400000000000000" charset="-122"/>
                          <a:ea typeface="Noto Serif CJK JP" panose="02020400000000000000" charset="-122"/>
                          <a:cs typeface="Noto Sans Mono CJK JP" panose="020B0500000000000000" charset="-122"/>
                        </a:rPr>
                        <a:t>Derived Data Types</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2011680">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B</a:t>
                      </a:r>
                      <a:r>
                        <a:rPr lang="en-US">
                          <a:latin typeface="Noto Serif CJK JP" panose="02020400000000000000" charset="-122"/>
                          <a:ea typeface="Noto Serif CJK JP" panose="02020400000000000000" charset="-122"/>
                          <a:cs typeface="Noto Sans Mono CJK JP" panose="020B0500000000000000" charset="-122"/>
                        </a:rPr>
                        <a:t>asic storage units of a computer and the most common ways of using them to hold data </a:t>
                      </a:r>
                      <a:r>
                        <a:rPr lang="en-US" altLang="en-US">
                          <a:latin typeface="Noto Serif CJK JP" panose="02020400000000000000" charset="-122"/>
                          <a:ea typeface="Noto Serif CJK JP" panose="02020400000000000000" charset="-122"/>
                          <a:cs typeface="Noto Sans Mono CJK JP" panose="020B0500000000000000" charset="-122"/>
                        </a:rPr>
                        <a:t>which understoodable by machine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U</a:t>
                      </a:r>
                      <a:r>
                        <a:rPr lang="en-US">
                          <a:latin typeface="Noto Serif CJK JP" panose="02020400000000000000" charset="-122"/>
                          <a:ea typeface="Noto Serif CJK JP" panose="02020400000000000000" charset="-122"/>
                          <a:cs typeface="Noto Sans Mono CJK JP" panose="020B0500000000000000" charset="-122"/>
                        </a:rPr>
                        <a:t>ser can define additional types </a:t>
                      </a:r>
                      <a:r>
                        <a:rPr lang="en-US" altLang="en-US">
                          <a:latin typeface="Noto Serif CJK JP" panose="02020400000000000000" charset="-122"/>
                          <a:ea typeface="Noto Serif CJK JP" panose="02020400000000000000" charset="-122"/>
                          <a:cs typeface="Noto Sans Mono CJK JP" panose="020B0500000000000000" charset="-122"/>
                        </a:rPr>
                        <a:t>using primitive and derived datatypes</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C</a:t>
                      </a:r>
                      <a:r>
                        <a:rPr lang="en-US">
                          <a:latin typeface="Noto Serif CJK JP" panose="02020400000000000000" charset="-122"/>
                          <a:ea typeface="Noto Serif CJK JP" panose="02020400000000000000" charset="-122"/>
                          <a:cs typeface="Noto Sans Mono CJK JP" panose="020B0500000000000000" charset="-122"/>
                        </a:rPr>
                        <a:t>onstruct other types using declarator operator</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1399540">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Example :</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a:latin typeface="Noto Serif CJK JP" panose="02020400000000000000" charset="-122"/>
                          <a:ea typeface="Noto Serif CJK JP" panose="02020400000000000000" charset="-122"/>
                          <a:cs typeface="Noto Sans Mono CJK JP" panose="020B0500000000000000" charset="-122"/>
                        </a:rPr>
                        <a:t>char,int,float,boolean</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a:latin typeface="Noto Serif CJK JP" panose="02020400000000000000" charset="-122"/>
                          <a:ea typeface="Noto Serif CJK JP" panose="02020400000000000000" charset="-122"/>
                          <a:cs typeface="Noto Sans Mono CJK JP" panose="020B0500000000000000" charset="-122"/>
                        </a:rPr>
                        <a:t>,double ,void</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Example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r>
                        <a:rPr altLang="en-US" sz="1800">
                          <a:latin typeface="Noto Serif CJK JP" panose="02020400000000000000" charset="-122"/>
                          <a:ea typeface="Noto Serif CJK JP" panose="02020400000000000000" charset="-122"/>
                          <a:cs typeface="Noto Sans Mono CJK JP" panose="020B0500000000000000" charset="-122"/>
                          <a:sym typeface="+mn-ea"/>
                        </a:rPr>
                        <a:t>Structure</a:t>
                      </a:r>
                      <a:r>
                        <a:rPr lang="en-US" sz="1800">
                          <a:latin typeface="Noto Serif CJK JP" panose="02020400000000000000" charset="-122"/>
                          <a:ea typeface="Noto Serif CJK JP" panose="02020400000000000000" charset="-122"/>
                          <a:cs typeface="Noto Sans Mono CJK JP" panose="020B0500000000000000" charset="-122"/>
                          <a:sym typeface="+mn-ea"/>
                        </a:rPr>
                        <a:t>,</a:t>
                      </a:r>
                      <a:r>
                        <a:rPr altLang="en-US" sz="1800">
                          <a:latin typeface="Noto Serif CJK JP" panose="02020400000000000000" charset="-122"/>
                          <a:ea typeface="Noto Serif CJK JP" panose="02020400000000000000" charset="-122"/>
                          <a:cs typeface="Noto Sans Mono CJK JP" panose="020B0500000000000000" charset="-122"/>
                          <a:sym typeface="+mn-ea"/>
                        </a:rPr>
                        <a:t>Union</a:t>
                      </a:r>
                      <a:endParaRPr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r>
                        <a:rPr altLang="en-US" sz="1800">
                          <a:latin typeface="Noto Serif CJK JP" panose="02020400000000000000" charset="-122"/>
                          <a:ea typeface="Noto Serif CJK JP" panose="02020400000000000000" charset="-122"/>
                          <a:cs typeface="Noto Sans Mono CJK JP" panose="020B0500000000000000" charset="-122"/>
                          <a:sym typeface="+mn-ea"/>
                        </a:rPr>
                        <a:t>Class</a:t>
                      </a:r>
                      <a:r>
                        <a:rPr lang="en-US" sz="1800">
                          <a:latin typeface="Noto Serif CJK JP" panose="02020400000000000000" charset="-122"/>
                          <a:ea typeface="Noto Serif CJK JP" panose="02020400000000000000" charset="-122"/>
                          <a:cs typeface="Noto Sans Mono CJK JP" panose="020B0500000000000000" charset="-122"/>
                          <a:sym typeface="+mn-ea"/>
                        </a:rPr>
                        <a:t>, </a:t>
                      </a:r>
                      <a:r>
                        <a:rPr altLang="en-US" sz="1800">
                          <a:latin typeface="Noto Serif CJK JP" panose="02020400000000000000" charset="-122"/>
                          <a:ea typeface="Noto Serif CJK JP" panose="02020400000000000000" charset="-122"/>
                          <a:cs typeface="Noto Sans Mono CJK JP" panose="020B0500000000000000" charset="-122"/>
                          <a:sym typeface="+mn-ea"/>
                        </a:rPr>
                        <a:t>Enumeration</a:t>
                      </a:r>
                      <a:endParaRPr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Example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Array, Function, Pointer, Reference</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endParaRPr 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Variables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140000"/>
              </a:lnSpc>
            </a:pPr>
            <a:r>
              <a:rPr lang="en-US" altLang="en-US" sz="1800">
                <a:latin typeface="Noto Serif CJK JP" panose="02020400000000000000" charset="-122"/>
                <a:ea typeface="Noto Serif CJK JP" panose="02020400000000000000" charset="-122"/>
              </a:rPr>
              <a:t>S</a:t>
            </a:r>
            <a:r>
              <a:rPr lang="en-US" sz="1800">
                <a:latin typeface="Noto Serif CJK JP" panose="02020400000000000000" charset="-122"/>
                <a:ea typeface="Noto Serif CJK JP" panose="02020400000000000000" charset="-122"/>
              </a:rPr>
              <a:t>tore any type of values within a program</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eclared in various ways each having different memory requirements and storing capability</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N</a:t>
            </a:r>
            <a:r>
              <a:rPr lang="en-US" sz="1800">
                <a:latin typeface="Noto Serif CJK JP" panose="02020400000000000000" charset="-122"/>
                <a:ea typeface="Noto Serif CJK JP" panose="02020400000000000000" charset="-122"/>
              </a:rPr>
              <a:t>ame of memory locations that are allocated by compilers, and the allocation is done based on the data type used for declaring the variable.</a:t>
            </a:r>
            <a:endParaRPr lang="en-US" sz="1800">
              <a:latin typeface="Noto Serif CJK JP" panose="02020400000000000000" charset="-122"/>
              <a:ea typeface="Noto Serif CJK JP" panose="02020400000000000000" charset="-122"/>
            </a:endParaRPr>
          </a:p>
          <a:p>
            <a:pPr algn="just">
              <a:lnSpc>
                <a:spcPct val="140000"/>
              </a:lnSpc>
            </a:pPr>
            <a:r>
              <a:rPr lang="en-US" altLang="en-US" sz="1800" b="1">
                <a:latin typeface="Noto Serif CJK JP" panose="02020400000000000000" charset="-122"/>
                <a:ea typeface="Noto Serif CJK JP" panose="02020400000000000000" charset="-122"/>
              </a:rPr>
              <a:t>Syntax :</a:t>
            </a:r>
            <a:r>
              <a:rPr lang="en-US" altLang="en-US" sz="1800">
                <a:latin typeface="Noto Serif CJK JP" panose="02020400000000000000" charset="-122"/>
                <a:ea typeface="Noto Serif CJK JP" panose="02020400000000000000" charset="-122"/>
              </a:rPr>
              <a:t> </a:t>
            </a:r>
            <a:r>
              <a:rPr lang="en-US" sz="1800">
                <a:latin typeface="Noto Serif CJK JP" panose="02020400000000000000" charset="-122"/>
                <a:ea typeface="Noto Serif CJK JP" panose="02020400000000000000" charset="-122"/>
              </a:rPr>
              <a:t>data_type variable_name;</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Eg : int a; char b;</a:t>
            </a:r>
            <a:endParaRPr lang="en-US" alt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Built-in Data types : predefined data types and can be used directly by the user to declare variables. example: int, char , float, bool etc.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Variable Declaration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sz="1800">
                <a:latin typeface="Noto Serif CJK JP" panose="02020400000000000000" charset="-122"/>
                <a:ea typeface="Noto Serif CJK JP" panose="02020400000000000000" charset="-122"/>
              </a:rPr>
              <a:t> </a:t>
            </a:r>
            <a:r>
              <a:rPr lang="en-US" altLang="en-US" sz="1800">
                <a:latin typeface="Noto Serif CJK JP" panose="02020400000000000000" charset="-122"/>
                <a:ea typeface="Noto Serif CJK JP" panose="02020400000000000000" charset="-122"/>
              </a:rPr>
              <a:t>P</a:t>
            </a:r>
            <a:r>
              <a:rPr lang="en-US" sz="1800">
                <a:latin typeface="Noto Serif CJK JP" panose="02020400000000000000" charset="-122"/>
                <a:ea typeface="Noto Serif CJK JP" panose="02020400000000000000" charset="-122"/>
              </a:rPr>
              <a:t>rovides assurance to the compiler that there is one variable existing with the given type and name .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Declaration has</a:t>
            </a:r>
            <a:r>
              <a:rPr lang="en-US" sz="1800">
                <a:latin typeface="Noto Serif CJK JP" panose="02020400000000000000" charset="-122"/>
                <a:ea typeface="Noto Serif CJK JP" panose="02020400000000000000" charset="-122"/>
              </a:rPr>
              <a:t> meaning at the time of compilation only, compiler needs actual variable definition at the time of linking of the program.</a:t>
            </a:r>
            <a:endParaRPr lang="en-US" sz="1800">
              <a:latin typeface="Noto Serif CJK JP" panose="02020400000000000000" charset="-122"/>
              <a:ea typeface="Noto Serif CJK JP" panose="02020400000000000000" charset="-122"/>
            </a:endParaRPr>
          </a:p>
          <a:p>
            <a:pPr algn="just">
              <a:lnSpc>
                <a:spcPct val="200000"/>
              </a:lnSpc>
            </a:pPr>
            <a:r>
              <a:rPr lang="en-US" altLang="en-US" sz="1800" b="1">
                <a:latin typeface="Noto Serif CJK JP" panose="02020400000000000000" charset="-122"/>
                <a:ea typeface="Noto Serif CJK JP" panose="02020400000000000000" charset="-122"/>
              </a:rPr>
              <a:t>Named stored location</a:t>
            </a: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a:p>
            <a:pPr marL="0" indent="0" algn="just">
              <a:lnSpc>
                <a:spcPct val="150000"/>
              </a:lnSpc>
              <a:buNone/>
            </a:pPr>
            <a:r>
              <a:rPr lang="en-US" altLang="en-US" sz="1800">
                <a:latin typeface="FreeMono" panose="020F0409020205020404" charset="0"/>
                <a:ea typeface="FreeMono" panose="020F0409020205020404" charset="0"/>
              </a:rPr>
              <a:t>Eg :</a:t>
            </a:r>
            <a:endParaRPr lang="en-US" altLang="en-US" sz="1800">
              <a:latin typeface="FreeMono" panose="020F0409020205020404" charset="0"/>
              <a:ea typeface="FreeMono" panose="020F0409020205020404" charset="0"/>
            </a:endParaRPr>
          </a:p>
          <a:p>
            <a:pPr marL="0" indent="0" algn="just">
              <a:lnSpc>
                <a:spcPct val="150000"/>
              </a:lnSpc>
              <a:buNone/>
            </a:pPr>
            <a:r>
              <a:rPr lang="en-US" altLang="en-US" sz="1800">
                <a:latin typeface="FreeMono" panose="020F0409020205020404" charset="0"/>
                <a:ea typeface="FreeMono" panose="020F0409020205020404" charset="0"/>
              </a:rPr>
              <a:t> 	int var1;</a:t>
            </a:r>
            <a:endParaRPr lang="en-US" altLang="en-US" sz="1800">
              <a:latin typeface="FreeMono" panose="020F0409020205020404" charset="0"/>
              <a:ea typeface="FreeMono" panose="020F0409020205020404" charset="0"/>
            </a:endParaRPr>
          </a:p>
          <a:p>
            <a:pPr marL="914400" lvl="2" indent="0" algn="just">
              <a:lnSpc>
                <a:spcPct val="150000"/>
              </a:lnSpc>
              <a:buNone/>
            </a:pPr>
            <a:r>
              <a:rPr lang="en-US" altLang="en-US" sz="1800">
                <a:latin typeface="FreeMono" panose="020F0409020205020404" charset="0"/>
                <a:ea typeface="FreeMono" panose="020F0409020205020404" charset="0"/>
              </a:rPr>
              <a:t>char var2 = 'a' </a:t>
            </a:r>
            <a:endParaRPr lang="en-US" alt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 Memory address 1020 and its content can be accessed // using variable name var2</a:t>
            </a:r>
            <a:endParaRPr lang="en-US" altLang="en-US" sz="1800">
              <a:latin typeface="FreeMono" panose="020F0409020205020404" charset="0"/>
              <a:ea typeface="FreeMono" panose="020F0409020205020404" charset="0"/>
            </a:endParaRPr>
          </a:p>
        </p:txBody>
      </p:sp>
      <p:sp>
        <p:nvSpPr>
          <p:cNvPr id="4" name="Rectangle 3"/>
          <p:cNvSpPr/>
          <p:nvPr/>
        </p:nvSpPr>
        <p:spPr>
          <a:xfrm>
            <a:off x="3657600" y="4267200"/>
            <a:ext cx="4495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Noto Sans Mono CJK JP" panose="020B0500000000000000" charset="-122"/>
              <a:ea typeface="Noto Sans Mono CJK JP" panose="020B0500000000000000" charset="-122"/>
              <a:cs typeface="Noto Sans Mono CJK JP" panose="020B0500000000000000" charset="-122"/>
            </a:endParaRPr>
          </a:p>
        </p:txBody>
      </p:sp>
      <p:sp>
        <p:nvSpPr>
          <p:cNvPr id="5" name="Text Box 4"/>
          <p:cNvSpPr txBox="1"/>
          <p:nvPr/>
        </p:nvSpPr>
        <p:spPr>
          <a:xfrm>
            <a:off x="3657600" y="4267200"/>
            <a:ext cx="732790" cy="368300"/>
          </a:xfrm>
          <a:prstGeom prst="rect">
            <a:avLst/>
          </a:prstGeom>
          <a:noFill/>
        </p:spPr>
        <p:txBody>
          <a:bodyPr wrap="none" rtlCol="0">
            <a:spAutoFit/>
          </a:bodyPr>
          <a:p>
            <a:r>
              <a:rPr lang="en-US" altLang="en-US">
                <a:latin typeface="Noto Serif CJK JP" panose="02020400000000000000" charset="-122"/>
                <a:ea typeface="Noto Serif CJK JP" panose="02020400000000000000" charset="-122"/>
                <a:cs typeface="Noto Sans Mono CJK JP" panose="020B0500000000000000" charset="-122"/>
              </a:rPr>
              <a:t>RAM</a:t>
            </a:r>
            <a:endParaRPr lang="en-US" altLang="en-US">
              <a:latin typeface="Noto Serif CJK JP" panose="02020400000000000000" charset="-122"/>
              <a:ea typeface="Noto Serif CJK JP" panose="02020400000000000000" charset="-122"/>
              <a:cs typeface="Noto Sans Mono CJK JP" panose="020B0500000000000000" charset="-122"/>
            </a:endParaRPr>
          </a:p>
        </p:txBody>
      </p:sp>
      <p:sp>
        <p:nvSpPr>
          <p:cNvPr id="9" name="Text Box 8"/>
          <p:cNvSpPr txBox="1"/>
          <p:nvPr/>
        </p:nvSpPr>
        <p:spPr>
          <a:xfrm>
            <a:off x="4971415" y="4430395"/>
            <a:ext cx="337820" cy="36830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p>
            <a:r>
              <a:rPr lang="en-US" altLang="en-US">
                <a:solidFill>
                  <a:srgbClr val="FF0000"/>
                </a:solidFill>
                <a:latin typeface="Noto Sans Mono CJK JP" panose="020B0500000000000000" charset="-122"/>
                <a:ea typeface="Noto Sans Mono CJK JP" panose="020B0500000000000000" charset="-122"/>
                <a:cs typeface="Noto Sans Mono CJK JP" panose="020B0500000000000000" charset="-122"/>
              </a:rPr>
              <a:t>a</a:t>
            </a:r>
            <a:endParaRPr lang="en-US" altLang="en-US">
              <a:solidFill>
                <a:srgbClr val="FF0000"/>
              </a:solidFill>
              <a:latin typeface="Noto Sans Mono CJK JP" panose="020B0500000000000000" charset="-122"/>
              <a:ea typeface="Noto Sans Mono CJK JP" panose="020B0500000000000000" charset="-122"/>
              <a:cs typeface="Noto Sans Mono CJK JP" panose="020B0500000000000000" charset="-122"/>
            </a:endParaRPr>
          </a:p>
        </p:txBody>
      </p:sp>
      <p:sp>
        <p:nvSpPr>
          <p:cNvPr id="10" name="Text Box 9"/>
          <p:cNvSpPr txBox="1"/>
          <p:nvPr/>
        </p:nvSpPr>
        <p:spPr>
          <a:xfrm>
            <a:off x="4786630" y="4813300"/>
            <a:ext cx="708025" cy="368300"/>
          </a:xfrm>
          <a:prstGeom prst="rect">
            <a:avLst/>
          </a:prstGeom>
          <a:noFill/>
        </p:spPr>
        <p:txBody>
          <a:bodyPr wrap="square" rtlCol="0">
            <a:spAutoFit/>
          </a:bodyPr>
          <a:p>
            <a:r>
              <a:rPr lang="en-US" altLang="en-US">
                <a:latin typeface="Noto Sans Mono CJK JP" panose="020B0500000000000000" charset="-122"/>
                <a:ea typeface="Noto Sans Mono CJK JP" panose="020B0500000000000000" charset="-122"/>
                <a:cs typeface="Noto Sans Mono CJK JP" panose="020B0500000000000000" charset="-122"/>
              </a:rPr>
              <a:t>1020</a:t>
            </a:r>
            <a:endParaRPr lang="en-US" altLang="en-US">
              <a:latin typeface="Noto Sans Mono CJK JP" panose="020B0500000000000000" charset="-122"/>
              <a:ea typeface="Noto Sans Mono CJK JP" panose="020B0500000000000000" charset="-122"/>
              <a:cs typeface="Noto Sans Mono CJK JP" panose="020B0500000000000000" charset="-122"/>
            </a:endParaRPr>
          </a:p>
        </p:txBody>
      </p:sp>
      <p:sp>
        <p:nvSpPr>
          <p:cNvPr id="11" name="Rectangle 10"/>
          <p:cNvSpPr/>
          <p:nvPr/>
        </p:nvSpPr>
        <p:spPr>
          <a:xfrm>
            <a:off x="6346825" y="4493895"/>
            <a:ext cx="1234440" cy="320040"/>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latin typeface="Noto Sans Mono CJK JP" panose="020B0500000000000000" charset="-122"/>
                <a:ea typeface="Noto Sans Mono CJK JP" panose="020B0500000000000000" charset="-122"/>
                <a:cs typeface="Noto Sans Mono CJK JP" panose="020B0500000000000000" charset="-122"/>
              </a:rPr>
              <a:t>343</a:t>
            </a:r>
            <a:endParaRPr lang="en-US" altLang="en-US">
              <a:latin typeface="Noto Sans Mono CJK JP" panose="020B0500000000000000" charset="-122"/>
              <a:ea typeface="Noto Sans Mono CJK JP" panose="020B0500000000000000" charset="-122"/>
              <a:cs typeface="Noto Sans Mono CJK JP" panose="020B0500000000000000" charset="-122"/>
            </a:endParaRPr>
          </a:p>
        </p:txBody>
      </p:sp>
      <p:sp>
        <p:nvSpPr>
          <p:cNvPr id="12" name="Text Box 11"/>
          <p:cNvSpPr txBox="1"/>
          <p:nvPr/>
        </p:nvSpPr>
        <p:spPr>
          <a:xfrm>
            <a:off x="6346825" y="4813935"/>
            <a:ext cx="1402080" cy="368300"/>
          </a:xfrm>
          <a:prstGeom prst="rect">
            <a:avLst/>
          </a:prstGeom>
          <a:noFill/>
        </p:spPr>
        <p:txBody>
          <a:bodyPr wrap="square" rtlCol="0">
            <a:spAutoFit/>
          </a:bodyPr>
          <a:p>
            <a:r>
              <a:rPr lang="en-US" altLang="en-US">
                <a:latin typeface="Noto Sans Mono CJK JP" panose="020B0500000000000000" charset="-122"/>
                <a:ea typeface="Noto Sans Mono CJK JP" panose="020B0500000000000000" charset="-122"/>
                <a:cs typeface="Noto Sans Mono CJK JP" panose="020B0500000000000000" charset="-122"/>
              </a:rPr>
              <a:t>1025  1026</a:t>
            </a:r>
            <a:endParaRPr lang="en-US" altLang="en-US">
              <a:latin typeface="Noto Sans Mono CJK JP" panose="020B0500000000000000" charset="-122"/>
              <a:ea typeface="Noto Sans Mono CJK JP" panose="020B0500000000000000" charset="-122"/>
              <a:cs typeface="Noto Sans Mono CJK JP" panose="020B05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Scope of Variables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200000"/>
              </a:lnSpc>
            </a:pPr>
            <a:r>
              <a:rPr lang="en-US" sz="1800">
                <a:latin typeface="Noto Serif CJK JP" panose="02020400000000000000" charset="-122"/>
                <a:ea typeface="Noto Serif CJK JP" panose="02020400000000000000" charset="-122"/>
              </a:rPr>
              <a:t>All the variables have their area of functioning, and out of that boundary they don't hold their value, this boundary is called scope of the variable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Scope are defined using blocks {} in C++</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Global variables are those, which ar once declared and can be used throughout the lifetime of the program by any class or any function</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Local variables are the variables which exist only between the curly braces, in which its declared. Outside that they are unavailable and leads to compile time error</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Type Conversion</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en-US" altLang="en-US" sz="1800">
                <a:latin typeface="Noto Serif CJK JP" panose="02020400000000000000" charset="-122"/>
                <a:ea typeface="Noto Serif CJK JP" panose="02020400000000000000" charset="-122"/>
              </a:rPr>
              <a:t>C</a:t>
            </a:r>
            <a:r>
              <a:rPr lang="en-US" sz="1800">
                <a:latin typeface="Noto Serif CJK JP" panose="02020400000000000000" charset="-122"/>
                <a:ea typeface="Noto Serif CJK JP" panose="02020400000000000000" charset="-122"/>
              </a:rPr>
              <a:t>onversion from one type to another.</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T</a:t>
            </a:r>
            <a:r>
              <a:rPr lang="en-US" sz="1800">
                <a:latin typeface="Noto Serif CJK JP" panose="02020400000000000000" charset="-122"/>
                <a:ea typeface="Noto Serif CJK JP" panose="02020400000000000000" charset="-122"/>
              </a:rPr>
              <a:t>wo types of type conversion: </a:t>
            </a:r>
            <a:r>
              <a:rPr lang="en-US" altLang="en-US" sz="1800">
                <a:latin typeface="Noto Serif CJK JP" panose="02020400000000000000" charset="-122"/>
                <a:ea typeface="Noto Serif CJK JP" panose="02020400000000000000" charset="-122"/>
              </a:rPr>
              <a:t>Implict  &amp; Explict</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Implicit Type Conversion</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 Also known as ‘automatic type conversion’.</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Done by the compiler on its own, without any external trigger from the user.</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Generally takes place when in an expression more than one data type is present. In such condition type conversion (type promotion) takes place to avoid lose of data.</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All the data types of the variables are upgraded to the data type of the variable with largest data type.</a:t>
            </a:r>
            <a:endParaRPr lang="en-US" sz="1800">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It is possible for implicit conversions to lose information, signs can be lost (when signed is implicitly converted to unsigned), and overflow can occur (when long long is implicitly converted to float).</a:t>
            </a:r>
            <a:endParaRPr lang="en-US" sz="1575">
              <a:latin typeface="Noto Serif CJK JP" panose="02020400000000000000" charset="-122"/>
              <a:ea typeface="Noto Serif CJK JP" panose="020204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Intro</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4927600"/>
          </a:xfrm>
        </p:spPr>
        <p:txBody>
          <a:bodyPr/>
          <a:p>
            <a:pPr>
              <a:lnSpc>
                <a:spcPct val="260000"/>
              </a:lnSpc>
            </a:pPr>
            <a:r>
              <a:rPr lang="en-US" altLang="en-US" sz="2000">
                <a:latin typeface="Noto Serif CJK JP" panose="02020400000000000000" charset="-122"/>
                <a:ea typeface="Noto Serif CJK JP" panose="02020400000000000000" charset="-122"/>
                <a:sym typeface="+mn-ea"/>
              </a:rPr>
              <a:t>Programming : giving instructions</a:t>
            </a:r>
            <a:endParaRPr lang="en-US" altLang="en-US" sz="2000">
              <a:latin typeface="Noto Serif CJK JP" panose="02020400000000000000" charset="-122"/>
              <a:ea typeface="Noto Serif CJK JP" panose="02020400000000000000" charset="-122"/>
              <a:sym typeface="+mn-ea"/>
            </a:endParaRPr>
          </a:p>
          <a:p>
            <a:pPr>
              <a:lnSpc>
                <a:spcPct val="260000"/>
              </a:lnSpc>
            </a:pPr>
            <a:r>
              <a:rPr lang="en-US" altLang="en-US" sz="2000">
                <a:latin typeface="Noto Serif CJK JP" panose="02020400000000000000" charset="-122"/>
                <a:ea typeface="Noto Serif CJK JP" panose="02020400000000000000" charset="-122"/>
                <a:sym typeface="+mn-ea"/>
              </a:rPr>
              <a:t>Programming Paradigm : Way of Thinking</a:t>
            </a:r>
            <a:endParaRPr lang="en-US" altLang="en-US" sz="2000">
              <a:latin typeface="Noto Serif CJK JP" panose="02020400000000000000" charset="-122"/>
              <a:ea typeface="Noto Serif CJK JP" panose="02020400000000000000" charset="-122"/>
              <a:sym typeface="+mn-ea"/>
            </a:endParaRPr>
          </a:p>
          <a:p>
            <a:pPr>
              <a:lnSpc>
                <a:spcPct val="180000"/>
              </a:lnSpc>
            </a:pPr>
            <a:r>
              <a:rPr lang="en-US" altLang="en-US" sz="2000">
                <a:latin typeface="Noto Serif CJK JP" panose="02020400000000000000" charset="-122"/>
                <a:ea typeface="Noto Serif CJK JP" panose="02020400000000000000" charset="-122"/>
              </a:rPr>
              <a:t>C++ :  Programming Language that supports procedural and object-oriented. </a:t>
            </a:r>
            <a:endParaRPr lang="en-US" altLang="en-US" sz="2000">
              <a:latin typeface="Noto Serif CJK JP" panose="02020400000000000000" charset="-122"/>
              <a:ea typeface="Noto Serif CJK JP" panose="02020400000000000000" charset="-122"/>
            </a:endParaRPr>
          </a:p>
          <a:p>
            <a:pPr>
              <a:lnSpc>
                <a:spcPct val="260000"/>
              </a:lnSpc>
            </a:pPr>
            <a:r>
              <a:rPr lang="en-US" altLang="en-US" sz="2000">
                <a:latin typeface="Noto Serif CJK JP" panose="02020400000000000000" charset="-122"/>
                <a:ea typeface="Noto Serif CJK JP" panose="02020400000000000000" charset="-122"/>
              </a:rPr>
              <a:t>Data Structures : </a:t>
            </a:r>
            <a:r>
              <a:rPr lang="en-US" altLang="en-US" sz="2000">
                <a:latin typeface="Noto Serif CJK JP" panose="02020400000000000000" charset="-122"/>
                <a:ea typeface="Noto Serif CJK JP" panose="02020400000000000000" charset="-122"/>
                <a:sym typeface="+mn-ea"/>
              </a:rPr>
              <a:t>W</a:t>
            </a:r>
            <a:r>
              <a:rPr lang="en-US" sz="2000">
                <a:latin typeface="Noto Serif CJK JP" panose="02020400000000000000" charset="-122"/>
                <a:ea typeface="Noto Serif CJK JP" panose="02020400000000000000" charset="-122"/>
                <a:sym typeface="+mn-ea"/>
              </a:rPr>
              <a:t>ay of organizing data</a:t>
            </a:r>
            <a:endParaRPr lang="en-US" sz="2000">
              <a:latin typeface="Noto Serif CJK JP" panose="02020400000000000000" charset="-122"/>
              <a:ea typeface="Noto Serif CJK JP" panose="02020400000000000000" charset="-122"/>
            </a:endParaRPr>
          </a:p>
          <a:p>
            <a:pPr>
              <a:lnSpc>
                <a:spcPct val="120000"/>
              </a:lnSpc>
            </a:pPr>
            <a:endParaRPr lang="en-US" altLang="en-US" sz="2000">
              <a:latin typeface="Noto Serif CJK JP" panose="02020400000000000000" charset="-122"/>
              <a:ea typeface="Noto Serif CJK JP" panose="02020400000000000000" charset="-122"/>
            </a:endParaRPr>
          </a:p>
          <a:p>
            <a:pPr>
              <a:lnSpc>
                <a:spcPct val="120000"/>
              </a:lnSpc>
            </a:pPr>
            <a:endParaRPr lang="en-US" altLang="en-US" sz="2000">
              <a:latin typeface="Noto Serif CJK JP" panose="02020400000000000000" charset="-122"/>
              <a:ea typeface="Noto Serif CJK JP" panose="02020400000000000000" charset="-122"/>
              <a:sym typeface="+mn-ea"/>
            </a:endParaRPr>
          </a:p>
          <a:p>
            <a:pPr>
              <a:lnSpc>
                <a:spcPct val="120000"/>
              </a:lnSpc>
            </a:pPr>
            <a:endParaRPr lang="en-US" sz="2000">
              <a:latin typeface="Noto Serif CJK JP" panose="02020400000000000000" charset="-122"/>
              <a:ea typeface="Noto Serif CJK JP" panose="02020400000000000000" charset="-122"/>
            </a:endParaRPr>
          </a:p>
          <a:p>
            <a:pPr>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graphicFrame>
        <p:nvGraphicFramePr>
          <p:cNvPr id="4" name="Content Placeholder 3"/>
          <p:cNvGraphicFramePr/>
          <p:nvPr>
            <p:ph idx="1"/>
          </p:nvPr>
        </p:nvGraphicFramePr>
        <p:xfrm>
          <a:off x="25400" y="1581785"/>
          <a:ext cx="9093200" cy="3718560"/>
        </p:xfrm>
        <a:graphic>
          <a:graphicData uri="http://schemas.openxmlformats.org/drawingml/2006/table">
            <a:tbl>
              <a:tblPr firstRow="1" bandRow="1">
                <a:tableStyleId>{5C22544A-7EE6-4342-B048-85BDC9FD1C3A}</a:tableStyleId>
              </a:tblPr>
              <a:tblGrid>
                <a:gridCol w="1818640"/>
                <a:gridCol w="1284605"/>
                <a:gridCol w="1536065"/>
                <a:gridCol w="1343660"/>
                <a:gridCol w="3110230"/>
              </a:tblGrid>
              <a:tr h="1005840">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Data Type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Size in Memory (Byte)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Data Type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 Size in Memory (Byte)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Example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r h="381000">
                <a:tc>
                  <a:txBody>
                    <a:bodyPr/>
                    <a:p>
                      <a:pPr algn="just">
                        <a:buNone/>
                      </a:pPr>
                      <a:r>
                        <a:rPr lang="en-US" sz="2000">
                          <a:latin typeface="Noto Serif CJK JP" panose="02020400000000000000" charset="-122"/>
                          <a:ea typeface="Noto Serif CJK JP" panose="02020400000000000000" charset="-122"/>
                          <a:cs typeface="Noto Sans Mono CJK JP" panose="020B0500000000000000" charset="-122"/>
                        </a:rPr>
                        <a:t>char</a:t>
                      </a:r>
                      <a:endParaRPr 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1</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char var1 = 'a';</a:t>
                      </a:r>
                      <a:endParaRPr lang="en-US" altLang="en-US" sz="2000">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 var2 = var1 ,  val2 value is 69</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r h="381000">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4</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 var1 = 2;</a:t>
                      </a:r>
                      <a:endParaRPr lang="en-US" altLang="en-US" sz="2000">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 var2 = var1 </a:t>
                      </a:r>
                      <a:r>
                        <a:rPr lang="en-US" altLang="en-US" sz="2000">
                          <a:latin typeface="Noto Serif CJK JP" panose="02020400000000000000" charset="-122"/>
                          <a:ea typeface="Noto Serif CJK JP" panose="02020400000000000000" charset="-122"/>
                          <a:cs typeface="Noto Sans Mono CJK JP" panose="020B0500000000000000" charset="-122"/>
                          <a:sym typeface="+mn-ea"/>
                        </a:rPr>
                        <a:t>,  val2 value is 2.0</a:t>
                      </a:r>
                      <a:endParaRPr lang="en-US" altLang="en-US" sz="2000">
                        <a:latin typeface="Noto Serif CJK JP" panose="02020400000000000000" charset="-122"/>
                        <a:ea typeface="Noto Serif CJK JP" panose="02020400000000000000" charset="-122"/>
                        <a:cs typeface="Noto Sans Mono CJK JP" panose="020B0500000000000000" charset="-122"/>
                        <a:sym typeface="+mn-ea"/>
                      </a:endParaRPr>
                    </a:p>
                    <a:p>
                      <a:pPr algn="just">
                        <a:buNone/>
                      </a:pP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r h="381000">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4</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 var1 = 2.2;</a:t>
                      </a:r>
                      <a:endParaRPr lang="en-US" altLang="en-US" sz="2000">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 var2 = var1 </a:t>
                      </a:r>
                      <a:r>
                        <a:rPr lang="en-US" altLang="en-US" sz="2000">
                          <a:latin typeface="Noto Serif CJK JP" panose="02020400000000000000" charset="-122"/>
                          <a:ea typeface="Noto Serif CJK JP" panose="02020400000000000000" charset="-122"/>
                          <a:cs typeface="Noto Sans Mono CJK JP" panose="020B0500000000000000" charset="-122"/>
                          <a:sym typeface="+mn-ea"/>
                        </a:rPr>
                        <a:t>,  val2 value is 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en-US" sz="1800">
                <a:latin typeface="Noto Serif CJK JP" panose="02020400000000000000" charset="-122"/>
                <a:ea typeface="Noto Serif CJK JP" panose="02020400000000000000" charset="-122"/>
              </a:rPr>
              <a:t>Explicit Type Conversion: </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This process is also called type casting and it is user-defined. Here the user can typecast the result to make it of a particular data type</a:t>
            </a:r>
            <a:endParaRPr lang="en-US" sz="1575">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Converting by assignment: This is done by explicitly defining the required type in front of the expression in parenthesis. This can be also considered as forceful casting.</a:t>
            </a:r>
            <a:endParaRPr lang="en-US" sz="1575">
              <a:latin typeface="Noto Serif CJK JP" panose="02020400000000000000" charset="-122"/>
              <a:ea typeface="Noto Serif CJK JP" panose="02020400000000000000" charset="-122"/>
            </a:endParaRPr>
          </a:p>
          <a:p>
            <a:pPr algn="just">
              <a:lnSpc>
                <a:spcPct val="200000"/>
              </a:lnSpc>
            </a:pPr>
            <a:endParaRPr lang="en-US" sz="1575">
              <a:latin typeface="Noto Serif CJK JP" panose="02020400000000000000" charset="-122"/>
              <a:ea typeface="Noto Serif CJK JP" panose="02020400000000000000" charset="-122"/>
            </a:endParaRPr>
          </a:p>
          <a:p>
            <a:pPr marL="914400" lvl="2" indent="0" algn="just">
              <a:lnSpc>
                <a:spcPct val="120000"/>
              </a:lnSpc>
              <a:buNone/>
            </a:pPr>
            <a:r>
              <a:rPr lang="en-US" sz="1800">
                <a:latin typeface="FreeMono" panose="020F0409020205020404" charset="0"/>
                <a:ea typeface="FreeMono" panose="020F0409020205020404" charset="0"/>
              </a:rPr>
              <a:t>Syntax: </a:t>
            </a:r>
            <a:endParaRPr 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Eg :  double x = 1.2;  // Explicit conversion from 				//double to int </a:t>
            </a:r>
            <a:endParaRPr lang="en-US" alt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    int sum = (int)x + 1; </a:t>
            </a:r>
            <a:endParaRPr lang="en-US" altLang="en-US" sz="1800">
              <a:latin typeface="FreeMono" panose="020F0409020205020404" charset="0"/>
              <a:ea typeface="FreeMono" panose="020F04090202050204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 Functions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33060"/>
          </a:xfrm>
        </p:spPr>
        <p:txBody>
          <a:bodyPr/>
          <a:p>
            <a:pPr algn="just">
              <a:lnSpc>
                <a:spcPct val="120000"/>
              </a:lnSpc>
            </a:pPr>
            <a:r>
              <a:rPr lang="en-US" altLang="en-US" sz="1800">
                <a:latin typeface="Noto Serif CJK JP" panose="02020400000000000000" charset="-122"/>
                <a:ea typeface="Noto Serif CJK JP" panose="02020400000000000000" charset="-122"/>
              </a:rPr>
              <a:t>Defines an logic or action/steps  in the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sym typeface="+mn-ea"/>
              </a:rPr>
              <a:t>P</a:t>
            </a:r>
            <a:r>
              <a:rPr lang="en-US" sz="1800">
                <a:latin typeface="Noto Serif CJK JP" panose="02020400000000000000" charset="-122"/>
                <a:ea typeface="Noto Serif CJK JP" panose="02020400000000000000" charset="-122"/>
                <a:sym typeface="+mn-ea"/>
              </a:rPr>
              <a:t>rovide modularity to a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Implementation Units of function in C++ :</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R</a:t>
            </a:r>
            <a:r>
              <a:rPr lang="en-US" sz="1800">
                <a:latin typeface="Noto Serif CJK JP" panose="02020400000000000000" charset="-122"/>
                <a:ea typeface="Noto Serif CJK JP" panose="02020400000000000000" charset="-122"/>
              </a:rPr>
              <a:t>eturn-type: suggests what the function will return. It can be int, char, </a:t>
            </a:r>
            <a:r>
              <a:rPr lang="en-US" altLang="en-US" sz="1800">
                <a:latin typeface="Noto Serif CJK JP" panose="02020400000000000000" charset="-122"/>
                <a:ea typeface="Noto Serif CJK JP" panose="02020400000000000000" charset="-122"/>
              </a:rPr>
              <a:t>..etc </a:t>
            </a:r>
            <a:r>
              <a:rPr lang="en-US" sz="1800">
                <a:latin typeface="Noto Serif CJK JP" panose="02020400000000000000" charset="-122"/>
                <a:ea typeface="Noto Serif CJK JP" panose="02020400000000000000" charset="-122"/>
              </a:rPr>
              <a:t>There can be functions which does not return anything, they are mentioned with void.</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Function Name: is the name of the function, using the function name it is called. </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Parameters: are variables to hold values of arguments passed while function is called. A function may or may not contain parameter list.</a:t>
            </a:r>
            <a:endParaRPr lang="en-US" sz="1800">
              <a:latin typeface="Noto Serif CJK JP" panose="02020400000000000000" charset="-122"/>
              <a:ea typeface="Noto Serif CJK JP" panose="02020400000000000000" charset="-122"/>
            </a:endParaRPr>
          </a:p>
          <a:p>
            <a:pPr lvl="1" algn="just">
              <a:lnSpc>
                <a:spcPct val="120000"/>
              </a:lnSpc>
            </a:pPr>
            <a:endParaRPr lang="en-US" sz="1800">
              <a:latin typeface="Noto Serif CJK JP" panose="02020400000000000000" charset="-122"/>
              <a:ea typeface="Noto Serif CJK JP" panose="02020400000000000000" charset="-122"/>
            </a:endParaRPr>
          </a:p>
          <a:p>
            <a:pPr marL="0" lvl="1" algn="just">
              <a:lnSpc>
                <a:spcPct val="120000"/>
              </a:lnSpc>
            </a:pPr>
            <a:r>
              <a:rPr lang="en-US" altLang="en-US" sz="1800">
                <a:latin typeface="Noto Serif CJK JP" panose="02020400000000000000" charset="-122"/>
                <a:ea typeface="Noto Serif CJK JP" panose="02020400000000000000" charset="-122"/>
                <a:sym typeface="+mn-ea"/>
              </a:rPr>
              <a:t>Eg </a:t>
            </a:r>
            <a:r>
              <a:rPr lang="en-US" altLang="en-US" sz="1800" b="1">
                <a:latin typeface="Noto Serif CJK JP" panose="02020400000000000000" charset="-122"/>
                <a:ea typeface="Noto Serif CJK JP" panose="02020400000000000000" charset="-122"/>
                <a:sym typeface="+mn-ea"/>
              </a:rPr>
              <a:t>int add(int a,int b);  void print(char a);  void getSomething();   </a:t>
            </a:r>
            <a:endParaRPr lang="en-US" altLang="en-US" sz="1800" b="1">
              <a:latin typeface="Noto Serif CJK JP" panose="02020400000000000000" charset="-122"/>
              <a:ea typeface="Noto Serif CJK JP" panose="02020400000000000000" charset="-122"/>
              <a:sym typeface="+mn-ea"/>
            </a:endParaRPr>
          </a:p>
          <a:p>
            <a:pPr marL="457200" lvl="1" indent="0">
              <a:lnSpc>
                <a:spcPct val="120000"/>
              </a:lnSpc>
              <a:buNone/>
            </a:pPr>
            <a:endParaRPr lang="en-US" sz="1800" b="1">
              <a:latin typeface="Noto Serif CJK JP" panose="02020400000000000000" charset="-122"/>
              <a:ea typeface="Noto Serif CJK JP" panose="02020400000000000000" charset="-122"/>
            </a:endParaRPr>
          </a:p>
          <a:p>
            <a:pPr lvl="1">
              <a:lnSpc>
                <a:spcPct val="12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sym typeface="+mn-ea"/>
              </a:rPr>
              <a:t>D</a:t>
            </a:r>
            <a:r>
              <a:rPr lang="en-US" sz="3200">
                <a:latin typeface="Noto Serif CJK JP" panose="02020400000000000000" charset="-122"/>
                <a:ea typeface="Noto Serif CJK JP" panose="02020400000000000000" charset="-122"/>
                <a:sym typeface="+mn-ea"/>
              </a:rPr>
              <a:t>eclaration</a:t>
            </a:r>
            <a:r>
              <a:rPr lang="en-US" altLang="en-US" sz="3200">
                <a:latin typeface="Noto Serif CJK JP" panose="02020400000000000000" charset="-122"/>
                <a:ea typeface="Noto Serif CJK JP" panose="02020400000000000000" charset="-122"/>
              </a:rPr>
              <a:t>, Definition and Calling a Function</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1435100"/>
            <a:ext cx="8749030" cy="5387975"/>
          </a:xfrm>
        </p:spPr>
        <p:txBody>
          <a:bodyPr/>
          <a:p>
            <a:pPr>
              <a:lnSpc>
                <a:spcPct val="160000"/>
              </a:lnSpc>
            </a:pPr>
            <a:r>
              <a:rPr lang="en-US" sz="1800">
                <a:latin typeface="Noto Serif CJK JP" panose="02020400000000000000" charset="-122"/>
                <a:ea typeface="Noto Serif CJK JP" panose="02020400000000000000" charset="-122"/>
              </a:rPr>
              <a:t>Function declaration, is done to tell the compiler about the existence of the function. Function's return type, its name &amp; parameter list is mentioned.</a:t>
            </a:r>
            <a:endParaRPr lang="en-US" sz="1800">
              <a:latin typeface="Noto Serif CJK JP" panose="02020400000000000000" charset="-122"/>
              <a:ea typeface="Noto Serif CJK JP" panose="02020400000000000000" charset="-122"/>
            </a:endParaRPr>
          </a:p>
          <a:p>
            <a:pPr>
              <a:lnSpc>
                <a:spcPct val="160000"/>
              </a:lnSpc>
            </a:pPr>
            <a:r>
              <a:rPr lang="en-US" altLang="en-US" sz="1800">
                <a:latin typeface="Noto Serif CJK JP" panose="02020400000000000000" charset="-122"/>
                <a:ea typeface="Noto Serif CJK JP" panose="02020400000000000000" charset="-122"/>
              </a:rPr>
              <a:t>Function </a:t>
            </a:r>
            <a:r>
              <a:rPr lang="en-US" altLang="en-US" sz="1800">
                <a:latin typeface="Noto Serif CJK JP" panose="02020400000000000000" charset="-122"/>
                <a:ea typeface="Noto Serif CJK JP" panose="02020400000000000000" charset="-122"/>
                <a:sym typeface="+mn-ea"/>
              </a:rPr>
              <a:t>Definition , tells what the function do. Here the logic or action/steps to be done is written.</a:t>
            </a:r>
            <a:endParaRPr lang="en-US" altLang="en-US" sz="1800">
              <a:latin typeface="Noto Serif CJK JP" panose="02020400000000000000" charset="-122"/>
              <a:ea typeface="Noto Serif CJK JP" panose="02020400000000000000" charset="-122"/>
              <a:sym typeface="+mn-ea"/>
            </a:endParaRPr>
          </a:p>
          <a:p>
            <a:pPr>
              <a:lnSpc>
                <a:spcPct val="160000"/>
              </a:lnSpc>
            </a:pPr>
            <a:r>
              <a:rPr lang="en-US" altLang="en-US" sz="1800">
                <a:latin typeface="Noto Serif CJK JP" panose="02020400000000000000" charset="-122"/>
                <a:ea typeface="Noto Serif CJK JP" panose="02020400000000000000" charset="-122"/>
              </a:rPr>
              <a:t>Calling a Function : Functions are called by their names, its where we tell the machine to execute the instructions listed in defintion and we can pass the data to the functions </a:t>
            </a:r>
            <a:endParaRPr lang="en-US" altLang="en-US" sz="1800">
              <a:latin typeface="Noto Serif CJK JP" panose="02020400000000000000" charset="-122"/>
              <a:ea typeface="Noto Serif CJK JP" panose="02020400000000000000" charset="-122"/>
            </a:endParaRPr>
          </a:p>
          <a:p>
            <a:pPr>
              <a:lnSpc>
                <a:spcPct val="16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665" y="361315"/>
            <a:ext cx="7772400" cy="72898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494665" y="1344295"/>
            <a:ext cx="7772400" cy="5043805"/>
          </a:xfrm>
        </p:spPr>
        <p:txBody>
          <a:bodyPr/>
          <a:p>
            <a:pPr marL="0" indent="0">
              <a:lnSpc>
                <a:spcPct val="80000"/>
              </a:lnSpc>
              <a:buNone/>
            </a:pPr>
            <a:r>
              <a:rPr lang="en-US" altLang="en-US" sz="1800">
                <a:latin typeface="FreeMono" panose="020F0409020205020404" charset="0"/>
                <a:ea typeface="FreeMono" panose="020F0409020205020404" charset="0"/>
                <a:sym typeface="+mn-ea"/>
              </a:rPr>
              <a:t>int g = 100;</a:t>
            </a:r>
            <a:endParaRPr lang="en-US" altLang="en-US" sz="1800">
              <a:latin typeface="FreeMono" panose="020F0409020205020404" charset="0"/>
              <a:ea typeface="FreeMono" panose="020F0409020205020404" charset="0"/>
              <a:sym typeface="+mn-ea"/>
            </a:endParaRPr>
          </a:p>
          <a:p>
            <a:pPr marL="0" indent="0">
              <a:lnSpc>
                <a:spcPct val="80000"/>
              </a:lnSpc>
              <a:buNone/>
            </a:pPr>
            <a:endParaRPr lang="en-US" altLang="en-US" sz="1800" b="1">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//declaring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a:t>
            </a:r>
            <a:r>
              <a:rPr lang="en-US" altLang="en-US" sz="1800" b="1">
                <a:latin typeface="FreeMono" panose="020F0409020205020404" charset="0"/>
                <a:ea typeface="FreeMono" panose="020F0409020205020404" charset="0"/>
              </a:rPr>
              <a:t>;  //presents ';' to indicate 				     //declaration or end of stmt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void main()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a = 10;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b = 20;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c = sum (a, b);   </a:t>
            </a:r>
            <a:r>
              <a:rPr lang="en-US" altLang="en-US" sz="1800" b="1">
                <a:latin typeface="FreeMono" panose="020F0409020205020404" charset="0"/>
                <a:ea typeface="FreeMono" panose="020F0409020205020404" charset="0"/>
              </a:rPr>
              <a:t> // calling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//defining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 </a:t>
            </a:r>
            <a:r>
              <a:rPr lang="en-US" altLang="en-US" sz="1800" b="1">
                <a:latin typeface="FreeMono" panose="020F0409020205020404" charset="0"/>
                <a:ea typeface="FreeMono" panose="020F0409020205020404" charset="0"/>
              </a:rPr>
              <a:t>//presents {} to define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z = x + y;</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return z;</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Input / Output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30000"/>
              </a:lnSpc>
            </a:pPr>
            <a:r>
              <a:rPr lang="en-US" altLang="en-US" sz="1800">
                <a:latin typeface="Noto Serif CJK JP" panose="02020400000000000000" charset="-122"/>
                <a:ea typeface="Noto Serif CJK JP" panose="02020400000000000000" charset="-122"/>
              </a:rPr>
              <a:t> Performing input and output. In C++ input and output is performed in the form of sequence of bytes or more commonly known as streams.</a:t>
            </a:r>
            <a:endParaRPr lang="en-US" altLang="en-US" sz="1800">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a:p>
            <a:pPr algn="just">
              <a:lnSpc>
                <a:spcPct val="130000"/>
              </a:lnSpc>
            </a:pPr>
            <a:r>
              <a:rPr lang="en-US" altLang="en-US" sz="1800">
                <a:latin typeface="Noto Serif CJK JP" panose="02020400000000000000" charset="-122"/>
                <a:ea typeface="Noto Serif CJK JP" panose="02020400000000000000" charset="-122"/>
              </a:rPr>
              <a:t>Input Stream: If the direction of flow of bytes is from device(for example: Keyboard) to the main memory then this process is called input.</a:t>
            </a:r>
            <a:endParaRPr lang="en-US" altLang="en-US" sz="1800">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a:p>
            <a:pPr algn="just">
              <a:lnSpc>
                <a:spcPct val="130000"/>
              </a:lnSpc>
            </a:pPr>
            <a:r>
              <a:rPr lang="en-US" altLang="en-US" sz="1800">
                <a:latin typeface="Noto Serif CJK JP" panose="02020400000000000000" charset="-122"/>
                <a:ea typeface="Noto Serif CJK JP" panose="02020400000000000000" charset="-122"/>
              </a:rPr>
              <a:t>Output Stream: If the direction of flow of bytes is opposite, i.e. from main memory to device( display screen ) then this process is called output.</a:t>
            </a:r>
            <a:endParaRPr lang="en-US" altLang="en-US" sz="1800">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a:p>
            <a:pPr algn="just">
              <a:lnSpc>
                <a:spcPct val="130000"/>
              </a:lnSpc>
            </a:pPr>
            <a:r>
              <a:rPr lang="en-US" altLang="en-US" sz="1800">
                <a:latin typeface="Noto Serif CJK JP" panose="02020400000000000000" charset="-122"/>
                <a:ea typeface="Noto Serif CJK JP" panose="02020400000000000000" charset="-122"/>
              </a:rPr>
              <a:t>In C++ articles, these two keywords </a:t>
            </a:r>
            <a:r>
              <a:rPr lang="en-US" altLang="en-US" sz="1800" b="1">
                <a:latin typeface="Noto Serif CJK JP" panose="02020400000000000000" charset="-122"/>
                <a:ea typeface="Noto Serif CJK JP" panose="02020400000000000000" charset="-122"/>
              </a:rPr>
              <a:t>cout and cin </a:t>
            </a:r>
            <a:r>
              <a:rPr lang="en-US" altLang="en-US" sz="1800">
                <a:latin typeface="Noto Serif CJK JP" panose="02020400000000000000" charset="-122"/>
                <a:ea typeface="Noto Serif CJK JP" panose="02020400000000000000" charset="-122"/>
              </a:rPr>
              <a:t> are used very often for taking inputs and printing outputs. These two are the most basic methods of taking input and output in C++. For using cin and cout we must include the header file </a:t>
            </a:r>
            <a:r>
              <a:rPr lang="en-US" altLang="en-US" sz="1800" b="1">
                <a:latin typeface="Noto Serif CJK JP" panose="02020400000000000000" charset="-122"/>
                <a:ea typeface="Noto Serif CJK JP" panose="02020400000000000000" charset="-122"/>
              </a:rPr>
              <a:t>iostream </a:t>
            </a:r>
            <a:r>
              <a:rPr lang="en-US" altLang="en-US" sz="1800">
                <a:latin typeface="Noto Serif CJK JP" panose="02020400000000000000" charset="-122"/>
                <a:ea typeface="Noto Serif CJK JP" panose="02020400000000000000" charset="-122"/>
              </a:rPr>
              <a:t>in our program.</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if-else Statement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altLang="en-US" sz="1800">
                <a:latin typeface="Noto Serif CJK JP" panose="02020400000000000000" charset="-122"/>
                <a:ea typeface="Noto Serif CJK JP" panose="02020400000000000000" charset="-122"/>
              </a:rPr>
              <a:t> Controls conditional branching.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Statements in the if-block are executed only if the if-expression evaluates to a non-zero value (or TRUE).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If the value of expression is nonzero, statement1 and any other statements in the block are executed and the else-block, if present, is skipped.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If the value of expression is zero, then the if-block is skipped and the else-block, if present, is executed.</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altLang="en-US" sz="1800">
                <a:latin typeface="Noto Serif CJK JP" panose="02020400000000000000" charset="-122"/>
                <a:ea typeface="Noto Serif CJK JP" panose="02020400000000000000" charset="-122"/>
              </a:rPr>
              <a:t>Iteration statements cause statements (or compound statements) to be executed zero or more times, subject to some loop-termination criteria. When these statements are compound statements, they are executed in order</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C++ provides four iteration statements — while, do, for</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Without Iteration 				Using Iteration</a:t>
            </a: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406400" y="4400550"/>
            <a:ext cx="2641600" cy="1753235"/>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Eg :   display(“Hello”)</a:t>
            </a:r>
            <a:endParaRPr lang="en-US" altLang="en-US">
              <a:latin typeface="Noto Serif CJK JP" panose="02020400000000000000" charset="-122"/>
              <a:ea typeface="Noto Serif CJK JP" panose="020204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atin typeface="Noto Sans Mono CJK JP" panose="020B0500000000000000" charset="-122"/>
              <a:ea typeface="Noto Sans Mono CJK JP" panose="020B05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tLang="en-US">
              <a:latin typeface="Noto Serif CJK JP" panose="02020400000000000000" charset="-122"/>
              <a:ea typeface="Noto Serif CJK JP" panose="02020400000000000000" charset="-122"/>
              <a:cs typeface="Noto Sans Mono CJK JP" panose="020B0500000000000000" charset="-122"/>
              <a:sym typeface="+mn-ea"/>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atin typeface="Noto Sans Mono CJK JP" panose="020B0500000000000000" charset="-122"/>
              <a:ea typeface="Noto Sans Mono CJK JP" panose="020B05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a:t>
            </a:r>
            <a:endParaRPr lang="en-US" altLang="en-US">
              <a:latin typeface="Noto Serif CJK JP" panose="02020400000000000000" charset="-122"/>
              <a:ea typeface="Noto Serif CJK JP" panose="020204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atin typeface="Noto Sans Mono CJK JP" panose="020B0500000000000000" charset="-122"/>
              <a:ea typeface="Noto Sans Mono CJK JP" panose="020B0500000000000000" charset="-122"/>
              <a:cs typeface="Noto Sans Mono CJK JP" panose="020B0500000000000000" charset="-122"/>
            </a:endParaRPr>
          </a:p>
        </p:txBody>
      </p:sp>
      <p:sp>
        <p:nvSpPr>
          <p:cNvPr id="5" name="Text Box 4"/>
          <p:cNvSpPr txBox="1"/>
          <p:nvPr/>
        </p:nvSpPr>
        <p:spPr>
          <a:xfrm>
            <a:off x="4777740" y="4400550"/>
            <a:ext cx="3680460" cy="645160"/>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Eg : Iterate 100 Times   </a:t>
            </a:r>
            <a:endParaRPr lang="en-US" altLang="en-US">
              <a:latin typeface="Noto Serif CJK JP" panose="02020400000000000000" charset="-122"/>
              <a:ea typeface="Noto Serif CJK JP" panose="02020400000000000000" charset="-122"/>
              <a:cs typeface="Noto Sans Mono CJK JP" panose="020B0500000000000000" charset="-122"/>
              <a:sym typeface="+mn-ea"/>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	display(“Hello”)</a:t>
            </a:r>
            <a:endParaRPr lang="en-US">
              <a:latin typeface="Noto Sans Mono CJK JP" panose="020B0500000000000000" charset="-122"/>
              <a:ea typeface="Noto Sans Mono CJK JP" panose="020B0500000000000000" charset="-122"/>
              <a:cs typeface="Noto Sans Mono CJK JP" panose="020B05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54305" y="987425"/>
            <a:ext cx="8601710" cy="5740400"/>
          </a:xfrm>
        </p:spPr>
        <p:txBody>
          <a:bodyPr/>
          <a:p>
            <a:pPr marL="0" indent="0" algn="just">
              <a:lnSpc>
                <a:spcPct val="90000"/>
              </a:lnSpc>
              <a:buNone/>
            </a:pPr>
            <a:r>
              <a:rPr lang="en-US" altLang="en-US" sz="1800">
                <a:latin typeface="FreeMono" panose="020F0409020205020404" charset="0"/>
                <a:ea typeface="FreeMono" panose="020F0409020205020404" charset="0"/>
              </a:rPr>
              <a:t>int counter =1 	// intialization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while(i&lt;=10)  	// Condition checking</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a:t>
            </a:r>
            <a:endParaRPr lang="en-US" altLang="en-US" sz="1800">
              <a:latin typeface="FreeMono" panose="020F0409020205020404" charset="0"/>
              <a:ea typeface="FreeMono" panose="020F0409020205020404" charset="0"/>
            </a:endParaRPr>
          </a:p>
          <a:p>
            <a:pPr marL="457200" lvl="1" indent="0" algn="just">
              <a:lnSpc>
                <a:spcPct val="90000"/>
              </a:lnSpc>
              <a:buNone/>
            </a:pPr>
            <a:r>
              <a:rPr lang="en-US" altLang="en-US" sz="1575">
                <a:latin typeface="FreeMono" panose="020F0409020205020404" charset="0"/>
                <a:ea typeface="FreeMono" panose="020F0409020205020404" charset="0"/>
                <a:sym typeface="+mn-ea"/>
              </a:rPr>
              <a:t>DISPLAY  </a:t>
            </a:r>
            <a:r>
              <a:rPr lang="en-US" altLang="en-US" sz="1575">
                <a:latin typeface="FreeMono" panose="020F0409020205020404" charset="0"/>
                <a:ea typeface="FreeMono" panose="020F0409020205020404" charset="0"/>
              </a:rPr>
              <a:t>i   	// body of loop</a:t>
            </a:r>
            <a:endParaRPr lang="en-US" altLang="en-US" sz="1575">
              <a:latin typeface="FreeMono" panose="020F0409020205020404" charset="0"/>
              <a:ea typeface="FreeMono" panose="020F0409020205020404" charset="0"/>
            </a:endParaRPr>
          </a:p>
          <a:p>
            <a:pPr marL="457200" lvl="1" indent="0" algn="just">
              <a:lnSpc>
                <a:spcPct val="90000"/>
              </a:lnSpc>
              <a:buNone/>
            </a:pPr>
            <a:r>
              <a:rPr lang="en-US" altLang="en-US" sz="1575">
                <a:latin typeface="FreeMono" panose="020F0409020205020404" charset="0"/>
                <a:ea typeface="FreeMono" panose="020F0409020205020404" charset="0"/>
              </a:rPr>
              <a:t>i = i +1;   	// Increment stmt</a:t>
            </a:r>
            <a:endParaRPr lang="en-US" altLang="en-US" sz="1575">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sym typeface="+mn-ea"/>
              </a:rPr>
              <a:t>intialization;conditionchecking;increment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for(int counter=1;i&lt;=10;i++) 	\\  	Entry checking Loop	</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DISPLAY i</a:t>
            </a:r>
            <a:r>
              <a:rPr lang="en-US" altLang="en-US" sz="1800">
                <a:latin typeface="FreeMono" panose="020F0409020205020404" charset="0"/>
                <a:ea typeface="FreeMono" panose="020F0409020205020404" charset="0"/>
              </a:rPr>
              <a:t>			\\	Body of Loop</a:t>
            </a:r>
            <a:endParaRPr lang="en-US" altLang="en-US" sz="1800">
              <a:latin typeface="FreeMono" panose="020F0409020205020404" charset="0"/>
              <a:ea typeface="FreeMono" panose="020F0409020205020404" charset="0"/>
            </a:endParaRPr>
          </a:p>
          <a:p>
            <a:pPr marL="0" indent="0" algn="just">
              <a:lnSpc>
                <a:spcPct val="90000"/>
              </a:lnSpc>
              <a:buNone/>
            </a:pP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sym typeface="+mn-ea"/>
              </a:rPr>
              <a:t>int counter =1 // intialization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do</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 Exit Checking Loop</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sym typeface="+mn-ea"/>
              </a:rPr>
              <a:t>	DISPLAY i</a:t>
            </a:r>
            <a:endParaRPr lang="en-US" altLang="en-US" sz="1800">
              <a:latin typeface="FreeMono" panose="020F0409020205020404" charset="0"/>
              <a:ea typeface="FreeMono" panose="020F0409020205020404" charset="0"/>
              <a:sym typeface="+mn-ea"/>
            </a:endParaRPr>
          </a:p>
          <a:p>
            <a:pPr marL="0" lvl="1" indent="0" algn="just">
              <a:lnSpc>
                <a:spcPct val="90000"/>
              </a:lnSpc>
              <a:buNone/>
            </a:pPr>
            <a:r>
              <a:rPr lang="en-US" altLang="en-US" sz="1800">
                <a:latin typeface="FreeMono" panose="020F0409020205020404" charset="0"/>
                <a:ea typeface="FreeMono" panose="020F0409020205020404" charset="0"/>
                <a:sym typeface="+mn-ea"/>
              </a:rPr>
              <a:t>	i = i +1;   // Increment stmt</a:t>
            </a:r>
            <a:endParaRPr lang="en-US" altLang="en-US" sz="1800">
              <a:latin typeface="FreeMono" panose="020F0409020205020404" charset="0"/>
              <a:ea typeface="FreeMono" panose="020F0409020205020404" charset="0"/>
              <a:sym typeface="+mn-ea"/>
            </a:endParaRPr>
          </a:p>
          <a:p>
            <a:pPr marL="0" indent="0" algn="just">
              <a:lnSpc>
                <a:spcPct val="90000"/>
              </a:lnSpc>
              <a:buNone/>
            </a:pPr>
            <a:r>
              <a:rPr lang="en-US" altLang="en-US" sz="1800">
                <a:latin typeface="FreeMono" panose="020F0409020205020404" charset="0"/>
                <a:ea typeface="FreeMono" panose="020F0409020205020404" charset="0"/>
                <a:sym typeface="+mn-ea"/>
              </a:rPr>
              <a:t>			//	Body of Loop</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}while(i&lt;=10);  // Condition checking</a:t>
            </a:r>
            <a:endParaRPr lang="en-US" altLang="en-US" sz="1800">
              <a:latin typeface="FreeMono" panose="020F0409020205020404" charset="0"/>
              <a:ea typeface="FreeMono" panose="020F04090202050204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Jump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jump statement performs an immediate local transfer of control.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Break Statement</a:t>
            </a:r>
            <a:r>
              <a:rPr lang="en-US" altLang="en-US" sz="1800">
                <a:latin typeface="Noto Serif CJK JP" panose="02020400000000000000" charset="-122"/>
                <a:ea typeface="Noto Serif CJK JP" panose="02020400000000000000" charset="-122"/>
              </a:rPr>
              <a:t>  ends execution of the nearest enclosing loop or conditional statement in which it appears. Control passes to the statement that follows the end of the statement, if any.</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continue Statement</a:t>
            </a:r>
            <a:r>
              <a:rPr lang="en-US" altLang="en-US" sz="1800">
                <a:latin typeface="Noto Serif CJK JP" panose="02020400000000000000" charset="-122"/>
                <a:ea typeface="Noto Serif CJK JP" panose="02020400000000000000" charset="-122"/>
              </a:rPr>
              <a:t> : Forces transfer of control to the controlling expression of the smallest enclosing do, for, or while loop Any remaining statements in the current iteration are not executed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return Statement</a:t>
            </a:r>
            <a:r>
              <a:rPr lang="en-US" altLang="en-US" sz="1800">
                <a:latin typeface="Noto Serif CJK JP" panose="02020400000000000000" charset="-122"/>
                <a:ea typeface="Noto Serif CJK JP" panose="02020400000000000000" charset="-122"/>
              </a:rPr>
              <a:t> Terminates the execution of a function and returns control to the calling function (or to the operating system if you transfer control from the main function). Execution resumes in the calling function at the point immediately following the call.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Topics covered</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5511165"/>
          </a:xfrm>
        </p:spPr>
        <p:txBody>
          <a:bodyPr/>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Difference between C and C++</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Introduction to C++: Identifier, Keywords, DataTypes, Constants,Variables,Functions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Operators: Arithmetic, relational, logical, conditional and assignment. Sizeof operator, Operator precedence and associativity.</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Type conversion, Variable declaration, expressions, statements, manipulators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Input and output statements, stream I/O, Conditional and Iterative statements,breaking control statements.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OOP Concepts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Class and Objects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Executing sample C++ programs </a:t>
            </a:r>
            <a:endParaRPr lang="en-US" sz="2000">
              <a:latin typeface="Noto Serif CJK JP" panose="02020400000000000000" charset="-122"/>
              <a:ea typeface="Noto Serif CJK JP" panose="02020400000000000000" charset="-122"/>
            </a:endParaRPr>
          </a:p>
          <a:p>
            <a:pPr algn="just">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Noto Serif CJK JP" panose="02020400000000000000" charset="-122"/>
                <a:ea typeface="Noto Serif CJK JP" panose="02020400000000000000" charset="-122"/>
              </a:rPr>
              <a:t>OOPs Concepts</a:t>
            </a:r>
            <a:endParaRPr lang="en-US" altLang="en-US">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16230" y="1633855"/>
            <a:ext cx="5294630" cy="4595495"/>
          </a:xfrm>
          <a:ln>
            <a:solidFill>
              <a:schemeClr val="accent1"/>
            </a:solidFill>
          </a:ln>
        </p:spPr>
        <p:txBody>
          <a:bodyPr/>
          <a:p>
            <a:pPr>
              <a:lnSpc>
                <a:spcPct val="130000"/>
              </a:lnSpc>
            </a:pPr>
            <a:r>
              <a:rPr lang="en-US" altLang="en-US" sz="1800">
                <a:latin typeface="Noto Serif CJK JP" panose="02020400000000000000" charset="-122"/>
                <a:ea typeface="Noto Serif CJK JP" panose="02020400000000000000" charset="-122"/>
                <a:sym typeface="+mn-ea"/>
              </a:rPr>
              <a:t>Way of Thinking</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sym typeface="+mn-ea"/>
              </a:rPr>
              <a:t>Programming - giving instructions</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sym typeface="+mn-ea"/>
              </a:rPr>
              <a:t>Machine Language -&gt; Assembly Language -&gt; Procedural Programming Language</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Big logic Divided into functions</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Not emphasis on Data</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Need to make data global or via passing</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gap b\w client and developer</a:t>
            </a:r>
            <a:endParaRPr lang="en-US" altLang="en-US" sz="1800">
              <a:latin typeface="Noto Serif CJK JP" panose="02020400000000000000" charset="-122"/>
              <a:ea typeface="Noto Serif CJK JP" panose="02020400000000000000" charset="-122"/>
            </a:endParaRPr>
          </a:p>
          <a:p>
            <a:pPr lvl="0">
              <a:lnSpc>
                <a:spcPct val="130000"/>
              </a:lnSpc>
            </a:pPr>
            <a:r>
              <a:rPr lang="en-US" altLang="en-US" sz="1800">
                <a:latin typeface="Noto Serif CJK JP" panose="02020400000000000000" charset="-122"/>
                <a:ea typeface="Noto Serif CJK JP" panose="02020400000000000000" charset="-122"/>
                <a:sym typeface="+mn-ea"/>
              </a:rPr>
              <a:t>In real world   talk about objects .</a:t>
            </a:r>
            <a:endParaRPr lang="en-US" altLang="en-US" sz="1800">
              <a:latin typeface="Noto Serif CJK JP" panose="02020400000000000000" charset="-122"/>
              <a:ea typeface="Noto Serif CJK JP" panose="02020400000000000000" charset="-122"/>
            </a:endParaRPr>
          </a:p>
          <a:p>
            <a:pPr lvl="0">
              <a:lnSpc>
                <a:spcPct val="130000"/>
              </a:lnSpc>
            </a:pPr>
            <a:r>
              <a:rPr lang="en-US" altLang="en-US" sz="1800">
                <a:latin typeface="Noto Serif CJK JP" panose="02020400000000000000" charset="-122"/>
                <a:ea typeface="Noto Serif CJK JP" panose="02020400000000000000" charset="-122"/>
                <a:sym typeface="+mn-ea"/>
              </a:rPr>
              <a:t>Seek object for their functionality</a:t>
            </a:r>
            <a:endParaRPr lang="en-US" sz="1800">
              <a:latin typeface="Noto Serif CJK JP" panose="02020400000000000000" charset="-122"/>
              <a:ea typeface="Noto Serif CJK JP" panose="02020400000000000000" charset="-122"/>
              <a:sym typeface="+mn-ea"/>
            </a:endParaRPr>
          </a:p>
          <a:p>
            <a:pPr lvl="1">
              <a:lnSpc>
                <a:spcPct val="120000"/>
              </a:lnSpc>
            </a:pPr>
            <a:endParaRPr lang="en-US" sz="1575">
              <a:latin typeface="Noto Serif CJK JP" panose="02020400000000000000" charset="-122"/>
              <a:ea typeface="Noto Serif CJK JP" panose="02020400000000000000" charset="-122"/>
            </a:endParaRPr>
          </a:p>
        </p:txBody>
      </p:sp>
      <p:sp>
        <p:nvSpPr>
          <p:cNvPr id="4" name="Text Box 3"/>
          <p:cNvSpPr txBox="1"/>
          <p:nvPr/>
        </p:nvSpPr>
        <p:spPr>
          <a:xfrm>
            <a:off x="5714365" y="1633855"/>
            <a:ext cx="3204845" cy="4523105"/>
          </a:xfrm>
          <a:prstGeom prst="rect">
            <a:avLst/>
          </a:prstGeom>
          <a:noFill/>
          <a:ln>
            <a:solidFill>
              <a:schemeClr val="accent1"/>
            </a:solidFill>
          </a:ln>
        </p:spPr>
        <p:txBody>
          <a:bodyPr wrap="square" rtlCol="0">
            <a:spAutoFit/>
          </a:bodyPr>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Object</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Class</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Data Encapsulation</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Data Abstractions</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Inheritance</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Polymorphism</a:t>
            </a:r>
            <a:endParaRPr lang="en-US">
              <a:latin typeface="Noto Serif CJK JP" panose="02020400000000000000" charset="-122"/>
              <a:ea typeface="Noto Serif CJK JP" panose="02020400000000000000" charset="-122"/>
              <a:cs typeface="Noto Sans Mono CJK JP" panose="020B0500000000000000" charset="-122"/>
            </a:endParaRPr>
          </a:p>
          <a:p>
            <a:endParaRPr lang="en-US">
              <a:latin typeface="Noto Sans Mono CJK JP" panose="020B0500000000000000" charset="-122"/>
              <a:ea typeface="Noto Sans Mono CJK JP" panose="020B0500000000000000" charset="-122"/>
              <a:cs typeface="Noto Sans Mono CJK JP" panose="020B05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Object</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p:txBody>
          <a:bodyPr/>
          <a:p>
            <a:pPr algn="just">
              <a:lnSpc>
                <a:spcPct val="140000"/>
              </a:lnSpc>
            </a:pPr>
            <a:r>
              <a:rPr lang="en-US" altLang="en-US" sz="1800">
                <a:latin typeface="Noto Serif CJK JP" panose="02020400000000000000" charset="-122"/>
                <a:ea typeface="Noto Serif CJK JP" panose="02020400000000000000" charset="-122"/>
              </a:rPr>
              <a:t>Represents </a:t>
            </a:r>
            <a:r>
              <a:rPr lang="en-US" sz="1800">
                <a:latin typeface="Noto Serif CJK JP" panose="02020400000000000000" charset="-122"/>
                <a:ea typeface="Noto Serif CJK JP" panose="02020400000000000000" charset="-122"/>
              </a:rPr>
              <a:t>entity </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A</a:t>
            </a:r>
            <a:r>
              <a:rPr lang="en-US" sz="1800">
                <a:latin typeface="Noto Serif CJK JP" panose="02020400000000000000" charset="-122"/>
                <a:ea typeface="Noto Serif CJK JP" panose="02020400000000000000" charset="-122"/>
              </a:rPr>
              <a:t>ttributes</a:t>
            </a:r>
            <a:endParaRPr lang="en-US" sz="1800">
              <a:latin typeface="Noto Serif CJK JP" panose="02020400000000000000" charset="-122"/>
              <a:ea typeface="Noto Serif CJK JP" panose="02020400000000000000" charset="-122"/>
            </a:endParaRPr>
          </a:p>
          <a:p>
            <a:pPr lvl="1" algn="just">
              <a:lnSpc>
                <a:spcPct val="140000"/>
              </a:lnSpc>
            </a:pPr>
            <a:r>
              <a:rPr lang="en-US" sz="1800">
                <a:latin typeface="Noto Serif CJK JP" panose="02020400000000000000" charset="-122"/>
                <a:ea typeface="Noto Serif CJK JP" panose="02020400000000000000" charset="-122"/>
              </a:rPr>
              <a:t>characteristics</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implemented via v</a:t>
            </a:r>
            <a:r>
              <a:rPr lang="en-US" sz="1800">
                <a:latin typeface="Noto Serif CJK JP" panose="02020400000000000000" charset="-122"/>
                <a:ea typeface="Noto Serif CJK JP" panose="02020400000000000000" charset="-122"/>
              </a:rPr>
              <a:t>ariable data members</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F</a:t>
            </a:r>
            <a:r>
              <a:rPr lang="en-US" sz="1800">
                <a:latin typeface="Noto Serif CJK JP" panose="02020400000000000000" charset="-122"/>
                <a:ea typeface="Noto Serif CJK JP" panose="02020400000000000000" charset="-122"/>
              </a:rPr>
              <a:t>unctionality </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b</a:t>
            </a:r>
            <a:r>
              <a:rPr lang="en-US" sz="1800">
                <a:latin typeface="Noto Serif CJK JP" panose="02020400000000000000" charset="-122"/>
                <a:ea typeface="Noto Serif CJK JP" panose="02020400000000000000" charset="-122"/>
              </a:rPr>
              <a:t>ehaviour</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implemented via M</a:t>
            </a:r>
            <a:r>
              <a:rPr lang="en-US" sz="1800">
                <a:latin typeface="Noto Serif CJK JP" panose="02020400000000000000" charset="-122"/>
                <a:ea typeface="Noto Serif CJK JP" panose="02020400000000000000" charset="-122"/>
              </a:rPr>
              <a:t>ethods</a:t>
            </a:r>
            <a:r>
              <a:rPr lang="en-US" altLang="en-US" sz="1800">
                <a:latin typeface="Noto Serif CJK JP" panose="02020400000000000000" charset="-122"/>
                <a:ea typeface="Noto Serif CJK JP" panose="02020400000000000000" charset="-122"/>
              </a:rPr>
              <a:t>/member Functions</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I</a:t>
            </a:r>
            <a:r>
              <a:rPr lang="en-US" sz="1800">
                <a:latin typeface="Noto Serif CJK JP" panose="02020400000000000000" charset="-122"/>
                <a:ea typeface="Noto Serif CJK JP" panose="02020400000000000000" charset="-122"/>
              </a:rPr>
              <a:t>nstance of class</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71475" y="1752600"/>
            <a:ext cx="7772400" cy="4114800"/>
          </a:xfrm>
        </p:spPr>
        <p:txBody>
          <a:bodyPr/>
          <a:p>
            <a:pPr marL="0" indent="0">
              <a:buNone/>
            </a:pPr>
            <a:r>
              <a:rPr lang="en-US" altLang="en-US" sz="1800" b="1">
                <a:latin typeface="FreeMono" panose="020F0409020205020404" charset="0"/>
                <a:ea typeface="FreeMono" panose="020F0409020205020404" charset="0"/>
              </a:rPr>
              <a:t>Object of 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r>
              <a:rPr lang="en-US" altLang="en-US" sz="1800">
                <a:latin typeface="FreeMono" panose="020F0409020205020404" charset="0"/>
                <a:ea typeface="FreeMono" panose="020F0409020205020404" charset="0"/>
              </a:rPr>
              <a:t>Attributes </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Roll No : 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Name : Harry</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Address : 605 -AB</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Marks : [34,23,55]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Height : 4</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Attendence : [Jan: 23,Feb: 21,..]</a:t>
            </a:r>
            <a:endParaRPr lang="en-US" altLang="en-US" sz="1800">
              <a:latin typeface="FreeMono" panose="020F0409020205020404" charset="0"/>
              <a:ea typeface="FreeMono" panose="020F0409020205020404" charset="0"/>
            </a:endParaRPr>
          </a:p>
          <a:p>
            <a:pPr lvl="0"/>
            <a:r>
              <a:rPr lang="en-US" altLang="en-US" sz="2055">
                <a:latin typeface="FreeMono" panose="020F0409020205020404" charset="0"/>
                <a:ea typeface="FreeMono" panose="020F0409020205020404" charset="0"/>
              </a:rPr>
              <a:t>Functionalities</a:t>
            </a:r>
            <a:endParaRPr lang="en-US" altLang="en-US" sz="205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getAttendenanceOfMonth(Month)</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Class</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89280" y="1237615"/>
            <a:ext cx="7772400" cy="4114800"/>
          </a:xfrm>
        </p:spPr>
        <p:txBody>
          <a:bodyPr/>
          <a:p>
            <a:pPr>
              <a:lnSpc>
                <a:spcPct val="70000"/>
              </a:lnSpc>
            </a:pPr>
            <a:r>
              <a:rPr lang="en-US" sz="1800">
                <a:latin typeface="Noto Serif CJK JP" panose="02020400000000000000" charset="-122"/>
                <a:ea typeface="Noto Serif CJK JP" panose="02020400000000000000" charset="-122"/>
              </a:rPr>
              <a:t>Specification of Object</a:t>
            </a:r>
            <a:endParaRPr lang="en-US" sz="1800">
              <a:latin typeface="Noto Serif CJK JP" panose="02020400000000000000" charset="-122"/>
              <a:ea typeface="Noto Serif CJK JP" panose="02020400000000000000" charset="-122"/>
            </a:endParaRPr>
          </a:p>
          <a:p>
            <a:pPr>
              <a:lnSpc>
                <a:spcPct val="70000"/>
              </a:lnSpc>
            </a:pPr>
            <a:endParaRPr lang="en-US" sz="1800">
              <a:latin typeface="Noto Serif CJK JP" panose="02020400000000000000" charset="-122"/>
              <a:ea typeface="Noto Serif CJK JP" panose="02020400000000000000" charset="-122"/>
            </a:endParaRPr>
          </a:p>
          <a:p>
            <a:pPr>
              <a:lnSpc>
                <a:spcPct val="70000"/>
              </a:lnSpc>
            </a:pPr>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lueprint that specifies the attributes and behavior of an Object</a:t>
            </a:r>
            <a:endParaRPr sz="1800">
              <a:latin typeface="Noto Serif CJK JP" panose="02020400000000000000" charset="-122"/>
              <a:ea typeface="Noto Serif CJK JP" panose="02020400000000000000" charset="-122"/>
            </a:endParaRPr>
          </a:p>
          <a:p>
            <a:pPr>
              <a:lnSpc>
                <a:spcPct val="70000"/>
              </a:lnSpc>
            </a:pPr>
            <a:endParaRPr sz="1800">
              <a:latin typeface="Noto Serif CJK JP" panose="02020400000000000000" charset="-122"/>
              <a:ea typeface="Noto Serif CJK JP" panose="02020400000000000000" charset="-122"/>
            </a:endParaRPr>
          </a:p>
          <a:p>
            <a:pPr>
              <a:lnSpc>
                <a:spcPct val="70000"/>
              </a:lnSpc>
            </a:pPr>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ehaviors are actions that an object can perform.</a:t>
            </a:r>
            <a:endParaRPr sz="1800">
              <a:latin typeface="Noto Serif CJK JP" panose="02020400000000000000" charset="-122"/>
              <a:ea typeface="Noto Serif CJK JP" panose="02020400000000000000" charset="-122"/>
            </a:endParaRPr>
          </a:p>
          <a:p>
            <a:pPr>
              <a:lnSpc>
                <a:spcPct val="70000"/>
              </a:lnSpc>
            </a:pPr>
            <a:endParaRPr sz="1800">
              <a:latin typeface="Noto Serif CJK JP" panose="02020400000000000000" charset="-122"/>
              <a:ea typeface="Noto Serif CJK JP" panose="02020400000000000000" charset="-122"/>
            </a:endParaRPr>
          </a:p>
          <a:p>
            <a:pPr>
              <a:lnSpc>
                <a:spcPct val="70000"/>
              </a:lnSpc>
            </a:pPr>
            <a:r>
              <a:rPr sz="1800">
                <a:latin typeface="Noto Serif CJK JP" panose="02020400000000000000" charset="-122"/>
                <a:ea typeface="Noto Serif CJK JP" panose="02020400000000000000" charset="-122"/>
              </a:rPr>
              <a:t>Classes are </a:t>
            </a:r>
            <a:r>
              <a:rPr lang="en-US" sz="1800" b="1">
                <a:latin typeface="Noto Serif CJK JP" panose="02020400000000000000" charset="-122"/>
                <a:ea typeface="Noto Serif CJK JP" panose="02020400000000000000" charset="-122"/>
              </a:rPr>
              <a:t>user defined </a:t>
            </a:r>
            <a:r>
              <a:rPr sz="1800" b="1">
                <a:latin typeface="Noto Serif CJK JP" panose="02020400000000000000" charset="-122"/>
                <a:ea typeface="Noto Serif CJK JP" panose="02020400000000000000" charset="-122"/>
              </a:rPr>
              <a:t>data type</a:t>
            </a:r>
            <a:r>
              <a:rPr sz="1800">
                <a:latin typeface="Noto Serif CJK JP" panose="02020400000000000000" charset="-122"/>
                <a:ea typeface="Noto Serif CJK JP" panose="02020400000000000000" charset="-122"/>
              </a:rPr>
              <a:t> based on which objects are created.</a:t>
            </a:r>
            <a:endParaRPr sz="1800">
              <a:latin typeface="Noto Serif CJK JP" panose="02020400000000000000" charset="-122"/>
              <a:ea typeface="Noto Serif CJK JP" panose="02020400000000000000" charset="-122"/>
            </a:endParaRPr>
          </a:p>
        </p:txBody>
      </p:sp>
      <p:pic>
        <p:nvPicPr>
          <p:cNvPr id="4" name="Picture 3" descr="CLASSESNOBJECTS"/>
          <p:cNvPicPr>
            <a:picLocks noChangeAspect="1"/>
          </p:cNvPicPr>
          <p:nvPr/>
        </p:nvPicPr>
        <p:blipFill>
          <a:blip r:embed="rId1"/>
          <a:stretch>
            <a:fillRect/>
          </a:stretch>
        </p:blipFill>
        <p:spPr>
          <a:xfrm>
            <a:off x="3136900" y="3267710"/>
            <a:ext cx="5224780" cy="353314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9150" y="48260"/>
            <a:ext cx="7772400" cy="114300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39115" y="1384300"/>
            <a:ext cx="7772400" cy="5043805"/>
          </a:xfrm>
        </p:spPr>
        <p:txBody>
          <a:bodyPr/>
          <a:p>
            <a:pPr marL="0" indent="0">
              <a:buNone/>
            </a:pPr>
            <a:r>
              <a:rPr lang="en-US" altLang="en-US" sz="1800">
                <a:latin typeface="FreeMono" panose="020F0409020205020404" charset="0"/>
                <a:ea typeface="FreeMono" panose="020F0409020205020404" charset="0"/>
              </a:rPr>
              <a:t>class </a:t>
            </a:r>
            <a:r>
              <a:rPr lang="en-US" altLang="en-US" sz="1800" b="1">
                <a:latin typeface="FreeMono" panose="020F0409020205020404" charset="0"/>
                <a:ea typeface="FreeMono" panose="020F0409020205020404" charset="0"/>
              </a:rPr>
              <a:t>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int rollNo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char [] name;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char [] </a:t>
            </a:r>
            <a:r>
              <a:rPr lang="en-US" altLang="en-US" sz="1800">
                <a:latin typeface="FreeMono" panose="020F0409020205020404" charset="0"/>
                <a:ea typeface="FreeMono" panose="020F0409020205020404" charset="0"/>
              </a:rPr>
              <a:t>address;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sym typeface="+mn-ea"/>
              </a:rPr>
              <a:t>	float[] </a:t>
            </a:r>
            <a:r>
              <a:rPr lang="en-US" altLang="en-US" sz="1800">
                <a:latin typeface="FreeMono" panose="020F0409020205020404" charset="0"/>
                <a:ea typeface="FreeMono" panose="020F0409020205020404" charset="0"/>
              </a:rPr>
              <a:t>marks;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float height;</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Attendences attendences;</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float </a:t>
            </a:r>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int getAttendenanceOfMonth(Month)</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Object Creation :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Student s1 = new Student();    // </a:t>
            </a:r>
            <a:r>
              <a:rPr lang="en-US" altLang="en-US" sz="1800">
                <a:latin typeface="FreeMono" panose="020F0409020205020404" charset="0"/>
                <a:ea typeface="FreeMono" panose="020F0409020205020404" charset="0"/>
                <a:sym typeface="+mn-ea"/>
              </a:rPr>
              <a:t>s1.rollNo</a:t>
            </a:r>
            <a:r>
              <a:rPr lang="en-US" altLang="en-US" sz="1800">
                <a:latin typeface="FreeMono" panose="020F0409020205020404" charset="0"/>
                <a:ea typeface="FreeMono" panose="020F0409020205020404" charset="0"/>
              </a:rPr>
              <a:t> - 12</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sym typeface="+mn-ea"/>
              </a:rPr>
              <a:t> Student s2 = new Student();    // s2.rollNo - 23</a:t>
            </a: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Language Timeline </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206500"/>
          <a:ext cx="8166735" cy="5087620"/>
        </p:xfrm>
        <a:graphic>
          <a:graphicData uri="http://schemas.openxmlformats.org/drawingml/2006/table">
            <a:tbl>
              <a:tblPr firstRow="1" bandRow="1">
                <a:tableStyleId>{5C22544A-7EE6-4342-B048-85BDC9FD1C3A}</a:tableStyleId>
              </a:tblPr>
              <a:tblGrid>
                <a:gridCol w="2722245"/>
                <a:gridCol w="2722245"/>
                <a:gridCol w="2722245"/>
              </a:tblGrid>
              <a:tr h="672465">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Machine Language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Assembly Language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Procedural  Programming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r>
              <a:tr h="535940">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L</a:t>
                      </a:r>
                      <a:r>
                        <a:rPr lang="en-US">
                          <a:latin typeface="Noto Serif CJK JP" panose="02020400000000000000" charset="-122"/>
                          <a:ea typeface="Noto Serif CJK JP" panose="02020400000000000000" charset="-122"/>
                          <a:cs typeface="Noto Sans Mono CJK JP" panose="020B0500000000000000" charset="-122"/>
                        </a:rPr>
                        <a:t>owest-level</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Intermediate level</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H</a:t>
                      </a:r>
                      <a:r>
                        <a:rPr lang="en-US">
                          <a:latin typeface="Noto Serif CJK JP" panose="02020400000000000000" charset="-122"/>
                          <a:ea typeface="Noto Serif CJK JP" panose="02020400000000000000" charset="-122"/>
                          <a:cs typeface="Noto Sans Mono CJK JP" panose="020B0500000000000000" charset="-122"/>
                        </a:rPr>
                        <a:t>igh-level </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U</a:t>
                      </a:r>
                      <a:r>
                        <a:rPr lang="en-US">
                          <a:latin typeface="Noto Serif CJK JP" panose="02020400000000000000" charset="-122"/>
                          <a:ea typeface="Noto Serif CJK JP" panose="02020400000000000000" charset="-122"/>
                          <a:cs typeface="Noto Sans Mono CJK JP" panose="020B0500000000000000" charset="-122"/>
                        </a:rPr>
                        <a:t>nderstood by computers.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Converted into machine language by assembler</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H</a:t>
                      </a:r>
                      <a:r>
                        <a:rPr lang="en-US">
                          <a:latin typeface="Noto Serif CJK JP" panose="02020400000000000000" charset="-122"/>
                          <a:ea typeface="Noto Serif CJK JP" panose="02020400000000000000" charset="-122"/>
                          <a:cs typeface="Noto Sans Mono CJK JP" panose="020B0500000000000000" charset="-122"/>
                        </a:rPr>
                        <a:t>igh-level languages are translated into assembly language or machine language by a compiler. </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A</a:t>
                      </a:r>
                      <a:r>
                        <a:rPr lang="en-US">
                          <a:latin typeface="Noto Serif CJK JP" panose="02020400000000000000" charset="-122"/>
                          <a:ea typeface="Noto Serif CJK JP" panose="02020400000000000000" charset="-122"/>
                          <a:cs typeface="Noto Sans Mono CJK JP" panose="020B0500000000000000" charset="-122"/>
                        </a:rPr>
                        <a:t>lmost impossible for humans to use because they consist entirely of numbers</a:t>
                      </a:r>
                      <a:r>
                        <a:rPr lang="en-US" altLang="en-US">
                          <a:latin typeface="Noto Serif CJK JP" panose="02020400000000000000" charset="-122"/>
                          <a:ea typeface="Noto Serif CJK JP" panose="02020400000000000000" charset="-122"/>
                          <a:cs typeface="Noto Sans Mono CJK JP" panose="020B0500000000000000" charset="-122"/>
                        </a:rPr>
                        <a:t>/Binary </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 </a:t>
                      </a:r>
                      <a:r>
                        <a:rPr lang="en-US" altLang="en-US">
                          <a:latin typeface="Noto Serif CJK JP" panose="02020400000000000000" charset="-122"/>
                          <a:ea typeface="Noto Serif CJK JP" panose="02020400000000000000" charset="-122"/>
                          <a:cs typeface="Noto Sans Mono CJK JP" panose="020B0500000000000000" charset="-122"/>
                        </a:rPr>
                        <a:t>G</a:t>
                      </a:r>
                      <a:r>
                        <a:rPr lang="en-US">
                          <a:latin typeface="Noto Serif CJK JP" panose="02020400000000000000" charset="-122"/>
                          <a:ea typeface="Noto Serif CJK JP" panose="02020400000000000000" charset="-122"/>
                          <a:cs typeface="Noto Sans Mono CJK JP" panose="020B0500000000000000" charset="-122"/>
                        </a:rPr>
                        <a:t>enerally lack high-level conveniences such as variables and functions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I</a:t>
                      </a:r>
                      <a:r>
                        <a:rPr lang="en-US">
                          <a:latin typeface="Noto Serif CJK JP" panose="02020400000000000000" charset="-122"/>
                          <a:ea typeface="Noto Serif CJK JP" panose="02020400000000000000" charset="-122"/>
                          <a:cs typeface="Noto Sans Mono CJK JP" panose="020B0500000000000000" charset="-122"/>
                        </a:rPr>
                        <a:t>nstructions and variables have names instead of being just numbers.</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923925">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101010101011</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MOV A B</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        ADD 2 3</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C</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28930"/>
            <a:ext cx="7772400" cy="573405"/>
          </a:xfrm>
        </p:spPr>
        <p:txBody>
          <a:bodyPr/>
          <a:p>
            <a:r>
              <a:rPr lang="en-US" altLang="en-US" sz="3200">
                <a:latin typeface="Noto Serif CJK JP" panose="02020400000000000000" charset="-122"/>
                <a:ea typeface="Noto Serif CJK JP" panose="02020400000000000000" charset="-122"/>
              </a:rPr>
              <a:t>Difference between C and C++</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105535"/>
          <a:ext cx="8167370" cy="4007485"/>
        </p:xfrm>
        <a:graphic>
          <a:graphicData uri="http://schemas.openxmlformats.org/drawingml/2006/table">
            <a:tbl>
              <a:tblPr firstRow="1" bandRow="1">
                <a:tableStyleId>{5C22544A-7EE6-4342-B048-85BDC9FD1C3A}</a:tableStyleId>
              </a:tblPr>
              <a:tblGrid>
                <a:gridCol w="4083685"/>
                <a:gridCol w="4083685"/>
              </a:tblGrid>
              <a:tr h="685800">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C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C++</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r>
              <a:tr h="546735">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C is a subset of C++.</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C++ is a superset of C</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290955">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C supports procedural programming paradigm for code development.</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C++ supports both procedural and object oriented programming paradigms; therefore C++ is also called a hybrid language.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541655">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F</a:t>
                      </a:r>
                      <a:r>
                        <a:rPr>
                          <a:latin typeface="Noto Serif CJK JP" panose="02020400000000000000" charset="-122"/>
                          <a:ea typeface="Noto Serif CJK JP" panose="02020400000000000000" charset="-122"/>
                          <a:cs typeface="Noto Sans Mono CJK JP" panose="020B0500000000000000" charset="-122"/>
                        </a:rPr>
                        <a:t>unction driven language.</a:t>
                      </a:r>
                      <a:endParaRPr>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 </a:t>
                      </a:r>
                      <a:r>
                        <a:rPr lang="en-US" altLang="en-US">
                          <a:latin typeface="Noto Serif CJK JP" panose="02020400000000000000" charset="-122"/>
                          <a:ea typeface="Noto Serif CJK JP" panose="02020400000000000000" charset="-122"/>
                          <a:cs typeface="Noto Sans Mono CJK JP" panose="020B0500000000000000" charset="-122"/>
                        </a:rPr>
                        <a:t>O</a:t>
                      </a:r>
                      <a:r>
                        <a:rPr lang="en-US">
                          <a:latin typeface="Noto Serif CJK JP" panose="02020400000000000000" charset="-122"/>
                          <a:ea typeface="Noto Serif CJK JP" panose="02020400000000000000" charset="-122"/>
                          <a:cs typeface="Noto Sans Mono CJK JP" panose="020B0500000000000000" charset="-122"/>
                        </a:rPr>
                        <a:t>bject driven language.</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942340">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101010101011</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MOV A B</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        ADD 2 3</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sym typeface="+mn-ea"/>
              </a:rPr>
              <a:t>Introduction to C++</a:t>
            </a:r>
            <a:endParaRPr lang="en-US" altLang="en-US" sz="3200">
              <a:latin typeface="Noto Serif CJK JP" panose="02020400000000000000" charset="-122"/>
              <a:ea typeface="Noto Serif CJK JP" panose="02020400000000000000" charset="-122"/>
            </a:endParaRPr>
          </a:p>
        </p:txBody>
      </p:sp>
      <p:sp>
        <p:nvSpPr>
          <p:cNvPr id="3" name="Content Placeholder 2"/>
          <p:cNvSpPr/>
          <p:nvPr>
            <p:ph idx="1"/>
          </p:nvPr>
        </p:nvSpPr>
        <p:spPr>
          <a:xfrm>
            <a:off x="685800" y="1504315"/>
            <a:ext cx="7772400" cy="5003800"/>
          </a:xfrm>
        </p:spPr>
        <p:txBody>
          <a:bodyPr/>
          <a:p>
            <a:pPr algn="just"/>
            <a:r>
              <a:rPr lang="en-US" sz="2000">
                <a:latin typeface="Noto Serif CJK JP" panose="02020400000000000000" charset="-122"/>
                <a:ea typeface="Noto Serif CJK JP" panose="02020400000000000000" charset="-122"/>
              </a:rPr>
              <a:t>C++ is a statically-typed</a:t>
            </a:r>
            <a:r>
              <a:rPr lang="en-US" altLang="en-US" sz="2000">
                <a:latin typeface="Noto Serif CJK JP" panose="02020400000000000000" charset="-122"/>
                <a:ea typeface="Noto Serif CJK JP" panose="02020400000000000000" charset="-122"/>
              </a:rPr>
              <a:t>,</a:t>
            </a:r>
            <a:r>
              <a:rPr lang="en-US" sz="2000">
                <a:latin typeface="Noto Serif CJK JP" panose="02020400000000000000" charset="-122"/>
                <a:ea typeface="Noto Serif CJK JP" panose="02020400000000000000" charset="-122"/>
              </a:rPr>
              <a:t> compiled, multi-paradigm, general-purpose programming language</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sz="2000">
                <a:latin typeface="Noto Serif CJK JP" panose="02020400000000000000" charset="-122"/>
                <a:ea typeface="Noto Serif CJK JP" panose="02020400000000000000" charset="-122"/>
              </a:rPr>
              <a:t>C++ is completely free and readily available on all platforms.</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altLang="en-US" sz="2000">
                <a:latin typeface="Noto Serif CJK JP" panose="02020400000000000000" charset="-122"/>
                <a:ea typeface="Noto Serif CJK JP" panose="02020400000000000000" charset="-122"/>
              </a:rPr>
              <a:t>C++ compiler : Converts C++ code to machine understandable code.</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sz="2000">
                <a:latin typeface="Noto Serif CJK JP" panose="02020400000000000000" charset="-122"/>
                <a:ea typeface="Noto Serif CJK JP" panose="02020400000000000000" charset="-122"/>
              </a:rPr>
              <a:t>Many major applications like </a:t>
            </a:r>
            <a:r>
              <a:rPr lang="en-US" altLang="en-US" sz="2000">
                <a:latin typeface="Noto Serif CJK JP" panose="02020400000000000000" charset="-122"/>
                <a:ea typeface="Noto Serif CJK JP" panose="02020400000000000000" charset="-122"/>
              </a:rPr>
              <a:t>Game Development, Android Native Development, Desktop Application Development,Web Application Development, etc.</a:t>
            </a:r>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a:p>
            <a:pPr algn="just"/>
            <a:r>
              <a:rPr lang="en-US" altLang="en-US" sz="2000">
                <a:latin typeface="Noto Serif CJK JP" panose="02020400000000000000" charset="-122"/>
                <a:ea typeface="Noto Serif CJK JP" panose="02020400000000000000" charset="-122"/>
              </a:rPr>
              <a:t>Its base for all commonly widely used languages.</a:t>
            </a:r>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Keywords in C++</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9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They are specifically used by the compiler for its own purpose and they serve as building blocks of a C++ program.</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These words convey speical meanin to the compliler</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 C++ language has some reserve words which are called keywords of C++ language. These are the part of the C++ Tokens.</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There are 63 keywords currently defined for Standard 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Identifiers in C++</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0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a:p>
            <a:pPr algn="just">
              <a:lnSpc>
                <a:spcPct val="100000"/>
              </a:lnSpc>
            </a:pPr>
            <a:r>
              <a:rPr lang="en-US" sz="1800">
                <a:latin typeface="Noto Serif CJK JP" panose="02020400000000000000" charset="-122"/>
                <a:ea typeface="Noto Serif CJK JP" panose="02020400000000000000" charset="-122"/>
              </a:rPr>
              <a:t>The name of a variable, function, class, or other entity in C++ is called an identifier. C++ gives you a lot of flexibility to name identifiers as you wish. However, there are a few rules that must be followed when naming identifiers:</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can not be a keyword. Keywords are reserved.</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can only be composed of letters, numbers, and the underscore character. That means the name can not contains no symbols (except the underscore) or whitespace.</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must begin with a letter or an underscore. It can not start with a number.</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 C++ distinguishes between lower and upper case letters nvalue is different than nValue is different than NVALUE.</a:t>
            </a:r>
            <a:endParaRPr lang="en-US" sz="1575">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Constants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295275" y="1357630"/>
            <a:ext cx="7772400" cy="5003800"/>
          </a:xfrm>
        </p:spPr>
        <p:txBody>
          <a:bodyPr/>
          <a:p>
            <a:pPr algn="just">
              <a:lnSpc>
                <a:spcPct val="100000"/>
              </a:lnSpc>
            </a:pPr>
            <a:r>
              <a:rPr lang="en-US" sz="1800">
                <a:latin typeface="Noto Serif CJK JP" panose="02020400000000000000" charset="-122"/>
                <a:ea typeface="Noto Serif CJK JP" panose="02020400000000000000" charset="-122"/>
              </a:rPr>
              <a:t>Constants refer to fixed values that the program may not alter and they are called literals</a:t>
            </a:r>
            <a:endParaRPr 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 Integer literal can be a decimal, octal, or hexadecimal constant.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a:t>
            </a:r>
            <a:r>
              <a:rPr lang="en-US" altLang="en-US" sz="1575" b="1">
                <a:latin typeface="Noto Serif CJK JP" panose="02020400000000000000" charset="-122"/>
                <a:ea typeface="Noto Serif CJK JP" panose="02020400000000000000" charset="-122"/>
              </a:rPr>
              <a:t>85</a:t>
            </a:r>
            <a:r>
              <a:rPr lang="en-US" altLang="en-US" sz="1575">
                <a:latin typeface="Noto Serif CJK JP" panose="02020400000000000000" charset="-122"/>
                <a:ea typeface="Noto Serif CJK JP" panose="02020400000000000000" charset="-122"/>
              </a:rPr>
              <a:t>  // decimal      </a:t>
            </a:r>
            <a:r>
              <a:rPr lang="en-US" altLang="en-US" sz="1575" b="1">
                <a:latin typeface="Noto Serif CJK JP" panose="02020400000000000000" charset="-122"/>
                <a:ea typeface="Noto Serif CJK JP" panose="02020400000000000000" charset="-122"/>
              </a:rPr>
              <a:t> 0213 </a:t>
            </a:r>
            <a:r>
              <a:rPr lang="en-US" altLang="en-US" sz="1575">
                <a:latin typeface="Noto Serif CJK JP" panose="02020400000000000000" charset="-122"/>
                <a:ea typeface="Noto Serif CJK JP" panose="02020400000000000000" charset="-122"/>
              </a:rPr>
              <a:t>      // octal    </a:t>
            </a:r>
            <a:r>
              <a:rPr lang="en-US" altLang="en-US" sz="1575" b="1">
                <a:latin typeface="Noto Serif CJK JP" panose="02020400000000000000" charset="-122"/>
                <a:ea typeface="Noto Serif CJK JP" panose="02020400000000000000" charset="-122"/>
              </a:rPr>
              <a:t> 0x4b</a:t>
            </a:r>
            <a:r>
              <a:rPr lang="en-US" altLang="en-US" sz="1575">
                <a:latin typeface="Noto Serif CJK JP" panose="02020400000000000000" charset="-122"/>
                <a:ea typeface="Noto Serif CJK JP" panose="02020400000000000000" charset="-122"/>
              </a:rPr>
              <a:t>       // hexadecimal</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Floating-point literal has an integer part, a decimal point, a fractional part, and an exponent part.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3.14159  </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Boolean literals and they are part of standard C++ keywords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true </a:t>
            </a:r>
            <a:r>
              <a:rPr lang="en-US" altLang="en-US" sz="1575">
                <a:latin typeface="Noto Serif CJK JP" panose="02020400000000000000" charset="-122"/>
                <a:ea typeface="Noto Serif CJK JP" panose="02020400000000000000" charset="-122"/>
              </a:rPr>
              <a:t>representing true.</a:t>
            </a: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false </a:t>
            </a:r>
            <a:r>
              <a:rPr lang="en-US" altLang="en-US" sz="1575">
                <a:latin typeface="Noto Serif CJK JP" panose="02020400000000000000" charset="-122"/>
                <a:ea typeface="Noto Serif CJK JP" panose="02020400000000000000" charset="-122"/>
              </a:rPr>
              <a:t>representing false.</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Character literals are enclosed in single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b="1">
                <a:latin typeface="Noto Serif CJK JP" panose="02020400000000000000" charset="-122"/>
                <a:ea typeface="Noto Serif CJK JP" panose="02020400000000000000" charset="-122"/>
              </a:rPr>
              <a:t>'a'   '1'  '2'</a:t>
            </a:r>
            <a:endParaRPr lang="en-US" altLang="en-US" sz="1575" b="1">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String literals are enclosed in double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"hello, dear"	</a:t>
            </a:r>
            <a:endParaRPr lang="en-US" altLang="en-US" sz="1575">
              <a:latin typeface="Noto Serif CJK JP" panose="02020400000000000000" charset="-122"/>
              <a:ea typeface="Noto Serif CJK JP" panose="02020400000000000000" charset="-122"/>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15548</Words>
  <Application>WPS Presentation</Application>
  <PresentationFormat>On-screen Show (4:3)</PresentationFormat>
  <Paragraphs>609</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SimSun</vt:lpstr>
      <vt:lpstr>Wingdings</vt:lpstr>
      <vt:lpstr>Noto Sans Mono CJK JP</vt:lpstr>
      <vt:lpstr>Noto Serif CJK JP</vt:lpstr>
      <vt:lpstr>FreeMono</vt:lpstr>
      <vt:lpstr>微软雅黑</vt:lpstr>
      <vt:lpstr>Droid Sans Fallback</vt:lpstr>
      <vt:lpstr>Arial Unicode MS</vt:lpstr>
      <vt:lpstr>Default Design</vt:lpstr>
      <vt:lpstr>Objected Oriented Programming Concepts Using C++ &amp; Data Structures</vt:lpstr>
      <vt:lpstr>Intro</vt:lpstr>
      <vt:lpstr>Topics covered</vt:lpstr>
      <vt:lpstr>Language Timeline </vt:lpstr>
      <vt:lpstr>Difference between C and C++</vt:lpstr>
      <vt:lpstr>Introduction to C++</vt:lpstr>
      <vt:lpstr>Keywords in C++</vt:lpstr>
      <vt:lpstr>Identifiers in C++</vt:lpstr>
      <vt:lpstr>Constants</vt:lpstr>
      <vt:lpstr>Operators in C++</vt:lpstr>
      <vt:lpstr>Operator Precedence in C++</vt:lpstr>
      <vt:lpstr>C++ Statements</vt:lpstr>
      <vt:lpstr>Cont.</vt:lpstr>
      <vt:lpstr>Expressions (C++)</vt:lpstr>
      <vt:lpstr>Data Types</vt:lpstr>
      <vt:lpstr>Variables in C++</vt:lpstr>
      <vt:lpstr>Variable Declaration in C++</vt:lpstr>
      <vt:lpstr>Scope of Variables</vt:lpstr>
      <vt:lpstr>Type Conversion</vt:lpstr>
      <vt:lpstr>Cont.</vt:lpstr>
      <vt:lpstr>Cont.</vt:lpstr>
      <vt:lpstr> Functions in C++</vt:lpstr>
      <vt:lpstr>Declaration, Definition and Calling a Function</vt:lpstr>
      <vt:lpstr>Example</vt:lpstr>
      <vt:lpstr>Input / Output in C++</vt:lpstr>
      <vt:lpstr>if-else Statement (C++)</vt:lpstr>
      <vt:lpstr>Iteration Statements (C++)</vt:lpstr>
      <vt:lpstr>Iteration Statements (C++)</vt:lpstr>
      <vt:lpstr>Jump Statements</vt:lpstr>
      <vt:lpstr>OOPs Concepts</vt:lpstr>
      <vt:lpstr>Object</vt:lpstr>
      <vt:lpstr>Example</vt:lpstr>
      <vt:lpstr>Class</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cp:lastModifiedBy>
  <cp:revision>45</cp:revision>
  <dcterms:created xsi:type="dcterms:W3CDTF">2019-06-24T06:20:18Z</dcterms:created>
  <dcterms:modified xsi:type="dcterms:W3CDTF">2019-06-24T06:20:18Z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