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64" r:id="rId4"/>
    <p:sldId id="261" r:id="rId5"/>
    <p:sldId id="384" r:id="rId6"/>
    <p:sldId id="383" r:id="rId7"/>
    <p:sldId id="359" r:id="rId8"/>
    <p:sldId id="357" r:id="rId9"/>
    <p:sldId id="380" r:id="rId10"/>
    <p:sldId id="370" r:id="rId11"/>
    <p:sldId id="371" r:id="rId12"/>
    <p:sldId id="298" r:id="rId13"/>
    <p:sldId id="358" r:id="rId14"/>
    <p:sldId id="363" r:id="rId15"/>
    <p:sldId id="377" r:id="rId16"/>
    <p:sldId id="364" r:id="rId17"/>
    <p:sldId id="378" r:id="rId18"/>
    <p:sldId id="3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7690"/>
            <a:ext cx="7772400" cy="2313940"/>
          </a:xfrm>
        </p:spPr>
        <p:txBody>
          <a:bodyPr/>
          <a:lstStyle/>
          <a:p>
            <a: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  <a:t>Objected Oriented Programming Concepts Using C++ &amp; Data Structures</a:t>
            </a:r>
            <a:b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</a:br>
            <a:b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</a:br>
            <a:b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</a:br>
            <a:r>
              <a:rPr lang="en-US" altLang="en-IN" sz="2800" dirty="0">
                <a:latin typeface="Noto Serif CJK JP" panose="02020400000000000000" charset="-122"/>
                <a:ea typeface="Noto Serif CJK JP" panose="02020400000000000000" charset="-122"/>
              </a:rPr>
              <a:t>Session 2</a:t>
            </a:r>
            <a:endParaRPr lang="en-US" alt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Constructors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90" y="1474470"/>
            <a:ext cx="7772400" cy="4439285"/>
          </a:xfrm>
        </p:spPr>
        <p:txBody>
          <a:bodyPr/>
          <a:p>
            <a:pPr>
              <a:lnSpc>
                <a:spcPct val="150000"/>
              </a:lnSpc>
            </a:pP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Default Constructor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>
                <a:latin typeface="Noto Serif CJK JP" panose="02020400000000000000" charset="-122"/>
                <a:ea typeface="Noto Serif CJK JP" panose="02020400000000000000" charset="-122"/>
              </a:rPr>
              <a:t>the constructor which doesn't take any argument. It has no parameter.</a:t>
            </a:r>
            <a:endParaRPr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>
                <a:latin typeface="Noto Serif CJK JP" panose="02020400000000000000" charset="-122"/>
                <a:ea typeface="Noto Serif CJK JP" panose="02020400000000000000" charset="-122"/>
              </a:rPr>
              <a:t>A default constructor is so important for initialization of object members, that even if we do not define a constructor explicitly, the compiler will provide a default constructor implicitly.</a:t>
            </a:r>
            <a:endParaRPr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Parametrized Constructor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>
                <a:latin typeface="Noto Serif CJK JP" panose="02020400000000000000" charset="-122"/>
                <a:ea typeface="Noto Serif CJK JP" panose="02020400000000000000" charset="-122"/>
              </a:rPr>
              <a:t>constructors with parameter</a:t>
            </a:r>
            <a:endParaRPr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>
                <a:latin typeface="Noto Serif CJK JP" panose="02020400000000000000" charset="-122"/>
                <a:ea typeface="Noto Serif CJK JP" panose="02020400000000000000" charset="-122"/>
              </a:rPr>
              <a:t>can provide different values to data members of different objects, by passing the appropriate values as argument.</a:t>
            </a:r>
            <a:endParaRPr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Copy C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o</a:t>
            </a: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nstructor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>
                <a:latin typeface="Noto Serif CJK JP" panose="02020400000000000000" charset="-122"/>
                <a:ea typeface="Noto Serif CJK JP" panose="02020400000000000000" charset="-122"/>
              </a:rPr>
              <a:t>which takes an object as argument, and is used to copy values of data members of one object into other object</a:t>
            </a:r>
            <a:endParaRPr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Member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1940"/>
            <a:ext cx="7772400" cy="454406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t means no matter how many objects of the class are created, there is only one copy of the static member.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tatic member is shared by all objects of the class.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Static Function Members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: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Independent of any particular object of the class. 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Can be called even if no objects of the class exist 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Accessed using only the class name and the scope resolution operator ::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Static member function can only access static data member, other static member functions and any other functions from outside the class.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Inline Function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15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T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o reduce the function call overhead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When the inline function is called whole code of the inline function gets inserted or substituted at the point of inline function call.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This substitution is performed by the C++ compiler at compile time. Inline function may increase efficiency if it is small.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Inheritance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15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 object of class acquires the properties of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another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class.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Parent / Super class - whose properties can be inherited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Child / Sub class - who inherts the properties of class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achieves reusability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mplemented using operator ':' with access modifers [private , protected, public]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-4445"/>
            <a:ext cx="7772400" cy="890905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3649980"/>
            <a:ext cx="5318125" cy="29851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: public Person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 public int getAttendOfMonth(Month)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80" y="886460"/>
            <a:ext cx="395033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private int aadharNo;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protected char[] name;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protected char[] address;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void showID()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87190" y="1115060"/>
            <a:ext cx="49434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Teacher : public 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private int employeeNo 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Mono" panose="020F0409020205020404" charset="0"/>
                <a:ea typeface="FreeMono" panose="020F0409020205020404" charset="0"/>
              </a:rPr>
              <a:t>private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char[] subjectsTaken;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 private int experience;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int getexpertiseSubject();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Mode </a:t>
            </a:r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of Inheritance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968500"/>
          <a:ext cx="8460740" cy="314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05"/>
                <a:gridCol w="2188845"/>
                <a:gridCol w="1908810"/>
                <a:gridCol w="1910080"/>
              </a:tblGrid>
              <a:tr h="92646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Base class member Access Specifier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Private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Protected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Public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</a:tr>
              <a:tr h="92583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private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Not Accessible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</a:tr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protected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private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protected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protected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>
                        <a:buNone/>
                      </a:pP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</a:tr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public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private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protected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public</a:t>
                      </a: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>
                        <a:buNone/>
                      </a:pPr>
                      <a:endParaRPr lang="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Inheritance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5705"/>
            <a:ext cx="7772400" cy="44659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Single Inheritance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one derived class inherits from only one base class. 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Multiple Inheritance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single derived class may inherit from two or more than two base classes.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Hierarchical Inheritance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multiple derived classes inherits from a single base class.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Multilevel Inheritance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derived class inherits from a class, which in turn inherits from some other class. The Super class for one, is sub class for the other.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Hybrid Inheritance (also known as Virtual Inheritance)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combination of Hierarchical and Mutilevel Inheritance.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Inheritance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pic>
        <p:nvPicPr>
          <p:cNvPr id="4" name="Content Placeholder 3" descr="single-inheritance"/>
          <p:cNvPicPr>
            <a:picLocks noChangeAspect="1"/>
          </p:cNvPicPr>
          <p:nvPr>
            <p:ph idx="1"/>
          </p:nvPr>
        </p:nvPicPr>
        <p:blipFill>
          <a:blip r:embed="rId1"/>
          <a:srcRect l="23704" r="6334"/>
          <a:stretch>
            <a:fillRect/>
          </a:stretch>
        </p:blipFill>
        <p:spPr>
          <a:xfrm>
            <a:off x="457200" y="982980"/>
            <a:ext cx="2125345" cy="2381250"/>
          </a:xfrm>
          <a:prstGeom prst="rect">
            <a:avLst/>
          </a:prstGeom>
        </p:spPr>
      </p:pic>
      <p:pic>
        <p:nvPicPr>
          <p:cNvPr id="5" name="Picture 4" descr="multiple-inheri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70" y="1131570"/>
            <a:ext cx="3333750" cy="2381250"/>
          </a:xfrm>
          <a:prstGeom prst="rect">
            <a:avLst/>
          </a:prstGeom>
        </p:spPr>
      </p:pic>
      <p:pic>
        <p:nvPicPr>
          <p:cNvPr id="6" name="Picture 5" descr="multilevel-inheritance"/>
          <p:cNvPicPr>
            <a:picLocks noChangeAspect="1"/>
          </p:cNvPicPr>
          <p:nvPr/>
        </p:nvPicPr>
        <p:blipFill>
          <a:blip r:embed="rId3"/>
          <a:srcRect l="7058" r="21482"/>
          <a:stretch>
            <a:fillRect/>
          </a:stretch>
        </p:blipFill>
        <p:spPr>
          <a:xfrm>
            <a:off x="6850380" y="982980"/>
            <a:ext cx="2070100" cy="2381250"/>
          </a:xfrm>
          <a:prstGeom prst="rect">
            <a:avLst/>
          </a:prstGeom>
        </p:spPr>
      </p:pic>
      <p:pic>
        <p:nvPicPr>
          <p:cNvPr id="7" name="Picture 6" descr="hierarchical-inherita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" y="4044950"/>
            <a:ext cx="3333750" cy="2381250"/>
          </a:xfrm>
          <a:prstGeom prst="rect">
            <a:avLst/>
          </a:prstGeom>
        </p:spPr>
      </p:pic>
      <p:pic>
        <p:nvPicPr>
          <p:cNvPr id="8" name="Picture 7" descr="hybrid-inherita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4044950"/>
            <a:ext cx="3333750" cy="23812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7200" y="336423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Single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618230" y="336423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Multiple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627495" y="336423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Multilevel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05865" y="642620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Hierarchical 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483860" y="6426200"/>
            <a:ext cx="2195830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Hybrid 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Intro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4927600"/>
          </a:xfrm>
        </p:spPr>
        <p:txBody>
          <a:bodyPr/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Programming :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Programming Paradigm : 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C++ :  Programming Language that supports procedural and object-oriented.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Data Structures :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W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ay of organizing data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3135"/>
            <a:ext cx="7772400" cy="5511165"/>
          </a:xfrm>
        </p:spPr>
        <p:txBody>
          <a:bodyPr/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Array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String &amp; Streams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Properties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Access specifiers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Constructors and Destructors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constructors &amp; destructors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Member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Inline Function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Inheritance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 of inheritance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lements are stored at contiguous memory locations.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Store multiple items of the same type together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Implementation :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 	int a[3 ];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	a[0] = 2; 		cout&lt;&lt;”Value is”&lt;&lt;a[0];  //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Value is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2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	a[1] = 5 ;		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cout&lt;&lt;”Value is”&lt;&lt;a[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1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];  // Value is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5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	a[2] = 6;		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cout&lt;&lt;”Value is”&lt;&lt;a[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2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];  // Value is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6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2284730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Strings &amp; Streams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Collection of character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 Group of zero or more number of character forms a string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Example :  “Hello world”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Implementation in C++: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200000"/>
              </a:lnSpc>
            </a:pPr>
            <a:r>
              <a:rPr lang="" altLang="en-US" sz="1575">
                <a:latin typeface="Noto Serif CJK JP" panose="02020400000000000000" charset="-122"/>
                <a:ea typeface="Noto Serif CJK JP" panose="02020400000000000000" charset="-122"/>
              </a:rPr>
              <a:t>char str[20] = “Hello World”;</a:t>
            </a:r>
            <a:endParaRPr lang="" alt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Properties of Class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950335"/>
          </a:xfrm>
        </p:spPr>
        <p:txBody>
          <a:bodyPr/>
          <a:p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Data Members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157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variables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Member Functions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157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functions used to manipulate these variables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457200" lvl="1" indent="0">
              <a:buNone/>
            </a:pPr>
            <a:endParaRPr lang="en-US" sz="1575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0"/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carclass&amp;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949960"/>
            <a:ext cx="38100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Access specifiers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 define how the members of the class can be accessed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61720" y="2774950"/>
          <a:ext cx="7396480" cy="22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/>
                <a:gridCol w="1849120"/>
                <a:gridCol w="1849120"/>
                <a:gridCol w="1849120"/>
              </a:tblGrid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Specifiers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Class Boundary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Through Inhertiance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Through Objects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690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Private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Accessible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Not Accessible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Protected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Accessible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Not Accessible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Public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Accessible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Constructors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Special class functions which performs initialization of every object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Compiler calls the Constructor whenever an object is created.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ame of constructor will be same as the name of the class, and contructors will never have a return type.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6456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Destructors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Special class function which destroys the object as soon as the scope of object ends.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The destructor is called automatically by the compiler when the object goes out of scope.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Presentation</Application>
  <PresentationFormat>On-screen Show (4:3)</PresentationFormat>
  <Paragraphs>250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Noto Sans Mono CJK JP</vt:lpstr>
      <vt:lpstr>Noto Serif CJK JP</vt:lpstr>
      <vt:lpstr>FreeMono</vt:lpstr>
      <vt:lpstr>微软雅黑</vt:lpstr>
      <vt:lpstr>Droid Sans Fallback</vt:lpstr>
      <vt:lpstr>Arial Unicode MS</vt:lpstr>
      <vt:lpstr>DejaVu Sans</vt:lpstr>
      <vt:lpstr>Default Design</vt:lpstr>
      <vt:lpstr>Objected Oriented Programming Concepts Using C++ &amp; Data Structures   Session 2</vt:lpstr>
      <vt:lpstr>Intro</vt:lpstr>
      <vt:lpstr>Topics covered</vt:lpstr>
      <vt:lpstr>Array</vt:lpstr>
      <vt:lpstr>Strings &amp; Streams</vt:lpstr>
      <vt:lpstr>Properties of Class</vt:lpstr>
      <vt:lpstr>Access specifiers</vt:lpstr>
      <vt:lpstr>Constructors </vt:lpstr>
      <vt:lpstr>Destructors</vt:lpstr>
      <vt:lpstr>Types of Constructors </vt:lpstr>
      <vt:lpstr>Static Member</vt:lpstr>
      <vt:lpstr>Inline Function</vt:lpstr>
      <vt:lpstr>Inheritance</vt:lpstr>
      <vt:lpstr>Example</vt:lpstr>
      <vt:lpstr>Types of Inheritance </vt:lpstr>
      <vt:lpstr>Types of Inheritance </vt:lpstr>
      <vt:lpstr>Types of Inheritance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65</cp:revision>
  <dcterms:created xsi:type="dcterms:W3CDTF">2019-06-25T11:48:36Z</dcterms:created>
  <dcterms:modified xsi:type="dcterms:W3CDTF">2019-06-25T11:48:36Z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