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3"/>
    <p:sldId id="258" r:id="rId4"/>
    <p:sldId id="259" r:id="rId5"/>
    <p:sldId id="261" r:id="rId6"/>
    <p:sldId id="271" r:id="rId7"/>
    <p:sldId id="272" r:id="rId8"/>
    <p:sldId id="273" r:id="rId9"/>
    <p:sldId id="267" r:id="rId10"/>
    <p:sldId id="260" r:id="rId11"/>
    <p:sldId id="264" r:id="rId12"/>
    <p:sldId id="265" r:id="rId13"/>
    <p:sldId id="263" r:id="rId14"/>
    <p:sldId id="268" r:id="rId15"/>
    <p:sldId id="270" r:id="rId16"/>
    <p:sldId id="281" r:id="rId17"/>
    <p:sldId id="287" r:id="rId18"/>
    <p:sldId id="282" r:id="rId19"/>
    <p:sldId id="283" r:id="rId20"/>
    <p:sldId id="284" r:id="rId21"/>
    <p:sldId id="288" r:id="rId22"/>
    <p:sldId id="285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82850"/>
            <a:ext cx="7772400" cy="1143000"/>
          </a:xfrm>
        </p:spPr>
        <p:txBody>
          <a:bodyPr/>
          <a:lstStyle/>
          <a:p>
            <a:r>
              <a:rPr lang="en-US" altLang="en-IN" sz="4800" dirty="0">
                <a:latin typeface="Noto Serif CJK JP" panose="02020400000000000000" charset="-122"/>
                <a:ea typeface="Noto Serif CJK JP" panose="02020400000000000000" charset="-122"/>
              </a:rPr>
              <a:t>Data Structures</a:t>
            </a:r>
            <a:endParaRPr lang="en-US" altLang="en-IN" sz="4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Doubly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Each element in the List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consists of at least three parts: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Or Reference) to the  previous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Linked List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07990" y="1143000"/>
            <a:ext cx="3175635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  public Node *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prev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;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/home/jishnu/Repositories/CDAC-Trainer-Materials/Training Materials/Objected Oriented Programming Concepts Using C++ &amp; Data Structures/DoublyLinkedlist.pngDoublyLinkedli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57580" y="4354513"/>
            <a:ext cx="7229475" cy="1482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29540"/>
            <a:ext cx="7772400" cy="85852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Circular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consists of at least three parts: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Or Reference) to the  previous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Two consecutive elements are linked or connected by previous and next pointer 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Last node points to first node by next pointer 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First node points to last node by previous pointer</a:t>
            </a:r>
            <a:endParaRPr lang="en-US" altLang="en-US" sz="245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Linked List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84825" y="859155"/>
            <a:ext cx="3175635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  public Node *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prev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;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/home/jishnu/Repositories/CDAC-Trainer-Materials/Training Materials/Objected Oriented Programming Concepts Using C++ &amp; Data Structures/Circular-doubly-linked-list.pngCircular-doubly-linked-li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19543" y="5126038"/>
            <a:ext cx="6304280" cy="14820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Linked List: 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Accessing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Linked List: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Insertion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Linked List: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Deletion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Stack 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pPr>
              <a:lnSpc>
                <a:spcPct val="18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N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ew element is added at one end and (top) an element is removed from that end only.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LIFO(Last In First Out) or FILO(First In Last Out).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Example :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plates stacked over one another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Can be Implemented u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ing Array or Linked List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Stack  </a:t>
            </a:r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stac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985" y="1295400"/>
            <a:ext cx="7605395" cy="53822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370"/>
            <a:ext cx="7772400" cy="57023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sz="1800" b="1">
                <a:latin typeface="FreeMono" panose="020F0409020205020404" charset="0"/>
                <a:ea typeface="FreeMono" panose="020F0409020205020404" charset="0"/>
              </a:rPr>
              <a:t>StackX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private int maxSize; // size of stack array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private long[] stackArray;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private int top; //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void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StackX(int s) // constructor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maxSize = s; // set array size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stackArray = new long[maxSize]; // create array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top = -1; // no items yet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void push(long j) // put item on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stackArray[++top] = j; // increment top, insert item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Implementation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370"/>
            <a:ext cx="7772400" cy="57023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pop() // take item from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stackArray[top--]; // access item, decrement top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peek() // peek at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stackArray[top];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isEmpty() // true if stack is empty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(top == -1);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isFull() // true if stack is full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(top == maxSize-1);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 // end class StackX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Cont.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Queue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pPr>
              <a:lnSpc>
                <a:spcPct val="18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ew element is added at one end and (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rear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) an element is removed 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other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end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(front)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First In First Out (FIFO)..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Example :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Queue for Customer Service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Can be Implemented using Array or Linked List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Overview &amp; Why ?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>
              <a:lnSpc>
                <a:spcPct val="17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W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ay of organizing data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R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educe the space and time complexities of different tasks.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H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igh speed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in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processing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Efficiency of a program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Reusability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and Abstraction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Queue </a:t>
            </a:r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queu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3840" y="1098550"/>
            <a:ext cx="611505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90" y="927735"/>
            <a:ext cx="7772400" cy="5766435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sz="1800" b="1">
                <a:latin typeface="FreeMono" panose="020F0409020205020404" charset="0"/>
                <a:ea typeface="FreeMono" panose="020F0409020205020404" charset="0"/>
              </a:rPr>
              <a:t>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int maxSize;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long[] queArray;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int front;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int rear;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Queue(int s) // constructor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maxSize = s+1; // array is 1 cell larger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queArray = new long[maxSize]; // than requested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front = 0;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rear = -1;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void insert(long j) // put item at rear of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if(rear == maxSize-1)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rear = -1;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queArray[++rear] = j;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Implementation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10" y="533400"/>
            <a:ext cx="7992110" cy="57912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remove() // take item from front of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long temp = queArray[front++];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if(front == maxSize)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front = 0;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return temp;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peek() // peek at front of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queArray[front];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isEmpty() // true if queue is empty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return(rear+1==front || (front+maxSize-1==rear) 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isFull() // true if queue is full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(rear+2==front ||(front+maxSize-2==rear) 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 // end class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Data Structure Classification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ds-Classific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854200"/>
            <a:ext cx="8034020" cy="4298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Array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lements are stored at contiguous memory locations.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Store multiple items of the same type together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Advantages :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Random access is allowed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Ease of insertion and in Accesss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Drawbacks</a:t>
            </a:r>
            <a:r>
              <a:rPr lang="en-US" altLang="en-US" sz="2740">
                <a:latin typeface="Noto Serif CJK JP" panose="02020400000000000000" charset="-122"/>
                <a:ea typeface="Noto Serif CJK JP" panose="02020400000000000000" charset="-122"/>
              </a:rPr>
              <a:t>:</a:t>
            </a:r>
            <a:endParaRPr lang="en-US" altLang="en-US" sz="274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395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Static memory allocation</a:t>
            </a:r>
            <a:endParaRPr lang="en-US" altLang="en-US" sz="274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Deletion requires Shifting of elements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Picture 3" descr="array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460" y="2755900"/>
            <a:ext cx="6411595" cy="1345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Array - Accessing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accessed using an index number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first element is numbered 0, so that the indices in an array of 10 elements run from 0 to 9.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Complexity :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O(1)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526665" y="4083685"/>
            <a:ext cx="321119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temp =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myArray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[3]; 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Array - 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Insertion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 marL="0" indent="0">
              <a:buNone/>
            </a:pP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Unsorted 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Keep track of number of elements in array - nElts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Insert using index and Increment the tracking object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Complexity : O(1)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Sorted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Requires Searching for the postion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Shifting the elements to make the specfied postion to be vacant.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Complexity : O(</a:t>
            </a: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N</a:t>
            </a:r>
            <a:r>
              <a:rPr lang="" altLang="en-US" sz="2100" baseline="30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2</a:t>
            </a: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)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buNone/>
            </a:pP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707890" y="4962525"/>
            <a:ext cx="3211195" cy="11988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arr[0] = 77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arr[</a:t>
            </a:r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nElts</a:t>
            </a: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] = 12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nElts </a:t>
            </a: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= </a:t>
            </a:r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nElts </a:t>
            </a: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+1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  <a:cs typeface="Noto Sans Mono CJK JP" panose="020B05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Deletion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egins with a search for the specified item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When we find it, we move all the items with higher index values down one element to fill in the “hole” left by the deleted element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decrement nElems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50595" y="3834765"/>
            <a:ext cx="7781925" cy="25844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for(j=0; j&lt;nElems; j++) // look for it</a:t>
            </a:r>
            <a:endParaRPr lang="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	if(arr[j]== eltToBeDeleted){</a:t>
            </a:r>
            <a:endParaRPr lang="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for(int k=j; k&lt;nElems; k++) // higher ones down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	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arr</a:t>
            </a:r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[k] =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arr</a:t>
            </a:r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[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k+1</a:t>
            </a:r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]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;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nElems--; 	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// decrement size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  <a:sym typeface="+mn-ea"/>
            </a:endParaRPr>
          </a:p>
          <a:p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break;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  <a:sym typeface="+mn-ea"/>
            </a:endParaRPr>
          </a:p>
          <a:p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}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</a:t>
            </a:r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Linked list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lements are not stored at contiguous memory locations.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Elements are linked using pointers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Advantages :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Dynamic size (dynamic memory allocation)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 Ease of insertion/deletion over unsorted approach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Drawbacks: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Random access is not allowed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Extra memory space for a pointer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95" y="228600"/>
            <a:ext cx="7772400" cy="85915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Singly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Each element in the List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consists of at least two parts: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Linked List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58460" y="1087755"/>
            <a:ext cx="3211195" cy="1476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Singly Linked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3877310"/>
            <a:ext cx="7229475" cy="1609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5228</Words>
  <Application>WPS Presentation</Application>
  <PresentationFormat>On-screen Show (4:3)</PresentationFormat>
  <Paragraphs>258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Noto Sans Mono CJK JP</vt:lpstr>
      <vt:lpstr>Times New Roman</vt:lpstr>
      <vt:lpstr>Noto Serif CJK JP</vt:lpstr>
      <vt:lpstr>FreeMono</vt:lpstr>
      <vt:lpstr>微软雅黑</vt:lpstr>
      <vt:lpstr>Droid Sans Fallback</vt:lpstr>
      <vt:lpstr>Arial Unicode MS</vt:lpstr>
      <vt:lpstr>Calibri</vt:lpstr>
      <vt:lpstr>DejaVu Sans</vt:lpstr>
      <vt:lpstr>Presentation1</vt:lpstr>
      <vt:lpstr>Data Structures</vt:lpstr>
      <vt:lpstr>Overview &amp; Why ?</vt:lpstr>
      <vt:lpstr>Data Structure Classification</vt:lpstr>
      <vt:lpstr>Array</vt:lpstr>
      <vt:lpstr>Array - Accessing Element</vt:lpstr>
      <vt:lpstr>Insertion of Element</vt:lpstr>
      <vt:lpstr>Deletion of Element</vt:lpstr>
      <vt:lpstr>Linked list</vt:lpstr>
      <vt:lpstr>Singly Linked List </vt:lpstr>
      <vt:lpstr>Doubly Linked List </vt:lpstr>
      <vt:lpstr>Circular Linked List </vt:lpstr>
      <vt:lpstr>Accessing Element</vt:lpstr>
      <vt:lpstr>Insertion of Element</vt:lpstr>
      <vt:lpstr>Deletion of Element</vt:lpstr>
      <vt:lpstr>Linked list</vt:lpstr>
      <vt:lpstr>Stack </vt:lpstr>
      <vt:lpstr>Example</vt:lpstr>
      <vt:lpstr>Example</vt:lpstr>
      <vt:lpstr>Stack </vt:lpstr>
      <vt:lpstr>Queue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22</cp:revision>
  <dcterms:created xsi:type="dcterms:W3CDTF">2019-06-13T16:04:32Z</dcterms:created>
  <dcterms:modified xsi:type="dcterms:W3CDTF">2019-06-13T16:04:32Z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