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257" r:id="rId3"/>
    <p:sldId id="264" r:id="rId4"/>
    <p:sldId id="261" r:id="rId5"/>
    <p:sldId id="262" r:id="rId6"/>
    <p:sldId id="263" r:id="rId7"/>
    <p:sldId id="265" r:id="rId8"/>
    <p:sldId id="267" r:id="rId9"/>
    <p:sldId id="266" r:id="rId10"/>
    <p:sldId id="275" r:id="rId11"/>
    <p:sldId id="268" r:id="rId12"/>
    <p:sldId id="269" r:id="rId13"/>
    <p:sldId id="270" r:id="rId14"/>
    <p:sldId id="271" r:id="rId15"/>
    <p:sldId id="272" r:id="rId16"/>
    <p:sldId id="273" r:id="rId17"/>
    <p:sldId id="274" r:id="rId18"/>
    <p:sldId id="276" r:id="rId19"/>
    <p:sldId id="277" r:id="rId20"/>
    <p:sldId id="285" r:id="rId21"/>
    <p:sldId id="287" r:id="rId22"/>
    <p:sldId id="286" r:id="rId23"/>
    <p:sldId id="289" r:id="rId24"/>
    <p:sldId id="290" r:id="rId25"/>
    <p:sldId id="292" r:id="rId26"/>
    <p:sldId id="293" r:id="rId27"/>
    <p:sldId id="300" r:id="rId28"/>
    <p:sldId id="291" r:id="rId29"/>
    <p:sldId id="294" r:id="rId30"/>
    <p:sldId id="301" r:id="rId31"/>
    <p:sldId id="295" r:id="rId32"/>
    <p:sldId id="296" r:id="rId33"/>
    <p:sldId id="297" r:id="rId34"/>
    <p:sldId id="298" r:id="rId35"/>
    <p:sldId id="29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Noto Sans Mono CJK JP" panose="020B0500000000000000" charset="-122"/>
                <a:ea typeface="Noto Sans Mono CJK JP" panose="020B0500000000000000" charset="-122"/>
                <a:cs typeface="Noto Sans Mono CJK JP" panose="020B0500000000000000" charset="-122"/>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Noto Sans Mono CJK JP" panose="020B0500000000000000" charset="-122"/>
                <a:ea typeface="Noto Sans Mono CJK JP" panose="020B0500000000000000" charset="-122"/>
                <a:cs typeface="Noto Sans Mono CJK JP" panose="020B0500000000000000" charset="-122"/>
              </a:defRPr>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Noto Sans Mono CJK JP" panose="020B0500000000000000" charset="-122"/>
                <a:ea typeface="Noto Sans Mono CJK JP" panose="020B0500000000000000" charset="-122"/>
                <a:cs typeface="Noto Sans Mono CJK JP" panose="020B0500000000000000" charset="-122"/>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Noto Sans Mono CJK JP" panose="020B0500000000000000" charset="-122"/>
                <a:ea typeface="Noto Sans Mono CJK JP" panose="020B0500000000000000" charset="-122"/>
                <a:cs typeface="Noto Sans Mono CJK JP" panose="020B0500000000000000" charset="-122"/>
              </a:defRPr>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1pPr>
    <a:lvl2pPr marL="4572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2pPr>
    <a:lvl3pPr marL="9144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3pPr>
    <a:lvl4pPr marL="13716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4pPr>
    <a:lvl5pPr marL="18288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A678811-B549-45B3-81B1-47E6AC5F9402}" type="slidenum">
              <a:rPr lang="en-US" altLang="en-US"/>
            </a:fld>
            <a:endParaRPr lang="en-US"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20534EEE-6172-4E08-B0F7-A7F46A93D015}" type="slidenum">
              <a:rPr lang="en-US" altLang="en-US"/>
            </a:fld>
            <a:endParaRPr lang="en-US"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56982BD-E878-4359-9BE2-EF98375094DE}" type="slidenum">
              <a:rPr lang="en-US" altLang="en-US"/>
            </a:fld>
            <a:endParaRPr lang="en-US"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1E38928-F05B-4C42-9226-61EDCAAB8EF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D4C49B74-5DB2-4B03-B1D2-7F6A3C51C318}"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2FBF8E4-576C-4900-8131-5FBCD47137B3}" type="slidenum">
              <a:rPr lang="en-US" altLang="en-US"/>
            </a:fld>
            <a:endParaRPr lang="en-US"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24673CD-E789-4B99-849D-7D1DEE88FD01}" type="slidenum">
              <a:rPr lang="en-US" altLang="en-US"/>
            </a:fld>
            <a:endParaRPr lang="en-US"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7B82C466-627A-4535-934D-F77F4C647A2A}" type="slidenum">
              <a:rPr lang="en-US" altLang="en-US"/>
            </a:fld>
            <a:endParaRPr lang="en-US"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F559B138-3910-4CB2-9145-1068E3B9E07E}" type="slidenum">
              <a:rPr lang="en-US" altLang="en-US"/>
            </a:fld>
            <a:endParaRPr lang="en-US"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909E207A-2206-4F55-86B7-C4BA7E6C4B55}" type="slidenum">
              <a:rPr lang="en-US" altLang="en-US"/>
            </a:fld>
            <a:endParaRPr lang="en-US"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9F7BB258-1CFF-4F4F-8C27-AD1703630852}" type="slidenum">
              <a:rPr lang="en-US" altLang="en-US"/>
            </a:fld>
            <a:endParaRPr lang="en-US"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14E7FEA-58E0-47EE-AC9C-F31BF7C9F7FE}" type="slidenum">
              <a:rPr lang="en-US" altLang="en-US"/>
            </a:fld>
            <a:endParaRPr lang="en-US" alt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6245225"/>
            <a:ext cx="2133600" cy="476250"/>
          </a:xfrm>
          <a:prstGeom prst="rect">
            <a:avLst/>
          </a:prstGeom>
          <a:noFill/>
          <a:ln w="9525">
            <a:noFill/>
          </a:ln>
        </p:spPr>
        <p:txBody>
          <a:bodyPr/>
          <a:lstStyle>
            <a:lvl1pPr>
              <a:defRPr sz="1400"/>
            </a:lvl1pPr>
          </a:lstStyle>
          <a:p>
            <a:endParaRPr lang="en-US" altLang="en-US"/>
          </a:p>
        </p:txBody>
      </p:sp>
      <p:sp>
        <p:nvSpPr>
          <p:cNvPr id="1029" name="Footer Placeholder 1028"/>
          <p:cNvSpPr/>
          <p:nvPr>
            <p:ph type="ftr" sz="quarter" idx="3"/>
          </p:nvPr>
        </p:nvSpPr>
        <p:spPr>
          <a:xfrm>
            <a:off x="3124200" y="6245225"/>
            <a:ext cx="2895600" cy="476250"/>
          </a:xfrm>
          <a:prstGeom prst="rect">
            <a:avLst/>
          </a:prstGeom>
          <a:noFill/>
          <a:ln w="9525">
            <a:noFill/>
          </a:ln>
        </p:spPr>
        <p:txBody>
          <a:bodyPr/>
          <a:lstStyle>
            <a:lvl1pPr algn="ctr">
              <a:defRPr sz="1400"/>
            </a:lvl1pPr>
          </a:lstStyle>
          <a:p>
            <a:endParaRPr lang="en-US" altLang="en-US"/>
          </a:p>
        </p:txBody>
      </p:sp>
      <p:sp>
        <p:nvSpPr>
          <p:cNvPr id="1030" name="Slide Number Placeholder 1029"/>
          <p:cNvSpPr/>
          <p:nvPr>
            <p:ph type="sldNum" sz="quarter" idx="4"/>
          </p:nvPr>
        </p:nvSpPr>
        <p:spPr>
          <a:xfrm>
            <a:off x="6553200" y="6245225"/>
            <a:ext cx="2133600" cy="476250"/>
          </a:xfrm>
          <a:prstGeom prst="rect">
            <a:avLst/>
          </a:prstGeom>
          <a:noFill/>
          <a:ln w="9525">
            <a:noFill/>
          </a:ln>
        </p:spPr>
        <p:txBody>
          <a:bodyPr/>
          <a:lstStyle>
            <a:lvl1pPr algn="r">
              <a:defRPr sz="1400"/>
            </a:lvl1pPr>
          </a:lstStyle>
          <a:p>
            <a:fld id="{7FAD312C-826E-40DC-8EA2-9106566C605C}"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8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37690"/>
            <a:ext cx="7772400" cy="2313940"/>
          </a:xfrm>
        </p:spPr>
        <p:txBody>
          <a:bodyPr/>
          <a:lstStyle/>
          <a:p>
            <a:r>
              <a:rPr lang="en-IN" sz="2800" dirty="0">
                <a:latin typeface="Noto Serif CJK JP" panose="02020400000000000000" charset="-122"/>
                <a:ea typeface="Noto Serif CJK JP" panose="02020400000000000000" charset="-122"/>
              </a:rPr>
              <a:t>Objected Oriented Programming Concepts Using C++ &amp; Data Structures</a:t>
            </a:r>
            <a:endParaRPr lang="en-IN" sz="2800" dirty="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335280"/>
            <a:ext cx="7772400" cy="573405"/>
          </a:xfrm>
        </p:spPr>
        <p:txBody>
          <a:bodyPr/>
          <a:p>
            <a:r>
              <a:rPr lang="en-US" altLang="en-US" sz="3200">
                <a:latin typeface="Noto Serif CJK JP" panose="02020400000000000000" charset="-122"/>
                <a:ea typeface="Noto Serif CJK JP" panose="02020400000000000000" charset="-122"/>
                <a:sym typeface="+mn-ea"/>
              </a:rPr>
              <a:t>Constants</a:t>
            </a:r>
            <a:endParaRPr lang="en-US" altLang="en-US" sz="3200">
              <a:latin typeface="Noto Serif CJK JP" panose="02020400000000000000" charset="-122"/>
              <a:ea typeface="Noto Serif CJK JP" panose="02020400000000000000" charset="-122"/>
              <a:sym typeface="+mn-ea"/>
            </a:endParaRPr>
          </a:p>
        </p:txBody>
      </p:sp>
      <p:sp>
        <p:nvSpPr>
          <p:cNvPr id="3" name="Content Placeholder 2"/>
          <p:cNvSpPr/>
          <p:nvPr>
            <p:ph idx="1"/>
          </p:nvPr>
        </p:nvSpPr>
        <p:spPr>
          <a:xfrm>
            <a:off x="295275" y="1357630"/>
            <a:ext cx="7772400" cy="5003800"/>
          </a:xfrm>
        </p:spPr>
        <p:txBody>
          <a:bodyPr/>
          <a:p>
            <a:pPr algn="just">
              <a:lnSpc>
                <a:spcPct val="100000"/>
              </a:lnSpc>
            </a:pPr>
            <a:r>
              <a:rPr lang="en-US" sz="1800">
                <a:latin typeface="Noto Serif CJK JP" panose="02020400000000000000" charset="-122"/>
                <a:ea typeface="Noto Serif CJK JP" panose="02020400000000000000" charset="-122"/>
              </a:rPr>
              <a:t>Constants refer to fixed values that the program may not alter and they are called literals</a:t>
            </a:r>
            <a:endParaRPr 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 Integer literal can be a decimal, octal, or hexadecimal constant.</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Eg : </a:t>
            </a:r>
            <a:r>
              <a:rPr lang="en-US" altLang="en-US" sz="1575" b="1">
                <a:latin typeface="Noto Serif CJK JP" panose="02020400000000000000" charset="-122"/>
                <a:ea typeface="Noto Serif CJK JP" panose="02020400000000000000" charset="-122"/>
              </a:rPr>
              <a:t>85</a:t>
            </a:r>
            <a:r>
              <a:rPr lang="en-US" altLang="en-US" sz="1575">
                <a:latin typeface="Noto Serif CJK JP" panose="02020400000000000000" charset="-122"/>
                <a:ea typeface="Noto Serif CJK JP" panose="02020400000000000000" charset="-122"/>
              </a:rPr>
              <a:t>  // decimal      </a:t>
            </a:r>
            <a:r>
              <a:rPr lang="en-US" altLang="en-US" sz="1575" b="1">
                <a:latin typeface="Noto Serif CJK JP" panose="02020400000000000000" charset="-122"/>
                <a:ea typeface="Noto Serif CJK JP" panose="02020400000000000000" charset="-122"/>
              </a:rPr>
              <a:t> 0213 </a:t>
            </a:r>
            <a:r>
              <a:rPr lang="en-US" altLang="en-US" sz="1575">
                <a:latin typeface="Noto Serif CJK JP" panose="02020400000000000000" charset="-122"/>
                <a:ea typeface="Noto Serif CJK JP" panose="02020400000000000000" charset="-122"/>
              </a:rPr>
              <a:t>      // octal    </a:t>
            </a:r>
            <a:r>
              <a:rPr lang="en-US" altLang="en-US" sz="1575" b="1">
                <a:latin typeface="Noto Serif CJK JP" panose="02020400000000000000" charset="-122"/>
                <a:ea typeface="Noto Serif CJK JP" panose="02020400000000000000" charset="-122"/>
              </a:rPr>
              <a:t> 0x4b</a:t>
            </a:r>
            <a:r>
              <a:rPr lang="en-US" altLang="en-US" sz="1575">
                <a:latin typeface="Noto Serif CJK JP" panose="02020400000000000000" charset="-122"/>
                <a:ea typeface="Noto Serif CJK JP" panose="02020400000000000000" charset="-122"/>
              </a:rPr>
              <a:t>       // hexadecimal</a:t>
            </a:r>
            <a:endParaRPr lang="en-US" altLang="en-US" sz="1575">
              <a:latin typeface="Noto Serif CJK JP" panose="02020400000000000000" charset="-122"/>
              <a:ea typeface="Noto Serif CJK JP" panose="02020400000000000000" charset="-122"/>
            </a:endParaRPr>
          </a:p>
          <a:p>
            <a:pPr lvl="0" algn="just">
              <a:lnSpc>
                <a:spcPct val="100000"/>
              </a:lnSpc>
            </a:pPr>
            <a:r>
              <a:rPr lang="en-US" altLang="en-US" sz="1800">
                <a:latin typeface="Noto Serif CJK JP" panose="02020400000000000000" charset="-122"/>
                <a:ea typeface="Noto Serif CJK JP" panose="02020400000000000000" charset="-122"/>
              </a:rPr>
              <a:t>Floating-point literal has an integer part, a decimal point, a fractional part, and an exponent part.</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Eg : 3.14159  </a:t>
            </a:r>
            <a:endParaRPr lang="en-US" altLang="en-US" sz="1575">
              <a:latin typeface="Noto Serif CJK JP" panose="02020400000000000000" charset="-122"/>
              <a:ea typeface="Noto Serif CJK JP" panose="02020400000000000000" charset="-122"/>
            </a:endParaRPr>
          </a:p>
          <a:p>
            <a:pPr lvl="0" algn="just">
              <a:lnSpc>
                <a:spcPct val="100000"/>
              </a:lnSpc>
            </a:pPr>
            <a:r>
              <a:rPr lang="en-US" altLang="en-US" sz="1800">
                <a:latin typeface="Noto Serif CJK JP" panose="02020400000000000000" charset="-122"/>
                <a:ea typeface="Noto Serif CJK JP" panose="02020400000000000000" charset="-122"/>
              </a:rPr>
              <a:t>Boolean literals and they are part of standard C++ keywords</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value of </a:t>
            </a:r>
            <a:r>
              <a:rPr lang="en-US" altLang="en-US" sz="1575" b="1">
                <a:latin typeface="Noto Serif CJK JP" panose="02020400000000000000" charset="-122"/>
                <a:ea typeface="Noto Serif CJK JP" panose="02020400000000000000" charset="-122"/>
              </a:rPr>
              <a:t>true </a:t>
            </a:r>
            <a:r>
              <a:rPr lang="en-US" altLang="en-US" sz="1575">
                <a:latin typeface="Noto Serif CJK JP" panose="02020400000000000000" charset="-122"/>
                <a:ea typeface="Noto Serif CJK JP" panose="02020400000000000000" charset="-122"/>
              </a:rPr>
              <a:t>representing true.</a:t>
            </a:r>
            <a:endParaRPr lang="en-US" altLang="en-US" sz="1575">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value of </a:t>
            </a:r>
            <a:r>
              <a:rPr lang="en-US" altLang="en-US" sz="1575" b="1">
                <a:latin typeface="Noto Serif CJK JP" panose="02020400000000000000" charset="-122"/>
                <a:ea typeface="Noto Serif CJK JP" panose="02020400000000000000" charset="-122"/>
              </a:rPr>
              <a:t>false </a:t>
            </a:r>
            <a:r>
              <a:rPr lang="en-US" altLang="en-US" sz="1575">
                <a:latin typeface="Noto Serif CJK JP" panose="02020400000000000000" charset="-122"/>
                <a:ea typeface="Noto Serif CJK JP" panose="02020400000000000000" charset="-122"/>
              </a:rPr>
              <a:t>representing false.</a:t>
            </a:r>
            <a:endParaRPr lang="en-US" altLang="en-US" sz="1575">
              <a:latin typeface="Noto Serif CJK JP" panose="02020400000000000000" charset="-122"/>
              <a:ea typeface="Noto Serif CJK JP" panose="02020400000000000000" charset="-122"/>
            </a:endParaRPr>
          </a:p>
          <a:p>
            <a:pPr lvl="0" algn="just">
              <a:lnSpc>
                <a:spcPct val="100000"/>
              </a:lnSpc>
            </a:pPr>
            <a:r>
              <a:rPr lang="en-US" altLang="en-US" sz="1800">
                <a:latin typeface="Noto Serif CJK JP" panose="02020400000000000000" charset="-122"/>
                <a:ea typeface="Noto Serif CJK JP" panose="02020400000000000000" charset="-122"/>
              </a:rPr>
              <a:t>Character literals are enclosed in single quotes.</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b="1">
                <a:latin typeface="Noto Serif CJK JP" panose="02020400000000000000" charset="-122"/>
                <a:ea typeface="Noto Serif CJK JP" panose="02020400000000000000" charset="-122"/>
              </a:rPr>
              <a:t>'a'   '1'  '2'</a:t>
            </a:r>
            <a:endParaRPr lang="en-US" altLang="en-US" sz="1575" b="1">
              <a:latin typeface="Noto Serif CJK JP" panose="02020400000000000000" charset="-122"/>
              <a:ea typeface="Noto Serif CJK JP" panose="02020400000000000000" charset="-122"/>
            </a:endParaRPr>
          </a:p>
          <a:p>
            <a:pPr lvl="0" algn="just">
              <a:lnSpc>
                <a:spcPct val="100000"/>
              </a:lnSpc>
            </a:pPr>
            <a:r>
              <a:rPr lang="en-US" altLang="en-US" sz="1800">
                <a:latin typeface="Noto Serif CJK JP" panose="02020400000000000000" charset="-122"/>
                <a:ea typeface="Noto Serif CJK JP" panose="02020400000000000000" charset="-122"/>
              </a:rPr>
              <a:t>String literals are enclosed in double quotes.</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"hello, dear"	</a:t>
            </a:r>
            <a:endParaRPr lang="en-US" altLang="en-US" sz="1575">
              <a:latin typeface="Noto Serif CJK JP" panose="02020400000000000000" charset="-122"/>
              <a:ea typeface="Noto Serif CJK JP" panose="02020400000000000000"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129540"/>
            <a:ext cx="7772400" cy="1143000"/>
          </a:xfrm>
        </p:spPr>
        <p:txBody>
          <a:bodyPr/>
          <a:p>
            <a:r>
              <a:rPr lang="en-US" altLang="en-US" sz="3200">
                <a:latin typeface="Noto Serif CJK JP" panose="02020400000000000000" charset="-122"/>
                <a:ea typeface="Noto Serif CJK JP" panose="02020400000000000000" charset="-122"/>
              </a:rPr>
              <a:t>Variables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6202045"/>
          </a:xfrm>
        </p:spPr>
        <p:txBody>
          <a:bodyPr/>
          <a:p>
            <a:pPr algn="just">
              <a:lnSpc>
                <a:spcPct val="140000"/>
              </a:lnSpc>
            </a:pPr>
            <a:r>
              <a:rPr lang="en-US" altLang="en-US" sz="1800">
                <a:latin typeface="Noto Serif CJK JP" panose="02020400000000000000" charset="-122"/>
                <a:ea typeface="Noto Serif CJK JP" panose="02020400000000000000" charset="-122"/>
              </a:rPr>
              <a:t>S</a:t>
            </a:r>
            <a:r>
              <a:rPr lang="en-US" sz="1800">
                <a:latin typeface="Noto Serif CJK JP" panose="02020400000000000000" charset="-122"/>
                <a:ea typeface="Noto Serif CJK JP" panose="02020400000000000000" charset="-122"/>
              </a:rPr>
              <a:t>tore any type of values within a program</a:t>
            </a:r>
            <a:endParaRPr 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D</a:t>
            </a:r>
            <a:r>
              <a:rPr lang="en-US" sz="1800">
                <a:latin typeface="Noto Serif CJK JP" panose="02020400000000000000" charset="-122"/>
                <a:ea typeface="Noto Serif CJK JP" panose="02020400000000000000" charset="-122"/>
              </a:rPr>
              <a:t>eclared in various ways each having different memory requirements and storing capability</a:t>
            </a:r>
            <a:endParaRPr 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N</a:t>
            </a:r>
            <a:r>
              <a:rPr lang="en-US" sz="1800">
                <a:latin typeface="Noto Serif CJK JP" panose="02020400000000000000" charset="-122"/>
                <a:ea typeface="Noto Serif CJK JP" panose="02020400000000000000" charset="-122"/>
              </a:rPr>
              <a:t>ame of memory locations that are allocated by compilers, and the allocation is done based on the data type used for declaring the variable.</a:t>
            </a:r>
            <a:endParaRPr lang="en-US" sz="1800">
              <a:latin typeface="Noto Serif CJK JP" panose="02020400000000000000" charset="-122"/>
              <a:ea typeface="Noto Serif CJK JP" panose="02020400000000000000" charset="-122"/>
            </a:endParaRPr>
          </a:p>
          <a:p>
            <a:pPr algn="just">
              <a:lnSpc>
                <a:spcPct val="140000"/>
              </a:lnSpc>
            </a:pPr>
            <a:r>
              <a:rPr lang="en-US" altLang="en-US" sz="1800" b="1">
                <a:latin typeface="Noto Serif CJK JP" panose="02020400000000000000" charset="-122"/>
                <a:ea typeface="Noto Serif CJK JP" panose="02020400000000000000" charset="-122"/>
              </a:rPr>
              <a:t>Syntax :</a:t>
            </a:r>
            <a:r>
              <a:rPr lang="en-US" altLang="en-US" sz="1800">
                <a:latin typeface="Noto Serif CJK JP" panose="02020400000000000000" charset="-122"/>
                <a:ea typeface="Noto Serif CJK JP" panose="02020400000000000000" charset="-122"/>
              </a:rPr>
              <a:t> </a:t>
            </a:r>
            <a:r>
              <a:rPr lang="en-US" sz="1800">
                <a:latin typeface="Noto Serif CJK JP" panose="02020400000000000000" charset="-122"/>
                <a:ea typeface="Noto Serif CJK JP" panose="02020400000000000000" charset="-122"/>
              </a:rPr>
              <a:t>data_type variable_name;</a:t>
            </a:r>
            <a:endParaRPr lang="en-US" sz="1800">
              <a:latin typeface="Noto Serif CJK JP" panose="02020400000000000000" charset="-122"/>
              <a:ea typeface="Noto Serif CJK JP" panose="02020400000000000000" charset="-122"/>
            </a:endParaRPr>
          </a:p>
          <a:p>
            <a:pPr lvl="1" algn="just">
              <a:lnSpc>
                <a:spcPct val="140000"/>
              </a:lnSpc>
            </a:pPr>
            <a:r>
              <a:rPr lang="en-US" altLang="en-US" sz="1800">
                <a:latin typeface="Noto Serif CJK JP" panose="02020400000000000000" charset="-122"/>
                <a:ea typeface="Noto Serif CJK JP" panose="02020400000000000000" charset="-122"/>
              </a:rPr>
              <a:t>Eg : int a; char b;</a:t>
            </a:r>
            <a:endParaRPr lang="en-US" alt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Built-in Data types : predefined data types and can be used directly by the user to declare variables. example: int, char , float, bool etc.</a:t>
            </a: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129540"/>
            <a:ext cx="7772400" cy="1143000"/>
          </a:xfrm>
        </p:spPr>
        <p:txBody>
          <a:bodyPr/>
          <a:p>
            <a:r>
              <a:rPr lang="en-US" altLang="en-US" sz="3200">
                <a:latin typeface="Noto Serif CJK JP" panose="02020400000000000000" charset="-122"/>
                <a:ea typeface="Noto Serif CJK JP" panose="02020400000000000000" charset="-122"/>
              </a:rPr>
              <a:t> Functions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5835650"/>
          </a:xfrm>
        </p:spPr>
        <p:txBody>
          <a:bodyPr/>
          <a:p>
            <a:pPr algn="just">
              <a:lnSpc>
                <a:spcPct val="120000"/>
              </a:lnSpc>
            </a:pPr>
            <a:r>
              <a:rPr lang="en-US" altLang="en-US" sz="1800">
                <a:latin typeface="Noto Serif CJK JP" panose="02020400000000000000" charset="-122"/>
                <a:ea typeface="Noto Serif CJK JP" panose="02020400000000000000" charset="-122"/>
              </a:rPr>
              <a:t>Defines an logic or action/steps  in the program</a:t>
            </a:r>
            <a:endParaRPr lang="en-US" altLang="en-US" sz="1800">
              <a:latin typeface="Noto Serif CJK JP" panose="02020400000000000000" charset="-122"/>
              <a:ea typeface="Noto Serif CJK JP" panose="02020400000000000000" charset="-122"/>
            </a:endParaRPr>
          </a:p>
          <a:p>
            <a:pPr algn="just">
              <a:lnSpc>
                <a:spcPct val="120000"/>
              </a:lnSpc>
            </a:pPr>
            <a:r>
              <a:rPr lang="en-US" altLang="en-US" sz="1800">
                <a:latin typeface="Noto Serif CJK JP" panose="02020400000000000000" charset="-122"/>
                <a:ea typeface="Noto Serif CJK JP" panose="02020400000000000000" charset="-122"/>
                <a:sym typeface="+mn-ea"/>
              </a:rPr>
              <a:t>P</a:t>
            </a:r>
            <a:r>
              <a:rPr lang="en-US" sz="1800">
                <a:latin typeface="Noto Serif CJK JP" panose="02020400000000000000" charset="-122"/>
                <a:ea typeface="Noto Serif CJK JP" panose="02020400000000000000" charset="-122"/>
                <a:sym typeface="+mn-ea"/>
              </a:rPr>
              <a:t>rovide modularity to a program</a:t>
            </a:r>
            <a:endParaRPr lang="en-US" altLang="en-US" sz="1800">
              <a:latin typeface="Noto Serif CJK JP" panose="02020400000000000000" charset="-122"/>
              <a:ea typeface="Noto Serif CJK JP" panose="02020400000000000000" charset="-122"/>
            </a:endParaRPr>
          </a:p>
          <a:p>
            <a:pPr algn="just">
              <a:lnSpc>
                <a:spcPct val="120000"/>
              </a:lnSpc>
            </a:pPr>
            <a:r>
              <a:rPr lang="en-US" altLang="en-US" sz="1800">
                <a:latin typeface="Noto Serif CJK JP" panose="02020400000000000000" charset="-122"/>
                <a:ea typeface="Noto Serif CJK JP" panose="02020400000000000000" charset="-122"/>
              </a:rPr>
              <a:t>Implementation Units of function in C++ :</a:t>
            </a:r>
            <a:endParaRPr lang="en-US" sz="1800">
              <a:latin typeface="Noto Serif CJK JP" panose="02020400000000000000" charset="-122"/>
              <a:ea typeface="Noto Serif CJK JP" panose="02020400000000000000" charset="-122"/>
            </a:endParaRPr>
          </a:p>
          <a:p>
            <a:pPr lvl="1" algn="just">
              <a:lnSpc>
                <a:spcPct val="120000"/>
              </a:lnSpc>
            </a:pPr>
            <a:r>
              <a:rPr lang="en-US" altLang="en-US" sz="1800">
                <a:latin typeface="Noto Serif CJK JP" panose="02020400000000000000" charset="-122"/>
                <a:ea typeface="Noto Serif CJK JP" panose="02020400000000000000" charset="-122"/>
              </a:rPr>
              <a:t>R</a:t>
            </a:r>
            <a:r>
              <a:rPr lang="en-US" sz="1800">
                <a:latin typeface="Noto Serif CJK JP" panose="02020400000000000000" charset="-122"/>
                <a:ea typeface="Noto Serif CJK JP" panose="02020400000000000000" charset="-122"/>
              </a:rPr>
              <a:t>eturn-type: suggests what the function will return. It can be int, char, </a:t>
            </a:r>
            <a:r>
              <a:rPr lang="en-US" altLang="en-US" sz="1800">
                <a:latin typeface="Noto Serif CJK JP" panose="02020400000000000000" charset="-122"/>
                <a:ea typeface="Noto Serif CJK JP" panose="02020400000000000000" charset="-122"/>
              </a:rPr>
              <a:t>..etc </a:t>
            </a:r>
            <a:r>
              <a:rPr lang="en-US" sz="1800">
                <a:latin typeface="Noto Serif CJK JP" panose="02020400000000000000" charset="-122"/>
                <a:ea typeface="Noto Serif CJK JP" panose="02020400000000000000" charset="-122"/>
              </a:rPr>
              <a:t>There can be functions which does not return anything, they are mentioned with void.</a:t>
            </a:r>
            <a:endParaRPr lang="en-US" sz="1800">
              <a:latin typeface="Noto Serif CJK JP" panose="02020400000000000000" charset="-122"/>
              <a:ea typeface="Noto Serif CJK JP" panose="02020400000000000000" charset="-122"/>
            </a:endParaRPr>
          </a:p>
          <a:p>
            <a:pPr lvl="1" algn="just">
              <a:lnSpc>
                <a:spcPct val="120000"/>
              </a:lnSpc>
            </a:pPr>
            <a:r>
              <a:rPr lang="en-US" sz="1800">
                <a:latin typeface="Noto Serif CJK JP" panose="02020400000000000000" charset="-122"/>
                <a:ea typeface="Noto Serif CJK JP" panose="02020400000000000000" charset="-122"/>
              </a:rPr>
              <a:t>Function Name: is the name of the function, using the function name it is called. </a:t>
            </a:r>
            <a:endParaRPr lang="en-US" sz="1800">
              <a:latin typeface="Noto Serif CJK JP" panose="02020400000000000000" charset="-122"/>
              <a:ea typeface="Noto Serif CJK JP" panose="02020400000000000000" charset="-122"/>
            </a:endParaRPr>
          </a:p>
          <a:p>
            <a:pPr lvl="1" algn="just">
              <a:lnSpc>
                <a:spcPct val="120000"/>
              </a:lnSpc>
            </a:pPr>
            <a:r>
              <a:rPr lang="en-US" sz="1800">
                <a:latin typeface="Noto Serif CJK JP" panose="02020400000000000000" charset="-122"/>
                <a:ea typeface="Noto Serif CJK JP" panose="02020400000000000000" charset="-122"/>
              </a:rPr>
              <a:t>Parameters: are variables to hold values of arguments passed while function is called. A function may or may not contain parameter list.</a:t>
            </a:r>
            <a:endParaRPr lang="en-US" sz="1800">
              <a:latin typeface="Noto Serif CJK JP" panose="02020400000000000000" charset="-122"/>
              <a:ea typeface="Noto Serif CJK JP" panose="02020400000000000000" charset="-122"/>
            </a:endParaRPr>
          </a:p>
          <a:p>
            <a:pPr lvl="1" algn="just">
              <a:lnSpc>
                <a:spcPct val="120000"/>
              </a:lnSpc>
            </a:pPr>
            <a:endParaRPr lang="en-US" sz="1800">
              <a:latin typeface="Noto Serif CJK JP" panose="02020400000000000000" charset="-122"/>
              <a:ea typeface="Noto Serif CJK JP" panose="02020400000000000000" charset="-122"/>
            </a:endParaRPr>
          </a:p>
          <a:p>
            <a:pPr marL="0" lvl="1" algn="just">
              <a:lnSpc>
                <a:spcPct val="120000"/>
              </a:lnSpc>
            </a:pPr>
            <a:r>
              <a:rPr lang="en-US" altLang="en-US" sz="1800">
                <a:latin typeface="Noto Serif CJK JP" panose="02020400000000000000" charset="-122"/>
                <a:ea typeface="Noto Serif CJK JP" panose="02020400000000000000" charset="-122"/>
                <a:sym typeface="+mn-ea"/>
              </a:rPr>
              <a:t>Eg </a:t>
            </a:r>
            <a:r>
              <a:rPr lang="en-US" altLang="en-US" sz="1800" b="1">
                <a:latin typeface="Noto Serif CJK JP" panose="02020400000000000000" charset="-122"/>
                <a:ea typeface="Noto Serif CJK JP" panose="02020400000000000000" charset="-122"/>
                <a:sym typeface="+mn-ea"/>
              </a:rPr>
              <a:t>int add(int a,int b);  void print(char a);  void getSomething();   </a:t>
            </a:r>
            <a:endParaRPr lang="en-US" altLang="en-US" sz="1800" b="1">
              <a:latin typeface="Noto Serif CJK JP" panose="02020400000000000000" charset="-122"/>
              <a:ea typeface="Noto Serif CJK JP" panose="02020400000000000000" charset="-122"/>
              <a:sym typeface="+mn-ea"/>
            </a:endParaRPr>
          </a:p>
          <a:p>
            <a:pPr marL="457200" lvl="1" indent="0">
              <a:lnSpc>
                <a:spcPct val="120000"/>
              </a:lnSpc>
              <a:buNone/>
            </a:pPr>
            <a:endParaRPr lang="en-US" sz="1800" b="1">
              <a:latin typeface="Noto Serif CJK JP" panose="02020400000000000000" charset="-122"/>
              <a:ea typeface="Noto Serif CJK JP" panose="02020400000000000000" charset="-122"/>
            </a:endParaRPr>
          </a:p>
          <a:p>
            <a:pPr lvl="1">
              <a:lnSpc>
                <a:spcPct val="120000"/>
              </a:lnSpc>
            </a:pPr>
            <a:endParaRPr lang="en-US" sz="1800">
              <a:latin typeface="Noto Serif CJK JP" panose="02020400000000000000" charset="-122"/>
              <a:ea typeface="Noto Serif CJK JP" panose="02020400000000000000"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129540"/>
            <a:ext cx="7772400" cy="1143000"/>
          </a:xfrm>
        </p:spPr>
        <p:txBody>
          <a:bodyPr/>
          <a:p>
            <a:r>
              <a:rPr lang="en-US" altLang="en-US" sz="3200">
                <a:latin typeface="Noto Serif CJK JP" panose="02020400000000000000" charset="-122"/>
                <a:ea typeface="Noto Serif CJK JP" panose="02020400000000000000" charset="-122"/>
                <a:sym typeface="+mn-ea"/>
              </a:rPr>
              <a:t>D</a:t>
            </a:r>
            <a:r>
              <a:rPr lang="en-US" sz="3200">
                <a:latin typeface="Noto Serif CJK JP" panose="02020400000000000000" charset="-122"/>
                <a:ea typeface="Noto Serif CJK JP" panose="02020400000000000000" charset="-122"/>
                <a:sym typeface="+mn-ea"/>
              </a:rPr>
              <a:t>eclaration</a:t>
            </a:r>
            <a:r>
              <a:rPr lang="en-US" altLang="en-US" sz="3200">
                <a:latin typeface="Noto Serif CJK JP" panose="02020400000000000000" charset="-122"/>
                <a:ea typeface="Noto Serif CJK JP" panose="02020400000000000000" charset="-122"/>
              </a:rPr>
              <a:t>, Definition and Calling a Function</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1435100"/>
            <a:ext cx="8749030" cy="5387975"/>
          </a:xfrm>
        </p:spPr>
        <p:txBody>
          <a:bodyPr/>
          <a:p>
            <a:pPr>
              <a:lnSpc>
                <a:spcPct val="160000"/>
              </a:lnSpc>
            </a:pPr>
            <a:r>
              <a:rPr lang="en-US" sz="1800">
                <a:latin typeface="Noto Serif CJK JP" panose="02020400000000000000" charset="-122"/>
                <a:ea typeface="Noto Serif CJK JP" panose="02020400000000000000" charset="-122"/>
              </a:rPr>
              <a:t>Function declaration, is done to tell the compiler about the existence of the function. Function's return type, its name &amp; parameter list is mentioned.</a:t>
            </a:r>
            <a:endParaRPr lang="en-US" sz="1800">
              <a:latin typeface="Noto Serif CJK JP" panose="02020400000000000000" charset="-122"/>
              <a:ea typeface="Noto Serif CJK JP" panose="02020400000000000000" charset="-122"/>
            </a:endParaRPr>
          </a:p>
          <a:p>
            <a:pPr>
              <a:lnSpc>
                <a:spcPct val="160000"/>
              </a:lnSpc>
            </a:pPr>
            <a:r>
              <a:rPr lang="en-US" altLang="en-US" sz="1800">
                <a:latin typeface="Noto Serif CJK JP" panose="02020400000000000000" charset="-122"/>
                <a:ea typeface="Noto Serif CJK JP" panose="02020400000000000000" charset="-122"/>
              </a:rPr>
              <a:t>Function </a:t>
            </a:r>
            <a:r>
              <a:rPr lang="en-US" altLang="en-US" sz="1800">
                <a:latin typeface="Noto Serif CJK JP" panose="02020400000000000000" charset="-122"/>
                <a:ea typeface="Noto Serif CJK JP" panose="02020400000000000000" charset="-122"/>
                <a:sym typeface="+mn-ea"/>
              </a:rPr>
              <a:t>Definition , tells what the function do. Here the logic or action/steps to be done is written.</a:t>
            </a:r>
            <a:endParaRPr lang="en-US" altLang="en-US" sz="1800">
              <a:latin typeface="Noto Serif CJK JP" panose="02020400000000000000" charset="-122"/>
              <a:ea typeface="Noto Serif CJK JP" panose="02020400000000000000" charset="-122"/>
              <a:sym typeface="+mn-ea"/>
            </a:endParaRPr>
          </a:p>
          <a:p>
            <a:pPr>
              <a:lnSpc>
                <a:spcPct val="160000"/>
              </a:lnSpc>
            </a:pPr>
            <a:r>
              <a:rPr lang="en-US" altLang="en-US" sz="1800">
                <a:latin typeface="Noto Serif CJK JP" panose="02020400000000000000" charset="-122"/>
                <a:ea typeface="Noto Serif CJK JP" panose="02020400000000000000" charset="-122"/>
              </a:rPr>
              <a:t>Calling a Function : Functions are called by their names, its where we tell the machine to execute the instructions listed in defintion and we can pass the data to the functions </a:t>
            </a:r>
            <a:endParaRPr lang="en-US" altLang="en-US" sz="1800">
              <a:latin typeface="Noto Serif CJK JP" panose="02020400000000000000" charset="-122"/>
              <a:ea typeface="Noto Serif CJK JP" panose="02020400000000000000" charset="-122"/>
            </a:endParaRPr>
          </a:p>
          <a:p>
            <a:pPr>
              <a:lnSpc>
                <a:spcPct val="160000"/>
              </a:lnSpc>
            </a:pPr>
            <a:endParaRPr lang="en-US" sz="1800">
              <a:latin typeface="Noto Serif CJK JP" panose="02020400000000000000" charset="-122"/>
              <a:ea typeface="Noto Serif CJK JP" panose="02020400000000000000"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4665" y="361315"/>
            <a:ext cx="7772400" cy="728980"/>
          </a:xfrm>
        </p:spPr>
        <p:txBody>
          <a:bodyPr/>
          <a:p>
            <a:r>
              <a:rPr lang="en-US" altLang="en-US" sz="3200">
                <a:latin typeface="Noto Serif CJK JP" panose="02020400000000000000" charset="-122"/>
                <a:ea typeface="Noto Serif CJK JP" panose="02020400000000000000" charset="-122"/>
              </a:rPr>
              <a:t>Example</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494665" y="1344295"/>
            <a:ext cx="7772400" cy="5043805"/>
          </a:xfrm>
        </p:spPr>
        <p:txBody>
          <a:bodyPr/>
          <a:p>
            <a:pPr marL="0" indent="0">
              <a:lnSpc>
                <a:spcPct val="80000"/>
              </a:lnSpc>
              <a:buNone/>
            </a:pPr>
            <a:r>
              <a:rPr lang="en-US" altLang="en-US" sz="1800">
                <a:latin typeface="FreeMono" panose="020F0409020205020404" charset="0"/>
                <a:ea typeface="FreeMono" panose="020F0409020205020404" charset="0"/>
                <a:sym typeface="+mn-ea"/>
              </a:rPr>
              <a:t>int g = 100;</a:t>
            </a:r>
            <a:endParaRPr lang="en-US" altLang="en-US" sz="1800">
              <a:latin typeface="FreeMono" panose="020F0409020205020404" charset="0"/>
              <a:ea typeface="FreeMono" panose="020F0409020205020404" charset="0"/>
              <a:sym typeface="+mn-ea"/>
            </a:endParaRPr>
          </a:p>
          <a:p>
            <a:pPr marL="0" indent="0">
              <a:lnSpc>
                <a:spcPct val="80000"/>
              </a:lnSpc>
              <a:buNone/>
            </a:pPr>
            <a:endParaRPr lang="en-US" altLang="en-US" sz="1800" b="1">
              <a:latin typeface="FreeMono" panose="020F0409020205020404" charset="0"/>
              <a:ea typeface="FreeMono" panose="020F0409020205020404" charset="0"/>
            </a:endParaRPr>
          </a:p>
          <a:p>
            <a:pPr marL="0" indent="0">
              <a:lnSpc>
                <a:spcPct val="80000"/>
              </a:lnSpc>
              <a:buNone/>
            </a:pPr>
            <a:r>
              <a:rPr lang="en-US" altLang="en-US" sz="1800" b="1">
                <a:latin typeface="FreeMono" panose="020F0409020205020404" charset="0"/>
                <a:ea typeface="FreeMono" panose="020F0409020205020404" charset="0"/>
              </a:rPr>
              <a:t>//declaring the function</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int sum (int x, int y)</a:t>
            </a:r>
            <a:r>
              <a:rPr lang="en-US" altLang="en-US" sz="1800" b="1">
                <a:latin typeface="FreeMono" panose="020F0409020205020404" charset="0"/>
                <a:ea typeface="FreeMono" panose="020F0409020205020404" charset="0"/>
              </a:rPr>
              <a:t>;  //presents ';' to indicate 				     //declaration or end of stmt</a:t>
            </a:r>
            <a:endParaRPr lang="en-US" altLang="en-US" sz="1800">
              <a:latin typeface="FreeMono" panose="020F0409020205020404" charset="0"/>
              <a:ea typeface="FreeMono" panose="020F0409020205020404" charset="0"/>
            </a:endParaRPr>
          </a:p>
          <a:p>
            <a:pPr marL="0" indent="0">
              <a:lnSpc>
                <a:spcPct val="80000"/>
              </a:lnSpc>
              <a:buNone/>
            </a:pP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void main()</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int a = 10;</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int b = 20;</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int c = sum (a, b);   </a:t>
            </a:r>
            <a:r>
              <a:rPr lang="en-US" altLang="en-US" sz="1800" b="1">
                <a:latin typeface="FreeMono" panose="020F0409020205020404" charset="0"/>
                <a:ea typeface="FreeMono" panose="020F0409020205020404" charset="0"/>
              </a:rPr>
              <a:t> // calling the function</a:t>
            </a:r>
            <a:endParaRPr lang="en-US" altLang="en-US" sz="1800" b="1">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b="1">
                <a:latin typeface="FreeMono" panose="020F0409020205020404" charset="0"/>
                <a:ea typeface="FreeMono" panose="020F0409020205020404" charset="0"/>
              </a:rPr>
              <a:t>//defining the function</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int sum (int x, int y) </a:t>
            </a:r>
            <a:r>
              <a:rPr lang="en-US" altLang="en-US" sz="1800" b="1">
                <a:latin typeface="FreeMono" panose="020F0409020205020404" charset="0"/>
                <a:ea typeface="FreeMono" panose="020F0409020205020404" charset="0"/>
              </a:rPr>
              <a:t>//presents {} to define the 				   //function</a:t>
            </a:r>
            <a:endParaRPr lang="en-US" altLang="en-US" sz="1800" b="1">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int z = x + y;</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return z;</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nSpc>
                <a:spcPct val="80000"/>
              </a:lnSpc>
              <a:buNone/>
            </a:pPr>
            <a:endParaRPr lang="en-US" altLang="en-US" sz="1800">
              <a:latin typeface="FreeMono" panose="020F0409020205020404" charset="0"/>
              <a:ea typeface="FreeMono" panose="020F04090202050204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Scope of Variables</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6202045"/>
          </a:xfrm>
        </p:spPr>
        <p:txBody>
          <a:bodyPr/>
          <a:p>
            <a:pPr algn="just">
              <a:lnSpc>
                <a:spcPct val="200000"/>
              </a:lnSpc>
            </a:pPr>
            <a:r>
              <a:rPr lang="en-US" sz="1800">
                <a:latin typeface="Noto Serif CJK JP" panose="02020400000000000000" charset="-122"/>
                <a:ea typeface="Noto Serif CJK JP" panose="02020400000000000000" charset="-122"/>
              </a:rPr>
              <a:t>All the variables have their area of functioning, and out of that boundary they don't hold their value, this boundary is called scope of the variable </a:t>
            </a:r>
            <a:endParaRPr 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Scope are defined using blocks {} in C++</a:t>
            </a:r>
            <a:endParaRPr lang="en-US" sz="1800">
              <a:latin typeface="Noto Serif CJK JP" panose="02020400000000000000" charset="-122"/>
              <a:ea typeface="Noto Serif CJK JP" panose="02020400000000000000" charset="-122"/>
            </a:endParaRPr>
          </a:p>
          <a:p>
            <a:pPr algn="just">
              <a:lnSpc>
                <a:spcPct val="200000"/>
              </a:lnSpc>
            </a:pPr>
            <a:r>
              <a:rPr lang="en-US" sz="1800">
                <a:latin typeface="Noto Serif CJK JP" panose="02020400000000000000" charset="-122"/>
                <a:ea typeface="Noto Serif CJK JP" panose="02020400000000000000" charset="-122"/>
              </a:rPr>
              <a:t>Global variables are those, which ar once declared and can be used throughout the lifetime of the program by any class or any function</a:t>
            </a:r>
            <a:endParaRPr lang="en-US" sz="1800">
              <a:latin typeface="Noto Serif CJK JP" panose="02020400000000000000" charset="-122"/>
              <a:ea typeface="Noto Serif CJK JP" panose="02020400000000000000" charset="-122"/>
            </a:endParaRPr>
          </a:p>
          <a:p>
            <a:pPr algn="just">
              <a:lnSpc>
                <a:spcPct val="200000"/>
              </a:lnSpc>
            </a:pPr>
            <a:r>
              <a:rPr lang="en-US" sz="1800">
                <a:latin typeface="Noto Serif CJK JP" panose="02020400000000000000" charset="-122"/>
                <a:ea typeface="Noto Serif CJK JP" panose="02020400000000000000" charset="-122"/>
              </a:rPr>
              <a:t>Local variables are the variables which exist only between the curly braces, in which its declared. Outside that they are unavailable and leads to compile time error</a:t>
            </a:r>
            <a:endParaRPr lang="en-US" sz="1800">
              <a:latin typeface="Noto Serif CJK JP" panose="02020400000000000000" charset="-122"/>
              <a:ea typeface="Noto Serif CJK JP" panose="02020400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Scope of Variables</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6202045"/>
          </a:xfrm>
        </p:spPr>
        <p:txBody>
          <a:bodyPr/>
          <a:p>
            <a:pPr algn="just">
              <a:lnSpc>
                <a:spcPct val="200000"/>
              </a:lnSpc>
            </a:pPr>
            <a:r>
              <a:rPr lang="en-US" sz="1800">
                <a:latin typeface="Noto Serif CJK JP" panose="02020400000000000000" charset="-122"/>
                <a:ea typeface="Noto Serif CJK JP" panose="02020400000000000000" charset="-122"/>
              </a:rPr>
              <a:t>All the variables have their area of functioning, and out of that boundary they don't hold their value, this boundary is called scope of the variable </a:t>
            </a:r>
            <a:endParaRPr 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Scope are defined using blocks {} in C++</a:t>
            </a:r>
            <a:endParaRPr lang="en-US" sz="1800">
              <a:latin typeface="Noto Serif CJK JP" panose="02020400000000000000" charset="-122"/>
              <a:ea typeface="Noto Serif CJK JP" panose="02020400000000000000" charset="-122"/>
            </a:endParaRPr>
          </a:p>
          <a:p>
            <a:pPr algn="just">
              <a:lnSpc>
                <a:spcPct val="200000"/>
              </a:lnSpc>
            </a:pPr>
            <a:r>
              <a:rPr lang="en-US" sz="1800">
                <a:latin typeface="Noto Serif CJK JP" panose="02020400000000000000" charset="-122"/>
                <a:ea typeface="Noto Serif CJK JP" panose="02020400000000000000" charset="-122"/>
              </a:rPr>
              <a:t>Global variables are those, which ar once declared and can be used throughout the lifetime of the program by any class or any function</a:t>
            </a:r>
            <a:endParaRPr lang="en-US" sz="1800">
              <a:latin typeface="Noto Serif CJK JP" panose="02020400000000000000" charset="-122"/>
              <a:ea typeface="Noto Serif CJK JP" panose="02020400000000000000" charset="-122"/>
            </a:endParaRPr>
          </a:p>
          <a:p>
            <a:pPr algn="just">
              <a:lnSpc>
                <a:spcPct val="200000"/>
              </a:lnSpc>
            </a:pPr>
            <a:r>
              <a:rPr lang="en-US" sz="1800">
                <a:latin typeface="Noto Serif CJK JP" panose="02020400000000000000" charset="-122"/>
                <a:ea typeface="Noto Serif CJK JP" panose="02020400000000000000" charset="-122"/>
              </a:rPr>
              <a:t>Local variables are the variables which exist only between the curly braces, in which its declared. Outside that they are unavailable and leads to compile time error</a:t>
            </a:r>
            <a:endParaRPr lang="en-US" sz="1800">
              <a:latin typeface="Noto Serif CJK JP" panose="02020400000000000000" charset="-122"/>
              <a:ea typeface="Noto Serif CJK JP" panose="02020400000000000000"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Operators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6040" y="987425"/>
            <a:ext cx="8749030" cy="5652770"/>
          </a:xfrm>
        </p:spPr>
        <p:txBody>
          <a:bodyPr/>
          <a:p>
            <a:pPr algn="just">
              <a:lnSpc>
                <a:spcPct val="200000"/>
              </a:lnSpc>
            </a:pPr>
            <a:endParaRPr lang="en-US" sz="1800">
              <a:latin typeface="Noto Serif CJK JP" panose="02020400000000000000" charset="-122"/>
              <a:ea typeface="Noto Serif CJK JP" panose="02020400000000000000" charset="-122"/>
            </a:endParaRPr>
          </a:p>
          <a:p>
            <a:pPr algn="just">
              <a:lnSpc>
                <a:spcPct val="200000"/>
              </a:lnSpc>
            </a:pPr>
            <a:endParaRPr lang="en-US" sz="1800">
              <a:latin typeface="Noto Serif CJK JP" panose="02020400000000000000" charset="-122"/>
              <a:ea typeface="Noto Serif CJK JP" panose="02020400000000000000" charset="-122"/>
            </a:endParaRPr>
          </a:p>
        </p:txBody>
      </p:sp>
      <p:graphicFrame>
        <p:nvGraphicFramePr>
          <p:cNvPr id="4" name="Table 3"/>
          <p:cNvGraphicFramePr/>
          <p:nvPr/>
        </p:nvGraphicFramePr>
        <p:xfrm>
          <a:off x="206375" y="987425"/>
          <a:ext cx="8468360" cy="5529580"/>
        </p:xfrm>
        <a:graphic>
          <a:graphicData uri="http://schemas.openxmlformats.org/drawingml/2006/table">
            <a:tbl>
              <a:tblPr firstRow="1" bandRow="1">
                <a:tableStyleId>{5C22544A-7EE6-4342-B048-85BDC9FD1C3A}</a:tableStyleId>
              </a:tblPr>
              <a:tblGrid>
                <a:gridCol w="2822575"/>
                <a:gridCol w="2823210"/>
                <a:gridCol w="2822575"/>
              </a:tblGrid>
              <a:tr h="485140">
                <a:tc>
                  <a:txBody>
                    <a:bodyPr/>
                    <a:p>
                      <a:pPr algn="just">
                        <a:lnSpc>
                          <a:spcPct val="90000"/>
                        </a:lnSpc>
                        <a:buNone/>
                      </a:pPr>
                      <a:r>
                        <a:rPr lang="en-US" altLang="en-US">
                          <a:latin typeface="Noto Serif CJK JP" panose="02020400000000000000" charset="-122"/>
                          <a:ea typeface="Noto Serif CJK JP" panose="02020400000000000000" charset="-122"/>
                        </a:rPr>
                        <a:t>Operators Name</a:t>
                      </a:r>
                      <a:endParaRPr lang="en-US" alt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rPr>
                        <a:t>Operators</a:t>
                      </a:r>
                      <a:endParaRPr lang="en-US" alt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rPr>
                        <a:t>Example</a:t>
                      </a:r>
                      <a:endParaRPr lang="en-US" altLang="en-US">
                        <a:latin typeface="Noto Serif CJK JP" panose="02020400000000000000" charset="-122"/>
                        <a:ea typeface="Noto Serif CJK JP" panose="02020400000000000000" charset="-122"/>
                      </a:endParaRPr>
                    </a:p>
                  </a:txBody>
                  <a:tcPr/>
                </a:tc>
              </a:tr>
              <a:tr h="337820">
                <a:tc>
                  <a:txBody>
                    <a:bodyPr/>
                    <a:p>
                      <a:pPr algn="just">
                        <a:lnSpc>
                          <a:spcPct val="90000"/>
                        </a:lnSpc>
                        <a:buNone/>
                      </a:pPr>
                      <a:r>
                        <a:rPr lang="en-US">
                          <a:latin typeface="Noto Serif CJK JP" panose="02020400000000000000" charset="-122"/>
                          <a:ea typeface="Noto Serif CJK JP" panose="02020400000000000000" charset="-122"/>
                        </a:rPr>
                        <a:t>Arithmetic Operators</a:t>
                      </a:r>
                      <a:endParaRPr 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rPr>
                        <a:t>+, -, *, /, %</a:t>
                      </a:r>
                      <a:endParaRPr 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rPr>
                        <a:t>2 + 3      9%2</a:t>
                      </a:r>
                      <a:endParaRPr lang="en-US" altLang="en-US">
                        <a:latin typeface="Noto Serif CJK JP" panose="02020400000000000000" charset="-122"/>
                        <a:ea typeface="Noto Serif CJK JP" panose="02020400000000000000" charset="-122"/>
                      </a:endParaRPr>
                    </a:p>
                  </a:txBody>
                  <a:tcPr/>
                </a:tc>
              </a:tr>
              <a:tr h="398780">
                <a:tc>
                  <a:txBody>
                    <a:bodyPr/>
                    <a:p>
                      <a:pPr algn="just">
                        <a:lnSpc>
                          <a:spcPct val="90000"/>
                        </a:lnSpc>
                        <a:buNone/>
                      </a:pPr>
                      <a:r>
                        <a:rPr lang="en-US">
                          <a:latin typeface="Noto Serif CJK JP" panose="02020400000000000000" charset="-122"/>
                          <a:ea typeface="Noto Serif CJK JP" panose="02020400000000000000" charset="-122"/>
                        </a:rPr>
                        <a:t>Assignment Operators</a:t>
                      </a:r>
                      <a:endParaRPr 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rPr>
                        <a:t>=, +=, -=, *=, /=, %=</a:t>
                      </a:r>
                      <a:endParaRPr 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rPr>
                        <a:t>a = 2     a+=4    a is now 6</a:t>
                      </a:r>
                      <a:endParaRPr lang="en-US" altLang="en-US">
                        <a:latin typeface="Noto Serif CJK JP" panose="02020400000000000000" charset="-122"/>
                        <a:ea typeface="Noto Serif CJK JP" panose="02020400000000000000" charset="-122"/>
                      </a:endParaRPr>
                    </a:p>
                  </a:txBody>
                  <a:tcPr/>
                </a:tc>
              </a:tr>
              <a:tr h="830580">
                <a:tc>
                  <a:txBody>
                    <a:bodyPr/>
                    <a:p>
                      <a:pPr algn="l">
                        <a:lnSpc>
                          <a:spcPct val="90000"/>
                        </a:lnSpc>
                        <a:buNone/>
                      </a:pPr>
                      <a:r>
                        <a:rPr lang="en-US">
                          <a:latin typeface="Noto Serif CJK JP" panose="02020400000000000000" charset="-122"/>
                          <a:ea typeface="Noto Serif CJK JP" panose="02020400000000000000" charset="-122"/>
                        </a:rPr>
                        <a:t>Auto-increment and Auto-decrement Operators</a:t>
                      </a:r>
                      <a:endParaRPr 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rPr>
                        <a:t>++ and —</a:t>
                      </a:r>
                      <a:endParaRPr lang="en-US">
                        <a:latin typeface="Noto Serif CJK JP" panose="02020400000000000000" charset="-122"/>
                        <a:ea typeface="Noto Serif CJK JP" panose="02020400000000000000" charset="-122"/>
                      </a:endParaRPr>
                    </a:p>
                    <a:p>
                      <a:pPr algn="just">
                        <a:lnSpc>
                          <a:spcPct val="90000"/>
                        </a:lnSpc>
                        <a:buNone/>
                      </a:pPr>
                      <a:r>
                        <a:rPr lang="en-US" altLang="en-US">
                          <a:latin typeface="Noto Serif CJK JP" panose="02020400000000000000" charset="-122"/>
                          <a:ea typeface="Noto Serif CJK JP" panose="02020400000000000000" charset="-122"/>
                        </a:rPr>
                        <a:t>Increment / Decrement by one</a:t>
                      </a:r>
                      <a:endParaRPr lang="en-US" alt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rPr>
                        <a:t>a++  ,  a is now 5</a:t>
                      </a:r>
                      <a:endParaRPr lang="en-US" altLang="en-US">
                        <a:latin typeface="Noto Serif CJK JP" panose="02020400000000000000" charset="-122"/>
                        <a:ea typeface="Noto Serif CJK JP" panose="02020400000000000000" charset="-122"/>
                      </a:endParaRPr>
                    </a:p>
                  </a:txBody>
                  <a:tcPr/>
                </a:tc>
              </a:tr>
              <a:tr h="1076960">
                <a:tc>
                  <a:txBody>
                    <a:bodyPr/>
                    <a:p>
                      <a:pPr algn="just">
                        <a:lnSpc>
                          <a:spcPct val="90000"/>
                        </a:lnSpc>
                        <a:buNone/>
                      </a:pPr>
                      <a:r>
                        <a:rPr lang="en-US">
                          <a:latin typeface="Noto Serif CJK JP" panose="02020400000000000000" charset="-122"/>
                          <a:ea typeface="Noto Serif CJK JP" panose="02020400000000000000" charset="-122"/>
                        </a:rPr>
                        <a:t> Logical Operators</a:t>
                      </a:r>
                      <a:endParaRPr 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rPr>
                        <a:t>&amp;&amp;, ||, ! </a:t>
                      </a:r>
                      <a:endParaRPr lang="en-US">
                        <a:latin typeface="Noto Serif CJK JP" panose="02020400000000000000" charset="-122"/>
                        <a:ea typeface="Noto Serif CJK JP" panose="02020400000000000000" charset="-122"/>
                      </a:endParaRPr>
                    </a:p>
                    <a:p>
                      <a:pPr algn="just">
                        <a:lnSpc>
                          <a:spcPct val="90000"/>
                        </a:lnSpc>
                        <a:buNone/>
                      </a:pPr>
                      <a:endParaRPr lang="en-US">
                        <a:latin typeface="Noto Serif CJK JP" panose="02020400000000000000" charset="-122"/>
                        <a:ea typeface="Noto Serif CJK JP" panose="02020400000000000000" charset="-122"/>
                      </a:endParaRPr>
                    </a:p>
                    <a:p>
                      <a:pPr algn="l">
                        <a:lnSpc>
                          <a:spcPct val="90000"/>
                        </a:lnSpc>
                        <a:buNone/>
                      </a:pPr>
                      <a:r>
                        <a:rPr lang="en-US" altLang="en-US">
                          <a:latin typeface="Noto Serif CJK JP" panose="02020400000000000000" charset="-122"/>
                          <a:ea typeface="Noto Serif CJK JP" panose="02020400000000000000" charset="-122"/>
                        </a:rPr>
                        <a:t>perform logical operation</a:t>
                      </a:r>
                      <a:endParaRPr lang="en-US" alt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rPr>
                        <a:t>true &amp;&amp; true  !false</a:t>
                      </a:r>
                      <a:endParaRPr lang="en-US" altLang="en-US">
                        <a:latin typeface="Noto Serif CJK JP" panose="02020400000000000000" charset="-122"/>
                        <a:ea typeface="Noto Serif CJK JP" panose="02020400000000000000" charset="-122"/>
                      </a:endParaRPr>
                    </a:p>
                  </a:txBody>
                  <a:tcPr/>
                </a:tc>
              </a:tr>
              <a:tr h="1076960">
                <a:tc>
                  <a:txBody>
                    <a:bodyPr/>
                    <a:p>
                      <a:pPr algn="l">
                        <a:lnSpc>
                          <a:spcPct val="90000"/>
                        </a:lnSpc>
                        <a:buNone/>
                      </a:pPr>
                      <a:r>
                        <a:rPr lang="en-US">
                          <a:latin typeface="Noto Serif CJK JP" panose="02020400000000000000" charset="-122"/>
                          <a:ea typeface="Noto Serif CJK JP" panose="02020400000000000000" charset="-122"/>
                        </a:rPr>
                        <a:t>Comparison (relational) operators</a:t>
                      </a:r>
                      <a:endParaRPr 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rPr>
                        <a:t> ==, !=, &gt;, &lt;, &gt;=, &lt;=</a:t>
                      </a:r>
                      <a:endParaRPr lang="en-US">
                        <a:latin typeface="Noto Serif CJK JP" panose="02020400000000000000" charset="-122"/>
                        <a:ea typeface="Noto Serif CJK JP" panose="02020400000000000000" charset="-122"/>
                      </a:endParaRPr>
                    </a:p>
                    <a:p>
                      <a:pPr algn="just">
                        <a:lnSpc>
                          <a:spcPct val="90000"/>
                        </a:lnSpc>
                        <a:buNone/>
                      </a:pPr>
                      <a:endParaRPr lang="en-US">
                        <a:latin typeface="Noto Serif CJK JP" panose="02020400000000000000" charset="-122"/>
                        <a:ea typeface="Noto Serif CJK JP" panose="02020400000000000000" charset="-122"/>
                      </a:endParaRPr>
                    </a:p>
                    <a:p>
                      <a:pPr algn="just">
                        <a:lnSpc>
                          <a:spcPct val="90000"/>
                        </a:lnSpc>
                        <a:buNone/>
                      </a:pPr>
                      <a:r>
                        <a:rPr lang="en-US" altLang="en-US">
                          <a:latin typeface="Noto Serif CJK JP" panose="02020400000000000000" charset="-122"/>
                          <a:ea typeface="Noto Serif CJK JP" panose="02020400000000000000" charset="-122"/>
                        </a:rPr>
                        <a:t>perform the compasion and yields true or false</a:t>
                      </a:r>
                      <a:endParaRPr lang="en-US" alt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rPr>
                        <a:t>4&gt;5    false</a:t>
                      </a:r>
                      <a:endParaRPr lang="en-US" altLang="en-US">
                        <a:latin typeface="Noto Serif CJK JP" panose="02020400000000000000" charset="-122"/>
                        <a:ea typeface="Noto Serif CJK JP" panose="02020400000000000000" charset="-122"/>
                      </a:endParaRPr>
                    </a:p>
                    <a:p>
                      <a:pPr algn="just">
                        <a:lnSpc>
                          <a:spcPct val="90000"/>
                        </a:lnSpc>
                        <a:buNone/>
                      </a:pPr>
                      <a:r>
                        <a:rPr lang="en-US" altLang="en-US">
                          <a:latin typeface="Noto Serif CJK JP" panose="02020400000000000000" charset="-122"/>
                          <a:ea typeface="Noto Serif CJK JP" panose="02020400000000000000" charset="-122"/>
                        </a:rPr>
                        <a:t>4=='4'  false</a:t>
                      </a:r>
                      <a:endParaRPr lang="en-US" altLang="en-US">
                        <a:latin typeface="Noto Serif CJK JP" panose="02020400000000000000" charset="-122"/>
                        <a:ea typeface="Noto Serif CJK JP" panose="02020400000000000000" charset="-122"/>
                      </a:endParaRPr>
                    </a:p>
                    <a:p>
                      <a:pPr algn="just">
                        <a:lnSpc>
                          <a:spcPct val="90000"/>
                        </a:lnSpc>
                        <a:buNone/>
                      </a:pPr>
                      <a:r>
                        <a:rPr lang="en-US" altLang="en-US">
                          <a:latin typeface="Noto Serif CJK JP" panose="02020400000000000000" charset="-122"/>
                          <a:ea typeface="Noto Serif CJK JP" panose="02020400000000000000" charset="-122"/>
                        </a:rPr>
                        <a:t>2&lt;=2  true</a:t>
                      </a:r>
                      <a:endParaRPr lang="en-US" altLang="en-US">
                        <a:latin typeface="Noto Serif CJK JP" panose="02020400000000000000" charset="-122"/>
                        <a:ea typeface="Noto Serif CJK JP" panose="02020400000000000000" charset="-122"/>
                      </a:endParaRPr>
                    </a:p>
                  </a:txBody>
                  <a:tcPr/>
                </a:tc>
              </a:tr>
              <a:tr h="1323340">
                <a:tc>
                  <a:txBody>
                    <a:bodyPr/>
                    <a:p>
                      <a:pPr algn="just">
                        <a:lnSpc>
                          <a:spcPct val="90000"/>
                        </a:lnSpc>
                        <a:buNone/>
                      </a:pPr>
                      <a:r>
                        <a:rPr lang="en-US" altLang="en-US">
                          <a:latin typeface="Noto Serif CJK JP" panose="02020400000000000000" charset="-122"/>
                          <a:ea typeface="Noto Serif CJK JP" panose="02020400000000000000" charset="-122"/>
                        </a:rPr>
                        <a:t>Conditional </a:t>
                      </a:r>
                      <a:r>
                        <a:rPr lang="en-US">
                          <a:latin typeface="Noto Serif CJK JP" panose="02020400000000000000" charset="-122"/>
                          <a:ea typeface="Noto Serif CJK JP" panose="02020400000000000000" charset="-122"/>
                        </a:rPr>
                        <a:t>Operator</a:t>
                      </a:r>
                      <a:endParaRPr 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rPr>
                        <a:t>evaluates a boolean expression and assign the value based on the result.</a:t>
                      </a:r>
                      <a:endParaRPr lang="en-US">
                        <a:latin typeface="Noto Serif CJK JP" panose="02020400000000000000" charset="-122"/>
                        <a:ea typeface="Noto Serif CJK JP" panose="02020400000000000000" charset="-122"/>
                      </a:endParaRPr>
                    </a:p>
                    <a:p>
                      <a:pPr algn="just">
                        <a:lnSpc>
                          <a:spcPct val="90000"/>
                        </a:lnSpc>
                        <a:buNone/>
                      </a:pPr>
                      <a:endParaRPr lang="en-US" altLang="en-US">
                        <a:latin typeface="Noto Serif CJK JP" panose="02020400000000000000" charset="-122"/>
                        <a:ea typeface="Noto Serif CJK JP" panose="02020400000000000000" charset="-122"/>
                      </a:endParaRPr>
                    </a:p>
                  </a:txBody>
                  <a:tcPr/>
                </a:tc>
                <a:tc>
                  <a:txBody>
                    <a:bodyPr/>
                    <a:p>
                      <a:pPr algn="just">
                        <a:lnSpc>
                          <a:spcPct val="90000"/>
                        </a:lnSpc>
                        <a:buNone/>
                      </a:pPr>
                      <a:r>
                        <a:rPr lang="en-US" altLang="en-US" sz="1800">
                          <a:latin typeface="Noto Serif CJK JP" panose="02020400000000000000" charset="-122"/>
                          <a:ea typeface="Noto Serif CJK JP" panose="02020400000000000000" charset="-122"/>
                          <a:sym typeface="+mn-ea"/>
                        </a:rPr>
                        <a:t>num1 = (expression) ? value if true : value if false</a:t>
                      </a:r>
                      <a:endParaRPr lang="en-US" altLang="en-US" sz="1800">
                        <a:latin typeface="Noto Serif CJK JP" panose="02020400000000000000" charset="-122"/>
                        <a:ea typeface="Noto Serif CJK JP" panose="02020400000000000000" charset="-122"/>
                        <a:sym typeface="+mn-ea"/>
                      </a:endParaRPr>
                    </a:p>
                    <a:p>
                      <a:pPr algn="just">
                        <a:lnSpc>
                          <a:spcPct val="90000"/>
                        </a:lnSpc>
                        <a:buNone/>
                      </a:pPr>
                      <a:r>
                        <a:rPr lang="en-US" altLang="en-US">
                          <a:latin typeface="Noto Serif CJK JP" panose="02020400000000000000" charset="-122"/>
                          <a:ea typeface="Noto Serif CJK JP" panose="02020400000000000000" charset="-122"/>
                        </a:rPr>
                        <a:t>a = (3&gt;2) ? 5 : 6</a:t>
                      </a:r>
                      <a:endParaRPr lang="en-US" altLang="en-US">
                        <a:latin typeface="Noto Serif CJK JP" panose="02020400000000000000" charset="-122"/>
                        <a:ea typeface="Noto Serif CJK JP" panose="02020400000000000000" charset="-122"/>
                      </a:endParaRPr>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Operator Precedence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197485" y="987425"/>
            <a:ext cx="8749030" cy="5652770"/>
          </a:xfrm>
        </p:spPr>
        <p:txBody>
          <a:bodyPr/>
          <a:p>
            <a:pPr algn="just">
              <a:lnSpc>
                <a:spcPct val="150000"/>
              </a:lnSpc>
            </a:pPr>
            <a:r>
              <a:rPr lang="en-US" altLang="en-US" sz="1800">
                <a:latin typeface="Noto Serif CJK JP" panose="02020400000000000000" charset="-122"/>
                <a:ea typeface="Noto Serif CJK JP" panose="02020400000000000000" charset="-122"/>
              </a:rPr>
              <a:t>D</a:t>
            </a:r>
            <a:r>
              <a:rPr lang="en-US" sz="1800">
                <a:latin typeface="Noto Serif CJK JP" panose="02020400000000000000" charset="-122"/>
                <a:ea typeface="Noto Serif CJK JP" panose="02020400000000000000" charset="-122"/>
              </a:rPr>
              <a:t>etermines which operator needs to be evaluated first if an expression has more than one operator. Operator with higher precedence at the top and lower precedence at the bottom.</a:t>
            </a:r>
            <a:endParaRPr lang="en-US" sz="1800">
              <a:latin typeface="Noto Serif CJK JP" panose="02020400000000000000" charset="-122"/>
              <a:ea typeface="Noto Serif CJK JP" panose="02020400000000000000" charset="-122"/>
            </a:endParaRPr>
          </a:p>
          <a:p>
            <a:pPr algn="just">
              <a:lnSpc>
                <a:spcPct val="100000"/>
              </a:lnSpc>
            </a:pPr>
            <a:endParaRPr lang="en-US" sz="1800">
              <a:latin typeface="Noto Serif CJK JP" panose="02020400000000000000" charset="-122"/>
              <a:ea typeface="Noto Serif CJK JP" panose="02020400000000000000" charset="-122"/>
            </a:endParaRPr>
          </a:p>
        </p:txBody>
      </p:sp>
      <p:graphicFrame>
        <p:nvGraphicFramePr>
          <p:cNvPr id="6" name="Table 5"/>
          <p:cNvGraphicFramePr/>
          <p:nvPr/>
        </p:nvGraphicFramePr>
        <p:xfrm>
          <a:off x="685800" y="2364105"/>
          <a:ext cx="7675245" cy="4218305"/>
        </p:xfrm>
        <a:graphic>
          <a:graphicData uri="http://schemas.openxmlformats.org/drawingml/2006/table">
            <a:tbl>
              <a:tblPr firstRow="1" bandRow="1">
                <a:tableStyleId>{5C22544A-7EE6-4342-B048-85BDC9FD1C3A}</a:tableStyleId>
              </a:tblPr>
              <a:tblGrid>
                <a:gridCol w="2198370"/>
                <a:gridCol w="5476875"/>
              </a:tblGrid>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Unary Operators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 – – !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Multiplicative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 /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Additive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Shift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&lt;&lt; &gt;&gt; &gt;&gt;&gt;</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Relational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&gt; &gt;= &lt; &lt;=</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Equality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Bitwise AND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 &amp;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Bitwise XOR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Bitwise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OR</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Logical AND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 &amp;&amp;</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Logical OR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Ternary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rPr>
                        <a:t>Assignment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rPr>
                        <a:t>= += -= *= /= %= &gt; &gt;= &lt; &lt;= &amp;= ^= |=</a:t>
                      </a:r>
                      <a:endParaRPr lang="en-US" sz="1600" b="1">
                        <a:solidFill>
                          <a:srgbClr val="000000"/>
                        </a:solidFill>
                        <a:latin typeface="Noto Serif CJK JP" panose="02020400000000000000" charset="-122"/>
                        <a:ea typeface="Noto Serif CJK JP" panose="020204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 altLang="en-US" sz="3200">
                <a:latin typeface="Noto Serif CJK JP" panose="02020400000000000000" charset="-122"/>
                <a:ea typeface="Noto Serif CJK JP" panose="02020400000000000000" charset="-122"/>
              </a:rPr>
              <a:t>Type Conversion</a:t>
            </a:r>
            <a:endParaRPr lang=""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5474335"/>
          </a:xfrm>
        </p:spPr>
        <p:txBody>
          <a:bodyPr/>
          <a:p>
            <a:pPr algn="just">
              <a:lnSpc>
                <a:spcPct val="200000"/>
              </a:lnSpc>
            </a:pPr>
            <a:r>
              <a:rPr lang="" altLang="en-US" sz="1800">
                <a:latin typeface="Noto Serif CJK JP" panose="02020400000000000000" charset="-122"/>
                <a:ea typeface="Noto Serif CJK JP" panose="02020400000000000000" charset="-122"/>
              </a:rPr>
              <a:t>C</a:t>
            </a:r>
            <a:r>
              <a:rPr lang="en-US" sz="1800">
                <a:latin typeface="Noto Serif CJK JP" panose="02020400000000000000" charset="-122"/>
                <a:ea typeface="Noto Serif CJK JP" panose="02020400000000000000" charset="-122"/>
              </a:rPr>
              <a:t>onversion from one type to another.</a:t>
            </a:r>
            <a:endParaRPr lang="en-US" sz="1800">
              <a:latin typeface="Noto Serif CJK JP" panose="02020400000000000000" charset="-122"/>
              <a:ea typeface="Noto Serif CJK JP" panose="02020400000000000000" charset="-122"/>
            </a:endParaRPr>
          </a:p>
          <a:p>
            <a:pPr algn="just">
              <a:lnSpc>
                <a:spcPct val="200000"/>
              </a:lnSpc>
            </a:pPr>
            <a:r>
              <a:rPr lang="" altLang="en-US" sz="1800">
                <a:latin typeface="Noto Serif CJK JP" panose="02020400000000000000" charset="-122"/>
                <a:ea typeface="Noto Serif CJK JP" panose="02020400000000000000" charset="-122"/>
              </a:rPr>
              <a:t>T</a:t>
            </a:r>
            <a:r>
              <a:rPr lang="en-US" sz="1800">
                <a:latin typeface="Noto Serif CJK JP" panose="02020400000000000000" charset="-122"/>
                <a:ea typeface="Noto Serif CJK JP" panose="02020400000000000000" charset="-122"/>
              </a:rPr>
              <a:t>wo types of type conversion: </a:t>
            </a:r>
            <a:r>
              <a:rPr lang="" altLang="en-US" sz="1800">
                <a:latin typeface="Noto Serif CJK JP" panose="02020400000000000000" charset="-122"/>
                <a:ea typeface="Noto Serif CJK JP" panose="02020400000000000000" charset="-122"/>
              </a:rPr>
              <a:t>Implict  &amp; Explict</a:t>
            </a:r>
            <a:endParaRPr lang="en-US" sz="1800">
              <a:latin typeface="Noto Serif CJK JP" panose="02020400000000000000" charset="-122"/>
              <a:ea typeface="Noto Serif CJK JP" panose="02020400000000000000" charset="-122"/>
            </a:endParaRPr>
          </a:p>
          <a:p>
            <a:pPr algn="just">
              <a:lnSpc>
                <a:spcPct val="200000"/>
              </a:lnSpc>
            </a:pPr>
            <a:r>
              <a:rPr lang="en-US" sz="1800">
                <a:latin typeface="Noto Serif CJK JP" panose="02020400000000000000" charset="-122"/>
                <a:ea typeface="Noto Serif CJK JP" panose="02020400000000000000" charset="-122"/>
              </a:rPr>
              <a:t>Implicit Type Conversion</a:t>
            </a:r>
            <a:endParaRPr lang="en-US" sz="1800">
              <a:latin typeface="Noto Serif CJK JP" panose="02020400000000000000" charset="-122"/>
              <a:ea typeface="Noto Serif CJK JP" panose="02020400000000000000" charset="-122"/>
            </a:endParaRPr>
          </a:p>
          <a:p>
            <a:pPr lvl="1" algn="just">
              <a:lnSpc>
                <a:spcPct val="200000"/>
              </a:lnSpc>
            </a:pPr>
            <a:r>
              <a:rPr lang="en-US" sz="1575">
                <a:latin typeface="Noto Serif CJK JP" panose="02020400000000000000" charset="-122"/>
                <a:ea typeface="Noto Serif CJK JP" panose="02020400000000000000" charset="-122"/>
              </a:rPr>
              <a:t> Also known as ‘automatic type conversion’.</a:t>
            </a:r>
            <a:endParaRPr lang="en-US" sz="1575">
              <a:latin typeface="Noto Serif CJK JP" panose="02020400000000000000" charset="-122"/>
              <a:ea typeface="Noto Serif CJK JP" panose="02020400000000000000" charset="-122"/>
            </a:endParaRPr>
          </a:p>
          <a:p>
            <a:pPr lvl="1" algn="just">
              <a:lnSpc>
                <a:spcPct val="120000"/>
              </a:lnSpc>
            </a:pPr>
            <a:r>
              <a:rPr lang="en-US" sz="1575">
                <a:latin typeface="Noto Serif CJK JP" panose="02020400000000000000" charset="-122"/>
                <a:ea typeface="Noto Serif CJK JP" panose="02020400000000000000" charset="-122"/>
              </a:rPr>
              <a:t>Done by the compiler on its own, without any external trigger from the user.</a:t>
            </a:r>
            <a:endParaRPr lang="en-US" sz="1575">
              <a:latin typeface="Noto Serif CJK JP" panose="02020400000000000000" charset="-122"/>
              <a:ea typeface="Noto Serif CJK JP" panose="02020400000000000000" charset="-122"/>
            </a:endParaRPr>
          </a:p>
          <a:p>
            <a:pPr lvl="1" algn="just">
              <a:lnSpc>
                <a:spcPct val="120000"/>
              </a:lnSpc>
            </a:pPr>
            <a:r>
              <a:rPr lang="en-US" sz="1575">
                <a:latin typeface="Noto Serif CJK JP" panose="02020400000000000000" charset="-122"/>
                <a:ea typeface="Noto Serif CJK JP" panose="02020400000000000000" charset="-122"/>
              </a:rPr>
              <a:t>Generally takes place when in an expression more than one data type is present. In such condition type conversion (type promotion) takes place to avoid lose of data.</a:t>
            </a:r>
            <a:endParaRPr lang="en-US" sz="1575">
              <a:latin typeface="Noto Serif CJK JP" panose="02020400000000000000" charset="-122"/>
              <a:ea typeface="Noto Serif CJK JP" panose="02020400000000000000" charset="-122"/>
            </a:endParaRPr>
          </a:p>
          <a:p>
            <a:pPr lvl="1" algn="just">
              <a:lnSpc>
                <a:spcPct val="120000"/>
              </a:lnSpc>
            </a:pPr>
            <a:r>
              <a:rPr lang="en-US" sz="1575">
                <a:latin typeface="Noto Serif CJK JP" panose="02020400000000000000" charset="-122"/>
                <a:ea typeface="Noto Serif CJK JP" panose="02020400000000000000" charset="-122"/>
              </a:rPr>
              <a:t>All the data types of the variables are upgraded to the data type of the variable with largest data type.</a:t>
            </a:r>
            <a:endParaRPr lang="en-US" sz="1800">
              <a:latin typeface="Noto Serif CJK JP" panose="02020400000000000000" charset="-122"/>
              <a:ea typeface="Noto Serif CJK JP" panose="02020400000000000000" charset="-122"/>
            </a:endParaRPr>
          </a:p>
          <a:p>
            <a:pPr lvl="1" algn="just">
              <a:lnSpc>
                <a:spcPct val="120000"/>
              </a:lnSpc>
            </a:pPr>
            <a:r>
              <a:rPr lang="en-US" sz="1575">
                <a:latin typeface="Noto Serif CJK JP" panose="02020400000000000000" charset="-122"/>
                <a:ea typeface="Noto Serif CJK JP" panose="02020400000000000000" charset="-122"/>
              </a:rPr>
              <a:t>It is possible for implicit conversions to lose information, signs can be lost (when signed is implicitly converted to unsigned), and overflow can occur (when long long is implicitly converted to float).</a:t>
            </a:r>
            <a:endParaRPr lang="en-US" sz="1575">
              <a:latin typeface="Noto Serif CJK JP" panose="02020400000000000000" charset="-122"/>
              <a:ea typeface="Noto Serif CJK JP" panose="020204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0275" y="284480"/>
            <a:ext cx="7772400" cy="573405"/>
          </a:xfrm>
        </p:spPr>
        <p:txBody>
          <a:bodyPr/>
          <a:p>
            <a:r>
              <a:rPr lang="en-US" altLang="en-US" sz="3200">
                <a:latin typeface="Noto Serif CJK JP" panose="02020400000000000000" charset="-122"/>
                <a:ea typeface="Noto Serif CJK JP" panose="02020400000000000000" charset="-122"/>
              </a:rPr>
              <a:t>Intro</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168400"/>
            <a:ext cx="7772400" cy="4927600"/>
          </a:xfrm>
        </p:spPr>
        <p:txBody>
          <a:bodyPr/>
          <a:p>
            <a:pPr>
              <a:lnSpc>
                <a:spcPct val="260000"/>
              </a:lnSpc>
            </a:pPr>
            <a:r>
              <a:rPr lang="en-US" altLang="en-US" sz="2000">
                <a:latin typeface="Noto Serif CJK JP" panose="02020400000000000000" charset="-122"/>
                <a:ea typeface="Noto Serif CJK JP" panose="02020400000000000000" charset="-122"/>
                <a:cs typeface="+mj-ea"/>
                <a:sym typeface="+mn-ea"/>
              </a:rPr>
              <a:t>Programming : giving instructions</a:t>
            </a:r>
            <a:endParaRPr lang="en-US" altLang="en-US" sz="2000">
              <a:latin typeface="Noto Serif CJK JP" panose="02020400000000000000" charset="-122"/>
              <a:ea typeface="Noto Serif CJK JP" panose="02020400000000000000" charset="-122"/>
              <a:cs typeface="+mj-ea"/>
              <a:sym typeface="+mn-ea"/>
            </a:endParaRPr>
          </a:p>
          <a:p>
            <a:pPr>
              <a:lnSpc>
                <a:spcPct val="260000"/>
              </a:lnSpc>
            </a:pPr>
            <a:r>
              <a:rPr lang="en-US" altLang="en-US" sz="2000">
                <a:latin typeface="Noto Serif CJK JP" panose="02020400000000000000" charset="-122"/>
                <a:ea typeface="Noto Serif CJK JP" panose="02020400000000000000" charset="-122"/>
                <a:cs typeface="+mj-ea"/>
                <a:sym typeface="+mn-ea"/>
              </a:rPr>
              <a:t>Programming Paradigm : Way of Thinking</a:t>
            </a:r>
            <a:endParaRPr lang="en-US" altLang="en-US" sz="2000">
              <a:latin typeface="Noto Serif CJK JP" panose="02020400000000000000" charset="-122"/>
              <a:ea typeface="Noto Serif CJK JP" panose="02020400000000000000" charset="-122"/>
              <a:cs typeface="+mj-ea"/>
              <a:sym typeface="+mn-ea"/>
            </a:endParaRPr>
          </a:p>
          <a:p>
            <a:pPr>
              <a:lnSpc>
                <a:spcPct val="180000"/>
              </a:lnSpc>
            </a:pPr>
            <a:r>
              <a:rPr lang="en-US" altLang="en-US" sz="2000">
                <a:latin typeface="Noto Serif CJK JP" panose="02020400000000000000" charset="-122"/>
                <a:ea typeface="Noto Serif CJK JP" panose="02020400000000000000" charset="-122"/>
                <a:cs typeface="+mj-ea"/>
              </a:rPr>
              <a:t>C++ :  Programming Language that supports procedural and object-oriented. </a:t>
            </a:r>
            <a:endParaRPr lang="en-US" altLang="en-US" sz="2000">
              <a:latin typeface="Noto Serif CJK JP" panose="02020400000000000000" charset="-122"/>
              <a:ea typeface="Noto Serif CJK JP" panose="02020400000000000000" charset="-122"/>
              <a:cs typeface="+mj-ea"/>
            </a:endParaRPr>
          </a:p>
          <a:p>
            <a:pPr>
              <a:lnSpc>
                <a:spcPct val="260000"/>
              </a:lnSpc>
            </a:pPr>
            <a:r>
              <a:rPr lang="en-US" altLang="en-US" sz="2000">
                <a:latin typeface="Noto Serif CJK JP" panose="02020400000000000000" charset="-122"/>
                <a:ea typeface="Noto Serif CJK JP" panose="02020400000000000000" charset="-122"/>
                <a:cs typeface="+mj-ea"/>
              </a:rPr>
              <a:t>Data Structures : </a:t>
            </a:r>
            <a:r>
              <a:rPr lang="en-US" altLang="en-US" sz="2000">
                <a:latin typeface="Noto Serif CJK JP" panose="02020400000000000000" charset="-122"/>
                <a:ea typeface="Noto Serif CJK JP" panose="02020400000000000000" charset="-122"/>
                <a:sym typeface="+mn-ea"/>
              </a:rPr>
              <a:t>W</a:t>
            </a:r>
            <a:r>
              <a:rPr lang="en-US" sz="2000">
                <a:latin typeface="Noto Serif CJK JP" panose="02020400000000000000" charset="-122"/>
                <a:ea typeface="Noto Serif CJK JP" panose="02020400000000000000" charset="-122"/>
                <a:sym typeface="+mn-ea"/>
              </a:rPr>
              <a:t>ay of organizing data</a:t>
            </a:r>
            <a:endParaRPr lang="en-US" sz="2000">
              <a:latin typeface="Noto Serif CJK JP" panose="02020400000000000000" charset="-122"/>
              <a:ea typeface="Noto Serif CJK JP" panose="02020400000000000000" charset="-122"/>
            </a:endParaRPr>
          </a:p>
          <a:p>
            <a:pPr>
              <a:lnSpc>
                <a:spcPct val="120000"/>
              </a:lnSpc>
            </a:pPr>
            <a:endParaRPr lang="en-US" altLang="en-US" sz="2000">
              <a:latin typeface="Noto Serif CJK JP" panose="02020400000000000000" charset="-122"/>
              <a:ea typeface="Noto Serif CJK JP" panose="02020400000000000000" charset="-122"/>
              <a:cs typeface="+mj-ea"/>
            </a:endParaRPr>
          </a:p>
          <a:p>
            <a:pPr>
              <a:lnSpc>
                <a:spcPct val="120000"/>
              </a:lnSpc>
            </a:pPr>
            <a:endParaRPr lang="en-US" altLang="en-US" sz="2000">
              <a:latin typeface="Noto Serif CJK JP" panose="02020400000000000000" charset="-122"/>
              <a:ea typeface="Noto Serif CJK JP" panose="02020400000000000000" charset="-122"/>
              <a:cs typeface="+mj-ea"/>
              <a:sym typeface="+mn-ea"/>
            </a:endParaRPr>
          </a:p>
          <a:p>
            <a:pPr>
              <a:lnSpc>
                <a:spcPct val="120000"/>
              </a:lnSpc>
            </a:pPr>
            <a:endParaRPr lang="en-US" sz="2000">
              <a:latin typeface="Noto Serif CJK JP" panose="02020400000000000000" charset="-122"/>
              <a:ea typeface="Noto Serif CJK JP" panose="02020400000000000000" charset="-122"/>
            </a:endParaRPr>
          </a:p>
          <a:p>
            <a:pPr>
              <a:lnSpc>
                <a:spcPct val="120000"/>
              </a:lnSpc>
            </a:pPr>
            <a:endParaRPr lang="en-US" sz="2000">
              <a:latin typeface="Noto Serif CJK JP" panose="02020400000000000000" charset="-122"/>
              <a:ea typeface="Noto Serif CJK JP" panose="02020400000000000000"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 altLang="en-US" sz="3200">
                <a:latin typeface="Noto Serif CJK JP" panose="02020400000000000000" charset="-122"/>
                <a:ea typeface="Noto Serif CJK JP" panose="02020400000000000000" charset="-122"/>
              </a:rPr>
              <a:t>Cont.</a:t>
            </a:r>
            <a:endParaRPr lang="" altLang="en-US" sz="3200">
              <a:latin typeface="Noto Serif CJK JP" panose="02020400000000000000" charset="-122"/>
              <a:ea typeface="Noto Serif CJK JP" panose="02020400000000000000" charset="-122"/>
            </a:endParaRPr>
          </a:p>
        </p:txBody>
      </p:sp>
      <p:graphicFrame>
        <p:nvGraphicFramePr>
          <p:cNvPr id="4" name="Content Placeholder 3"/>
          <p:cNvGraphicFramePr/>
          <p:nvPr>
            <p:ph idx="1"/>
          </p:nvPr>
        </p:nvGraphicFramePr>
        <p:xfrm>
          <a:off x="25400" y="1581785"/>
          <a:ext cx="9093200" cy="3718560"/>
        </p:xfrm>
        <a:graphic>
          <a:graphicData uri="http://schemas.openxmlformats.org/drawingml/2006/table">
            <a:tbl>
              <a:tblPr firstRow="1" bandRow="1">
                <a:tableStyleId>{5C22544A-7EE6-4342-B048-85BDC9FD1C3A}</a:tableStyleId>
              </a:tblPr>
              <a:tblGrid>
                <a:gridCol w="1818640"/>
                <a:gridCol w="1284605"/>
                <a:gridCol w="1536065"/>
                <a:gridCol w="1343660"/>
                <a:gridCol w="3110230"/>
              </a:tblGrid>
              <a:tr h="1005840">
                <a:tc>
                  <a:txBody>
                    <a:bodyPr/>
                    <a:p>
                      <a:pPr algn="just">
                        <a:buNone/>
                      </a:pPr>
                      <a:r>
                        <a:rPr lang="" altLang="en-US" sz="2000">
                          <a:latin typeface="Noto Serif CJK JP" panose="02020400000000000000" charset="-122"/>
                          <a:ea typeface="Noto Serif CJK JP" panose="02020400000000000000" charset="-122"/>
                        </a:rPr>
                        <a:t>Data Type</a:t>
                      </a:r>
                      <a:endParaRPr lang="" altLang="en-US" sz="2000">
                        <a:latin typeface="Noto Serif CJK JP" panose="02020400000000000000" charset="-122"/>
                        <a:ea typeface="Noto Serif CJK JP" panose="02020400000000000000" charset="-122"/>
                      </a:endParaRPr>
                    </a:p>
                  </a:txBody>
                  <a:tcPr/>
                </a:tc>
                <a:tc>
                  <a:txBody>
                    <a:bodyPr/>
                    <a:p>
                      <a:pPr algn="just">
                        <a:buNone/>
                      </a:pPr>
                      <a:r>
                        <a:rPr lang="" altLang="en-US" sz="2000">
                          <a:latin typeface="Noto Serif CJK JP" panose="02020400000000000000" charset="-122"/>
                          <a:ea typeface="Noto Serif CJK JP" panose="02020400000000000000" charset="-122"/>
                        </a:rPr>
                        <a:t>Size in Memory (Byte)</a:t>
                      </a:r>
                      <a:endParaRPr lang="" altLang="en-US" sz="2000">
                        <a:latin typeface="Noto Serif CJK JP" panose="02020400000000000000" charset="-122"/>
                        <a:ea typeface="Noto Serif CJK JP" panose="02020400000000000000" charset="-122"/>
                      </a:endParaRPr>
                    </a:p>
                  </a:txBody>
                  <a:tcPr/>
                </a:tc>
                <a:tc>
                  <a:txBody>
                    <a:bodyPr/>
                    <a:p>
                      <a:pPr algn="just">
                        <a:buNone/>
                      </a:pPr>
                      <a:r>
                        <a:rPr lang="" altLang="en-US" sz="2000">
                          <a:latin typeface="Noto Serif CJK JP" panose="02020400000000000000" charset="-122"/>
                          <a:ea typeface="Noto Serif CJK JP" panose="02020400000000000000" charset="-122"/>
                        </a:rPr>
                        <a:t>Data Type</a:t>
                      </a:r>
                      <a:endParaRPr lang="" altLang="en-US" sz="2000">
                        <a:latin typeface="Noto Serif CJK JP" panose="02020400000000000000" charset="-122"/>
                        <a:ea typeface="Noto Serif CJK JP" panose="02020400000000000000" charset="-122"/>
                      </a:endParaRPr>
                    </a:p>
                  </a:txBody>
                  <a:tcPr/>
                </a:tc>
                <a:tc>
                  <a:txBody>
                    <a:bodyPr/>
                    <a:p>
                      <a:pPr algn="just">
                        <a:buNone/>
                      </a:pPr>
                      <a:r>
                        <a:rPr lang="" altLang="en-US" sz="2000">
                          <a:latin typeface="Noto Serif CJK JP" panose="02020400000000000000" charset="-122"/>
                          <a:ea typeface="Noto Serif CJK JP" panose="02020400000000000000" charset="-122"/>
                        </a:rPr>
                        <a:t> Size in Memory (Byte)</a:t>
                      </a:r>
                      <a:endParaRPr lang="" altLang="en-US" sz="2000">
                        <a:latin typeface="Noto Serif CJK JP" panose="02020400000000000000" charset="-122"/>
                        <a:ea typeface="Noto Serif CJK JP" panose="02020400000000000000" charset="-122"/>
                      </a:endParaRPr>
                    </a:p>
                  </a:txBody>
                  <a:tcPr/>
                </a:tc>
                <a:tc>
                  <a:txBody>
                    <a:bodyPr/>
                    <a:p>
                      <a:pPr algn="just">
                        <a:buNone/>
                      </a:pPr>
                      <a:r>
                        <a:rPr lang="" altLang="en-US" sz="2000">
                          <a:latin typeface="Noto Serif CJK JP" panose="02020400000000000000" charset="-122"/>
                          <a:ea typeface="Noto Serif CJK JP" panose="02020400000000000000" charset="-122"/>
                        </a:rPr>
                        <a:t>Example</a:t>
                      </a:r>
                      <a:endParaRPr lang="" altLang="en-US" sz="2000">
                        <a:latin typeface="Noto Serif CJK JP" panose="02020400000000000000" charset="-122"/>
                        <a:ea typeface="Noto Serif CJK JP" panose="02020400000000000000" charset="-122"/>
                      </a:endParaRPr>
                    </a:p>
                  </a:txBody>
                  <a:tcPr/>
                </a:tc>
              </a:tr>
              <a:tr h="381000">
                <a:tc>
                  <a:txBody>
                    <a:bodyPr/>
                    <a:p>
                      <a:pPr algn="just">
                        <a:buNone/>
                      </a:pPr>
                      <a:r>
                        <a:rPr lang="en-US" sz="2000">
                          <a:latin typeface="Noto Serif CJK JP" panose="02020400000000000000" charset="-122"/>
                          <a:ea typeface="Noto Serif CJK JP" panose="02020400000000000000" charset="-122"/>
                        </a:rPr>
                        <a:t>char</a:t>
                      </a:r>
                      <a:endParaRPr lang="en-US" sz="2000">
                        <a:latin typeface="Noto Serif CJK JP" panose="02020400000000000000" charset="-122"/>
                        <a:ea typeface="Noto Serif CJK JP" panose="02020400000000000000" charset="-122"/>
                      </a:endParaRPr>
                    </a:p>
                  </a:txBody>
                  <a:tcPr/>
                </a:tc>
                <a:tc>
                  <a:txBody>
                    <a:bodyPr/>
                    <a:p>
                      <a:pPr algn="just">
                        <a:buNone/>
                      </a:pPr>
                      <a:r>
                        <a:rPr lang="" altLang="en-US" sz="2000">
                          <a:latin typeface="Noto Serif CJK JP" panose="02020400000000000000" charset="-122"/>
                          <a:ea typeface="Noto Serif CJK JP" panose="02020400000000000000" charset="-122"/>
                        </a:rPr>
                        <a:t>1</a:t>
                      </a:r>
                      <a:endParaRPr lang="" altLang="en-US" sz="2000">
                        <a:latin typeface="Noto Serif CJK JP" panose="02020400000000000000" charset="-122"/>
                        <a:ea typeface="Noto Serif CJK JP" panose="02020400000000000000" charset="-122"/>
                      </a:endParaRPr>
                    </a:p>
                  </a:txBody>
                  <a:tcPr/>
                </a:tc>
                <a:tc>
                  <a:txBody>
                    <a:bodyPr/>
                    <a:p>
                      <a:pPr algn="just">
                        <a:buNone/>
                      </a:pPr>
                      <a:r>
                        <a:rPr lang="" altLang="en-US" sz="2000">
                          <a:latin typeface="Noto Serif CJK JP" panose="02020400000000000000" charset="-122"/>
                          <a:ea typeface="Noto Serif CJK JP" panose="02020400000000000000" charset="-122"/>
                        </a:rPr>
                        <a:t>Int</a:t>
                      </a:r>
                      <a:endParaRPr lang="" altLang="en-US" sz="2000">
                        <a:latin typeface="Noto Serif CJK JP" panose="02020400000000000000" charset="-122"/>
                        <a:ea typeface="Noto Serif CJK JP" panose="02020400000000000000" charset="-122"/>
                      </a:endParaRPr>
                    </a:p>
                  </a:txBody>
                  <a:tcPr/>
                </a:tc>
                <a:tc>
                  <a:txBody>
                    <a:bodyPr/>
                    <a:p>
                      <a:pPr algn="just">
                        <a:buNone/>
                      </a:pPr>
                      <a:r>
                        <a:rPr lang="" altLang="en-US" sz="2000">
                          <a:latin typeface="Noto Serif CJK JP" panose="02020400000000000000" charset="-122"/>
                          <a:ea typeface="Noto Serif CJK JP" panose="02020400000000000000" charset="-122"/>
                        </a:rPr>
                        <a:t>2</a:t>
                      </a:r>
                      <a:endParaRPr lang="" altLang="en-US" sz="2000">
                        <a:latin typeface="Noto Serif CJK JP" panose="02020400000000000000" charset="-122"/>
                        <a:ea typeface="Noto Serif CJK JP" panose="02020400000000000000" charset="-122"/>
                      </a:endParaRPr>
                    </a:p>
                  </a:txBody>
                  <a:tcPr/>
                </a:tc>
                <a:tc>
                  <a:txBody>
                    <a:bodyPr/>
                    <a:p>
                      <a:pPr algn="just">
                        <a:buNone/>
                      </a:pPr>
                      <a:r>
                        <a:rPr lang="" altLang="en-US" sz="2000">
                          <a:latin typeface="Noto Serif CJK JP" panose="02020400000000000000" charset="-122"/>
                          <a:ea typeface="Noto Serif CJK JP" panose="02020400000000000000" charset="-122"/>
                        </a:rPr>
                        <a:t>char var1 = 'a';</a:t>
                      </a:r>
                      <a:endParaRPr lang="" altLang="en-US" sz="2000">
                        <a:latin typeface="Noto Serif CJK JP" panose="02020400000000000000" charset="-122"/>
                        <a:ea typeface="Noto Serif CJK JP" panose="02020400000000000000" charset="-122"/>
                      </a:endParaRPr>
                    </a:p>
                    <a:p>
                      <a:pPr algn="just">
                        <a:buNone/>
                      </a:pPr>
                      <a:r>
                        <a:rPr lang="" altLang="en-US" sz="2000">
                          <a:latin typeface="Noto Serif CJK JP" panose="02020400000000000000" charset="-122"/>
                          <a:ea typeface="Noto Serif CJK JP" panose="02020400000000000000" charset="-122"/>
                        </a:rPr>
                        <a:t>int var2 = var1 ,  val2 value is 69</a:t>
                      </a:r>
                      <a:endParaRPr lang="" altLang="en-US" sz="2000">
                        <a:latin typeface="Noto Serif CJK JP" panose="02020400000000000000" charset="-122"/>
                        <a:ea typeface="Noto Serif CJK JP" panose="02020400000000000000" charset="-122"/>
                      </a:endParaRPr>
                    </a:p>
                  </a:txBody>
                  <a:tcPr/>
                </a:tc>
              </a:tr>
              <a:tr h="381000">
                <a:tc>
                  <a:txBody>
                    <a:bodyPr/>
                    <a:p>
                      <a:pPr algn="just">
                        <a:buNone/>
                      </a:pPr>
                      <a:r>
                        <a:rPr lang="" altLang="en-US" sz="2000">
                          <a:latin typeface="Noto Serif CJK JP" panose="02020400000000000000" charset="-122"/>
                          <a:ea typeface="Noto Serif CJK JP" panose="02020400000000000000" charset="-122"/>
                        </a:rPr>
                        <a:t>int</a:t>
                      </a:r>
                      <a:endParaRPr lang="" altLang="en-US" sz="2000">
                        <a:latin typeface="Noto Serif CJK JP" panose="02020400000000000000" charset="-122"/>
                        <a:ea typeface="Noto Serif CJK JP" panose="02020400000000000000" charset="-122"/>
                      </a:endParaRPr>
                    </a:p>
                  </a:txBody>
                  <a:tcPr/>
                </a:tc>
                <a:tc>
                  <a:txBody>
                    <a:bodyPr/>
                    <a:p>
                      <a:pPr algn="just">
                        <a:buNone/>
                      </a:pPr>
                      <a:r>
                        <a:rPr lang="" altLang="en-US" sz="2000">
                          <a:latin typeface="Noto Serif CJK JP" panose="02020400000000000000" charset="-122"/>
                          <a:ea typeface="Noto Serif CJK JP" panose="02020400000000000000" charset="-122"/>
                        </a:rPr>
                        <a:t>2</a:t>
                      </a:r>
                      <a:endParaRPr lang="" altLang="en-US" sz="2000">
                        <a:latin typeface="Noto Serif CJK JP" panose="02020400000000000000" charset="-122"/>
                        <a:ea typeface="Noto Serif CJK JP" panose="02020400000000000000" charset="-122"/>
                      </a:endParaRPr>
                    </a:p>
                  </a:txBody>
                  <a:tcPr/>
                </a:tc>
                <a:tc>
                  <a:txBody>
                    <a:bodyPr/>
                    <a:p>
                      <a:pPr algn="just">
                        <a:buNone/>
                      </a:pPr>
                      <a:r>
                        <a:rPr lang="" altLang="en-US" sz="2000">
                          <a:latin typeface="Noto Serif CJK JP" panose="02020400000000000000" charset="-122"/>
                          <a:ea typeface="Noto Serif CJK JP" panose="02020400000000000000" charset="-122"/>
                        </a:rPr>
                        <a:t>float</a:t>
                      </a:r>
                      <a:endParaRPr lang="" altLang="en-US" sz="2000">
                        <a:latin typeface="Noto Serif CJK JP" panose="02020400000000000000" charset="-122"/>
                        <a:ea typeface="Noto Serif CJK JP" panose="02020400000000000000" charset="-122"/>
                      </a:endParaRPr>
                    </a:p>
                  </a:txBody>
                  <a:tcPr/>
                </a:tc>
                <a:tc>
                  <a:txBody>
                    <a:bodyPr/>
                    <a:p>
                      <a:pPr algn="just">
                        <a:buNone/>
                      </a:pPr>
                      <a:r>
                        <a:rPr lang="" altLang="en-US" sz="2000">
                          <a:latin typeface="Noto Serif CJK JP" panose="02020400000000000000" charset="-122"/>
                          <a:ea typeface="Noto Serif CJK JP" panose="02020400000000000000" charset="-122"/>
                        </a:rPr>
                        <a:t>4</a:t>
                      </a:r>
                      <a:endParaRPr lang="" altLang="en-US" sz="2000">
                        <a:latin typeface="Noto Serif CJK JP" panose="02020400000000000000" charset="-122"/>
                        <a:ea typeface="Noto Serif CJK JP" panose="02020400000000000000" charset="-122"/>
                      </a:endParaRPr>
                    </a:p>
                  </a:txBody>
                  <a:tcPr/>
                </a:tc>
                <a:tc>
                  <a:txBody>
                    <a:bodyPr/>
                    <a:p>
                      <a:pPr algn="just">
                        <a:buNone/>
                      </a:pPr>
                      <a:r>
                        <a:rPr lang="" altLang="en-US" sz="2000">
                          <a:latin typeface="Noto Serif CJK JP" panose="02020400000000000000" charset="-122"/>
                          <a:ea typeface="Noto Serif CJK JP" panose="02020400000000000000" charset="-122"/>
                        </a:rPr>
                        <a:t>int var1 = 2;</a:t>
                      </a:r>
                      <a:endParaRPr lang="" altLang="en-US" sz="2000">
                        <a:latin typeface="Noto Serif CJK JP" panose="02020400000000000000" charset="-122"/>
                        <a:ea typeface="Noto Serif CJK JP" panose="02020400000000000000" charset="-122"/>
                      </a:endParaRPr>
                    </a:p>
                    <a:p>
                      <a:pPr algn="just">
                        <a:buNone/>
                      </a:pPr>
                      <a:r>
                        <a:rPr lang="" altLang="en-US" sz="2000">
                          <a:latin typeface="Noto Serif CJK JP" panose="02020400000000000000" charset="-122"/>
                          <a:ea typeface="Noto Serif CJK JP" panose="02020400000000000000" charset="-122"/>
                        </a:rPr>
                        <a:t>float var2 = var1 </a:t>
                      </a:r>
                      <a:r>
                        <a:rPr lang="en-US" altLang="en-US" sz="2000">
                          <a:latin typeface="Noto Serif CJK JP" panose="02020400000000000000" charset="-122"/>
                          <a:ea typeface="Noto Serif CJK JP" panose="02020400000000000000" charset="-122"/>
                          <a:sym typeface="+mn-ea"/>
                        </a:rPr>
                        <a:t>,  val2 value is </a:t>
                      </a:r>
                      <a:r>
                        <a:rPr lang="" altLang="en-US" sz="2000">
                          <a:latin typeface="Noto Serif CJK JP" panose="02020400000000000000" charset="-122"/>
                          <a:ea typeface="Noto Serif CJK JP" panose="02020400000000000000" charset="-122"/>
                          <a:sym typeface="+mn-ea"/>
                        </a:rPr>
                        <a:t>2.0</a:t>
                      </a:r>
                      <a:endParaRPr lang="en-US" altLang="en-US" sz="2000">
                        <a:latin typeface="Noto Serif CJK JP" panose="02020400000000000000" charset="-122"/>
                        <a:ea typeface="Noto Serif CJK JP" panose="02020400000000000000" charset="-122"/>
                        <a:sym typeface="+mn-ea"/>
                      </a:endParaRPr>
                    </a:p>
                    <a:p>
                      <a:pPr algn="just">
                        <a:buNone/>
                      </a:pPr>
                      <a:endParaRPr lang="" altLang="en-US" sz="2000">
                        <a:latin typeface="Noto Serif CJK JP" panose="02020400000000000000" charset="-122"/>
                        <a:ea typeface="Noto Serif CJK JP" panose="02020400000000000000" charset="-122"/>
                      </a:endParaRPr>
                    </a:p>
                  </a:txBody>
                  <a:tcPr/>
                </a:tc>
              </a:tr>
              <a:tr h="381000">
                <a:tc>
                  <a:txBody>
                    <a:bodyPr/>
                    <a:p>
                      <a:pPr algn="just">
                        <a:buNone/>
                      </a:pPr>
                      <a:r>
                        <a:rPr lang="" altLang="en-US" sz="2000">
                          <a:latin typeface="Noto Serif CJK JP" panose="02020400000000000000" charset="-122"/>
                          <a:ea typeface="Noto Serif CJK JP" panose="02020400000000000000" charset="-122"/>
                        </a:rPr>
                        <a:t>float</a:t>
                      </a:r>
                      <a:endParaRPr lang="" altLang="en-US" sz="2000">
                        <a:latin typeface="Noto Serif CJK JP" panose="02020400000000000000" charset="-122"/>
                        <a:ea typeface="Noto Serif CJK JP" panose="02020400000000000000" charset="-122"/>
                      </a:endParaRPr>
                    </a:p>
                  </a:txBody>
                  <a:tcPr/>
                </a:tc>
                <a:tc>
                  <a:txBody>
                    <a:bodyPr/>
                    <a:p>
                      <a:pPr algn="just">
                        <a:buNone/>
                      </a:pPr>
                      <a:r>
                        <a:rPr lang="" altLang="en-US" sz="2000">
                          <a:latin typeface="Noto Serif CJK JP" panose="02020400000000000000" charset="-122"/>
                          <a:ea typeface="Noto Serif CJK JP" panose="02020400000000000000" charset="-122"/>
                        </a:rPr>
                        <a:t>4</a:t>
                      </a:r>
                      <a:endParaRPr lang="" altLang="en-US" sz="2000">
                        <a:latin typeface="Noto Serif CJK JP" panose="02020400000000000000" charset="-122"/>
                        <a:ea typeface="Noto Serif CJK JP" panose="02020400000000000000" charset="-122"/>
                      </a:endParaRPr>
                    </a:p>
                  </a:txBody>
                  <a:tcPr/>
                </a:tc>
                <a:tc>
                  <a:txBody>
                    <a:bodyPr/>
                    <a:p>
                      <a:pPr algn="just">
                        <a:buNone/>
                      </a:pPr>
                      <a:r>
                        <a:rPr lang="" altLang="en-US" sz="2000">
                          <a:latin typeface="Noto Serif CJK JP" panose="02020400000000000000" charset="-122"/>
                          <a:ea typeface="Noto Serif CJK JP" panose="02020400000000000000" charset="-122"/>
                        </a:rPr>
                        <a:t>int</a:t>
                      </a:r>
                      <a:endParaRPr lang="" altLang="en-US" sz="2000">
                        <a:latin typeface="Noto Serif CJK JP" panose="02020400000000000000" charset="-122"/>
                        <a:ea typeface="Noto Serif CJK JP" panose="02020400000000000000" charset="-122"/>
                      </a:endParaRPr>
                    </a:p>
                  </a:txBody>
                  <a:tcPr/>
                </a:tc>
                <a:tc>
                  <a:txBody>
                    <a:bodyPr/>
                    <a:p>
                      <a:pPr algn="just">
                        <a:buNone/>
                      </a:pPr>
                      <a:r>
                        <a:rPr lang="" altLang="en-US" sz="2000">
                          <a:latin typeface="Noto Serif CJK JP" panose="02020400000000000000" charset="-122"/>
                          <a:ea typeface="Noto Serif CJK JP" panose="02020400000000000000" charset="-122"/>
                        </a:rPr>
                        <a:t>2</a:t>
                      </a:r>
                      <a:endParaRPr lang="" altLang="en-US" sz="2000">
                        <a:latin typeface="Noto Serif CJK JP" panose="02020400000000000000" charset="-122"/>
                        <a:ea typeface="Noto Serif CJK JP" panose="02020400000000000000" charset="-122"/>
                      </a:endParaRPr>
                    </a:p>
                  </a:txBody>
                  <a:tcPr/>
                </a:tc>
                <a:tc>
                  <a:txBody>
                    <a:bodyPr/>
                    <a:p>
                      <a:pPr algn="just">
                        <a:buNone/>
                      </a:pPr>
                      <a:r>
                        <a:rPr lang="" altLang="en-US" sz="2000">
                          <a:latin typeface="Noto Serif CJK JP" panose="02020400000000000000" charset="-122"/>
                          <a:ea typeface="Noto Serif CJK JP" panose="02020400000000000000" charset="-122"/>
                        </a:rPr>
                        <a:t>float </a:t>
                      </a:r>
                      <a:r>
                        <a:rPr lang="en-US" altLang="en-US" sz="2000">
                          <a:latin typeface="Noto Serif CJK JP" panose="02020400000000000000" charset="-122"/>
                          <a:ea typeface="Noto Serif CJK JP" panose="02020400000000000000" charset="-122"/>
                        </a:rPr>
                        <a:t>var1 = 2</a:t>
                      </a:r>
                      <a:r>
                        <a:rPr lang="" altLang="en-US" sz="2000">
                          <a:latin typeface="Noto Serif CJK JP" panose="02020400000000000000" charset="-122"/>
                          <a:ea typeface="Noto Serif CJK JP" panose="02020400000000000000" charset="-122"/>
                        </a:rPr>
                        <a:t>.2</a:t>
                      </a:r>
                      <a:r>
                        <a:rPr lang="en-US" altLang="en-US" sz="2000">
                          <a:latin typeface="Noto Serif CJK JP" panose="02020400000000000000" charset="-122"/>
                          <a:ea typeface="Noto Serif CJK JP" panose="02020400000000000000" charset="-122"/>
                        </a:rPr>
                        <a:t>;</a:t>
                      </a:r>
                      <a:endParaRPr lang="en-US" altLang="en-US" sz="2000">
                        <a:latin typeface="Noto Serif CJK JP" panose="02020400000000000000" charset="-122"/>
                        <a:ea typeface="Noto Serif CJK JP" panose="02020400000000000000" charset="-122"/>
                      </a:endParaRPr>
                    </a:p>
                    <a:p>
                      <a:pPr algn="just">
                        <a:buNone/>
                      </a:pPr>
                      <a:r>
                        <a:rPr lang="" altLang="en-US" sz="2000">
                          <a:latin typeface="Noto Serif CJK JP" panose="02020400000000000000" charset="-122"/>
                          <a:ea typeface="Noto Serif CJK JP" panose="02020400000000000000" charset="-122"/>
                        </a:rPr>
                        <a:t>int </a:t>
                      </a:r>
                      <a:r>
                        <a:rPr lang="en-US" altLang="en-US" sz="2000">
                          <a:latin typeface="Noto Serif CJK JP" panose="02020400000000000000" charset="-122"/>
                          <a:ea typeface="Noto Serif CJK JP" panose="02020400000000000000" charset="-122"/>
                        </a:rPr>
                        <a:t>var2 = var1 </a:t>
                      </a:r>
                      <a:r>
                        <a:rPr lang="en-US" altLang="en-US" sz="2000">
                          <a:latin typeface="Noto Serif CJK JP" panose="02020400000000000000" charset="-122"/>
                          <a:ea typeface="Noto Serif CJK JP" panose="02020400000000000000" charset="-122"/>
                          <a:sym typeface="+mn-ea"/>
                        </a:rPr>
                        <a:t>,  val2 value is 2</a:t>
                      </a:r>
                      <a:endParaRPr lang="en-US" altLang="en-US" sz="2000">
                        <a:latin typeface="Noto Serif CJK JP" panose="02020400000000000000" charset="-122"/>
                        <a:ea typeface="Noto Serif CJK JP" panose="02020400000000000000" charset="-122"/>
                      </a:endParaRP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 altLang="en-US" sz="3200">
                <a:latin typeface="Noto Serif CJK JP" panose="02020400000000000000" charset="-122"/>
                <a:ea typeface="Noto Serif CJK JP" panose="02020400000000000000" charset="-122"/>
              </a:rPr>
              <a:t>Cont.</a:t>
            </a:r>
            <a:endParaRPr lang=""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5474335"/>
          </a:xfrm>
        </p:spPr>
        <p:txBody>
          <a:bodyPr/>
          <a:p>
            <a:pPr algn="just">
              <a:lnSpc>
                <a:spcPct val="200000"/>
              </a:lnSpc>
            </a:pPr>
            <a:r>
              <a:rPr lang="en-US" sz="1800">
                <a:latin typeface="Noto Serif CJK JP" panose="02020400000000000000" charset="-122"/>
                <a:ea typeface="Noto Serif CJK JP" panose="02020400000000000000" charset="-122"/>
              </a:rPr>
              <a:t>Explicit Type Conversion: </a:t>
            </a:r>
            <a:endParaRPr lang="en-US" sz="1800">
              <a:latin typeface="Noto Serif CJK JP" panose="02020400000000000000" charset="-122"/>
              <a:ea typeface="Noto Serif CJK JP" panose="02020400000000000000" charset="-122"/>
            </a:endParaRPr>
          </a:p>
          <a:p>
            <a:pPr lvl="1" algn="just">
              <a:lnSpc>
                <a:spcPct val="200000"/>
              </a:lnSpc>
            </a:pPr>
            <a:r>
              <a:rPr lang="en-US" sz="1575">
                <a:latin typeface="Noto Serif CJK JP" panose="02020400000000000000" charset="-122"/>
                <a:ea typeface="Noto Serif CJK JP" panose="02020400000000000000" charset="-122"/>
              </a:rPr>
              <a:t>This process is also called type casting and it is user-defined. Here the user can typecast the result to make it of a particular data type</a:t>
            </a:r>
            <a:endParaRPr lang="en-US" sz="1575">
              <a:latin typeface="Noto Serif CJK JP" panose="02020400000000000000" charset="-122"/>
              <a:ea typeface="Noto Serif CJK JP" panose="02020400000000000000" charset="-122"/>
            </a:endParaRPr>
          </a:p>
          <a:p>
            <a:pPr lvl="1" algn="just">
              <a:lnSpc>
                <a:spcPct val="200000"/>
              </a:lnSpc>
            </a:pPr>
            <a:r>
              <a:rPr lang="en-US" sz="1575">
                <a:latin typeface="Noto Serif CJK JP" panose="02020400000000000000" charset="-122"/>
                <a:ea typeface="Noto Serif CJK JP" panose="02020400000000000000" charset="-122"/>
              </a:rPr>
              <a:t>Converting by assignment: This is done by explicitly defining the required type in front of the expression in parenthesis. This can be also considered as forceful casting.</a:t>
            </a:r>
            <a:endParaRPr lang="en-US" sz="1575">
              <a:latin typeface="Noto Serif CJK JP" panose="02020400000000000000" charset="-122"/>
              <a:ea typeface="Noto Serif CJK JP" panose="02020400000000000000" charset="-122"/>
            </a:endParaRPr>
          </a:p>
          <a:p>
            <a:pPr algn="just">
              <a:lnSpc>
                <a:spcPct val="200000"/>
              </a:lnSpc>
            </a:pPr>
            <a:endParaRPr lang="en-US" sz="1575">
              <a:latin typeface="Noto Serif CJK JP" panose="02020400000000000000" charset="-122"/>
              <a:ea typeface="Noto Serif CJK JP" panose="02020400000000000000" charset="-122"/>
            </a:endParaRPr>
          </a:p>
          <a:p>
            <a:pPr marL="914400" lvl="2" indent="0" algn="just">
              <a:lnSpc>
                <a:spcPct val="120000"/>
              </a:lnSpc>
              <a:buNone/>
            </a:pPr>
            <a:r>
              <a:rPr lang="en-US" sz="1800">
                <a:latin typeface="FreeMono" panose="020F0409020205020404" charset="0"/>
                <a:ea typeface="FreeMono" panose="020F0409020205020404" charset="0"/>
              </a:rPr>
              <a:t>Syntax: </a:t>
            </a:r>
            <a:endParaRPr lang="en-US" sz="1800">
              <a:latin typeface="FreeMono" panose="020F0409020205020404" charset="0"/>
              <a:ea typeface="FreeMono" panose="020F0409020205020404" charset="0"/>
            </a:endParaRPr>
          </a:p>
          <a:p>
            <a:pPr marL="914400" lvl="2" indent="0" algn="just">
              <a:lnSpc>
                <a:spcPct val="120000"/>
              </a:lnSpc>
              <a:buNone/>
            </a:pPr>
            <a:r>
              <a:rPr lang="" altLang="en-US" sz="1800">
                <a:latin typeface="FreeMono" panose="020F0409020205020404" charset="0"/>
                <a:ea typeface="FreeMono" panose="020F0409020205020404" charset="0"/>
              </a:rPr>
              <a:t>Eg :  double x = 1.2;  // Explicit conversion from 				//double to int </a:t>
            </a:r>
            <a:endParaRPr lang="" altLang="en-US" sz="1800">
              <a:latin typeface="FreeMono" panose="020F0409020205020404" charset="0"/>
              <a:ea typeface="FreeMono" panose="020F0409020205020404" charset="0"/>
            </a:endParaRPr>
          </a:p>
          <a:p>
            <a:pPr marL="914400" lvl="2" indent="0" algn="just">
              <a:lnSpc>
                <a:spcPct val="120000"/>
              </a:lnSpc>
              <a:buNone/>
            </a:pPr>
            <a:r>
              <a:rPr lang="" altLang="en-US" sz="1800">
                <a:latin typeface="FreeMono" panose="020F0409020205020404" charset="0"/>
                <a:ea typeface="FreeMono" panose="020F0409020205020404" charset="0"/>
              </a:rPr>
              <a:t>    int sum = (int)x + 1; </a:t>
            </a:r>
            <a:endParaRPr lang="" altLang="en-US" sz="1800">
              <a:latin typeface="FreeMono" panose="020F0409020205020404" charset="0"/>
              <a:ea typeface="FreeMono" panose="020F04090202050204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Variable Declaration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200000"/>
              </a:lnSpc>
            </a:pPr>
            <a:r>
              <a:rPr lang="en-US" sz="1800">
                <a:latin typeface="Noto Serif CJK JP" panose="02020400000000000000" charset="-122"/>
                <a:ea typeface="Noto Serif CJK JP" panose="02020400000000000000" charset="-122"/>
              </a:rPr>
              <a:t> </a:t>
            </a:r>
            <a:r>
              <a:rPr lang="" altLang="en-US" sz="1800">
                <a:latin typeface="Noto Serif CJK JP" panose="02020400000000000000" charset="-122"/>
                <a:ea typeface="Noto Serif CJK JP" panose="02020400000000000000" charset="-122"/>
              </a:rPr>
              <a:t>P</a:t>
            </a:r>
            <a:r>
              <a:rPr lang="en-US" sz="1800">
                <a:latin typeface="Noto Serif CJK JP" panose="02020400000000000000" charset="-122"/>
                <a:ea typeface="Noto Serif CJK JP" panose="02020400000000000000" charset="-122"/>
              </a:rPr>
              <a:t>rovides assurance to the compiler that there is one variable existing with the given type and name . </a:t>
            </a:r>
            <a:endParaRPr lang="en-US" sz="1800">
              <a:latin typeface="Noto Serif CJK JP" panose="02020400000000000000" charset="-122"/>
              <a:ea typeface="Noto Serif CJK JP" panose="02020400000000000000" charset="-122"/>
            </a:endParaRPr>
          </a:p>
          <a:p>
            <a:pPr algn="just">
              <a:lnSpc>
                <a:spcPct val="200000"/>
              </a:lnSpc>
            </a:pPr>
            <a:r>
              <a:rPr lang="" altLang="en-US" sz="1800">
                <a:latin typeface="Noto Serif CJK JP" panose="02020400000000000000" charset="-122"/>
                <a:ea typeface="Noto Serif CJK JP" panose="02020400000000000000" charset="-122"/>
              </a:rPr>
              <a:t>Declaration has</a:t>
            </a:r>
            <a:r>
              <a:rPr lang="en-US" sz="1800">
                <a:latin typeface="Noto Serif CJK JP" panose="02020400000000000000" charset="-122"/>
                <a:ea typeface="Noto Serif CJK JP" panose="02020400000000000000" charset="-122"/>
              </a:rPr>
              <a:t> meaning at the time of compilation only, compiler needs actual variable definition at the time of linking of the program.</a:t>
            </a:r>
            <a:endParaRPr lang="en-US" sz="1800">
              <a:latin typeface="Noto Serif CJK JP" panose="02020400000000000000" charset="-122"/>
              <a:ea typeface="Noto Serif CJK JP" panose="02020400000000000000" charset="-122"/>
            </a:endParaRPr>
          </a:p>
          <a:p>
            <a:pPr algn="just">
              <a:lnSpc>
                <a:spcPct val="200000"/>
              </a:lnSpc>
            </a:pPr>
            <a:r>
              <a:rPr lang="" altLang="en-US" sz="1800" b="1">
                <a:latin typeface="Noto Serif CJK JP" panose="02020400000000000000" charset="-122"/>
                <a:ea typeface="Noto Serif CJK JP" panose="02020400000000000000" charset="-122"/>
              </a:rPr>
              <a:t>Named stored location</a:t>
            </a:r>
            <a:endParaRPr lang="en-US" sz="1800">
              <a:latin typeface="Noto Serif CJK JP" panose="02020400000000000000" charset="-122"/>
              <a:ea typeface="Noto Serif CJK JP" panose="02020400000000000000" charset="-122"/>
            </a:endParaRPr>
          </a:p>
          <a:p>
            <a:pPr algn="just">
              <a:lnSpc>
                <a:spcPct val="200000"/>
              </a:lnSpc>
            </a:pPr>
            <a:endParaRPr lang="en-US" sz="1800">
              <a:latin typeface="Noto Serif CJK JP" panose="02020400000000000000" charset="-122"/>
              <a:ea typeface="Noto Serif CJK JP" panose="02020400000000000000" charset="-122"/>
            </a:endParaRPr>
          </a:p>
          <a:p>
            <a:pPr marL="0" indent="0" algn="just">
              <a:lnSpc>
                <a:spcPct val="150000"/>
              </a:lnSpc>
              <a:buNone/>
            </a:pPr>
            <a:r>
              <a:rPr lang="" altLang="en-US" sz="1800">
                <a:latin typeface="FreeMono" panose="020F0409020205020404" charset="0"/>
                <a:ea typeface="FreeMono" panose="020F0409020205020404" charset="0"/>
              </a:rPr>
              <a:t>Eg :</a:t>
            </a:r>
            <a:endParaRPr lang="" altLang="en-US" sz="1800">
              <a:latin typeface="FreeMono" panose="020F0409020205020404" charset="0"/>
              <a:ea typeface="FreeMono" panose="020F0409020205020404" charset="0"/>
            </a:endParaRPr>
          </a:p>
          <a:p>
            <a:pPr marL="0" indent="0" algn="just">
              <a:lnSpc>
                <a:spcPct val="150000"/>
              </a:lnSpc>
              <a:buNone/>
            </a:pPr>
            <a:r>
              <a:rPr lang="" altLang="en-US" sz="1800">
                <a:latin typeface="FreeMono" panose="020F0409020205020404" charset="0"/>
                <a:ea typeface="FreeMono" panose="020F0409020205020404" charset="0"/>
              </a:rPr>
              <a:t> 	int var1;</a:t>
            </a:r>
            <a:endParaRPr lang="" altLang="en-US" sz="1800">
              <a:latin typeface="FreeMono" panose="020F0409020205020404" charset="0"/>
              <a:ea typeface="FreeMono" panose="020F0409020205020404" charset="0"/>
            </a:endParaRPr>
          </a:p>
          <a:p>
            <a:pPr marL="914400" lvl="2" indent="0" algn="just">
              <a:lnSpc>
                <a:spcPct val="150000"/>
              </a:lnSpc>
              <a:buNone/>
            </a:pPr>
            <a:r>
              <a:rPr lang="" altLang="en-US" sz="1800">
                <a:latin typeface="FreeMono" panose="020F0409020205020404" charset="0"/>
                <a:ea typeface="FreeMono" panose="020F0409020205020404" charset="0"/>
              </a:rPr>
              <a:t>char var2 = 'a' </a:t>
            </a:r>
            <a:endParaRPr lang="" altLang="en-US" sz="1800">
              <a:latin typeface="FreeMono" panose="020F0409020205020404" charset="0"/>
              <a:ea typeface="FreeMono" panose="020F0409020205020404" charset="0"/>
            </a:endParaRPr>
          </a:p>
          <a:p>
            <a:pPr marL="914400" lvl="2" indent="0" algn="just">
              <a:lnSpc>
                <a:spcPct val="120000"/>
              </a:lnSpc>
              <a:buNone/>
            </a:pPr>
            <a:r>
              <a:rPr lang="" altLang="en-US" sz="1800">
                <a:latin typeface="FreeMono" panose="020F0409020205020404" charset="0"/>
                <a:ea typeface="FreeMono" panose="020F0409020205020404" charset="0"/>
              </a:rPr>
              <a:t>// Memory address 1020 and its content can be accessed // using variable name var2</a:t>
            </a:r>
            <a:endParaRPr lang="" altLang="en-US" sz="1800">
              <a:latin typeface="FreeMono" panose="020F0409020205020404" charset="0"/>
              <a:ea typeface="FreeMono" panose="020F0409020205020404" charset="0"/>
            </a:endParaRPr>
          </a:p>
        </p:txBody>
      </p:sp>
      <p:sp>
        <p:nvSpPr>
          <p:cNvPr id="4" name="Rectangle 3"/>
          <p:cNvSpPr/>
          <p:nvPr/>
        </p:nvSpPr>
        <p:spPr>
          <a:xfrm>
            <a:off x="3657600" y="4267200"/>
            <a:ext cx="4495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3657600" y="4267200"/>
            <a:ext cx="732790" cy="368300"/>
          </a:xfrm>
          <a:prstGeom prst="rect">
            <a:avLst/>
          </a:prstGeom>
          <a:noFill/>
        </p:spPr>
        <p:txBody>
          <a:bodyPr wrap="none" rtlCol="0">
            <a:spAutoFit/>
          </a:bodyPr>
          <a:p>
            <a:r>
              <a:rPr lang="" altLang="en-US">
                <a:latin typeface="Noto Serif CJK JP" panose="02020400000000000000" charset="-122"/>
                <a:ea typeface="Noto Serif CJK JP" panose="02020400000000000000" charset="-122"/>
              </a:rPr>
              <a:t>RAM</a:t>
            </a:r>
            <a:endParaRPr lang="" altLang="en-US">
              <a:latin typeface="Noto Serif CJK JP" panose="02020400000000000000" charset="-122"/>
              <a:ea typeface="Noto Serif CJK JP" panose="02020400000000000000" charset="-122"/>
            </a:endParaRPr>
          </a:p>
        </p:txBody>
      </p:sp>
      <p:sp>
        <p:nvSpPr>
          <p:cNvPr id="9" name="Text Box 8"/>
          <p:cNvSpPr txBox="1"/>
          <p:nvPr/>
        </p:nvSpPr>
        <p:spPr>
          <a:xfrm>
            <a:off x="4971415" y="4430395"/>
            <a:ext cx="337820" cy="36830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p>
            <a:r>
              <a:rPr lang="" altLang="en-US">
                <a:solidFill>
                  <a:srgbClr val="FF0000"/>
                </a:solidFill>
              </a:rPr>
              <a:t>a</a:t>
            </a:r>
            <a:endParaRPr lang="" altLang="en-US">
              <a:solidFill>
                <a:srgbClr val="FF0000"/>
              </a:solidFill>
            </a:endParaRPr>
          </a:p>
        </p:txBody>
      </p:sp>
      <p:sp>
        <p:nvSpPr>
          <p:cNvPr id="10" name="Text Box 9"/>
          <p:cNvSpPr txBox="1"/>
          <p:nvPr/>
        </p:nvSpPr>
        <p:spPr>
          <a:xfrm>
            <a:off x="4786630" y="4813300"/>
            <a:ext cx="708025" cy="368300"/>
          </a:xfrm>
          <a:prstGeom prst="rect">
            <a:avLst/>
          </a:prstGeom>
          <a:noFill/>
        </p:spPr>
        <p:txBody>
          <a:bodyPr wrap="square" rtlCol="0">
            <a:spAutoFit/>
          </a:bodyPr>
          <a:p>
            <a:r>
              <a:rPr lang="" altLang="en-US"/>
              <a:t>1020</a:t>
            </a:r>
            <a:endParaRPr lang="" altLang="en-US"/>
          </a:p>
        </p:txBody>
      </p:sp>
      <p:sp>
        <p:nvSpPr>
          <p:cNvPr id="11" name="Rectangle 10"/>
          <p:cNvSpPr/>
          <p:nvPr/>
        </p:nvSpPr>
        <p:spPr>
          <a:xfrm>
            <a:off x="6346825" y="4493895"/>
            <a:ext cx="1234440" cy="320040"/>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 altLang="en-US"/>
              <a:t>343</a:t>
            </a:r>
            <a:endParaRPr lang="" altLang="en-US"/>
          </a:p>
        </p:txBody>
      </p:sp>
      <p:sp>
        <p:nvSpPr>
          <p:cNvPr id="12" name="Text Box 11"/>
          <p:cNvSpPr txBox="1"/>
          <p:nvPr/>
        </p:nvSpPr>
        <p:spPr>
          <a:xfrm>
            <a:off x="6346825" y="4813935"/>
            <a:ext cx="1402080" cy="368300"/>
          </a:xfrm>
          <a:prstGeom prst="rect">
            <a:avLst/>
          </a:prstGeom>
          <a:noFill/>
        </p:spPr>
        <p:txBody>
          <a:bodyPr wrap="square" rtlCol="0">
            <a:spAutoFit/>
          </a:bodyPr>
          <a:p>
            <a:r>
              <a:rPr lang="" altLang="en-US"/>
              <a:t>1025  1026</a:t>
            </a:r>
            <a:endParaRPr lang=""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C++ Statements</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100000"/>
              </a:lnSpc>
            </a:pPr>
            <a:r>
              <a:rPr lang="" altLang="en-US" sz="1800">
                <a:latin typeface="Noto Serif CJK JP" panose="02020400000000000000" charset="-122"/>
                <a:ea typeface="Noto Serif CJK JP" panose="02020400000000000000" charset="-122"/>
              </a:rPr>
              <a:t>T</a:t>
            </a:r>
            <a:r>
              <a:rPr lang="en-US" altLang="en-US" sz="1800">
                <a:latin typeface="Noto Serif CJK JP" panose="02020400000000000000" charset="-122"/>
                <a:ea typeface="Noto Serif CJK JP" panose="02020400000000000000" charset="-122"/>
              </a:rPr>
              <a:t>he program elements that control how and in what order objects are manipulated.</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 altLang="en-US" sz="1800">
                <a:latin typeface="Noto Serif CJK JP" panose="02020400000000000000" charset="-122"/>
                <a:ea typeface="Noto Serif CJK JP" panose="02020400000000000000" charset="-122"/>
              </a:rPr>
              <a:t>S</a:t>
            </a:r>
            <a:r>
              <a:rPr lang="en-US" altLang="en-US" sz="1800">
                <a:latin typeface="Noto Serif CJK JP" panose="02020400000000000000" charset="-122"/>
                <a:ea typeface="Noto Serif CJK JP" panose="02020400000000000000" charset="-122"/>
              </a:rPr>
              <a:t>tatements are executed sequentially, except when an expression statement, a selection statement, an iteration statement, or a jump statement specifically modifies that sequence.</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Categories of Statements</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Expression statements</a:t>
            </a:r>
            <a:r>
              <a:rPr lang="en-US" altLang="en-US" sz="1600">
                <a:latin typeface="Noto Serif CJK JP" panose="02020400000000000000" charset="-122"/>
                <a:ea typeface="Noto Serif CJK JP" panose="02020400000000000000" charset="-122"/>
              </a:rPr>
              <a:t>. These statements evaluate an expression for its side effects or for its return value.</a:t>
            </a:r>
            <a:endParaRPr lang="en-US" altLang="en-US" sz="1600">
              <a:latin typeface="Noto Serif CJK JP" panose="02020400000000000000" charset="-122"/>
              <a:ea typeface="Noto Serif CJK JP" panose="02020400000000000000" charset="-122"/>
            </a:endParaRPr>
          </a:p>
          <a:p>
            <a:pPr lvl="1" algn="just">
              <a:lnSpc>
                <a:spcPct val="100000"/>
              </a:lnSpc>
            </a:pPr>
            <a:endParaRPr lang="en-US" altLang="en-US" sz="16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Null statements</a:t>
            </a:r>
            <a:r>
              <a:rPr lang="en-US" altLang="en-US" sz="1600">
                <a:latin typeface="Noto Serif CJK JP" panose="02020400000000000000" charset="-122"/>
                <a:ea typeface="Noto Serif CJK JP" panose="02020400000000000000" charset="-122"/>
              </a:rPr>
              <a:t>. These statements can be provided where a statement is required by the C++ syntax but where no action is to be taken.</a:t>
            </a:r>
            <a:endParaRPr lang="en-US" altLang="en-US" sz="1600">
              <a:latin typeface="Noto Serif CJK JP" panose="02020400000000000000" charset="-122"/>
              <a:ea typeface="Noto Serif CJK JP" panose="02020400000000000000" charset="-122"/>
            </a:endParaRPr>
          </a:p>
          <a:p>
            <a:pPr lvl="1" algn="just">
              <a:lnSpc>
                <a:spcPct val="100000"/>
              </a:lnSpc>
            </a:pPr>
            <a:endParaRPr lang="en-US" altLang="en-US" sz="16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Compound statements</a:t>
            </a:r>
            <a:r>
              <a:rPr lang="en-US" altLang="en-US" sz="1600">
                <a:latin typeface="Noto Serif CJK JP" panose="02020400000000000000" charset="-122"/>
                <a:ea typeface="Noto Serif CJK JP" panose="02020400000000000000" charset="-122"/>
              </a:rPr>
              <a:t>. These statements are groups of statements enclosed in curly braces ({ }). They can be used wherever a single statement may be used.</a:t>
            </a:r>
            <a:endParaRPr lang="en-US" altLang="en-US" sz="1575">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C++ Statements</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Categories of Statements</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Selection statements</a:t>
            </a:r>
            <a:r>
              <a:rPr lang="en-US" altLang="en-US" sz="1600">
                <a:latin typeface="Noto Serif CJK JP" panose="02020400000000000000" charset="-122"/>
                <a:ea typeface="Noto Serif CJK JP" panose="02020400000000000000" charset="-122"/>
              </a:rPr>
              <a:t>. These statements perform a test; they then execute one section of code if the test evaluates to true (nonzero). They may execute another section of code if the test evaluates to false.</a:t>
            </a:r>
            <a:endParaRPr lang="en-US" altLang="en-US" sz="1600">
              <a:latin typeface="Noto Serif CJK JP" panose="02020400000000000000" charset="-122"/>
              <a:ea typeface="Noto Serif CJK JP" panose="02020400000000000000" charset="-122"/>
            </a:endParaRPr>
          </a:p>
          <a:p>
            <a:pPr lvl="1" algn="just">
              <a:lnSpc>
                <a:spcPct val="100000"/>
              </a:lnSpc>
            </a:pPr>
            <a:endParaRPr lang="en-US" altLang="en-US" sz="16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Iteration statements</a:t>
            </a:r>
            <a:r>
              <a:rPr lang="en-US" altLang="en-US" sz="1600">
                <a:latin typeface="Noto Serif CJK JP" panose="02020400000000000000" charset="-122"/>
                <a:ea typeface="Noto Serif CJK JP" panose="02020400000000000000" charset="-122"/>
              </a:rPr>
              <a:t>. These statements provide for repeated execution of a block of code until a specified termination criterion is met.</a:t>
            </a:r>
            <a:endParaRPr lang="en-US" altLang="en-US" sz="1600">
              <a:latin typeface="Noto Serif CJK JP" panose="02020400000000000000" charset="-122"/>
              <a:ea typeface="Noto Serif CJK JP" panose="02020400000000000000" charset="-122"/>
            </a:endParaRPr>
          </a:p>
          <a:p>
            <a:pPr lvl="1" algn="just">
              <a:lnSpc>
                <a:spcPct val="100000"/>
              </a:lnSpc>
            </a:pPr>
            <a:endParaRPr lang="en-US" altLang="en-US" sz="16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Jump statements.</a:t>
            </a:r>
            <a:r>
              <a:rPr lang="en-US" altLang="en-US" sz="1600">
                <a:latin typeface="Noto Serif CJK JP" panose="02020400000000000000" charset="-122"/>
                <a:ea typeface="Noto Serif CJK JP" panose="02020400000000000000" charset="-122"/>
              </a:rPr>
              <a:t> These statements either transfer control immediately to another location in the function or return control from the function.</a:t>
            </a:r>
            <a:endParaRPr lang="en-US" altLang="en-US" sz="1600">
              <a:latin typeface="Noto Serif CJK JP" panose="02020400000000000000" charset="-122"/>
              <a:ea typeface="Noto Serif CJK JP" panose="02020400000000000000" charset="-122"/>
            </a:endParaRPr>
          </a:p>
          <a:p>
            <a:pPr lvl="1" algn="just">
              <a:lnSpc>
                <a:spcPct val="100000"/>
              </a:lnSpc>
            </a:pPr>
            <a:endParaRPr lang="en-US" altLang="en-US" sz="16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Declaration statements.</a:t>
            </a:r>
            <a:r>
              <a:rPr lang="en-US" altLang="en-US" sz="1600">
                <a:latin typeface="Noto Serif CJK JP" panose="02020400000000000000" charset="-122"/>
                <a:ea typeface="Noto Serif CJK JP" panose="02020400000000000000" charset="-122"/>
              </a:rPr>
              <a:t> Declarations introduce a name into a program.</a:t>
            </a:r>
            <a:endParaRPr lang="en-US" altLang="en-US" sz="1600">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Expressions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Expressions are sequences of operators and operands that are used for one or more of these purposes:</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Computing a value from the operands.</a:t>
            </a:r>
            <a:endParaRPr lang="en-US" altLang="en-US" sz="1575">
              <a:latin typeface="Noto Serif CJK JP" panose="02020400000000000000" charset="-122"/>
              <a:ea typeface="Noto Serif CJK JP" panose="02020400000000000000" charset="-122"/>
            </a:endParaRPr>
          </a:p>
          <a:p>
            <a:pPr lvl="1" algn="just">
              <a:lnSpc>
                <a:spcPct val="100000"/>
              </a:lnSpc>
            </a:pPr>
            <a:endParaRPr lang="en-US" altLang="en-US" sz="1575">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Designating objects or functions.</a:t>
            </a:r>
            <a:endParaRPr lang="en-US" altLang="en-US" sz="1575">
              <a:latin typeface="Noto Serif CJK JP" panose="02020400000000000000" charset="-122"/>
              <a:ea typeface="Noto Serif CJK JP" panose="02020400000000000000" charset="-122"/>
            </a:endParaRPr>
          </a:p>
          <a:p>
            <a:pPr lvl="1" algn="just">
              <a:lnSpc>
                <a:spcPct val="100000"/>
              </a:lnSpc>
            </a:pPr>
            <a:endParaRPr lang="en-US" altLang="en-US" sz="1575">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Generating "side effects." (Side effects are any actions other than the evaluation of the expression — for example, modifying the value of an object.)</a:t>
            </a:r>
            <a:endParaRPr lang="en-US" altLang="en-US" sz="1575">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a:p>
            <a:pPr algn="just">
              <a:lnSpc>
                <a:spcPct val="60000"/>
              </a:lnSpc>
            </a:pPr>
            <a:r>
              <a:rPr lang="" altLang="en-US" sz="1800">
                <a:latin typeface="Noto Serif CJK JP" panose="02020400000000000000" charset="-122"/>
                <a:ea typeface="Noto Serif CJK JP" panose="02020400000000000000" charset="-122"/>
              </a:rPr>
              <a:t>Example : a = b +c;</a:t>
            </a:r>
            <a:endParaRPr lang="" altLang="en-US" sz="1800">
              <a:latin typeface="Noto Serif CJK JP" panose="02020400000000000000" charset="-122"/>
              <a:ea typeface="Noto Serif CJK JP" panose="02020400000000000000" charset="-122"/>
            </a:endParaRPr>
          </a:p>
          <a:p>
            <a:pPr marL="1371600" lvl="3" indent="0" algn="just">
              <a:lnSpc>
                <a:spcPct val="60000"/>
              </a:lnSpc>
              <a:buNone/>
            </a:pPr>
            <a:endParaRPr lang="" altLang="en-US" sz="1125">
              <a:latin typeface="Noto Serif CJK JP" panose="02020400000000000000" charset="-122"/>
              <a:ea typeface="Noto Serif CJK JP" panose="02020400000000000000"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Input / Output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100000"/>
              </a:lnSpc>
            </a:pPr>
            <a:r>
              <a:rPr lang="en-US" altLang="en-US" sz="1800">
                <a:latin typeface="Noto Serif CJK JP" panose="02020400000000000000" charset="-122"/>
                <a:ea typeface="Noto Serif CJK JP" panose="02020400000000000000" charset="-122"/>
              </a:rPr>
              <a:t> </a:t>
            </a:r>
            <a:r>
              <a:rPr lang="" altLang="en-US" sz="1800">
                <a:latin typeface="Noto Serif CJK JP" panose="02020400000000000000" charset="-122"/>
                <a:ea typeface="Noto Serif CJK JP" panose="02020400000000000000" charset="-122"/>
              </a:rPr>
              <a:t>P</a:t>
            </a:r>
            <a:r>
              <a:rPr lang="en-US" altLang="en-US" sz="1800">
                <a:latin typeface="Noto Serif CJK JP" panose="02020400000000000000" charset="-122"/>
                <a:ea typeface="Noto Serif CJK JP" panose="02020400000000000000" charset="-122"/>
              </a:rPr>
              <a:t>erforming input and output. In C++ input and output is performed in the form of sequence of bytes or more commonly known as streams.</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Input Stream: If the direction of flow of bytes is from device(for example: Keyboard) to the main memory then this process is called input.</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Output Stream: If the direction of flow of bytes is opposite, i.e. from main memory to device( display screen ) then this process is called output.</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In C++ articles, these two keywords </a:t>
            </a:r>
            <a:r>
              <a:rPr lang="en-US" altLang="en-US" sz="1800" b="1">
                <a:latin typeface="Noto Serif CJK JP" panose="02020400000000000000" charset="-122"/>
                <a:ea typeface="Noto Serif CJK JP" panose="02020400000000000000" charset="-122"/>
              </a:rPr>
              <a:t>cout and cin </a:t>
            </a:r>
            <a:r>
              <a:rPr lang="en-US" altLang="en-US" sz="1800">
                <a:latin typeface="Noto Serif CJK JP" panose="02020400000000000000" charset="-122"/>
                <a:ea typeface="Noto Serif CJK JP" panose="02020400000000000000" charset="-122"/>
              </a:rPr>
              <a:t> are used very often for taking inputs and printing outputs. These two are the most basic methods of taking input and output in C++. For using cin and cout we must include the header file </a:t>
            </a:r>
            <a:r>
              <a:rPr lang="en-US" altLang="en-US" sz="1800" b="1">
                <a:latin typeface="Noto Serif CJK JP" panose="02020400000000000000" charset="-122"/>
                <a:ea typeface="Noto Serif CJK JP" panose="02020400000000000000" charset="-122"/>
              </a:rPr>
              <a:t>iostream </a:t>
            </a:r>
            <a:r>
              <a:rPr lang="en-US" altLang="en-US" sz="1800">
                <a:latin typeface="Noto Serif CJK JP" panose="02020400000000000000" charset="-122"/>
                <a:ea typeface="Noto Serif CJK JP" panose="02020400000000000000" charset="-122"/>
              </a:rPr>
              <a:t>in our program.</a:t>
            </a: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Iteration Statements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200000"/>
              </a:lnSpc>
            </a:pPr>
            <a:r>
              <a:rPr lang="en-US" altLang="en-US" sz="1800">
                <a:latin typeface="Noto Serif CJK JP" panose="02020400000000000000" charset="-122"/>
                <a:ea typeface="Noto Serif CJK JP" panose="02020400000000000000" charset="-122"/>
              </a:rPr>
              <a:t>Iteration statements cause statements (or compound statements) to be executed zero or more times, subject to some loop-termination criteria. When these statements are compound statements, they are executed in order</a:t>
            </a:r>
            <a:endParaRPr lang="en-US" alt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C++ provides four iteration statements — while, do, for</a:t>
            </a:r>
            <a:endParaRPr lang="en-US" altLang="en-US" sz="1800">
              <a:latin typeface="Noto Serif CJK JP" panose="02020400000000000000" charset="-122"/>
              <a:ea typeface="Noto Serif CJK JP" panose="02020400000000000000" charset="-122"/>
            </a:endParaRPr>
          </a:p>
          <a:p>
            <a:pPr algn="just">
              <a:lnSpc>
                <a:spcPct val="200000"/>
              </a:lnSpc>
            </a:pPr>
            <a:r>
              <a:rPr lang="" altLang="en-US" sz="1800">
                <a:latin typeface="Noto Serif CJK JP" panose="02020400000000000000" charset="-122"/>
                <a:ea typeface="Noto Serif CJK JP" panose="02020400000000000000" charset="-122"/>
              </a:rPr>
              <a:t>Without Iteration 				Using Iteration</a:t>
            </a:r>
            <a:endParaRPr lang="en-US" altLang="en-US" sz="1800">
              <a:latin typeface="Noto Serif CJK JP" panose="02020400000000000000" charset="-122"/>
              <a:ea typeface="Noto Serif CJK JP" panose="02020400000000000000" charset="-122"/>
            </a:endParaRPr>
          </a:p>
          <a:p>
            <a:pPr marL="0" indent="0" algn="just">
              <a:lnSpc>
                <a:spcPct val="200000"/>
              </a:lnSpc>
              <a:buNone/>
            </a:pPr>
            <a:endParaRPr lang="en-US" altLang="en-US" sz="1800">
              <a:latin typeface="Noto Serif CJK JP" panose="02020400000000000000" charset="-122"/>
              <a:ea typeface="Noto Serif CJK JP" panose="02020400000000000000" charset="-122"/>
            </a:endParaRPr>
          </a:p>
          <a:p>
            <a:pPr marL="0" indent="0" algn="just">
              <a:lnSpc>
                <a:spcPct val="200000"/>
              </a:lnSpc>
              <a:buNone/>
            </a:pPr>
            <a:endParaRPr lang="" altLang="en-US" sz="1800">
              <a:latin typeface="Noto Serif CJK JP" panose="02020400000000000000" charset="-122"/>
              <a:ea typeface="Noto Serif CJK JP" panose="02020400000000000000" charset="-122"/>
            </a:endParaRPr>
          </a:p>
        </p:txBody>
      </p:sp>
      <p:sp>
        <p:nvSpPr>
          <p:cNvPr id="4" name="Text Box 3"/>
          <p:cNvSpPr txBox="1"/>
          <p:nvPr/>
        </p:nvSpPr>
        <p:spPr>
          <a:xfrm>
            <a:off x="406400" y="4400550"/>
            <a:ext cx="2641600" cy="1753235"/>
          </a:xfrm>
          <a:prstGeom prst="rect">
            <a:avLst/>
          </a:prstGeom>
          <a:solidFill>
            <a:schemeClr val="accent2">
              <a:lumMod val="40000"/>
              <a:lumOff val="60000"/>
            </a:schemeClr>
          </a:solidFill>
        </p:spPr>
        <p:txBody>
          <a:bodyPr wrap="square" rtlCol="0">
            <a:spAutoFit/>
          </a:bodyPr>
          <a:p>
            <a:pPr marL="0" indent="0" algn="just">
              <a:lnSpc>
                <a:spcPct val="100000"/>
              </a:lnSpc>
              <a:buNone/>
            </a:pPr>
            <a:r>
              <a:rPr lang="en-US" altLang="en-US">
                <a:latin typeface="Noto Serif CJK JP" panose="02020400000000000000" charset="-122"/>
                <a:ea typeface="Noto Serif CJK JP" panose="02020400000000000000" charset="-122"/>
                <a:sym typeface="+mn-ea"/>
              </a:rPr>
              <a:t>Eg :   display(“Hello”)</a:t>
            </a:r>
            <a:endParaRPr lang="en-US" altLang="en-US">
              <a:latin typeface="Noto Serif CJK JP" panose="02020400000000000000" charset="-122"/>
              <a:ea typeface="Noto Serif CJK JP" panose="02020400000000000000" charset="-122"/>
            </a:endParaRPr>
          </a:p>
          <a:p>
            <a:pPr marL="0" indent="0" algn="just">
              <a:lnSpc>
                <a:spcPct val="100000"/>
              </a:lnSpc>
              <a:buNone/>
            </a:pPr>
            <a:r>
              <a:rPr lang="en-US" altLang="en-US">
                <a:latin typeface="Noto Serif CJK JP" panose="02020400000000000000" charset="-122"/>
                <a:ea typeface="Noto Serif CJK JP" panose="02020400000000000000" charset="-122"/>
                <a:sym typeface="+mn-ea"/>
              </a:rPr>
              <a:t>display(“Hello”)</a:t>
            </a:r>
            <a:endParaRPr lang="en-US"/>
          </a:p>
          <a:p>
            <a:pPr marL="0" indent="0" algn="just">
              <a:lnSpc>
                <a:spcPct val="100000"/>
              </a:lnSpc>
              <a:buNone/>
            </a:pPr>
            <a:r>
              <a:rPr lang="en-US" altLang="en-US">
                <a:latin typeface="Noto Serif CJK JP" panose="02020400000000000000" charset="-122"/>
                <a:ea typeface="Noto Serif CJK JP" panose="02020400000000000000" charset="-122"/>
                <a:sym typeface="+mn-ea"/>
              </a:rPr>
              <a:t>display(“Hello”)</a:t>
            </a:r>
            <a:endParaRPr lang="en-US" altLang="en-US">
              <a:latin typeface="Noto Serif CJK JP" panose="02020400000000000000" charset="-122"/>
              <a:ea typeface="Noto Serif CJK JP" panose="02020400000000000000" charset="-122"/>
              <a:sym typeface="+mn-ea"/>
            </a:endParaRPr>
          </a:p>
          <a:p>
            <a:pPr marL="0" indent="0" algn="just">
              <a:lnSpc>
                <a:spcPct val="100000"/>
              </a:lnSpc>
              <a:buNone/>
            </a:pPr>
            <a:r>
              <a:rPr lang="en-US" altLang="en-US">
                <a:latin typeface="Noto Serif CJK JP" panose="02020400000000000000" charset="-122"/>
                <a:ea typeface="Noto Serif CJK JP" panose="02020400000000000000" charset="-122"/>
                <a:sym typeface="+mn-ea"/>
              </a:rPr>
              <a:t>display(“Hello”)</a:t>
            </a:r>
            <a:endParaRPr lang="en-US"/>
          </a:p>
          <a:p>
            <a:pPr marL="0" indent="0" algn="just">
              <a:lnSpc>
                <a:spcPct val="100000"/>
              </a:lnSpc>
              <a:buNone/>
            </a:pPr>
            <a:r>
              <a:rPr lang="" altLang="en-US">
                <a:latin typeface="Noto Serif CJK JP" panose="02020400000000000000" charset="-122"/>
                <a:ea typeface="Noto Serif CJK JP" panose="02020400000000000000" charset="-122"/>
                <a:sym typeface="+mn-ea"/>
              </a:rPr>
              <a:t>..................</a:t>
            </a:r>
            <a:endParaRPr lang="en-US" altLang="en-US">
              <a:latin typeface="Noto Serif CJK JP" panose="02020400000000000000" charset="-122"/>
              <a:ea typeface="Noto Serif CJK JP" panose="02020400000000000000" charset="-122"/>
            </a:endParaRPr>
          </a:p>
          <a:p>
            <a:pPr marL="0" indent="0" algn="just">
              <a:lnSpc>
                <a:spcPct val="100000"/>
              </a:lnSpc>
              <a:buNone/>
            </a:pPr>
            <a:r>
              <a:rPr lang="en-US" altLang="en-US">
                <a:latin typeface="Noto Serif CJK JP" panose="02020400000000000000" charset="-122"/>
                <a:ea typeface="Noto Serif CJK JP" panose="02020400000000000000" charset="-122"/>
                <a:sym typeface="+mn-ea"/>
              </a:rPr>
              <a:t>display(“Hello”)</a:t>
            </a:r>
            <a:endParaRPr lang="en-US"/>
          </a:p>
        </p:txBody>
      </p:sp>
      <p:sp>
        <p:nvSpPr>
          <p:cNvPr id="5" name="Text Box 4"/>
          <p:cNvSpPr txBox="1"/>
          <p:nvPr/>
        </p:nvSpPr>
        <p:spPr>
          <a:xfrm>
            <a:off x="4777740" y="4400550"/>
            <a:ext cx="3680460" cy="645160"/>
          </a:xfrm>
          <a:prstGeom prst="rect">
            <a:avLst/>
          </a:prstGeom>
          <a:solidFill>
            <a:schemeClr val="accent2">
              <a:lumMod val="40000"/>
              <a:lumOff val="60000"/>
            </a:schemeClr>
          </a:solidFill>
        </p:spPr>
        <p:txBody>
          <a:bodyPr wrap="square" rtlCol="0">
            <a:spAutoFit/>
          </a:bodyPr>
          <a:p>
            <a:pPr marL="0" indent="0" algn="just">
              <a:lnSpc>
                <a:spcPct val="100000"/>
              </a:lnSpc>
              <a:buNone/>
            </a:pPr>
            <a:r>
              <a:rPr lang="en-US" altLang="en-US">
                <a:latin typeface="Noto Serif CJK JP" panose="02020400000000000000" charset="-122"/>
                <a:ea typeface="Noto Serif CJK JP" panose="02020400000000000000" charset="-122"/>
                <a:sym typeface="+mn-ea"/>
              </a:rPr>
              <a:t>Eg : </a:t>
            </a:r>
            <a:r>
              <a:rPr lang="" altLang="en-US">
                <a:latin typeface="Noto Serif CJK JP" panose="02020400000000000000" charset="-122"/>
                <a:ea typeface="Noto Serif CJK JP" panose="02020400000000000000" charset="-122"/>
                <a:sym typeface="+mn-ea"/>
              </a:rPr>
              <a:t>Iterate 100 Times</a:t>
            </a:r>
            <a:r>
              <a:rPr lang="en-US" altLang="en-US">
                <a:latin typeface="Noto Serif CJK JP" panose="02020400000000000000" charset="-122"/>
                <a:ea typeface="Noto Serif CJK JP" panose="02020400000000000000" charset="-122"/>
                <a:sym typeface="+mn-ea"/>
              </a:rPr>
              <a:t>   </a:t>
            </a:r>
            <a:endParaRPr lang="en-US" altLang="en-US">
              <a:latin typeface="Noto Serif CJK JP" panose="02020400000000000000" charset="-122"/>
              <a:ea typeface="Noto Serif CJK JP" panose="02020400000000000000" charset="-122"/>
              <a:sym typeface="+mn-ea"/>
            </a:endParaRPr>
          </a:p>
          <a:p>
            <a:pPr marL="0" indent="0" algn="just">
              <a:lnSpc>
                <a:spcPct val="100000"/>
              </a:lnSpc>
              <a:buNone/>
            </a:pPr>
            <a:r>
              <a:rPr lang="" altLang="en-US">
                <a:latin typeface="Noto Serif CJK JP" panose="02020400000000000000" charset="-122"/>
                <a:ea typeface="Noto Serif CJK JP" panose="02020400000000000000" charset="-122"/>
                <a:sym typeface="+mn-ea"/>
              </a:rPr>
              <a:t>	</a:t>
            </a:r>
            <a:r>
              <a:rPr lang="en-US" altLang="en-US">
                <a:latin typeface="Noto Serif CJK JP" panose="02020400000000000000" charset="-122"/>
                <a:ea typeface="Noto Serif CJK JP" panose="02020400000000000000" charset="-122"/>
                <a:sym typeface="+mn-ea"/>
              </a:rPr>
              <a:t>display(“Hello”)</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Iteration Statements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154305" y="987425"/>
            <a:ext cx="8601710" cy="5740400"/>
          </a:xfrm>
        </p:spPr>
        <p:txBody>
          <a:bodyPr/>
          <a:p>
            <a:pPr marL="0" indent="0" algn="just">
              <a:lnSpc>
                <a:spcPct val="90000"/>
              </a:lnSpc>
              <a:buNone/>
            </a:pPr>
            <a:r>
              <a:rPr lang="" altLang="en-US" sz="1800">
                <a:latin typeface="FreeMono" panose="020F0409020205020404" charset="0"/>
                <a:ea typeface="FreeMono" panose="020F0409020205020404" charset="0"/>
              </a:rPr>
              <a:t>int counter =1 	// intialization stmt</a:t>
            </a:r>
            <a:endParaRPr lang="" altLang="en-US" sz="1800">
              <a:latin typeface="FreeMono" panose="020F0409020205020404" charset="0"/>
              <a:ea typeface="FreeMono" panose="020F0409020205020404" charset="0"/>
            </a:endParaRPr>
          </a:p>
          <a:p>
            <a:pPr marL="0" indent="0" algn="just">
              <a:lnSpc>
                <a:spcPct val="90000"/>
              </a:lnSpc>
              <a:buNone/>
            </a:pPr>
            <a:r>
              <a:rPr lang="" altLang="en-US" sz="1800">
                <a:latin typeface="FreeMono" panose="020F0409020205020404" charset="0"/>
                <a:ea typeface="FreeMono" panose="020F0409020205020404" charset="0"/>
              </a:rPr>
              <a:t>while(i&lt;=10)  	// Condition checking</a:t>
            </a:r>
            <a:endParaRPr lang="" altLang="en-US" sz="1800">
              <a:latin typeface="FreeMono" panose="020F0409020205020404" charset="0"/>
              <a:ea typeface="FreeMono" panose="020F0409020205020404" charset="0"/>
            </a:endParaRPr>
          </a:p>
          <a:p>
            <a:pPr marL="0" indent="0" algn="just">
              <a:lnSpc>
                <a:spcPct val="90000"/>
              </a:lnSpc>
              <a:buNone/>
            </a:pPr>
            <a:r>
              <a:rPr lang="" altLang="en-US" sz="1800">
                <a:latin typeface="FreeMono" panose="020F0409020205020404" charset="0"/>
                <a:ea typeface="FreeMono" panose="020F0409020205020404" charset="0"/>
              </a:rPr>
              <a:t>{	</a:t>
            </a:r>
            <a:endParaRPr lang="" altLang="en-US" sz="1800">
              <a:latin typeface="FreeMono" panose="020F0409020205020404" charset="0"/>
              <a:ea typeface="FreeMono" panose="020F0409020205020404" charset="0"/>
            </a:endParaRPr>
          </a:p>
          <a:p>
            <a:pPr marL="457200" lvl="1" indent="0" algn="just">
              <a:lnSpc>
                <a:spcPct val="90000"/>
              </a:lnSpc>
              <a:buNone/>
            </a:pPr>
            <a:r>
              <a:rPr lang="en-US" altLang="en-US" sz="1575">
                <a:latin typeface="FreeMono" panose="020F0409020205020404" charset="0"/>
                <a:ea typeface="FreeMono" panose="020F0409020205020404" charset="0"/>
                <a:sym typeface="+mn-ea"/>
              </a:rPr>
              <a:t>DISPLAY  </a:t>
            </a:r>
            <a:r>
              <a:rPr lang="" altLang="en-US" sz="1575">
                <a:latin typeface="FreeMono" panose="020F0409020205020404" charset="0"/>
                <a:ea typeface="FreeMono" panose="020F0409020205020404" charset="0"/>
              </a:rPr>
              <a:t>i   	// body of loop</a:t>
            </a:r>
            <a:endParaRPr lang="" altLang="en-US" sz="1575">
              <a:latin typeface="FreeMono" panose="020F0409020205020404" charset="0"/>
              <a:ea typeface="FreeMono" panose="020F0409020205020404" charset="0"/>
            </a:endParaRPr>
          </a:p>
          <a:p>
            <a:pPr marL="457200" lvl="1" indent="0" algn="just">
              <a:lnSpc>
                <a:spcPct val="90000"/>
              </a:lnSpc>
              <a:buNone/>
            </a:pPr>
            <a:r>
              <a:rPr lang="" altLang="en-US" sz="1575">
                <a:latin typeface="FreeMono" panose="020F0409020205020404" charset="0"/>
                <a:ea typeface="FreeMono" panose="020F0409020205020404" charset="0"/>
              </a:rPr>
              <a:t>i = i +1;   	// Increment stmt</a:t>
            </a:r>
            <a:endParaRPr lang="" altLang="en-US" sz="1575">
              <a:latin typeface="FreeMono" panose="020F0409020205020404" charset="0"/>
              <a:ea typeface="FreeMono" panose="020F0409020205020404" charset="0"/>
            </a:endParaRPr>
          </a:p>
          <a:p>
            <a:pPr marL="0" indent="0" algn="just">
              <a:lnSpc>
                <a:spcPct val="90000"/>
              </a:lnSpc>
              <a:buNone/>
            </a:pPr>
            <a:r>
              <a:rPr lang="" altLang="en-US" sz="1800">
                <a:latin typeface="FreeMono" panose="020F0409020205020404" charset="0"/>
                <a:ea typeface="FreeMono" panose="020F0409020205020404" charset="0"/>
              </a:rPr>
              <a:t>}</a:t>
            </a:r>
            <a:endParaRPr lang="" altLang="en-US" sz="1800">
              <a:latin typeface="FreeMono" panose="020F0409020205020404" charset="0"/>
              <a:ea typeface="FreeMono" panose="020F0409020205020404" charset="0"/>
            </a:endParaRPr>
          </a:p>
          <a:p>
            <a:pPr marL="0" indent="0" algn="just">
              <a:lnSpc>
                <a:spcPct val="90000"/>
              </a:lnSpc>
              <a:buNone/>
            </a:pPr>
            <a:r>
              <a:rPr lang="" altLang="en-US" sz="1800">
                <a:latin typeface="FreeMono" panose="020F0409020205020404" charset="0"/>
                <a:ea typeface="FreeMono" panose="020F0409020205020404" charset="0"/>
              </a:rPr>
              <a:t>------------------------------------------------------------</a:t>
            </a:r>
            <a:endParaRPr lang="" altLang="en-US" sz="1800">
              <a:latin typeface="FreeMono" panose="020F0409020205020404" charset="0"/>
              <a:ea typeface="FreeMono" panose="020F0409020205020404" charset="0"/>
            </a:endParaRPr>
          </a:p>
          <a:p>
            <a:pPr marL="0" indent="0" algn="just">
              <a:lnSpc>
                <a:spcPct val="90000"/>
              </a:lnSpc>
              <a:buNone/>
            </a:pPr>
            <a:r>
              <a:rPr lang="" altLang="en-US" sz="1800">
                <a:latin typeface="FreeMono" panose="020F0409020205020404" charset="0"/>
                <a:ea typeface="FreeMono" panose="020F0409020205020404" charset="0"/>
              </a:rPr>
              <a:t>\\</a:t>
            </a:r>
            <a:r>
              <a:rPr lang="en-US" altLang="en-US" sz="1800">
                <a:latin typeface="FreeMono" panose="020F0409020205020404" charset="0"/>
                <a:ea typeface="FreeMono" panose="020F0409020205020404" charset="0"/>
                <a:sym typeface="+mn-ea"/>
              </a:rPr>
              <a:t>intialization</a:t>
            </a:r>
            <a:r>
              <a:rPr lang="" altLang="en-US" sz="1800">
                <a:latin typeface="FreeMono" panose="020F0409020205020404" charset="0"/>
                <a:ea typeface="FreeMono" panose="020F0409020205020404" charset="0"/>
                <a:sym typeface="+mn-ea"/>
              </a:rPr>
              <a:t>;</a:t>
            </a:r>
            <a:r>
              <a:rPr lang="en-US" altLang="en-US" sz="1800">
                <a:latin typeface="FreeMono" panose="020F0409020205020404" charset="0"/>
                <a:ea typeface="FreeMono" panose="020F0409020205020404" charset="0"/>
                <a:sym typeface="+mn-ea"/>
              </a:rPr>
              <a:t>conditionchecking</a:t>
            </a:r>
            <a:r>
              <a:rPr lang="" altLang="en-US" sz="1800">
                <a:latin typeface="FreeMono" panose="020F0409020205020404" charset="0"/>
                <a:ea typeface="FreeMono" panose="020F0409020205020404" charset="0"/>
                <a:sym typeface="+mn-ea"/>
              </a:rPr>
              <a:t>;</a:t>
            </a:r>
            <a:r>
              <a:rPr lang="en-US" altLang="en-US" sz="1800">
                <a:latin typeface="FreeMono" panose="020F0409020205020404" charset="0"/>
                <a:ea typeface="FreeMono" panose="020F0409020205020404" charset="0"/>
                <a:sym typeface="+mn-ea"/>
              </a:rPr>
              <a:t>increment stmt</a:t>
            </a:r>
            <a:endParaRPr lang="" altLang="en-US" sz="1800">
              <a:latin typeface="FreeMono" panose="020F0409020205020404" charset="0"/>
              <a:ea typeface="FreeMono" panose="020F0409020205020404" charset="0"/>
            </a:endParaRPr>
          </a:p>
          <a:p>
            <a:pPr marL="0" indent="0" algn="just">
              <a:lnSpc>
                <a:spcPct val="90000"/>
              </a:lnSpc>
              <a:buNone/>
            </a:pPr>
            <a:r>
              <a:rPr lang="" altLang="en-US" sz="1800">
                <a:latin typeface="FreeMono" panose="020F0409020205020404" charset="0"/>
                <a:ea typeface="FreeMono" panose="020F0409020205020404" charset="0"/>
              </a:rPr>
              <a:t>for(int counter=1;i&lt;=10;i++) 	\\  	Entry checking Loop	</a:t>
            </a:r>
            <a:endParaRPr lang="" altLang="en-US" sz="1800">
              <a:latin typeface="FreeMono" panose="020F0409020205020404" charset="0"/>
              <a:ea typeface="FreeMono" panose="020F0409020205020404" charset="0"/>
            </a:endParaRPr>
          </a:p>
          <a:p>
            <a:pPr marL="0" indent="0" algn="just">
              <a:lnSpc>
                <a:spcPct val="90000"/>
              </a:lnSpc>
              <a:buNone/>
            </a:pPr>
            <a:r>
              <a:rPr lang="" altLang="en-US" sz="1800">
                <a:latin typeface="FreeMono" panose="020F0409020205020404" charset="0"/>
                <a:ea typeface="FreeMono" panose="020F0409020205020404" charset="0"/>
              </a:rPr>
              <a:t>	</a:t>
            </a:r>
            <a:r>
              <a:rPr lang="en-US" altLang="en-US" sz="1800">
                <a:latin typeface="FreeMono" panose="020F0409020205020404" charset="0"/>
                <a:ea typeface="FreeMono" panose="020F0409020205020404" charset="0"/>
                <a:sym typeface="+mn-ea"/>
              </a:rPr>
              <a:t>DISPLAY i</a:t>
            </a:r>
            <a:r>
              <a:rPr lang="" altLang="en-US" sz="1800">
                <a:latin typeface="FreeMono" panose="020F0409020205020404" charset="0"/>
                <a:ea typeface="FreeMono" panose="020F0409020205020404" charset="0"/>
              </a:rPr>
              <a:t>			\\	Body of Loop</a:t>
            </a:r>
            <a:endParaRPr lang="" altLang="en-US" sz="1800">
              <a:latin typeface="FreeMono" panose="020F0409020205020404" charset="0"/>
              <a:ea typeface="FreeMono" panose="020F0409020205020404" charset="0"/>
            </a:endParaRPr>
          </a:p>
          <a:p>
            <a:pPr marL="0" indent="0" algn="just">
              <a:lnSpc>
                <a:spcPct val="90000"/>
              </a:lnSpc>
              <a:buNone/>
            </a:pPr>
            <a:endParaRPr lang="" altLang="en-US" sz="1800">
              <a:latin typeface="FreeMono" panose="020F0409020205020404" charset="0"/>
              <a:ea typeface="FreeMono" panose="020F0409020205020404" charset="0"/>
            </a:endParaRPr>
          </a:p>
          <a:p>
            <a:pPr marL="0" indent="0" algn="just">
              <a:lnSpc>
                <a:spcPct val="90000"/>
              </a:lnSpc>
              <a:buNone/>
            </a:pPr>
            <a:r>
              <a:rPr lang="" altLang="en-US" sz="1800">
                <a:latin typeface="FreeMono" panose="020F0409020205020404" charset="0"/>
                <a:ea typeface="FreeMono" panose="020F0409020205020404" charset="0"/>
              </a:rPr>
              <a:t>------------------------------------------------------------</a:t>
            </a:r>
            <a:endParaRPr lang=""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sym typeface="+mn-ea"/>
              </a:rPr>
              <a:t>int counter =1 // intialization stmt</a:t>
            </a:r>
            <a:endParaRPr lang="" altLang="en-US" sz="1800">
              <a:latin typeface="FreeMono" panose="020F0409020205020404" charset="0"/>
              <a:ea typeface="FreeMono" panose="020F0409020205020404" charset="0"/>
            </a:endParaRPr>
          </a:p>
          <a:p>
            <a:pPr marL="0" indent="0" algn="just">
              <a:lnSpc>
                <a:spcPct val="90000"/>
              </a:lnSpc>
              <a:buNone/>
            </a:pPr>
            <a:r>
              <a:rPr lang="" altLang="en-US" sz="1800">
                <a:latin typeface="FreeMono" panose="020F0409020205020404" charset="0"/>
                <a:ea typeface="FreeMono" panose="020F0409020205020404" charset="0"/>
              </a:rPr>
              <a:t>do</a:t>
            </a:r>
            <a:endParaRPr lang="" altLang="en-US" sz="1800">
              <a:latin typeface="FreeMono" panose="020F0409020205020404" charset="0"/>
              <a:ea typeface="FreeMono" panose="020F0409020205020404" charset="0"/>
            </a:endParaRPr>
          </a:p>
          <a:p>
            <a:pPr marL="0" indent="0" algn="just">
              <a:lnSpc>
                <a:spcPct val="90000"/>
              </a:lnSpc>
              <a:buNone/>
            </a:pPr>
            <a:r>
              <a:rPr lang="" altLang="en-US" sz="1800">
                <a:latin typeface="FreeMono" panose="020F0409020205020404" charset="0"/>
                <a:ea typeface="FreeMono" panose="020F0409020205020404" charset="0"/>
              </a:rPr>
              <a:t>{                 // Exit Checking Loop</a:t>
            </a:r>
            <a:endParaRPr lang="" altLang="en-US" sz="1800">
              <a:latin typeface="FreeMono" panose="020F0409020205020404" charset="0"/>
              <a:ea typeface="FreeMono" panose="020F0409020205020404" charset="0"/>
            </a:endParaRPr>
          </a:p>
          <a:p>
            <a:pPr marL="0" indent="0" algn="just">
              <a:lnSpc>
                <a:spcPct val="90000"/>
              </a:lnSpc>
              <a:buNone/>
            </a:pPr>
            <a:r>
              <a:rPr lang="" altLang="en-US" sz="1800">
                <a:latin typeface="FreeMono" panose="020F0409020205020404" charset="0"/>
                <a:ea typeface="FreeMono" panose="020F0409020205020404" charset="0"/>
                <a:sym typeface="+mn-ea"/>
              </a:rPr>
              <a:t>	</a:t>
            </a:r>
            <a:r>
              <a:rPr lang="en-US" altLang="en-US" sz="1800">
                <a:latin typeface="FreeMono" panose="020F0409020205020404" charset="0"/>
                <a:ea typeface="FreeMono" panose="020F0409020205020404" charset="0"/>
                <a:sym typeface="+mn-ea"/>
              </a:rPr>
              <a:t>DISPLAY i</a:t>
            </a:r>
            <a:endParaRPr lang="en-US" altLang="en-US" sz="1800">
              <a:latin typeface="FreeMono" panose="020F0409020205020404" charset="0"/>
              <a:ea typeface="FreeMono" panose="020F0409020205020404" charset="0"/>
              <a:sym typeface="+mn-ea"/>
            </a:endParaRPr>
          </a:p>
          <a:p>
            <a:pPr marL="0" lvl="1" indent="0" algn="just">
              <a:lnSpc>
                <a:spcPct val="90000"/>
              </a:lnSpc>
              <a:buNone/>
            </a:pPr>
            <a:r>
              <a:rPr lang="" altLang="en-US" sz="1800">
                <a:latin typeface="FreeMono" panose="020F0409020205020404" charset="0"/>
                <a:ea typeface="FreeMono" panose="020F0409020205020404" charset="0"/>
                <a:sym typeface="+mn-ea"/>
              </a:rPr>
              <a:t>	</a:t>
            </a:r>
            <a:r>
              <a:rPr lang="en-US" altLang="en-US" sz="1800">
                <a:latin typeface="FreeMono" panose="020F0409020205020404" charset="0"/>
                <a:ea typeface="FreeMono" panose="020F0409020205020404" charset="0"/>
                <a:sym typeface="+mn-ea"/>
              </a:rPr>
              <a:t>i = i +1;   // Increment stmt</a:t>
            </a:r>
            <a:endParaRPr lang="en-US" altLang="en-US" sz="1800">
              <a:latin typeface="FreeMono" panose="020F0409020205020404" charset="0"/>
              <a:ea typeface="FreeMono" panose="020F0409020205020404" charset="0"/>
              <a:sym typeface="+mn-ea"/>
            </a:endParaRPr>
          </a:p>
          <a:p>
            <a:pPr marL="0" indent="0" algn="just">
              <a:lnSpc>
                <a:spcPct val="90000"/>
              </a:lnSpc>
              <a:buNone/>
            </a:pPr>
            <a:r>
              <a:rPr lang="en-US" altLang="en-US" sz="1800">
                <a:latin typeface="FreeMono" panose="020F0409020205020404" charset="0"/>
                <a:ea typeface="FreeMono" panose="020F0409020205020404" charset="0"/>
                <a:sym typeface="+mn-ea"/>
              </a:rPr>
              <a:t>	</a:t>
            </a:r>
            <a:r>
              <a:rPr lang="" altLang="en-US" sz="1800">
                <a:latin typeface="FreeMono" panose="020F0409020205020404" charset="0"/>
                <a:ea typeface="FreeMono" panose="020F0409020205020404" charset="0"/>
                <a:sym typeface="+mn-ea"/>
              </a:rPr>
              <a:t>		</a:t>
            </a:r>
            <a:r>
              <a:rPr lang="" altLang="en-US" sz="1800">
                <a:latin typeface="FreeMono" panose="020F0409020205020404" charset="0"/>
                <a:ea typeface="FreeMono" panose="020F0409020205020404" charset="0"/>
                <a:sym typeface="+mn-ea"/>
              </a:rPr>
              <a:t>//</a:t>
            </a:r>
            <a:r>
              <a:rPr lang="en-US" altLang="en-US" sz="1800">
                <a:latin typeface="FreeMono" panose="020F0409020205020404" charset="0"/>
                <a:ea typeface="FreeMono" panose="020F0409020205020404" charset="0"/>
                <a:sym typeface="+mn-ea"/>
              </a:rPr>
              <a:t>	Body of Loop</a:t>
            </a:r>
            <a:endParaRPr lang="" altLang="en-US" sz="1800">
              <a:latin typeface="FreeMono" panose="020F0409020205020404" charset="0"/>
              <a:ea typeface="FreeMono" panose="020F0409020205020404" charset="0"/>
            </a:endParaRPr>
          </a:p>
          <a:p>
            <a:pPr marL="0" indent="0" algn="just">
              <a:lnSpc>
                <a:spcPct val="90000"/>
              </a:lnSpc>
              <a:buNone/>
            </a:pPr>
            <a:r>
              <a:rPr lang="" altLang="en-US" sz="1800">
                <a:latin typeface="FreeMono" panose="020F0409020205020404" charset="0"/>
                <a:ea typeface="FreeMono" panose="020F0409020205020404" charset="0"/>
              </a:rPr>
              <a:t>}while(i&lt;=10);  // Condition checking</a:t>
            </a:r>
            <a:endParaRPr lang="" altLang="en-US" sz="1800">
              <a:latin typeface="FreeMono" panose="020F0409020205020404" charset="0"/>
              <a:ea typeface="FreeMono" panose="020F04090202050204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Jump Statements</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100000"/>
              </a:lnSpc>
            </a:pPr>
            <a:r>
              <a:rPr lang="" altLang="en-US" sz="1800">
                <a:latin typeface="Noto Serif CJK JP" panose="02020400000000000000" charset="-122"/>
                <a:ea typeface="Noto Serif CJK JP" panose="02020400000000000000" charset="-122"/>
              </a:rPr>
              <a:t>j</a:t>
            </a:r>
            <a:r>
              <a:rPr lang="en-US" altLang="en-US" sz="1800">
                <a:latin typeface="Noto Serif CJK JP" panose="02020400000000000000" charset="-122"/>
                <a:ea typeface="Noto Serif CJK JP" panose="02020400000000000000" charset="-122"/>
              </a:rPr>
              <a:t>ump statement performs an immediate local transfer of control.</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 altLang="en-US" sz="1800" b="1">
                <a:latin typeface="Noto Serif CJK JP" panose="02020400000000000000" charset="-122"/>
                <a:ea typeface="Noto Serif CJK JP" panose="02020400000000000000" charset="-122"/>
              </a:rPr>
              <a:t>B</a:t>
            </a:r>
            <a:r>
              <a:rPr lang="en-US" altLang="en-US" sz="1800" b="1">
                <a:latin typeface="Noto Serif CJK JP" panose="02020400000000000000" charset="-122"/>
                <a:ea typeface="Noto Serif CJK JP" panose="02020400000000000000" charset="-122"/>
              </a:rPr>
              <a:t>reak Statement</a:t>
            </a:r>
            <a:r>
              <a:rPr lang="en-US" altLang="en-US" sz="1800">
                <a:latin typeface="Noto Serif CJK JP" panose="02020400000000000000" charset="-122"/>
                <a:ea typeface="Noto Serif CJK JP" panose="02020400000000000000" charset="-122"/>
              </a:rPr>
              <a:t>  ends execution of the nearest enclosing loop or conditional statement in which it appears. Control passes to the statement that follows the end of the statement, if any.</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b="1">
                <a:latin typeface="Noto Serif CJK JP" panose="02020400000000000000" charset="-122"/>
                <a:ea typeface="Noto Serif CJK JP" panose="02020400000000000000" charset="-122"/>
              </a:rPr>
              <a:t>continue Statement</a:t>
            </a:r>
            <a:r>
              <a:rPr lang="en-US" altLang="en-US" sz="1800">
                <a:latin typeface="Noto Serif CJK JP" panose="02020400000000000000" charset="-122"/>
                <a:ea typeface="Noto Serif CJK JP" panose="02020400000000000000" charset="-122"/>
              </a:rPr>
              <a:t> </a:t>
            </a:r>
            <a:r>
              <a:rPr lang="" altLang="en-US" sz="1800">
                <a:latin typeface="Noto Serif CJK JP" panose="02020400000000000000" charset="-122"/>
                <a:ea typeface="Noto Serif CJK JP" panose="02020400000000000000" charset="-122"/>
              </a:rPr>
              <a:t>: </a:t>
            </a:r>
            <a:r>
              <a:rPr lang="en-US" altLang="en-US" sz="1800">
                <a:latin typeface="Noto Serif CJK JP" panose="02020400000000000000" charset="-122"/>
                <a:ea typeface="Noto Serif CJK JP" panose="02020400000000000000" charset="-122"/>
              </a:rPr>
              <a:t>Forces transfer of control to the controlling expression of the smallest enclosing do, for, or while loop Any remaining statements in the current iteration are not executed</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b="1">
                <a:latin typeface="Noto Serif CJK JP" panose="02020400000000000000" charset="-122"/>
                <a:ea typeface="Noto Serif CJK JP" panose="02020400000000000000" charset="-122"/>
              </a:rPr>
              <a:t>return Statement</a:t>
            </a:r>
            <a:r>
              <a:rPr lang="en-US" altLang="en-US" sz="1800">
                <a:latin typeface="Noto Serif CJK JP" panose="02020400000000000000" charset="-122"/>
                <a:ea typeface="Noto Serif CJK JP" panose="02020400000000000000" charset="-122"/>
              </a:rPr>
              <a:t> Terminates the execution of a function and returns control to the calling function (or to the operating system if you transfer control from the main function). Execution resumes in the calling function at the point immediately following the call.</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0275" y="284480"/>
            <a:ext cx="7772400" cy="573405"/>
          </a:xfrm>
        </p:spPr>
        <p:txBody>
          <a:bodyPr/>
          <a:p>
            <a:r>
              <a:rPr lang="en-US" altLang="en-US" sz="3200">
                <a:latin typeface="Noto Serif CJK JP" panose="02020400000000000000" charset="-122"/>
                <a:ea typeface="Noto Serif CJK JP" panose="02020400000000000000" charset="-122"/>
              </a:rPr>
              <a:t>Topics covered</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168400"/>
            <a:ext cx="7772400" cy="5511165"/>
          </a:xfrm>
        </p:spPr>
        <p:txBody>
          <a:bodyPr/>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Difference between C and C++</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Introduction to C++: Identifier, Keywords, DataTypes, Constants,Variables,Functions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Operators: Arithmetic, relational, logical, conditional and assignment. Sizeof operator, Operator precedence and associativity.</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Type conversion, Variable declaration, expressions, statements, manipulators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Input and output statements, stream I/O, Conditional and Iterative statements,breaking control statements.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OOP Concepts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Class and Objects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Executing sample C++ programs </a:t>
            </a:r>
            <a:endParaRPr lang="en-US" sz="2000">
              <a:latin typeface="Noto Serif CJK JP" panose="02020400000000000000" charset="-122"/>
              <a:ea typeface="Noto Serif CJK JP" panose="02020400000000000000" charset="-122"/>
            </a:endParaRPr>
          </a:p>
          <a:p>
            <a:pPr algn="just">
              <a:lnSpc>
                <a:spcPct val="120000"/>
              </a:lnSpc>
            </a:pPr>
            <a:endParaRPr lang="en-US" sz="2000">
              <a:latin typeface="Noto Serif CJK JP" panose="02020400000000000000" charset="-122"/>
              <a:ea typeface="Noto Serif CJK JP" panose="02020400000000000000"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latin typeface="Noto Serif CJK JP" panose="02020400000000000000" charset="-122"/>
                <a:ea typeface="Noto Serif CJK JP" panose="02020400000000000000" charset="-122"/>
              </a:rPr>
              <a:t>Concepts</a:t>
            </a:r>
            <a:endParaRPr lang="en-US" altLang="en-US">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316230" y="1633855"/>
            <a:ext cx="5294630" cy="4114800"/>
          </a:xfrm>
          <a:ln>
            <a:solidFill>
              <a:schemeClr val="accent1"/>
            </a:solidFill>
          </a:ln>
        </p:spPr>
        <p:txBody>
          <a:bodyPr/>
          <a:p>
            <a:pPr>
              <a:lnSpc>
                <a:spcPct val="120000"/>
              </a:lnSpc>
            </a:pPr>
            <a:r>
              <a:rPr lang="en-US" altLang="en-US" sz="1800">
                <a:latin typeface="Noto Serif CJK JP" panose="02020400000000000000" charset="-122"/>
                <a:ea typeface="Noto Serif CJK JP" panose="02020400000000000000" charset="-122"/>
                <a:cs typeface="+mj-ea"/>
                <a:sym typeface="+mn-ea"/>
              </a:rPr>
              <a:t>Way of Thinking</a:t>
            </a:r>
            <a:endParaRPr lang="en-US" altLang="en-US" sz="1800">
              <a:latin typeface="Noto Serif CJK JP" panose="02020400000000000000" charset="-122"/>
              <a:ea typeface="Noto Serif CJK JP" panose="02020400000000000000" charset="-122"/>
              <a:cs typeface="+mj-ea"/>
            </a:endParaRPr>
          </a:p>
          <a:p>
            <a:pPr>
              <a:lnSpc>
                <a:spcPct val="120000"/>
              </a:lnSpc>
            </a:pPr>
            <a:r>
              <a:rPr lang="en-US" altLang="en-US" sz="1800">
                <a:latin typeface="Noto Serif CJK JP" panose="02020400000000000000" charset="-122"/>
                <a:ea typeface="Noto Serif CJK JP" panose="02020400000000000000" charset="-122"/>
                <a:cs typeface="+mj-ea"/>
                <a:sym typeface="+mn-ea"/>
              </a:rPr>
              <a:t>Programming - giving instructions</a:t>
            </a:r>
            <a:endParaRPr lang="en-US" altLang="en-US" sz="1800">
              <a:latin typeface="Noto Serif CJK JP" panose="02020400000000000000" charset="-122"/>
              <a:ea typeface="Noto Serif CJK JP" panose="02020400000000000000" charset="-122"/>
              <a:cs typeface="+mj-ea"/>
            </a:endParaRPr>
          </a:p>
          <a:p>
            <a:pPr>
              <a:lnSpc>
                <a:spcPct val="120000"/>
              </a:lnSpc>
            </a:pPr>
            <a:r>
              <a:rPr lang="en-US" altLang="en-US" sz="1800">
                <a:latin typeface="Noto Serif CJK JP" panose="02020400000000000000" charset="-122"/>
                <a:ea typeface="Noto Serif CJK JP" panose="02020400000000000000" charset="-122"/>
                <a:cs typeface="+mj-ea"/>
                <a:sym typeface="+mn-ea"/>
              </a:rPr>
              <a:t>Machine Language -&gt; Assembly Language -&gt; Procedural Programming Language</a:t>
            </a:r>
            <a:endParaRPr lang="en-US" altLang="en-US" sz="1800">
              <a:latin typeface="Noto Serif CJK JP" panose="02020400000000000000" charset="-122"/>
              <a:ea typeface="Noto Serif CJK JP" panose="02020400000000000000" charset="-122"/>
              <a:cs typeface="+mj-ea"/>
            </a:endParaRPr>
          </a:p>
          <a:p>
            <a:pPr lvl="1"/>
            <a:r>
              <a:rPr lang="en-US" altLang="en-US" sz="1800">
                <a:latin typeface="Noto Serif CJK JP" panose="02020400000000000000" charset="-122"/>
                <a:ea typeface="Noto Serif CJK JP" panose="02020400000000000000" charset="-122"/>
                <a:cs typeface="+mj-ea"/>
                <a:sym typeface="+mn-ea"/>
              </a:rPr>
              <a:t>Big logic Divided into functions</a:t>
            </a:r>
            <a:endParaRPr lang="en-US" altLang="en-US" sz="1800">
              <a:latin typeface="Noto Serif CJK JP" panose="02020400000000000000" charset="-122"/>
              <a:ea typeface="Noto Serif CJK JP" panose="02020400000000000000" charset="-122"/>
              <a:cs typeface="+mj-ea"/>
            </a:endParaRPr>
          </a:p>
          <a:p>
            <a:pPr lvl="1"/>
            <a:r>
              <a:rPr lang="en-US" altLang="en-US" sz="1800">
                <a:latin typeface="Noto Serif CJK JP" panose="02020400000000000000" charset="-122"/>
                <a:ea typeface="Noto Serif CJK JP" panose="02020400000000000000" charset="-122"/>
                <a:cs typeface="+mj-ea"/>
                <a:sym typeface="+mn-ea"/>
              </a:rPr>
              <a:t>Not emphasis on Data</a:t>
            </a:r>
            <a:endParaRPr lang="en-US" altLang="en-US" sz="1800">
              <a:latin typeface="Noto Serif CJK JP" panose="02020400000000000000" charset="-122"/>
              <a:ea typeface="Noto Serif CJK JP" panose="02020400000000000000" charset="-122"/>
              <a:cs typeface="+mj-ea"/>
            </a:endParaRPr>
          </a:p>
          <a:p>
            <a:pPr lvl="1"/>
            <a:r>
              <a:rPr lang="en-US" altLang="en-US" sz="1800">
                <a:latin typeface="Noto Serif CJK JP" panose="02020400000000000000" charset="-122"/>
                <a:ea typeface="Noto Serif CJK JP" panose="02020400000000000000" charset="-122"/>
                <a:cs typeface="+mj-ea"/>
                <a:sym typeface="+mn-ea"/>
              </a:rPr>
              <a:t>Need to make data global or via passing</a:t>
            </a:r>
            <a:endParaRPr lang="en-US" altLang="en-US" sz="1800">
              <a:latin typeface="Noto Serif CJK JP" panose="02020400000000000000" charset="-122"/>
              <a:ea typeface="Noto Serif CJK JP" panose="02020400000000000000" charset="-122"/>
              <a:cs typeface="+mj-ea"/>
            </a:endParaRPr>
          </a:p>
          <a:p>
            <a:pPr lvl="1"/>
            <a:r>
              <a:rPr lang="en-US" altLang="en-US" sz="1800">
                <a:latin typeface="Noto Serif CJK JP" panose="02020400000000000000" charset="-122"/>
                <a:ea typeface="Noto Serif CJK JP" panose="02020400000000000000" charset="-122"/>
                <a:cs typeface="+mj-ea"/>
                <a:sym typeface="+mn-ea"/>
              </a:rPr>
              <a:t>gap b\w client and developer</a:t>
            </a:r>
            <a:endParaRPr lang="en-US" altLang="en-US" sz="1800">
              <a:latin typeface="Noto Serif CJK JP" panose="02020400000000000000" charset="-122"/>
              <a:ea typeface="Noto Serif CJK JP" panose="02020400000000000000" charset="-122"/>
              <a:cs typeface="+mj-ea"/>
            </a:endParaRPr>
          </a:p>
          <a:p>
            <a:pPr lvl="0"/>
            <a:r>
              <a:rPr lang="en-US" altLang="en-US" sz="1800">
                <a:latin typeface="Noto Serif CJK JP" panose="02020400000000000000" charset="-122"/>
                <a:ea typeface="Noto Serif CJK JP" panose="02020400000000000000" charset="-122"/>
                <a:cs typeface="+mj-ea"/>
                <a:sym typeface="+mn-ea"/>
              </a:rPr>
              <a:t>In real world   talk about objects .</a:t>
            </a:r>
            <a:endParaRPr lang="en-US" altLang="en-US" sz="1800">
              <a:latin typeface="Noto Serif CJK JP" panose="02020400000000000000" charset="-122"/>
              <a:ea typeface="Noto Serif CJK JP" panose="02020400000000000000" charset="-122"/>
              <a:cs typeface="+mj-ea"/>
            </a:endParaRPr>
          </a:p>
          <a:p>
            <a:pPr lvl="0"/>
            <a:r>
              <a:rPr lang="en-US" altLang="en-US" sz="1800">
                <a:latin typeface="Noto Serif CJK JP" panose="02020400000000000000" charset="-122"/>
                <a:ea typeface="Noto Serif CJK JP" panose="02020400000000000000" charset="-122"/>
                <a:cs typeface="+mj-ea"/>
                <a:sym typeface="+mn-ea"/>
              </a:rPr>
              <a:t>Seek object for their functionality</a:t>
            </a:r>
            <a:endParaRPr lang="en-US" sz="1800">
              <a:latin typeface="Noto Serif CJK JP" panose="02020400000000000000" charset="-122"/>
              <a:ea typeface="Noto Serif CJK JP" panose="02020400000000000000" charset="-122"/>
              <a:sym typeface="+mn-ea"/>
            </a:endParaRPr>
          </a:p>
          <a:p>
            <a:pPr lvl="1">
              <a:lnSpc>
                <a:spcPct val="120000"/>
              </a:lnSpc>
            </a:pPr>
            <a:endParaRPr lang="en-US" sz="1575">
              <a:latin typeface="Noto Serif CJK JP" panose="02020400000000000000" charset="-122"/>
              <a:ea typeface="Noto Serif CJK JP" panose="02020400000000000000" charset="-122"/>
            </a:endParaRPr>
          </a:p>
        </p:txBody>
      </p:sp>
      <p:sp>
        <p:nvSpPr>
          <p:cNvPr id="4" name="Text Box 3"/>
          <p:cNvSpPr txBox="1"/>
          <p:nvPr/>
        </p:nvSpPr>
        <p:spPr>
          <a:xfrm>
            <a:off x="5714365" y="1788160"/>
            <a:ext cx="3204845" cy="2360930"/>
          </a:xfrm>
          <a:prstGeom prst="rect">
            <a:avLst/>
          </a:prstGeom>
          <a:noFill/>
          <a:ln>
            <a:solidFill>
              <a:schemeClr val="accent1"/>
            </a:solidFill>
          </a:ln>
        </p:spPr>
        <p:txBody>
          <a:bodyPr wrap="square" rtlCol="0">
            <a:spAutoFit/>
          </a:bodyPr>
          <a:p>
            <a:pPr marL="800100" lvl="1" indent="-342900">
              <a:lnSpc>
                <a:spcPct val="120000"/>
              </a:lnSpc>
              <a:buAutoNum type="arabicPeriod"/>
            </a:pPr>
            <a:r>
              <a:rPr lang="en-US">
                <a:solidFill>
                  <a:srgbClr val="FF0000"/>
                </a:solidFill>
                <a:latin typeface="Noto Serif CJK JP" panose="02020400000000000000" charset="-122"/>
                <a:ea typeface="Noto Serif CJK JP" panose="02020400000000000000" charset="-122"/>
                <a:sym typeface="+mn-ea"/>
              </a:rPr>
              <a:t>Object</a:t>
            </a:r>
            <a:endParaRPr lang="en-US">
              <a:solidFill>
                <a:srgbClr val="FF0000"/>
              </a:solidFill>
              <a:latin typeface="Noto Serif CJK JP" panose="02020400000000000000" charset="-122"/>
              <a:ea typeface="Noto Serif CJK JP" panose="02020400000000000000" charset="-122"/>
            </a:endParaRPr>
          </a:p>
          <a:p>
            <a:pPr marL="800100" lvl="1" indent="-342900">
              <a:lnSpc>
                <a:spcPct val="120000"/>
              </a:lnSpc>
              <a:buAutoNum type="arabicPeriod"/>
            </a:pPr>
            <a:r>
              <a:rPr lang="en-US">
                <a:solidFill>
                  <a:srgbClr val="FF0000"/>
                </a:solidFill>
                <a:latin typeface="Noto Serif CJK JP" panose="02020400000000000000" charset="-122"/>
                <a:ea typeface="Noto Serif CJK JP" panose="02020400000000000000" charset="-122"/>
                <a:sym typeface="+mn-ea"/>
              </a:rPr>
              <a:t>Class</a:t>
            </a:r>
            <a:endParaRPr lang="en-US">
              <a:solidFill>
                <a:srgbClr val="FF0000"/>
              </a:solidFill>
              <a:latin typeface="Noto Serif CJK JP" panose="02020400000000000000" charset="-122"/>
              <a:ea typeface="Noto Serif CJK JP" panose="02020400000000000000" charset="-122"/>
            </a:endParaRPr>
          </a:p>
          <a:p>
            <a:pPr marL="800100" lvl="1" indent="-342900">
              <a:lnSpc>
                <a:spcPct val="120000"/>
              </a:lnSpc>
              <a:buAutoNum type="arabicPeriod"/>
            </a:pPr>
            <a:r>
              <a:rPr lang="en-US">
                <a:solidFill>
                  <a:srgbClr val="FF0000"/>
                </a:solidFill>
                <a:latin typeface="Noto Serif CJK JP" panose="02020400000000000000" charset="-122"/>
                <a:ea typeface="Noto Serif CJK JP" panose="02020400000000000000" charset="-122"/>
                <a:sym typeface="+mn-ea"/>
              </a:rPr>
              <a:t>Data Encapsulation</a:t>
            </a:r>
            <a:endParaRPr lang="en-US">
              <a:solidFill>
                <a:srgbClr val="FF0000"/>
              </a:solidFill>
              <a:latin typeface="Noto Serif CJK JP" panose="02020400000000000000" charset="-122"/>
              <a:ea typeface="Noto Serif CJK JP" panose="02020400000000000000" charset="-122"/>
            </a:endParaRPr>
          </a:p>
          <a:p>
            <a:pPr marL="800100" lvl="1" indent="-342900">
              <a:lnSpc>
                <a:spcPct val="120000"/>
              </a:lnSpc>
              <a:buAutoNum type="arabicPeriod"/>
            </a:pPr>
            <a:r>
              <a:rPr lang="en-US">
                <a:solidFill>
                  <a:srgbClr val="FF0000"/>
                </a:solidFill>
                <a:latin typeface="Noto Serif CJK JP" panose="02020400000000000000" charset="-122"/>
                <a:ea typeface="Noto Serif CJK JP" panose="02020400000000000000" charset="-122"/>
                <a:sym typeface="+mn-ea"/>
              </a:rPr>
              <a:t>Data Abstractions</a:t>
            </a:r>
            <a:endParaRPr lang="en-US">
              <a:solidFill>
                <a:srgbClr val="FF0000"/>
              </a:solidFill>
              <a:latin typeface="Noto Serif CJK JP" panose="02020400000000000000" charset="-122"/>
              <a:ea typeface="Noto Serif CJK JP" panose="02020400000000000000" charset="-122"/>
            </a:endParaRPr>
          </a:p>
          <a:p>
            <a:pPr marL="800100" lvl="1" indent="-342900">
              <a:lnSpc>
                <a:spcPct val="120000"/>
              </a:lnSpc>
              <a:buAutoNum type="arabicPeriod"/>
            </a:pPr>
            <a:r>
              <a:rPr lang="en-US">
                <a:solidFill>
                  <a:srgbClr val="FF0000"/>
                </a:solidFill>
                <a:latin typeface="Noto Serif CJK JP" panose="02020400000000000000" charset="-122"/>
                <a:ea typeface="Noto Serif CJK JP" panose="02020400000000000000" charset="-122"/>
                <a:sym typeface="+mn-ea"/>
              </a:rPr>
              <a:t>Inheritance</a:t>
            </a:r>
            <a:endParaRPr lang="en-US">
              <a:solidFill>
                <a:srgbClr val="FF0000"/>
              </a:solidFill>
              <a:latin typeface="Noto Serif CJK JP" panose="02020400000000000000" charset="-122"/>
              <a:ea typeface="Noto Serif CJK JP" panose="02020400000000000000" charset="-122"/>
            </a:endParaRPr>
          </a:p>
          <a:p>
            <a:pPr marL="800100" lvl="1" indent="-342900">
              <a:lnSpc>
                <a:spcPct val="120000"/>
              </a:lnSpc>
              <a:buAutoNum type="arabicPeriod"/>
            </a:pPr>
            <a:r>
              <a:rPr lang="en-US">
                <a:solidFill>
                  <a:srgbClr val="FF0000"/>
                </a:solidFill>
                <a:latin typeface="Noto Serif CJK JP" panose="02020400000000000000" charset="-122"/>
                <a:ea typeface="Noto Serif CJK JP" panose="02020400000000000000" charset="-122"/>
                <a:sym typeface="+mn-ea"/>
              </a:rPr>
              <a:t>Polymorphism</a:t>
            </a:r>
            <a:endParaRPr lang="en-US">
              <a:latin typeface="Noto Serif CJK JP" panose="02020400000000000000" charset="-122"/>
              <a:ea typeface="Noto Serif CJK JP" panose="02020400000000000000" charset="-122"/>
            </a:endParaRPr>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Noto Serif CJK JP" panose="02020400000000000000" charset="-122"/>
                <a:ea typeface="Noto Serif CJK JP" panose="02020400000000000000" charset="-122"/>
              </a:rPr>
              <a:t>Object</a:t>
            </a:r>
            <a:endParaRPr 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p:txBody>
          <a:bodyPr/>
          <a:p>
            <a:pPr algn="just">
              <a:lnSpc>
                <a:spcPct val="120000"/>
              </a:lnSpc>
            </a:pPr>
            <a:r>
              <a:rPr lang="en-US" altLang="en-US" sz="1800">
                <a:latin typeface="Noto Serif CJK JP" panose="02020400000000000000" charset="-122"/>
                <a:ea typeface="Noto Serif CJK JP" panose="02020400000000000000" charset="-122"/>
              </a:rPr>
              <a:t>Represents </a:t>
            </a:r>
            <a:r>
              <a:rPr lang="en-US" sz="1800">
                <a:latin typeface="Noto Serif CJK JP" panose="02020400000000000000" charset="-122"/>
                <a:ea typeface="Noto Serif CJK JP" panose="02020400000000000000" charset="-122"/>
              </a:rPr>
              <a:t>entity </a:t>
            </a:r>
            <a:endParaRPr lang="en-US" sz="1800">
              <a:latin typeface="Noto Serif CJK JP" panose="02020400000000000000" charset="-122"/>
              <a:ea typeface="Noto Serif CJK JP" panose="02020400000000000000" charset="-122"/>
            </a:endParaRPr>
          </a:p>
          <a:p>
            <a:pPr algn="just">
              <a:lnSpc>
                <a:spcPct val="120000"/>
              </a:lnSpc>
            </a:pPr>
            <a:r>
              <a:rPr lang="en-US" altLang="en-US" sz="1800">
                <a:latin typeface="Noto Serif CJK JP" panose="02020400000000000000" charset="-122"/>
                <a:ea typeface="Noto Serif CJK JP" panose="02020400000000000000" charset="-122"/>
              </a:rPr>
              <a:t>A</a:t>
            </a:r>
            <a:r>
              <a:rPr lang="en-US" sz="1800">
                <a:latin typeface="Noto Serif CJK JP" panose="02020400000000000000" charset="-122"/>
                <a:ea typeface="Noto Serif CJK JP" panose="02020400000000000000" charset="-122"/>
              </a:rPr>
              <a:t>ttributes</a:t>
            </a:r>
            <a:endParaRPr lang="en-US" sz="1800">
              <a:latin typeface="Noto Serif CJK JP" panose="02020400000000000000" charset="-122"/>
              <a:ea typeface="Noto Serif CJK JP" panose="02020400000000000000" charset="-122"/>
            </a:endParaRPr>
          </a:p>
          <a:p>
            <a:pPr lvl="1" algn="just">
              <a:lnSpc>
                <a:spcPct val="120000"/>
              </a:lnSpc>
            </a:pPr>
            <a:r>
              <a:rPr lang="en-US" sz="1800">
                <a:latin typeface="Noto Serif CJK JP" panose="02020400000000000000" charset="-122"/>
                <a:ea typeface="Noto Serif CJK JP" panose="02020400000000000000" charset="-122"/>
              </a:rPr>
              <a:t>characteristics</a:t>
            </a:r>
            <a:endParaRPr lang="en-US" sz="1800">
              <a:latin typeface="Noto Serif CJK JP" panose="02020400000000000000" charset="-122"/>
              <a:ea typeface="Noto Serif CJK JP" panose="02020400000000000000" charset="-122"/>
            </a:endParaRPr>
          </a:p>
          <a:p>
            <a:pPr lvl="1" algn="just">
              <a:lnSpc>
                <a:spcPct val="120000"/>
              </a:lnSpc>
            </a:pPr>
            <a:r>
              <a:rPr lang="en-US" altLang="en-US" sz="1800">
                <a:latin typeface="Noto Serif CJK JP" panose="02020400000000000000" charset="-122"/>
                <a:ea typeface="Noto Serif CJK JP" panose="02020400000000000000" charset="-122"/>
              </a:rPr>
              <a:t>implemented via v</a:t>
            </a:r>
            <a:r>
              <a:rPr lang="en-US" sz="1800">
                <a:latin typeface="Noto Serif CJK JP" panose="02020400000000000000" charset="-122"/>
                <a:ea typeface="Noto Serif CJK JP" panose="02020400000000000000" charset="-122"/>
              </a:rPr>
              <a:t>ariable data members</a:t>
            </a:r>
            <a:endParaRPr lang="en-US" sz="1800">
              <a:latin typeface="Noto Serif CJK JP" panose="02020400000000000000" charset="-122"/>
              <a:ea typeface="Noto Serif CJK JP" panose="02020400000000000000" charset="-122"/>
            </a:endParaRPr>
          </a:p>
          <a:p>
            <a:pPr algn="just">
              <a:lnSpc>
                <a:spcPct val="120000"/>
              </a:lnSpc>
            </a:pPr>
            <a:r>
              <a:rPr lang="en-US" altLang="en-US" sz="1800">
                <a:latin typeface="Noto Serif CJK JP" panose="02020400000000000000" charset="-122"/>
                <a:ea typeface="Noto Serif CJK JP" panose="02020400000000000000" charset="-122"/>
              </a:rPr>
              <a:t>F</a:t>
            </a:r>
            <a:r>
              <a:rPr lang="en-US" sz="1800">
                <a:latin typeface="Noto Serif CJK JP" panose="02020400000000000000" charset="-122"/>
                <a:ea typeface="Noto Serif CJK JP" panose="02020400000000000000" charset="-122"/>
              </a:rPr>
              <a:t>unctionality </a:t>
            </a:r>
            <a:endParaRPr lang="en-US" sz="1800">
              <a:latin typeface="Noto Serif CJK JP" panose="02020400000000000000" charset="-122"/>
              <a:ea typeface="Noto Serif CJK JP" panose="02020400000000000000" charset="-122"/>
            </a:endParaRPr>
          </a:p>
          <a:p>
            <a:pPr lvl="1" algn="just">
              <a:lnSpc>
                <a:spcPct val="120000"/>
              </a:lnSpc>
            </a:pPr>
            <a:r>
              <a:rPr lang="en-US" altLang="en-US" sz="1800">
                <a:latin typeface="Noto Serif CJK JP" panose="02020400000000000000" charset="-122"/>
                <a:ea typeface="Noto Serif CJK JP" panose="02020400000000000000" charset="-122"/>
              </a:rPr>
              <a:t>b</a:t>
            </a:r>
            <a:r>
              <a:rPr lang="en-US" sz="1800">
                <a:latin typeface="Noto Serif CJK JP" panose="02020400000000000000" charset="-122"/>
                <a:ea typeface="Noto Serif CJK JP" panose="02020400000000000000" charset="-122"/>
              </a:rPr>
              <a:t>ehaviour</a:t>
            </a:r>
            <a:endParaRPr lang="en-US" sz="1800">
              <a:latin typeface="Noto Serif CJK JP" panose="02020400000000000000" charset="-122"/>
              <a:ea typeface="Noto Serif CJK JP" panose="02020400000000000000" charset="-122"/>
            </a:endParaRPr>
          </a:p>
          <a:p>
            <a:pPr lvl="1" algn="just">
              <a:lnSpc>
                <a:spcPct val="120000"/>
              </a:lnSpc>
            </a:pPr>
            <a:r>
              <a:rPr lang="en-US" altLang="en-US" sz="1800">
                <a:latin typeface="Noto Serif CJK JP" panose="02020400000000000000" charset="-122"/>
                <a:ea typeface="Noto Serif CJK JP" panose="02020400000000000000" charset="-122"/>
              </a:rPr>
              <a:t>implemented via M</a:t>
            </a:r>
            <a:r>
              <a:rPr lang="en-US" sz="1800">
                <a:latin typeface="Noto Serif CJK JP" panose="02020400000000000000" charset="-122"/>
                <a:ea typeface="Noto Serif CJK JP" panose="02020400000000000000" charset="-122"/>
              </a:rPr>
              <a:t>ethods</a:t>
            </a:r>
            <a:r>
              <a:rPr lang="en-US" altLang="en-US" sz="1800">
                <a:latin typeface="Noto Serif CJK JP" panose="02020400000000000000" charset="-122"/>
                <a:ea typeface="Noto Serif CJK JP" panose="02020400000000000000" charset="-122"/>
              </a:rPr>
              <a:t>/member Functions</a:t>
            </a:r>
            <a:endParaRPr lang="en-US" sz="1800">
              <a:latin typeface="Noto Serif CJK JP" panose="02020400000000000000" charset="-122"/>
              <a:ea typeface="Noto Serif CJK JP" panose="02020400000000000000" charset="-122"/>
            </a:endParaRPr>
          </a:p>
          <a:p>
            <a:pPr algn="just">
              <a:lnSpc>
                <a:spcPct val="120000"/>
              </a:lnSpc>
            </a:pPr>
            <a:r>
              <a:rPr lang="en-US" altLang="en-US" sz="1800">
                <a:latin typeface="Noto Serif CJK JP" panose="02020400000000000000" charset="-122"/>
                <a:ea typeface="Noto Serif CJK JP" panose="02020400000000000000" charset="-122"/>
              </a:rPr>
              <a:t>I</a:t>
            </a:r>
            <a:r>
              <a:rPr lang="en-US" sz="1800">
                <a:latin typeface="Noto Serif CJK JP" panose="02020400000000000000" charset="-122"/>
                <a:ea typeface="Noto Serif CJK JP" panose="02020400000000000000" charset="-122"/>
              </a:rPr>
              <a:t>nstance of class</a:t>
            </a:r>
            <a:endParaRPr lang="en-US" sz="1800">
              <a:latin typeface="Noto Serif CJK JP" panose="02020400000000000000" charset="-122"/>
              <a:ea typeface="Noto Serif CJK JP" panose="02020400000000000000"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latin typeface="Noto Serif CJK JP" panose="02020400000000000000" charset="-122"/>
                <a:ea typeface="Noto Serif CJK JP" panose="02020400000000000000" charset="-122"/>
              </a:rPr>
              <a:t>Example</a:t>
            </a:r>
            <a:endParaRPr lang="en-US" altLang="en-US">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371475" y="1752600"/>
            <a:ext cx="7772400" cy="4114800"/>
          </a:xfrm>
        </p:spPr>
        <p:txBody>
          <a:bodyPr/>
          <a:p>
            <a:pPr marL="0" indent="0">
              <a:buNone/>
            </a:pPr>
            <a:r>
              <a:rPr lang="en-US" altLang="en-US" sz="1800" b="1">
                <a:latin typeface="FreeMono" panose="020F0409020205020404" charset="0"/>
                <a:ea typeface="FreeMono" panose="020F0409020205020404" charset="0"/>
              </a:rPr>
              <a:t>Object of Student </a:t>
            </a: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r>
              <a:rPr lang="en-US" altLang="en-US" sz="1800">
                <a:latin typeface="FreeMono" panose="020F0409020205020404" charset="0"/>
                <a:ea typeface="FreeMono" panose="020F0409020205020404" charset="0"/>
              </a:rPr>
              <a:t>Attributes </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Roll No : 5</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Name : Harry</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Address : 605 -AB</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Marks : [34,23,55]</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Height : 4</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Attendence : [Jan: 23,Feb: 21,..]</a:t>
            </a:r>
            <a:endParaRPr lang="en-US" altLang="en-US" sz="1800">
              <a:latin typeface="FreeMono" panose="020F0409020205020404" charset="0"/>
              <a:ea typeface="FreeMono" panose="020F0409020205020404" charset="0"/>
            </a:endParaRPr>
          </a:p>
          <a:p>
            <a:pPr lvl="0"/>
            <a:r>
              <a:rPr lang="en-US" altLang="en-US" sz="2055">
                <a:latin typeface="FreeMono" panose="020F0409020205020404" charset="0"/>
                <a:ea typeface="FreeMono" panose="020F0409020205020404" charset="0"/>
              </a:rPr>
              <a:t>Functionalities</a:t>
            </a:r>
            <a:endParaRPr lang="en-US" altLang="en-US" sz="2055">
              <a:latin typeface="FreeMono" panose="020F0409020205020404" charset="0"/>
              <a:ea typeface="FreeMono" panose="020F0409020205020404" charset="0"/>
            </a:endParaRPr>
          </a:p>
          <a:p>
            <a:pPr lvl="1"/>
            <a:r>
              <a:rPr lang="en-US" altLang="en-US" sz="1795">
                <a:latin typeface="FreeMono" panose="020F0409020205020404" charset="0"/>
                <a:ea typeface="FreeMono" panose="020F0409020205020404" charset="0"/>
              </a:rPr>
              <a:t>calculatePercentage</a:t>
            </a:r>
            <a:endParaRPr lang="en-US" altLang="en-US" sz="1795">
              <a:latin typeface="FreeMono" panose="020F0409020205020404" charset="0"/>
              <a:ea typeface="FreeMono" panose="020F0409020205020404" charset="0"/>
            </a:endParaRPr>
          </a:p>
          <a:p>
            <a:pPr lvl="1"/>
            <a:r>
              <a:rPr lang="en-US" altLang="en-US" sz="1795">
                <a:latin typeface="FreeMono" panose="020F0409020205020404" charset="0"/>
                <a:ea typeface="FreeMono" panose="020F0409020205020404" charset="0"/>
              </a:rPr>
              <a:t>getAttendenanceOfMonth(Month)</a:t>
            </a:r>
            <a:endParaRPr lang="en-US" altLang="en-US" sz="1795">
              <a:latin typeface="FreeMono" panose="020F0409020205020404" charset="0"/>
              <a:ea typeface="FreeMono" panose="020F0409020205020404" charset="0"/>
            </a:endParaRPr>
          </a:p>
          <a:p>
            <a:pPr marL="0" indent="0">
              <a:buNone/>
            </a:pPr>
            <a:endParaRPr lang="en-US" altLang="en-US" sz="1800">
              <a:latin typeface="FreeMono" panose="020F0409020205020404" charset="0"/>
              <a:ea typeface="FreeMono" panose="020F04090202050204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Noto Serif CJK JP" panose="02020400000000000000" charset="-122"/>
                <a:ea typeface="Noto Serif CJK JP" panose="02020400000000000000" charset="-122"/>
              </a:rPr>
              <a:t>Class</a:t>
            </a:r>
            <a:endParaRPr 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981200"/>
            <a:ext cx="7772400" cy="4114800"/>
          </a:xfrm>
        </p:spPr>
        <p:txBody>
          <a:bodyPr/>
          <a:p>
            <a:r>
              <a:rPr lang="en-US" sz="1800">
                <a:latin typeface="Noto Serif CJK JP" panose="02020400000000000000" charset="-122"/>
                <a:ea typeface="Noto Serif CJK JP" panose="02020400000000000000" charset="-122"/>
              </a:rPr>
              <a:t>Specification of Object</a:t>
            </a:r>
            <a:endParaRPr lang="en-US" sz="1800">
              <a:latin typeface="Noto Serif CJK JP" panose="02020400000000000000" charset="-122"/>
              <a:ea typeface="Noto Serif CJK JP" panose="02020400000000000000" charset="-122"/>
            </a:endParaRPr>
          </a:p>
          <a:p>
            <a:endParaRPr lang="en-US" sz="1800">
              <a:latin typeface="Noto Serif CJK JP" panose="02020400000000000000" charset="-122"/>
              <a:ea typeface="Noto Serif CJK JP" panose="02020400000000000000" charset="-122"/>
            </a:endParaRPr>
          </a:p>
          <a:p>
            <a:r>
              <a:rPr lang="en-US" sz="1800">
                <a:latin typeface="Noto Serif CJK JP" panose="02020400000000000000" charset="-122"/>
                <a:ea typeface="Noto Serif CJK JP" panose="02020400000000000000" charset="-122"/>
              </a:rPr>
              <a:t>B</a:t>
            </a:r>
            <a:r>
              <a:rPr sz="1800">
                <a:latin typeface="Noto Serif CJK JP" panose="02020400000000000000" charset="-122"/>
                <a:ea typeface="Noto Serif CJK JP" panose="02020400000000000000" charset="-122"/>
              </a:rPr>
              <a:t>lueprint that specifies the attributes and behavior of an Object</a:t>
            </a:r>
            <a:endParaRPr sz="1800">
              <a:latin typeface="Noto Serif CJK JP" panose="02020400000000000000" charset="-122"/>
              <a:ea typeface="Noto Serif CJK JP" panose="02020400000000000000" charset="-122"/>
            </a:endParaRPr>
          </a:p>
          <a:p>
            <a:endParaRPr sz="1800">
              <a:latin typeface="Noto Serif CJK JP" panose="02020400000000000000" charset="-122"/>
              <a:ea typeface="Noto Serif CJK JP" panose="02020400000000000000" charset="-122"/>
            </a:endParaRPr>
          </a:p>
          <a:p>
            <a:r>
              <a:rPr lang="en-US" sz="1800">
                <a:latin typeface="Noto Serif CJK JP" panose="02020400000000000000" charset="-122"/>
                <a:ea typeface="Noto Serif CJK JP" panose="02020400000000000000" charset="-122"/>
              </a:rPr>
              <a:t>B</a:t>
            </a:r>
            <a:r>
              <a:rPr sz="1800">
                <a:latin typeface="Noto Serif CJK JP" panose="02020400000000000000" charset="-122"/>
                <a:ea typeface="Noto Serif CJK JP" panose="02020400000000000000" charset="-122"/>
              </a:rPr>
              <a:t>ehaviors are actions that an object can perform.</a:t>
            </a:r>
            <a:endParaRPr sz="1800">
              <a:latin typeface="Noto Serif CJK JP" panose="02020400000000000000" charset="-122"/>
              <a:ea typeface="Noto Serif CJK JP" panose="02020400000000000000" charset="-122"/>
            </a:endParaRPr>
          </a:p>
          <a:p>
            <a:endParaRPr sz="1800">
              <a:latin typeface="Noto Serif CJK JP" panose="02020400000000000000" charset="-122"/>
              <a:ea typeface="Noto Serif CJK JP" panose="02020400000000000000" charset="-122"/>
            </a:endParaRPr>
          </a:p>
          <a:p>
            <a:r>
              <a:rPr sz="1800">
                <a:latin typeface="Noto Serif CJK JP" panose="02020400000000000000" charset="-122"/>
                <a:ea typeface="Noto Serif CJK JP" panose="02020400000000000000" charset="-122"/>
              </a:rPr>
              <a:t>Classes are </a:t>
            </a:r>
            <a:r>
              <a:rPr lang="en-US" sz="1800" b="1">
                <a:latin typeface="Noto Serif CJK JP" panose="02020400000000000000" charset="-122"/>
                <a:ea typeface="Noto Serif CJK JP" panose="02020400000000000000" charset="-122"/>
              </a:rPr>
              <a:t>user defined </a:t>
            </a:r>
            <a:r>
              <a:rPr sz="1800" b="1">
                <a:latin typeface="Noto Serif CJK JP" panose="02020400000000000000" charset="-122"/>
                <a:ea typeface="Noto Serif CJK JP" panose="02020400000000000000" charset="-122"/>
              </a:rPr>
              <a:t>data type</a:t>
            </a:r>
            <a:r>
              <a:rPr sz="1800">
                <a:latin typeface="Noto Serif CJK JP" panose="02020400000000000000" charset="-122"/>
                <a:ea typeface="Noto Serif CJK JP" panose="02020400000000000000" charset="-122"/>
              </a:rPr>
              <a:t> based on which objects are created.</a:t>
            </a:r>
            <a:endParaRPr sz="1800">
              <a:latin typeface="Noto Serif CJK JP" panose="02020400000000000000" charset="-122"/>
              <a:ea typeface="Noto Serif CJK JP" panose="02020400000000000000"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19150" y="48260"/>
            <a:ext cx="7772400" cy="1143000"/>
          </a:xfrm>
        </p:spPr>
        <p:txBody>
          <a:bodyPr/>
          <a:p>
            <a:r>
              <a:rPr lang="en-US" altLang="en-US" sz="3200">
                <a:latin typeface="Noto Serif CJK JP" panose="02020400000000000000" charset="-122"/>
                <a:ea typeface="Noto Serif CJK JP" panose="02020400000000000000" charset="-122"/>
              </a:rPr>
              <a:t>Example</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539115" y="1384300"/>
            <a:ext cx="7772400" cy="5043805"/>
          </a:xfrm>
        </p:spPr>
        <p:txBody>
          <a:bodyPr/>
          <a:p>
            <a:pPr marL="0" indent="0">
              <a:buNone/>
            </a:pPr>
            <a:r>
              <a:rPr lang="en-US" altLang="en-US" sz="1800">
                <a:latin typeface="FreeMono" panose="020F0409020205020404" charset="0"/>
                <a:ea typeface="FreeMono" panose="020F0409020205020404" charset="0"/>
              </a:rPr>
              <a:t>class </a:t>
            </a:r>
            <a:r>
              <a:rPr lang="en-US" altLang="en-US" sz="1800" b="1">
                <a:latin typeface="FreeMono" panose="020F0409020205020404" charset="0"/>
                <a:ea typeface="FreeMono" panose="020F0409020205020404" charset="0"/>
              </a:rPr>
              <a:t>Student </a:t>
            </a: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 	int rollNo ;</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 	char [] name; </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	</a:t>
            </a:r>
            <a:r>
              <a:rPr lang="en-US" altLang="en-US" sz="1800">
                <a:latin typeface="FreeMono" panose="020F0409020205020404" charset="0"/>
                <a:ea typeface="FreeMono" panose="020F0409020205020404" charset="0"/>
                <a:sym typeface="+mn-ea"/>
              </a:rPr>
              <a:t>char [] </a:t>
            </a:r>
            <a:r>
              <a:rPr lang="en-US" altLang="en-US" sz="1800">
                <a:latin typeface="FreeMono" panose="020F0409020205020404" charset="0"/>
                <a:ea typeface="FreeMono" panose="020F0409020205020404" charset="0"/>
              </a:rPr>
              <a:t>address; </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sym typeface="+mn-ea"/>
              </a:rPr>
              <a:t>	char [] </a:t>
            </a:r>
            <a:r>
              <a:rPr lang="en-US" altLang="en-US" sz="1800">
                <a:latin typeface="FreeMono" panose="020F0409020205020404" charset="0"/>
                <a:ea typeface="FreeMono" panose="020F0409020205020404" charset="0"/>
              </a:rPr>
              <a:t>marks; </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rPr>
              <a:t>	float height;</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rPr>
              <a:t>	Attendences attendences;</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rPr>
              <a:t> </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rPr>
              <a:t>float </a:t>
            </a:r>
            <a:r>
              <a:rPr lang="en-US" altLang="en-US" sz="1795">
                <a:latin typeface="FreeMono" panose="020F0409020205020404" charset="0"/>
                <a:ea typeface="FreeMono" panose="020F0409020205020404" charset="0"/>
              </a:rPr>
              <a:t>calculatePercentage()</a:t>
            </a:r>
            <a:endParaRPr lang="en-US" altLang="en-US" sz="1795">
              <a:latin typeface="FreeMono" panose="020F0409020205020404" charset="0"/>
              <a:ea typeface="FreeMono" panose="020F0409020205020404" charset="0"/>
            </a:endParaRPr>
          </a:p>
          <a:p>
            <a:pPr marL="457200" lvl="1" indent="0">
              <a:buNone/>
            </a:pPr>
            <a:r>
              <a:rPr lang="en-US" altLang="en-US" sz="1795">
                <a:latin typeface="FreeMono" panose="020F0409020205020404" charset="0"/>
                <a:ea typeface="FreeMono" panose="020F0409020205020404" charset="0"/>
              </a:rPr>
              <a:t>int getAttendenanceOfMonth(Month)</a:t>
            </a:r>
            <a:endParaRPr lang="en-US" altLang="en-US" sz="1795">
              <a:latin typeface="FreeMono" panose="020F0409020205020404" charset="0"/>
              <a:ea typeface="FreeMono" panose="020F0409020205020404" charset="0"/>
            </a:endParaRPr>
          </a:p>
          <a:p>
            <a:pPr marL="457200" lvl="1" indent="0">
              <a:buNone/>
            </a:pPr>
            <a:r>
              <a:rPr lang="en-US" altLang="en-US" sz="1795">
                <a:latin typeface="FreeMono" panose="020F0409020205020404" charset="0"/>
                <a:ea typeface="FreeMono" panose="020F0409020205020404" charset="0"/>
              </a:rPr>
              <a:t>}</a:t>
            </a:r>
            <a:endParaRPr lang="en-US" altLang="en-US" sz="1795">
              <a:latin typeface="FreeMono" panose="020F0409020205020404" charset="0"/>
              <a:ea typeface="FreeMono" panose="020F0409020205020404" charset="0"/>
            </a:endParaRPr>
          </a:p>
          <a:p>
            <a:pPr marL="0" indent="0">
              <a:buNone/>
            </a:pP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Object Creation :  </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 Student s1 = new Student();    // </a:t>
            </a:r>
            <a:r>
              <a:rPr lang="en-US" altLang="en-US" sz="1800">
                <a:latin typeface="FreeMono" panose="020F0409020205020404" charset="0"/>
                <a:ea typeface="FreeMono" panose="020F0409020205020404" charset="0"/>
                <a:sym typeface="+mn-ea"/>
              </a:rPr>
              <a:t>s1.rollNo</a:t>
            </a:r>
            <a:r>
              <a:rPr lang="en-US" altLang="en-US" sz="1800">
                <a:latin typeface="FreeMono" panose="020F0409020205020404" charset="0"/>
                <a:ea typeface="FreeMono" panose="020F0409020205020404" charset="0"/>
              </a:rPr>
              <a:t> - 12</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sym typeface="+mn-ea"/>
              </a:rPr>
              <a:t> Student s2 = new Student();    // s2.rollNo - 23</a:t>
            </a:r>
            <a:endParaRPr lang="en-US" altLang="en-US" sz="1800">
              <a:latin typeface="FreeMono" panose="020F0409020205020404" charset="0"/>
              <a:ea typeface="FreeMono" panose="020F0409020205020404" charset="0"/>
            </a:endParaRPr>
          </a:p>
          <a:p>
            <a:pPr marL="0" indent="0">
              <a:buNone/>
            </a:pPr>
            <a:endParaRPr lang="en-US" altLang="en-US" sz="1800">
              <a:latin typeface="FreeMono" panose="020F0409020205020404" charset="0"/>
              <a:ea typeface="FreeMono" panose="020F0409020205020404" charset="0"/>
            </a:endParaRPr>
          </a:p>
          <a:p>
            <a:pPr marL="0" indent="0">
              <a:buNone/>
            </a:pPr>
            <a:endParaRPr lang="en-US" altLang="en-US" sz="1800">
              <a:latin typeface="FreeMono" panose="020F0409020205020404" charset="0"/>
              <a:ea typeface="FreeMono" panose="020F04090202050204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0275" y="284480"/>
            <a:ext cx="7772400" cy="573405"/>
          </a:xfrm>
        </p:spPr>
        <p:txBody>
          <a:bodyPr/>
          <a:p>
            <a:r>
              <a:rPr lang="en-US" altLang="en-US" sz="3200">
                <a:latin typeface="Noto Serif CJK JP" panose="02020400000000000000" charset="-122"/>
                <a:ea typeface="Noto Serif CJK JP" panose="02020400000000000000" charset="-122"/>
              </a:rPr>
              <a:t>Language Timeline </a:t>
            </a:r>
            <a:endParaRPr lang="en-US" altLang="en-US" sz="3200">
              <a:latin typeface="Noto Serif CJK JP" panose="02020400000000000000" charset="-122"/>
              <a:ea typeface="Noto Serif CJK JP" panose="02020400000000000000" charset="-122"/>
            </a:endParaRPr>
          </a:p>
        </p:txBody>
      </p:sp>
      <p:graphicFrame>
        <p:nvGraphicFramePr>
          <p:cNvPr id="5" name="Content Placeholder 4"/>
          <p:cNvGraphicFramePr/>
          <p:nvPr>
            <p:ph idx="1"/>
          </p:nvPr>
        </p:nvGraphicFramePr>
        <p:xfrm>
          <a:off x="535940" y="1206500"/>
          <a:ext cx="8166735" cy="5087620"/>
        </p:xfrm>
        <a:graphic>
          <a:graphicData uri="http://schemas.openxmlformats.org/drawingml/2006/table">
            <a:tbl>
              <a:tblPr firstRow="1" bandRow="1">
                <a:tableStyleId>{5C22544A-7EE6-4342-B048-85BDC9FD1C3A}</a:tableStyleId>
              </a:tblPr>
              <a:tblGrid>
                <a:gridCol w="2722245"/>
                <a:gridCol w="2722245"/>
                <a:gridCol w="2722245"/>
              </a:tblGrid>
              <a:tr h="672465">
                <a:tc>
                  <a:txBody>
                    <a:bodyPr/>
                    <a:p>
                      <a:pPr algn="just" fontAlgn="b">
                        <a:buNone/>
                      </a:pPr>
                      <a:r>
                        <a:rPr lang="en-US" altLang="en-US" sz="1800">
                          <a:latin typeface="Noto Serif CJK JP" panose="02020400000000000000" charset="-122"/>
                          <a:ea typeface="Noto Serif CJK JP" panose="02020400000000000000" charset="-122"/>
                          <a:cs typeface="+mj-ea"/>
                          <a:sym typeface="+mn-ea"/>
                        </a:rPr>
                        <a:t>Machine Language </a:t>
                      </a:r>
                      <a:endParaRPr lang="en-US" altLang="en-US" sz="1800">
                        <a:latin typeface="Noto Serif CJK JP" panose="02020400000000000000" charset="-122"/>
                        <a:ea typeface="Noto Serif CJK JP" panose="02020400000000000000" charset="-122"/>
                        <a:cs typeface="+mj-ea"/>
                        <a:sym typeface="+mn-ea"/>
                      </a:endParaRPr>
                    </a:p>
                  </a:txBody>
                  <a:tcPr/>
                </a:tc>
                <a:tc>
                  <a:txBody>
                    <a:bodyPr/>
                    <a:p>
                      <a:pPr algn="just" fontAlgn="b">
                        <a:buNone/>
                      </a:pPr>
                      <a:r>
                        <a:rPr lang="en-US" altLang="en-US" sz="1800">
                          <a:latin typeface="Noto Serif CJK JP" panose="02020400000000000000" charset="-122"/>
                          <a:ea typeface="Noto Serif CJK JP" panose="02020400000000000000" charset="-122"/>
                          <a:cs typeface="+mj-ea"/>
                          <a:sym typeface="+mn-ea"/>
                        </a:rPr>
                        <a:t>Assembly Language </a:t>
                      </a:r>
                      <a:endParaRPr lang="en-US" altLang="en-US" sz="1800">
                        <a:latin typeface="Noto Serif CJK JP" panose="02020400000000000000" charset="-122"/>
                        <a:ea typeface="Noto Serif CJK JP" panose="02020400000000000000" charset="-122"/>
                        <a:cs typeface="+mj-ea"/>
                        <a:sym typeface="+mn-ea"/>
                      </a:endParaRPr>
                    </a:p>
                  </a:txBody>
                  <a:tcPr/>
                </a:tc>
                <a:tc>
                  <a:txBody>
                    <a:bodyPr/>
                    <a:p>
                      <a:pPr algn="just" fontAlgn="b">
                        <a:buNone/>
                      </a:pPr>
                      <a:r>
                        <a:rPr lang="en-US" altLang="en-US" sz="1800">
                          <a:latin typeface="Noto Serif CJK JP" panose="02020400000000000000" charset="-122"/>
                          <a:ea typeface="Noto Serif CJK JP" panose="02020400000000000000" charset="-122"/>
                          <a:cs typeface="+mj-ea"/>
                          <a:sym typeface="+mn-ea"/>
                        </a:rPr>
                        <a:t>Procedural  Programming </a:t>
                      </a:r>
                      <a:endParaRPr lang="en-US" altLang="en-US" sz="1800">
                        <a:latin typeface="Noto Serif CJK JP" panose="02020400000000000000" charset="-122"/>
                        <a:ea typeface="Noto Serif CJK JP" panose="02020400000000000000" charset="-122"/>
                        <a:cs typeface="+mj-ea"/>
                        <a:sym typeface="+mn-ea"/>
                      </a:endParaRPr>
                    </a:p>
                  </a:txBody>
                  <a:tcPr/>
                </a:tc>
              </a:tr>
              <a:tr h="535940">
                <a:tc>
                  <a:txBody>
                    <a:bodyPr/>
                    <a:p>
                      <a:pPr algn="just" fontAlgn="b">
                        <a:buNone/>
                      </a:pPr>
                      <a:r>
                        <a:rPr lang="en-US" altLang="en-US">
                          <a:latin typeface="Noto Serif CJK JP" panose="02020400000000000000" charset="-122"/>
                          <a:ea typeface="Noto Serif CJK JP" panose="02020400000000000000" charset="-122"/>
                        </a:rPr>
                        <a:t>L</a:t>
                      </a:r>
                      <a:r>
                        <a:rPr lang="en-US">
                          <a:latin typeface="Noto Serif CJK JP" panose="02020400000000000000" charset="-122"/>
                          <a:ea typeface="Noto Serif CJK JP" panose="02020400000000000000" charset="-122"/>
                        </a:rPr>
                        <a:t>owest-level</a:t>
                      </a:r>
                      <a:endParaRPr lang="en-US">
                        <a:latin typeface="Noto Serif CJK JP" panose="02020400000000000000" charset="-122"/>
                        <a:ea typeface="Noto Serif CJK JP" panose="020204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rPr>
                        <a:t>Intermediate level</a:t>
                      </a:r>
                      <a:endParaRPr lang="en-US" altLang="en-US">
                        <a:latin typeface="Noto Serif CJK JP" panose="02020400000000000000" charset="-122"/>
                        <a:ea typeface="Noto Serif CJK JP" panose="020204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rPr>
                        <a:t>H</a:t>
                      </a:r>
                      <a:r>
                        <a:rPr lang="en-US">
                          <a:latin typeface="Noto Serif CJK JP" panose="02020400000000000000" charset="-122"/>
                          <a:ea typeface="Noto Serif CJK JP" panose="02020400000000000000" charset="-122"/>
                        </a:rPr>
                        <a:t>igh-level </a:t>
                      </a:r>
                      <a:endParaRPr lang="en-US">
                        <a:latin typeface="Noto Serif CJK JP" panose="02020400000000000000" charset="-122"/>
                        <a:ea typeface="Noto Serif CJK JP" panose="02020400000000000000" charset="-122"/>
                      </a:endParaRPr>
                    </a:p>
                  </a:txBody>
                  <a:tcPr/>
                </a:tc>
              </a:tr>
              <a:tr h="1477645">
                <a:tc>
                  <a:txBody>
                    <a:bodyPr/>
                    <a:p>
                      <a:pPr algn="just" fontAlgn="b">
                        <a:buNone/>
                      </a:pPr>
                      <a:r>
                        <a:rPr lang="en-US" altLang="en-US">
                          <a:latin typeface="Noto Serif CJK JP" panose="02020400000000000000" charset="-122"/>
                          <a:ea typeface="Noto Serif CJK JP" panose="02020400000000000000" charset="-122"/>
                        </a:rPr>
                        <a:t>U</a:t>
                      </a:r>
                      <a:r>
                        <a:rPr lang="en-US">
                          <a:latin typeface="Noto Serif CJK JP" panose="02020400000000000000" charset="-122"/>
                          <a:ea typeface="Noto Serif CJK JP" panose="02020400000000000000" charset="-122"/>
                        </a:rPr>
                        <a:t>nderstood by computers.</a:t>
                      </a:r>
                      <a:endParaRPr lang="en-US">
                        <a:latin typeface="Noto Serif CJK JP" panose="02020400000000000000" charset="-122"/>
                        <a:ea typeface="Noto Serif CJK JP" panose="020204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rPr>
                        <a:t>Converted into machine language by assembler</a:t>
                      </a:r>
                      <a:endParaRPr lang="en-US" altLang="en-US">
                        <a:latin typeface="Noto Serif CJK JP" panose="02020400000000000000" charset="-122"/>
                        <a:ea typeface="Noto Serif CJK JP" panose="020204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rPr>
                        <a:t>H</a:t>
                      </a:r>
                      <a:r>
                        <a:rPr lang="en-US">
                          <a:latin typeface="Noto Serif CJK JP" panose="02020400000000000000" charset="-122"/>
                          <a:ea typeface="Noto Serif CJK JP" panose="02020400000000000000" charset="-122"/>
                        </a:rPr>
                        <a:t>igh-level languages are translated into assembly language or machine language by a compiler. </a:t>
                      </a:r>
                      <a:endParaRPr lang="en-US">
                        <a:latin typeface="Noto Serif CJK JP" panose="02020400000000000000" charset="-122"/>
                        <a:ea typeface="Noto Serif CJK JP" panose="02020400000000000000" charset="-122"/>
                      </a:endParaRPr>
                    </a:p>
                  </a:txBody>
                  <a:tcPr/>
                </a:tc>
              </a:tr>
              <a:tr h="1477645">
                <a:tc>
                  <a:txBody>
                    <a:bodyPr/>
                    <a:p>
                      <a:pPr algn="just" fontAlgn="b">
                        <a:buNone/>
                      </a:pPr>
                      <a:r>
                        <a:rPr lang="en-US" altLang="en-US">
                          <a:latin typeface="Noto Serif CJK JP" panose="02020400000000000000" charset="-122"/>
                          <a:ea typeface="Noto Serif CJK JP" panose="02020400000000000000" charset="-122"/>
                        </a:rPr>
                        <a:t>A</a:t>
                      </a:r>
                      <a:r>
                        <a:rPr lang="en-US">
                          <a:latin typeface="Noto Serif CJK JP" panose="02020400000000000000" charset="-122"/>
                          <a:ea typeface="Noto Serif CJK JP" panose="02020400000000000000" charset="-122"/>
                        </a:rPr>
                        <a:t>lmost impossible for humans to use because they consist entirely of numbers</a:t>
                      </a:r>
                      <a:r>
                        <a:rPr lang="en-US" altLang="en-US">
                          <a:latin typeface="Noto Serif CJK JP" panose="02020400000000000000" charset="-122"/>
                          <a:ea typeface="Noto Serif CJK JP" panose="02020400000000000000" charset="-122"/>
                        </a:rPr>
                        <a:t>/Binary </a:t>
                      </a:r>
                      <a:endParaRPr lang="en-US" altLang="en-US">
                        <a:latin typeface="Noto Serif CJK JP" panose="02020400000000000000" charset="-122"/>
                        <a:ea typeface="Noto Serif CJK JP" panose="02020400000000000000" charset="-122"/>
                      </a:endParaRPr>
                    </a:p>
                  </a:txBody>
                  <a:tcPr/>
                </a:tc>
                <a:tc>
                  <a:txBody>
                    <a:bodyPr/>
                    <a:p>
                      <a:pPr algn="just" fontAlgn="b">
                        <a:buNone/>
                      </a:pPr>
                      <a:r>
                        <a:rPr lang="en-US">
                          <a:latin typeface="Noto Serif CJK JP" panose="02020400000000000000" charset="-122"/>
                          <a:ea typeface="Noto Serif CJK JP" panose="02020400000000000000" charset="-122"/>
                        </a:rPr>
                        <a:t> </a:t>
                      </a:r>
                      <a:r>
                        <a:rPr lang="en-US" altLang="en-US">
                          <a:latin typeface="Noto Serif CJK JP" panose="02020400000000000000" charset="-122"/>
                          <a:ea typeface="Noto Serif CJK JP" panose="02020400000000000000" charset="-122"/>
                        </a:rPr>
                        <a:t>G</a:t>
                      </a:r>
                      <a:r>
                        <a:rPr lang="en-US">
                          <a:latin typeface="Noto Serif CJK JP" panose="02020400000000000000" charset="-122"/>
                          <a:ea typeface="Noto Serif CJK JP" panose="02020400000000000000" charset="-122"/>
                        </a:rPr>
                        <a:t>enerally lack high-level conveniences such as variables and functions</a:t>
                      </a:r>
                      <a:endParaRPr lang="en-US">
                        <a:latin typeface="Noto Serif CJK JP" panose="02020400000000000000" charset="-122"/>
                        <a:ea typeface="Noto Serif CJK JP" panose="020204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rPr>
                        <a:t>I</a:t>
                      </a:r>
                      <a:r>
                        <a:rPr lang="en-US">
                          <a:latin typeface="Noto Serif CJK JP" panose="02020400000000000000" charset="-122"/>
                          <a:ea typeface="Noto Serif CJK JP" panose="02020400000000000000" charset="-122"/>
                        </a:rPr>
                        <a:t>nstructions and variables have names instead of being just numbers.</a:t>
                      </a:r>
                      <a:endParaRPr lang="en-US">
                        <a:latin typeface="Noto Serif CJK JP" panose="02020400000000000000" charset="-122"/>
                        <a:ea typeface="Noto Serif CJK JP" panose="02020400000000000000" charset="-122"/>
                      </a:endParaRPr>
                    </a:p>
                  </a:txBody>
                  <a:tcPr/>
                </a:tc>
              </a:tr>
              <a:tr h="923925">
                <a:tc>
                  <a:txBody>
                    <a:bodyPr/>
                    <a:p>
                      <a:pPr algn="just" fontAlgn="b">
                        <a:buNone/>
                      </a:pPr>
                      <a:r>
                        <a:rPr lang="en-US" altLang="en-US">
                          <a:latin typeface="Noto Serif CJK JP" panose="02020400000000000000" charset="-122"/>
                          <a:ea typeface="Noto Serif CJK JP" panose="02020400000000000000" charset="-122"/>
                        </a:rPr>
                        <a:t>Eg : 101010101011</a:t>
                      </a:r>
                      <a:endParaRPr lang="en-US" altLang="en-US">
                        <a:latin typeface="Noto Serif CJK JP" panose="02020400000000000000" charset="-122"/>
                        <a:ea typeface="Noto Serif CJK JP" panose="020204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rPr>
                        <a:t>Eg : MOV A B</a:t>
                      </a:r>
                      <a:endParaRPr lang="en-US" altLang="en-US">
                        <a:latin typeface="Noto Serif CJK JP" panose="02020400000000000000" charset="-122"/>
                        <a:ea typeface="Noto Serif CJK JP" panose="02020400000000000000" charset="-122"/>
                      </a:endParaRPr>
                    </a:p>
                    <a:p>
                      <a:pPr algn="just" fontAlgn="b">
                        <a:buNone/>
                      </a:pPr>
                      <a:r>
                        <a:rPr lang="en-US" altLang="en-US">
                          <a:latin typeface="Noto Serif CJK JP" panose="02020400000000000000" charset="-122"/>
                          <a:ea typeface="Noto Serif CJK JP" panose="02020400000000000000" charset="-122"/>
                        </a:rPr>
                        <a:t>        ADD 2 3</a:t>
                      </a:r>
                      <a:endParaRPr lang="en-US" altLang="en-US">
                        <a:latin typeface="Noto Serif CJK JP" panose="02020400000000000000" charset="-122"/>
                        <a:ea typeface="Noto Serif CJK JP" panose="02020400000000000000" charset="-122"/>
                      </a:endParaRPr>
                    </a:p>
                    <a:p>
                      <a:pPr algn="just" fontAlgn="b">
                        <a:buNone/>
                      </a:pPr>
                      <a:endParaRPr lang="en-US" altLang="en-US">
                        <a:latin typeface="Noto Serif CJK JP" panose="02020400000000000000" charset="-122"/>
                        <a:ea typeface="Noto Serif CJK JP" panose="020204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rPr>
                        <a:t>Eg : C</a:t>
                      </a:r>
                      <a:endParaRPr lang="en-US" altLang="en-US">
                        <a:latin typeface="Noto Serif CJK JP" panose="02020400000000000000" charset="-122"/>
                        <a:ea typeface="Noto Serif CJK JP" panose="02020400000000000000" charset="-122"/>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328930"/>
            <a:ext cx="7772400" cy="573405"/>
          </a:xfrm>
        </p:spPr>
        <p:txBody>
          <a:bodyPr/>
          <a:p>
            <a:r>
              <a:rPr lang="en-US" altLang="en-US" sz="3200">
                <a:latin typeface="Noto Serif CJK JP" panose="02020400000000000000" charset="-122"/>
                <a:ea typeface="Noto Serif CJK JP" panose="02020400000000000000" charset="-122"/>
              </a:rPr>
              <a:t>Difference between C and C++</a:t>
            </a:r>
            <a:endParaRPr lang="en-US" altLang="en-US" sz="3200">
              <a:latin typeface="Noto Serif CJK JP" panose="02020400000000000000" charset="-122"/>
              <a:ea typeface="Noto Serif CJK JP" panose="02020400000000000000" charset="-122"/>
            </a:endParaRPr>
          </a:p>
        </p:txBody>
      </p:sp>
      <p:graphicFrame>
        <p:nvGraphicFramePr>
          <p:cNvPr id="5" name="Content Placeholder 4"/>
          <p:cNvGraphicFramePr/>
          <p:nvPr>
            <p:ph idx="1"/>
          </p:nvPr>
        </p:nvGraphicFramePr>
        <p:xfrm>
          <a:off x="535940" y="1105535"/>
          <a:ext cx="8167370" cy="4007485"/>
        </p:xfrm>
        <a:graphic>
          <a:graphicData uri="http://schemas.openxmlformats.org/drawingml/2006/table">
            <a:tbl>
              <a:tblPr firstRow="1" bandRow="1">
                <a:tableStyleId>{5C22544A-7EE6-4342-B048-85BDC9FD1C3A}</a:tableStyleId>
              </a:tblPr>
              <a:tblGrid>
                <a:gridCol w="4083685"/>
                <a:gridCol w="4083685"/>
              </a:tblGrid>
              <a:tr h="685800">
                <a:tc>
                  <a:txBody>
                    <a:bodyPr/>
                    <a:p>
                      <a:pPr algn="just" fontAlgn="b">
                        <a:buNone/>
                      </a:pPr>
                      <a:r>
                        <a:rPr lang="en-US" altLang="en-US" sz="1800">
                          <a:latin typeface="Noto Serif CJK JP" panose="02020400000000000000" charset="-122"/>
                          <a:ea typeface="Noto Serif CJK JP" panose="02020400000000000000" charset="-122"/>
                          <a:cs typeface="+mj-ea"/>
                          <a:sym typeface="+mn-ea"/>
                        </a:rPr>
                        <a:t>C </a:t>
                      </a:r>
                      <a:endParaRPr lang="en-US" altLang="en-US" sz="1800">
                        <a:latin typeface="Noto Serif CJK JP" panose="02020400000000000000" charset="-122"/>
                        <a:ea typeface="Noto Serif CJK JP" panose="02020400000000000000" charset="-122"/>
                        <a:cs typeface="+mj-ea"/>
                        <a:sym typeface="+mn-ea"/>
                      </a:endParaRPr>
                    </a:p>
                  </a:txBody>
                  <a:tcPr/>
                </a:tc>
                <a:tc>
                  <a:txBody>
                    <a:bodyPr/>
                    <a:p>
                      <a:pPr algn="just" fontAlgn="b">
                        <a:buNone/>
                      </a:pPr>
                      <a:r>
                        <a:rPr lang="en-US" altLang="en-US" sz="1800">
                          <a:latin typeface="Noto Serif CJK JP" panose="02020400000000000000" charset="-122"/>
                          <a:ea typeface="Noto Serif CJK JP" panose="02020400000000000000" charset="-122"/>
                          <a:cs typeface="+mj-ea"/>
                          <a:sym typeface="+mn-ea"/>
                        </a:rPr>
                        <a:t>C++</a:t>
                      </a:r>
                      <a:endParaRPr lang="en-US" altLang="en-US" sz="1800">
                        <a:latin typeface="Noto Serif CJK JP" panose="02020400000000000000" charset="-122"/>
                        <a:ea typeface="Noto Serif CJK JP" panose="02020400000000000000" charset="-122"/>
                        <a:cs typeface="+mj-ea"/>
                        <a:sym typeface="+mn-ea"/>
                      </a:endParaRPr>
                    </a:p>
                  </a:txBody>
                  <a:tcPr/>
                </a:tc>
              </a:tr>
              <a:tr h="546735">
                <a:tc>
                  <a:txBody>
                    <a:bodyPr/>
                    <a:p>
                      <a:pPr algn="just" fontAlgn="b">
                        <a:buNone/>
                      </a:pPr>
                      <a:r>
                        <a:rPr lang="en-US">
                          <a:latin typeface="Noto Serif CJK JP" panose="02020400000000000000" charset="-122"/>
                          <a:ea typeface="Noto Serif CJK JP" panose="02020400000000000000" charset="-122"/>
                        </a:rPr>
                        <a:t>C is a subset of C++.</a:t>
                      </a:r>
                      <a:endParaRPr lang="en-US">
                        <a:latin typeface="Noto Serif CJK JP" panose="02020400000000000000" charset="-122"/>
                        <a:ea typeface="Noto Serif CJK JP" panose="020204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rPr>
                        <a:t>C++ is a superset of C</a:t>
                      </a:r>
                      <a:endParaRPr lang="en-US" altLang="en-US">
                        <a:latin typeface="Noto Serif CJK JP" panose="02020400000000000000" charset="-122"/>
                        <a:ea typeface="Noto Serif CJK JP" panose="02020400000000000000" charset="-122"/>
                      </a:endParaRPr>
                    </a:p>
                  </a:txBody>
                  <a:tcPr/>
                </a:tc>
              </a:tr>
              <a:tr h="1290955">
                <a:tc>
                  <a:txBody>
                    <a:bodyPr/>
                    <a:p>
                      <a:pPr algn="just" fontAlgn="b">
                        <a:buNone/>
                      </a:pPr>
                      <a:r>
                        <a:rPr lang="en-US">
                          <a:latin typeface="Noto Serif CJK JP" panose="02020400000000000000" charset="-122"/>
                          <a:ea typeface="Noto Serif CJK JP" panose="02020400000000000000" charset="-122"/>
                        </a:rPr>
                        <a:t>C supports procedural programming paradigm for code development.</a:t>
                      </a:r>
                      <a:endParaRPr lang="en-US">
                        <a:latin typeface="Noto Serif CJK JP" panose="02020400000000000000" charset="-122"/>
                        <a:ea typeface="Noto Serif CJK JP" panose="020204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rPr>
                        <a:t>C++ supports both procedural and object oriented programming paradigms; therefore C++ is also called a hybrid language.</a:t>
                      </a:r>
                      <a:endParaRPr lang="en-US" altLang="en-US">
                        <a:latin typeface="Noto Serif CJK JP" panose="02020400000000000000" charset="-122"/>
                        <a:ea typeface="Noto Serif CJK JP" panose="02020400000000000000" charset="-122"/>
                      </a:endParaRPr>
                    </a:p>
                  </a:txBody>
                  <a:tcPr/>
                </a:tc>
              </a:tr>
              <a:tr h="541655">
                <a:tc>
                  <a:txBody>
                    <a:bodyPr/>
                    <a:p>
                      <a:pPr algn="just" fontAlgn="b">
                        <a:buNone/>
                      </a:pPr>
                      <a:r>
                        <a:rPr lang="en-US">
                          <a:latin typeface="Noto Serif CJK JP" panose="02020400000000000000" charset="-122"/>
                          <a:ea typeface="Noto Serif CJK JP" panose="02020400000000000000" charset="-122"/>
                        </a:rPr>
                        <a:t>F</a:t>
                      </a:r>
                      <a:r>
                        <a:rPr>
                          <a:latin typeface="Noto Serif CJK JP" panose="02020400000000000000" charset="-122"/>
                          <a:ea typeface="Noto Serif CJK JP" panose="02020400000000000000" charset="-122"/>
                        </a:rPr>
                        <a:t>unction driven language.</a:t>
                      </a:r>
                      <a:endParaRPr>
                        <a:latin typeface="Noto Serif CJK JP" panose="02020400000000000000" charset="-122"/>
                        <a:ea typeface="Noto Serif CJK JP" panose="02020400000000000000" charset="-122"/>
                      </a:endParaRPr>
                    </a:p>
                  </a:txBody>
                  <a:tcPr/>
                </a:tc>
                <a:tc>
                  <a:txBody>
                    <a:bodyPr/>
                    <a:p>
                      <a:pPr algn="just" fontAlgn="b">
                        <a:buNone/>
                      </a:pPr>
                      <a:r>
                        <a:rPr lang="en-US">
                          <a:latin typeface="Noto Serif CJK JP" panose="02020400000000000000" charset="-122"/>
                          <a:ea typeface="Noto Serif CJK JP" panose="02020400000000000000" charset="-122"/>
                        </a:rPr>
                        <a:t> </a:t>
                      </a:r>
                      <a:r>
                        <a:rPr lang="en-US" altLang="en-US">
                          <a:latin typeface="Noto Serif CJK JP" panose="02020400000000000000" charset="-122"/>
                          <a:ea typeface="Noto Serif CJK JP" panose="02020400000000000000" charset="-122"/>
                        </a:rPr>
                        <a:t>O</a:t>
                      </a:r>
                      <a:r>
                        <a:rPr lang="en-US">
                          <a:latin typeface="Noto Serif CJK JP" panose="02020400000000000000" charset="-122"/>
                          <a:ea typeface="Noto Serif CJK JP" panose="02020400000000000000" charset="-122"/>
                        </a:rPr>
                        <a:t>bject driven language.</a:t>
                      </a:r>
                      <a:endParaRPr lang="en-US">
                        <a:latin typeface="Noto Serif CJK JP" panose="02020400000000000000" charset="-122"/>
                        <a:ea typeface="Noto Serif CJK JP" panose="02020400000000000000" charset="-122"/>
                      </a:endParaRPr>
                    </a:p>
                  </a:txBody>
                  <a:tcPr/>
                </a:tc>
              </a:tr>
              <a:tr h="942340">
                <a:tc>
                  <a:txBody>
                    <a:bodyPr/>
                    <a:p>
                      <a:pPr algn="just" fontAlgn="b">
                        <a:buNone/>
                      </a:pPr>
                      <a:r>
                        <a:rPr lang="en-US" altLang="en-US">
                          <a:latin typeface="Noto Serif CJK JP" panose="02020400000000000000" charset="-122"/>
                          <a:ea typeface="Noto Serif CJK JP" panose="02020400000000000000" charset="-122"/>
                        </a:rPr>
                        <a:t>Eg : 101010101011</a:t>
                      </a:r>
                      <a:endParaRPr lang="en-US" altLang="en-US">
                        <a:latin typeface="Noto Serif CJK JP" panose="02020400000000000000" charset="-122"/>
                        <a:ea typeface="Noto Serif CJK JP" panose="020204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rPr>
                        <a:t>Eg : MOV A B</a:t>
                      </a:r>
                      <a:endParaRPr lang="en-US" altLang="en-US">
                        <a:latin typeface="Noto Serif CJK JP" panose="02020400000000000000" charset="-122"/>
                        <a:ea typeface="Noto Serif CJK JP" panose="02020400000000000000" charset="-122"/>
                      </a:endParaRPr>
                    </a:p>
                    <a:p>
                      <a:pPr algn="just" fontAlgn="b">
                        <a:buNone/>
                      </a:pPr>
                      <a:r>
                        <a:rPr lang="en-US" altLang="en-US">
                          <a:latin typeface="Noto Serif CJK JP" panose="02020400000000000000" charset="-122"/>
                          <a:ea typeface="Noto Serif CJK JP" panose="02020400000000000000" charset="-122"/>
                        </a:rPr>
                        <a:t>        ADD 2 3</a:t>
                      </a:r>
                      <a:endParaRPr lang="en-US" altLang="en-US">
                        <a:latin typeface="Noto Serif CJK JP" panose="02020400000000000000" charset="-122"/>
                        <a:ea typeface="Noto Serif CJK JP" panose="02020400000000000000" charset="-122"/>
                      </a:endParaRPr>
                    </a:p>
                    <a:p>
                      <a:pPr algn="just" fontAlgn="b">
                        <a:buNone/>
                      </a:pPr>
                      <a:endParaRPr lang="en-US" altLang="en-US">
                        <a:latin typeface="Noto Serif CJK JP" panose="02020400000000000000" charset="-122"/>
                        <a:ea typeface="Noto Serif CJK JP" panose="02020400000000000000" charset="-122"/>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0275" y="284480"/>
            <a:ext cx="7772400" cy="573405"/>
          </a:xfrm>
        </p:spPr>
        <p:txBody>
          <a:bodyPr/>
          <a:p>
            <a:r>
              <a:rPr lang="en-US" altLang="en-US" sz="3200">
                <a:latin typeface="Noto Serif CJK JP" panose="02020400000000000000" charset="-122"/>
                <a:ea typeface="Noto Serif CJK JP" panose="02020400000000000000" charset="-122"/>
                <a:sym typeface="+mn-ea"/>
              </a:rPr>
              <a:t>Introduction to C++</a:t>
            </a:r>
            <a:endParaRPr lang="en-US" altLang="en-US" sz="3200">
              <a:latin typeface="Noto Serif CJK JP" panose="02020400000000000000" charset="-122"/>
              <a:ea typeface="Noto Serif CJK JP" panose="02020400000000000000" charset="-122"/>
            </a:endParaRPr>
          </a:p>
        </p:txBody>
      </p:sp>
      <p:sp>
        <p:nvSpPr>
          <p:cNvPr id="3" name="Content Placeholder 2"/>
          <p:cNvSpPr/>
          <p:nvPr>
            <p:ph idx="1"/>
          </p:nvPr>
        </p:nvSpPr>
        <p:spPr>
          <a:xfrm>
            <a:off x="685800" y="1504315"/>
            <a:ext cx="7772400" cy="5003800"/>
          </a:xfrm>
        </p:spPr>
        <p:txBody>
          <a:bodyPr/>
          <a:p>
            <a:pPr algn="just"/>
            <a:r>
              <a:rPr lang="en-US" sz="2000">
                <a:latin typeface="Noto Serif CJK JP" panose="02020400000000000000" charset="-122"/>
                <a:ea typeface="Noto Serif CJK JP" panose="02020400000000000000" charset="-122"/>
              </a:rPr>
              <a:t>C++ is a statically-typed, free-form, (usually) compiled, multi-paradigm, general-purpose programming language</a:t>
            </a:r>
            <a:endParaRPr lang="en-US" sz="2000">
              <a:latin typeface="Noto Serif CJK JP" panose="02020400000000000000" charset="-122"/>
              <a:ea typeface="Noto Serif CJK JP" panose="02020400000000000000" charset="-122"/>
            </a:endParaRPr>
          </a:p>
          <a:p>
            <a:pPr marL="0" indent="0" algn="just">
              <a:buNone/>
            </a:pPr>
            <a:endParaRPr lang="en-US" sz="2000">
              <a:latin typeface="Noto Serif CJK JP" panose="02020400000000000000" charset="-122"/>
              <a:ea typeface="Noto Serif CJK JP" panose="02020400000000000000" charset="-122"/>
            </a:endParaRPr>
          </a:p>
          <a:p>
            <a:pPr algn="just"/>
            <a:r>
              <a:rPr lang="en-US" sz="2000">
                <a:latin typeface="Noto Serif CJK JP" panose="02020400000000000000" charset="-122"/>
                <a:ea typeface="Noto Serif CJK JP" panose="02020400000000000000" charset="-122"/>
              </a:rPr>
              <a:t>C++ is completely free and readily available on all platforms.</a:t>
            </a:r>
            <a:endParaRPr lang="en-US" sz="2000">
              <a:latin typeface="Noto Serif CJK JP" panose="02020400000000000000" charset="-122"/>
              <a:ea typeface="Noto Serif CJK JP" panose="02020400000000000000" charset="-122"/>
            </a:endParaRPr>
          </a:p>
          <a:p>
            <a:pPr marL="0" indent="0" algn="just">
              <a:buNone/>
            </a:pPr>
            <a:endParaRPr lang="en-US" sz="2000">
              <a:latin typeface="Noto Serif CJK JP" panose="02020400000000000000" charset="-122"/>
              <a:ea typeface="Noto Serif CJK JP" panose="02020400000000000000" charset="-122"/>
            </a:endParaRPr>
          </a:p>
          <a:p>
            <a:pPr algn="just"/>
            <a:r>
              <a:rPr lang="en-US" altLang="en-US" sz="2000">
                <a:latin typeface="Noto Serif CJK JP" panose="02020400000000000000" charset="-122"/>
                <a:ea typeface="Noto Serif CJK JP" panose="02020400000000000000" charset="-122"/>
              </a:rPr>
              <a:t>C++ compiler : Converts C++ code to machine understandable code.</a:t>
            </a:r>
            <a:endParaRPr lang="en-US" sz="2000">
              <a:latin typeface="Noto Serif CJK JP" panose="02020400000000000000" charset="-122"/>
              <a:ea typeface="Noto Serif CJK JP" panose="02020400000000000000" charset="-122"/>
            </a:endParaRPr>
          </a:p>
          <a:p>
            <a:pPr marL="0" indent="0" algn="just">
              <a:buNone/>
            </a:pPr>
            <a:endParaRPr lang="en-US" sz="2000">
              <a:latin typeface="Noto Serif CJK JP" panose="02020400000000000000" charset="-122"/>
              <a:ea typeface="Noto Serif CJK JP" panose="02020400000000000000" charset="-122"/>
            </a:endParaRPr>
          </a:p>
          <a:p>
            <a:pPr algn="just"/>
            <a:r>
              <a:rPr lang="en-US" sz="2000">
                <a:latin typeface="Noto Serif CJK JP" panose="02020400000000000000" charset="-122"/>
                <a:ea typeface="Noto Serif CJK JP" panose="02020400000000000000" charset="-122"/>
              </a:rPr>
              <a:t>Many major applications like </a:t>
            </a:r>
            <a:r>
              <a:rPr lang="en-US" altLang="en-US" sz="2000">
                <a:latin typeface="Noto Serif CJK JP" panose="02020400000000000000" charset="-122"/>
                <a:ea typeface="Noto Serif CJK JP" panose="02020400000000000000" charset="-122"/>
              </a:rPr>
              <a:t>Game Development, Android Native Development, Desktop Application Development, System core Application Development etc.</a:t>
            </a:r>
            <a:endParaRPr lang="en-US" altLang="en-US" sz="2000">
              <a:latin typeface="Noto Serif CJK JP" panose="02020400000000000000" charset="-122"/>
              <a:ea typeface="Noto Serif CJK JP" panose="02020400000000000000" charset="-122"/>
            </a:endParaRPr>
          </a:p>
          <a:p>
            <a:pPr marL="0" indent="0" algn="just">
              <a:buNone/>
            </a:pPr>
            <a:endParaRPr lang="en-US" altLang="en-US" sz="2000">
              <a:latin typeface="Noto Serif CJK JP" panose="02020400000000000000" charset="-122"/>
              <a:ea typeface="Noto Serif CJK JP" panose="02020400000000000000" charset="-122"/>
            </a:endParaRPr>
          </a:p>
          <a:p>
            <a:pPr algn="just"/>
            <a:r>
              <a:rPr lang="en-US" altLang="en-US" sz="2000">
                <a:latin typeface="Noto Serif CJK JP" panose="02020400000000000000" charset="-122"/>
                <a:ea typeface="Noto Serif CJK JP" panose="02020400000000000000" charset="-122"/>
              </a:rPr>
              <a:t>Its base for all commonly widely used languages.</a:t>
            </a:r>
            <a:endParaRPr lang="en-US" altLang="en-US" sz="2000">
              <a:latin typeface="Noto Serif CJK JP" panose="02020400000000000000" charset="-122"/>
              <a:ea typeface="Noto Serif CJK JP" panose="02020400000000000000" charset="-122"/>
            </a:endParaRPr>
          </a:p>
          <a:p>
            <a:pPr algn="just"/>
            <a:endParaRPr lang="en-US" altLang="en-US" sz="2000">
              <a:latin typeface="Noto Serif CJK JP" panose="02020400000000000000" charset="-122"/>
              <a:ea typeface="Noto Serif CJK JP" panose="02020400000000000000" charset="-122"/>
            </a:endParaRPr>
          </a:p>
          <a:p>
            <a:pPr algn="just"/>
            <a:endParaRPr lang="en-US" altLang="en-US" sz="2000">
              <a:latin typeface="Noto Serif CJK JP" panose="02020400000000000000" charset="-122"/>
              <a:ea typeface="Noto Serif CJK JP" panose="02020400000000000000"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335280"/>
            <a:ext cx="7772400" cy="573405"/>
          </a:xfrm>
        </p:spPr>
        <p:txBody>
          <a:bodyPr/>
          <a:p>
            <a:r>
              <a:rPr lang="en-US" altLang="en-US" sz="3200">
                <a:latin typeface="Noto Serif CJK JP" panose="02020400000000000000" charset="-122"/>
                <a:ea typeface="Noto Serif CJK JP" panose="02020400000000000000" charset="-122"/>
                <a:sym typeface="+mn-ea"/>
              </a:rPr>
              <a:t>Keywords</a:t>
            </a:r>
            <a:endParaRPr lang="en-US" altLang="en-US" sz="3200">
              <a:latin typeface="Noto Serif CJK JP" panose="02020400000000000000" charset="-122"/>
              <a:ea typeface="Noto Serif CJK JP" panose="02020400000000000000" charset="-122"/>
              <a:sym typeface="+mn-ea"/>
            </a:endParaRPr>
          </a:p>
        </p:txBody>
      </p:sp>
      <p:sp>
        <p:nvSpPr>
          <p:cNvPr id="3" name="Content Placeholder 2"/>
          <p:cNvSpPr/>
          <p:nvPr>
            <p:ph idx="1"/>
          </p:nvPr>
        </p:nvSpPr>
        <p:spPr>
          <a:xfrm>
            <a:off x="685800" y="1504315"/>
            <a:ext cx="7772400" cy="5003800"/>
          </a:xfrm>
        </p:spPr>
        <p:txBody>
          <a:bodyPr/>
          <a:p>
            <a:pPr algn="just">
              <a:lnSpc>
                <a:spcPct val="190000"/>
              </a:lnSpc>
            </a:pPr>
            <a:r>
              <a:rPr lang="en-US" sz="1800">
                <a:latin typeface="Noto Serif CJK JP" panose="02020400000000000000" charset="-122"/>
                <a:ea typeface="Noto Serif CJK JP" panose="02020400000000000000" charset="-122"/>
              </a:rPr>
              <a:t>Every word in C++ language is </a:t>
            </a:r>
            <a:r>
              <a:rPr lang="en-US" altLang="en-US" sz="1800">
                <a:latin typeface="Noto Serif CJK JP" panose="02020400000000000000" charset="-122"/>
                <a:ea typeface="Noto Serif CJK JP" panose="02020400000000000000" charset="-122"/>
              </a:rPr>
              <a:t>either </a:t>
            </a:r>
            <a:r>
              <a:rPr lang="en-US" sz="1800">
                <a:latin typeface="Noto Serif CJK JP" panose="02020400000000000000" charset="-122"/>
                <a:ea typeface="Noto Serif CJK JP" panose="02020400000000000000" charset="-122"/>
              </a:rPr>
              <a:t>a keyword or an identifier. </a:t>
            </a:r>
            <a:endParaRPr lang="en-US" sz="1800">
              <a:latin typeface="Noto Serif CJK JP" panose="02020400000000000000" charset="-122"/>
              <a:ea typeface="Noto Serif CJK JP" panose="02020400000000000000" charset="-122"/>
            </a:endParaRPr>
          </a:p>
          <a:p>
            <a:pPr algn="just">
              <a:lnSpc>
                <a:spcPct val="190000"/>
              </a:lnSpc>
            </a:pPr>
            <a:r>
              <a:rPr lang="en-US" sz="1800">
                <a:latin typeface="Noto Serif CJK JP" panose="02020400000000000000" charset="-122"/>
                <a:ea typeface="Noto Serif CJK JP" panose="02020400000000000000" charset="-122"/>
              </a:rPr>
              <a:t>They are specifically used by the compiler for its own purpose and they serve as building blocks of a C++ program.</a:t>
            </a:r>
            <a:endParaRPr lang="en-US" sz="1800">
              <a:latin typeface="Noto Serif CJK JP" panose="02020400000000000000" charset="-122"/>
              <a:ea typeface="Noto Serif CJK JP" panose="02020400000000000000" charset="-122"/>
            </a:endParaRPr>
          </a:p>
          <a:p>
            <a:pPr algn="just">
              <a:lnSpc>
                <a:spcPct val="190000"/>
              </a:lnSpc>
            </a:pPr>
            <a:r>
              <a:rPr lang="en-US" altLang="en-US" sz="1800">
                <a:latin typeface="Noto Serif CJK JP" panose="02020400000000000000" charset="-122"/>
                <a:ea typeface="Noto Serif CJK JP" panose="02020400000000000000" charset="-122"/>
              </a:rPr>
              <a:t>These words convey speical meanin to the compliler</a:t>
            </a:r>
            <a:endParaRPr lang="en-US" sz="1800">
              <a:latin typeface="Noto Serif CJK JP" panose="02020400000000000000" charset="-122"/>
              <a:ea typeface="Noto Serif CJK JP" panose="02020400000000000000" charset="-122"/>
            </a:endParaRPr>
          </a:p>
          <a:p>
            <a:pPr algn="just">
              <a:lnSpc>
                <a:spcPct val="190000"/>
              </a:lnSpc>
            </a:pPr>
            <a:r>
              <a:rPr lang="en-US" sz="1800">
                <a:latin typeface="Noto Serif CJK JP" panose="02020400000000000000" charset="-122"/>
                <a:ea typeface="Noto Serif CJK JP" panose="02020400000000000000" charset="-122"/>
              </a:rPr>
              <a:t> C++ language has some reserve words which are called keywords of C++ language. These are the part of the C++ Tokens.</a:t>
            </a:r>
            <a:endParaRPr lang="en-US" sz="1800">
              <a:latin typeface="Noto Serif CJK JP" panose="02020400000000000000" charset="-122"/>
              <a:ea typeface="Noto Serif CJK JP" panose="02020400000000000000" charset="-122"/>
            </a:endParaRPr>
          </a:p>
          <a:p>
            <a:pPr algn="just">
              <a:lnSpc>
                <a:spcPct val="190000"/>
              </a:lnSpc>
            </a:pPr>
            <a:r>
              <a:rPr lang="en-US" altLang="en-US" sz="1800">
                <a:latin typeface="Noto Serif CJK JP" panose="02020400000000000000" charset="-122"/>
                <a:ea typeface="Noto Serif CJK JP" panose="02020400000000000000" charset="-122"/>
              </a:rPr>
              <a:t>There are 63 keywords currently defined for Standard C++.</a:t>
            </a: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335280"/>
            <a:ext cx="7772400" cy="573405"/>
          </a:xfrm>
        </p:spPr>
        <p:txBody>
          <a:bodyPr/>
          <a:p>
            <a:r>
              <a:rPr lang="en-US" altLang="en-US" sz="3200">
                <a:latin typeface="Noto Serif CJK JP" panose="02020400000000000000" charset="-122"/>
                <a:ea typeface="Noto Serif CJK JP" panose="02020400000000000000" charset="-122"/>
                <a:sym typeface="+mn-ea"/>
              </a:rPr>
              <a:t>Identifiers</a:t>
            </a:r>
            <a:endParaRPr lang="en-US" altLang="en-US" sz="3200">
              <a:latin typeface="Noto Serif CJK JP" panose="02020400000000000000" charset="-122"/>
              <a:ea typeface="Noto Serif CJK JP" panose="02020400000000000000" charset="-122"/>
              <a:sym typeface="+mn-ea"/>
            </a:endParaRPr>
          </a:p>
        </p:txBody>
      </p:sp>
      <p:sp>
        <p:nvSpPr>
          <p:cNvPr id="3" name="Content Placeholder 2"/>
          <p:cNvSpPr/>
          <p:nvPr>
            <p:ph idx="1"/>
          </p:nvPr>
        </p:nvSpPr>
        <p:spPr>
          <a:xfrm>
            <a:off x="685800" y="1504315"/>
            <a:ext cx="7772400" cy="5003800"/>
          </a:xfrm>
        </p:spPr>
        <p:txBody>
          <a:bodyPr/>
          <a:p>
            <a:pPr algn="just">
              <a:lnSpc>
                <a:spcPct val="100000"/>
              </a:lnSpc>
            </a:pPr>
            <a:r>
              <a:rPr lang="en-US" sz="1800">
                <a:latin typeface="Noto Serif CJK JP" panose="02020400000000000000" charset="-122"/>
                <a:ea typeface="Noto Serif CJK JP" panose="02020400000000000000" charset="-122"/>
              </a:rPr>
              <a:t>Every word in C++ language is </a:t>
            </a:r>
            <a:r>
              <a:rPr lang="en-US" altLang="en-US" sz="1800">
                <a:latin typeface="Noto Serif CJK JP" panose="02020400000000000000" charset="-122"/>
                <a:ea typeface="Noto Serif CJK JP" panose="02020400000000000000" charset="-122"/>
              </a:rPr>
              <a:t>either </a:t>
            </a:r>
            <a:r>
              <a:rPr lang="en-US" sz="1800">
                <a:latin typeface="Noto Serif CJK JP" panose="02020400000000000000" charset="-122"/>
                <a:ea typeface="Noto Serif CJK JP" panose="02020400000000000000" charset="-122"/>
              </a:rPr>
              <a:t>a keyword or an identifier. </a:t>
            </a:r>
            <a:endParaRPr lang="en-US" sz="1800">
              <a:latin typeface="Noto Serif CJK JP" panose="02020400000000000000" charset="-122"/>
              <a:ea typeface="Noto Serif CJK JP" panose="02020400000000000000" charset="-122"/>
            </a:endParaRPr>
          </a:p>
          <a:p>
            <a:pPr algn="just">
              <a:lnSpc>
                <a:spcPct val="100000"/>
              </a:lnSpc>
            </a:pPr>
            <a:endParaRPr lang="en-US" sz="1800">
              <a:latin typeface="Noto Serif CJK JP" panose="02020400000000000000" charset="-122"/>
              <a:ea typeface="Noto Serif CJK JP" panose="02020400000000000000" charset="-122"/>
            </a:endParaRPr>
          </a:p>
          <a:p>
            <a:pPr algn="just">
              <a:lnSpc>
                <a:spcPct val="100000"/>
              </a:lnSpc>
            </a:pPr>
            <a:r>
              <a:rPr lang="en-US" sz="1800">
                <a:latin typeface="Noto Serif CJK JP" panose="02020400000000000000" charset="-122"/>
                <a:ea typeface="Noto Serif CJK JP" panose="02020400000000000000" charset="-122"/>
              </a:rPr>
              <a:t>The name of a variable, function, class, or other entity in C++ is called an identifier. C++ gives you a lot of flexibility to name identifiers as you wish. However, there are a few rules that must be followed when naming identifiers:</a:t>
            </a:r>
            <a:endParaRPr lang="en-US" sz="1800">
              <a:latin typeface="Noto Serif CJK JP" panose="02020400000000000000" charset="-122"/>
              <a:ea typeface="Noto Serif CJK JP" panose="02020400000000000000" charset="-122"/>
            </a:endParaRPr>
          </a:p>
          <a:p>
            <a:pPr algn="just">
              <a:lnSpc>
                <a:spcPct val="100000"/>
              </a:lnSpc>
            </a:pPr>
            <a:endParaRPr lang="en-US" sz="1800">
              <a:latin typeface="Noto Serif CJK JP" panose="02020400000000000000" charset="-122"/>
              <a:ea typeface="Noto Serif CJK JP" panose="02020400000000000000" charset="-122"/>
            </a:endParaRPr>
          </a:p>
          <a:p>
            <a:pPr lvl="1" algn="just">
              <a:lnSpc>
                <a:spcPct val="130000"/>
              </a:lnSpc>
            </a:pPr>
            <a:r>
              <a:rPr lang="en-US" sz="1575">
                <a:latin typeface="Noto Serif CJK JP" panose="02020400000000000000" charset="-122"/>
                <a:ea typeface="Noto Serif CJK JP" panose="02020400000000000000" charset="-122"/>
              </a:rPr>
              <a:t>The identifier can not be a keyword. Keywords are reserved.</a:t>
            </a:r>
            <a:endParaRPr lang="en-US" sz="1575">
              <a:latin typeface="Noto Serif CJK JP" panose="02020400000000000000" charset="-122"/>
              <a:ea typeface="Noto Serif CJK JP" panose="02020400000000000000" charset="-122"/>
            </a:endParaRPr>
          </a:p>
          <a:p>
            <a:pPr lvl="1" algn="just">
              <a:lnSpc>
                <a:spcPct val="130000"/>
              </a:lnSpc>
            </a:pPr>
            <a:r>
              <a:rPr lang="en-US" sz="1575">
                <a:latin typeface="Noto Serif CJK JP" panose="02020400000000000000" charset="-122"/>
                <a:ea typeface="Noto Serif CJK JP" panose="02020400000000000000" charset="-122"/>
              </a:rPr>
              <a:t>The identifier can only be composed of letters, numbers, and the underscore character. That means the name can not contains no symbols (except the underscore) or whitespace.</a:t>
            </a:r>
            <a:endParaRPr lang="en-US" sz="1575">
              <a:latin typeface="Noto Serif CJK JP" panose="02020400000000000000" charset="-122"/>
              <a:ea typeface="Noto Serif CJK JP" panose="02020400000000000000" charset="-122"/>
            </a:endParaRPr>
          </a:p>
          <a:p>
            <a:pPr lvl="1" algn="just">
              <a:lnSpc>
                <a:spcPct val="130000"/>
              </a:lnSpc>
            </a:pPr>
            <a:r>
              <a:rPr lang="en-US" sz="1575">
                <a:latin typeface="Noto Serif CJK JP" panose="02020400000000000000" charset="-122"/>
                <a:ea typeface="Noto Serif CJK JP" panose="02020400000000000000" charset="-122"/>
              </a:rPr>
              <a:t>The identifier must begin with a letter or an underscore. It can not start with a number.</a:t>
            </a:r>
            <a:endParaRPr lang="en-US" sz="1575">
              <a:latin typeface="Noto Serif CJK JP" panose="02020400000000000000" charset="-122"/>
              <a:ea typeface="Noto Serif CJK JP" panose="02020400000000000000" charset="-122"/>
            </a:endParaRPr>
          </a:p>
          <a:p>
            <a:pPr lvl="1" algn="just">
              <a:lnSpc>
                <a:spcPct val="130000"/>
              </a:lnSpc>
            </a:pPr>
            <a:r>
              <a:rPr lang="en-US" sz="1575">
                <a:latin typeface="Noto Serif CJK JP" panose="02020400000000000000" charset="-122"/>
                <a:ea typeface="Noto Serif CJK JP" panose="02020400000000000000" charset="-122"/>
              </a:rPr>
              <a:t> C++ distinguishes between lower and upper case letters nvalue is different than nValue is different than NVALUE.</a:t>
            </a:r>
            <a:endParaRPr lang="en-US" sz="1575">
              <a:latin typeface="Noto Serif CJK JP" panose="02020400000000000000" charset="-122"/>
              <a:ea typeface="Noto Serif CJK JP" panose="02020400000000000000" charset="-122"/>
            </a:endParaRPr>
          </a:p>
          <a:p>
            <a:pPr algn="just">
              <a:lnSpc>
                <a:spcPct val="130000"/>
              </a:lnSpc>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335280"/>
            <a:ext cx="7772400" cy="573405"/>
          </a:xfrm>
        </p:spPr>
        <p:txBody>
          <a:bodyPr/>
          <a:p>
            <a:r>
              <a:rPr lang="en-US" altLang="en-US" sz="4000">
                <a:latin typeface="Noto Serif CJK JP" panose="02020400000000000000" charset="-122"/>
                <a:ea typeface="Noto Serif CJK JP" panose="02020400000000000000" charset="-122"/>
                <a:sym typeface="+mn-ea"/>
              </a:rPr>
              <a:t>Data </a:t>
            </a:r>
            <a:r>
              <a:rPr lang="en-US" altLang="en-US" sz="3200">
                <a:latin typeface="Noto Serif CJK JP" panose="02020400000000000000" charset="-122"/>
                <a:ea typeface="Noto Serif CJK JP" panose="02020400000000000000" charset="-122"/>
                <a:sym typeface="+mn-ea"/>
              </a:rPr>
              <a:t>Types</a:t>
            </a:r>
            <a:endParaRPr lang="en-US" altLang="en-US" sz="3200">
              <a:latin typeface="Noto Serif CJK JP" panose="02020400000000000000" charset="-122"/>
              <a:ea typeface="Noto Serif CJK JP" panose="02020400000000000000" charset="-122"/>
              <a:sym typeface="+mn-ea"/>
            </a:endParaRPr>
          </a:p>
        </p:txBody>
      </p:sp>
      <p:sp>
        <p:nvSpPr>
          <p:cNvPr id="3" name="Content Placeholder 2"/>
          <p:cNvSpPr/>
          <p:nvPr>
            <p:ph idx="1"/>
          </p:nvPr>
        </p:nvSpPr>
        <p:spPr>
          <a:xfrm>
            <a:off x="685800" y="1504315"/>
            <a:ext cx="7772400" cy="5003800"/>
          </a:xfrm>
        </p:spPr>
        <p:txBody>
          <a:bodyPr/>
          <a:p>
            <a:pPr algn="just">
              <a:lnSpc>
                <a:spcPct val="100000"/>
              </a:lnSpc>
            </a:pPr>
            <a:r>
              <a:rPr lang="en-US" sz="1800">
                <a:latin typeface="Noto Serif CJK JP" panose="02020400000000000000" charset="-122"/>
                <a:ea typeface="Noto Serif CJK JP" panose="02020400000000000000" charset="-122"/>
              </a:rPr>
              <a:t>Data types define the type of data a variable can hold, for example an integer variable can hold integer data, a character type variable can hold character data etc.</a:t>
            </a:r>
            <a:endParaRPr 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p:txBody>
      </p:sp>
      <p:graphicFrame>
        <p:nvGraphicFramePr>
          <p:cNvPr id="4" name="Table 3"/>
          <p:cNvGraphicFramePr/>
          <p:nvPr/>
        </p:nvGraphicFramePr>
        <p:xfrm>
          <a:off x="518160" y="2677795"/>
          <a:ext cx="8107680" cy="4051300"/>
        </p:xfrm>
        <a:graphic>
          <a:graphicData uri="http://schemas.openxmlformats.org/drawingml/2006/table">
            <a:tbl>
              <a:tblPr firstRow="1" bandRow="1">
                <a:tableStyleId>{5C22544A-7EE6-4342-B048-85BDC9FD1C3A}</a:tableStyleId>
              </a:tblPr>
              <a:tblGrid>
                <a:gridCol w="2702560"/>
                <a:gridCol w="2702560"/>
                <a:gridCol w="2702560"/>
              </a:tblGrid>
              <a:tr h="640080">
                <a:tc>
                  <a:txBody>
                    <a:bodyPr/>
                    <a:p>
                      <a:pPr algn="just">
                        <a:buNone/>
                      </a:pPr>
                      <a:r>
                        <a:rPr lang="en-US">
                          <a:latin typeface="Noto Serif CJK JP" panose="02020400000000000000" charset="-122"/>
                          <a:ea typeface="Noto Serif CJK JP" panose="02020400000000000000" charset="-122"/>
                        </a:rPr>
                        <a:t>Primary(Built-in) </a:t>
                      </a:r>
                      <a:endParaRPr lang="en-US">
                        <a:latin typeface="Noto Serif CJK JP" panose="02020400000000000000" charset="-122"/>
                        <a:ea typeface="Noto Serif CJK JP" panose="02020400000000000000" charset="-122"/>
                      </a:endParaRPr>
                    </a:p>
                  </a:txBody>
                  <a:tcPr/>
                </a:tc>
                <a:tc>
                  <a:txBody>
                    <a:bodyPr/>
                    <a:p>
                      <a:pPr algn="just">
                        <a:buNone/>
                      </a:pPr>
                      <a:r>
                        <a:rPr lang="en-US">
                          <a:latin typeface="Noto Serif CJK JP" panose="02020400000000000000" charset="-122"/>
                          <a:ea typeface="Noto Serif CJK JP" panose="02020400000000000000" charset="-122"/>
                        </a:rPr>
                        <a:t>User Defined Data Types</a:t>
                      </a:r>
                      <a:endParaRPr lang="en-US">
                        <a:latin typeface="Noto Serif CJK JP" panose="02020400000000000000" charset="-122"/>
                        <a:ea typeface="Noto Serif CJK JP" panose="02020400000000000000" charset="-122"/>
                      </a:endParaRPr>
                    </a:p>
                  </a:txBody>
                  <a:tcPr/>
                </a:tc>
                <a:tc>
                  <a:txBody>
                    <a:bodyPr/>
                    <a:p>
                      <a:pPr algn="just">
                        <a:buNone/>
                      </a:pPr>
                      <a:r>
                        <a:rPr lang="en-US">
                          <a:latin typeface="Noto Serif CJK JP" panose="02020400000000000000" charset="-122"/>
                          <a:ea typeface="Noto Serif CJK JP" panose="02020400000000000000" charset="-122"/>
                        </a:rPr>
                        <a:t>Derived Data Types</a:t>
                      </a:r>
                      <a:endParaRPr lang="en-US">
                        <a:latin typeface="Noto Serif CJK JP" panose="02020400000000000000" charset="-122"/>
                        <a:ea typeface="Noto Serif CJK JP" panose="02020400000000000000" charset="-122"/>
                      </a:endParaRPr>
                    </a:p>
                  </a:txBody>
                  <a:tcPr/>
                </a:tc>
              </a:tr>
              <a:tr h="2011680">
                <a:tc>
                  <a:txBody>
                    <a:bodyPr/>
                    <a:p>
                      <a:pPr algn="just">
                        <a:buNone/>
                      </a:pPr>
                      <a:r>
                        <a:rPr lang="en-US" altLang="en-US">
                          <a:latin typeface="Noto Serif CJK JP" panose="02020400000000000000" charset="-122"/>
                          <a:ea typeface="Noto Serif CJK JP" panose="02020400000000000000" charset="-122"/>
                        </a:rPr>
                        <a:t>B</a:t>
                      </a:r>
                      <a:r>
                        <a:rPr lang="en-US">
                          <a:latin typeface="Noto Serif CJK JP" panose="02020400000000000000" charset="-122"/>
                          <a:ea typeface="Noto Serif CJK JP" panose="02020400000000000000" charset="-122"/>
                        </a:rPr>
                        <a:t>asic storage units of a computer and the most common ways of using them to hold data </a:t>
                      </a:r>
                      <a:r>
                        <a:rPr lang="en-US" altLang="en-US">
                          <a:latin typeface="Noto Serif CJK JP" panose="02020400000000000000" charset="-122"/>
                          <a:ea typeface="Noto Serif CJK JP" panose="02020400000000000000" charset="-122"/>
                        </a:rPr>
                        <a:t>which understoodable by machine</a:t>
                      </a:r>
                      <a:endParaRPr lang="en-US" altLang="en-US">
                        <a:latin typeface="Noto Serif CJK JP" panose="02020400000000000000" charset="-122"/>
                        <a:ea typeface="Noto Serif CJK JP" panose="02020400000000000000" charset="-122"/>
                      </a:endParaRPr>
                    </a:p>
                  </a:txBody>
                  <a:tcPr/>
                </a:tc>
                <a:tc>
                  <a:txBody>
                    <a:bodyPr/>
                    <a:p>
                      <a:pPr algn="just">
                        <a:buNone/>
                      </a:pPr>
                      <a:r>
                        <a:rPr lang="en-US" altLang="en-US">
                          <a:latin typeface="Noto Serif CJK JP" panose="02020400000000000000" charset="-122"/>
                          <a:ea typeface="Noto Serif CJK JP" panose="02020400000000000000" charset="-122"/>
                        </a:rPr>
                        <a:t>U</a:t>
                      </a:r>
                      <a:r>
                        <a:rPr lang="en-US">
                          <a:latin typeface="Noto Serif CJK JP" panose="02020400000000000000" charset="-122"/>
                          <a:ea typeface="Noto Serif CJK JP" panose="02020400000000000000" charset="-122"/>
                        </a:rPr>
                        <a:t>ser can define additional types </a:t>
                      </a:r>
                      <a:r>
                        <a:rPr lang="en-US" altLang="en-US">
                          <a:latin typeface="Noto Serif CJK JP" panose="02020400000000000000" charset="-122"/>
                          <a:ea typeface="Noto Serif CJK JP" panose="02020400000000000000" charset="-122"/>
                        </a:rPr>
                        <a:t>using primitive and derived datatypes</a:t>
                      </a:r>
                      <a:endParaRPr lang="en-US" altLang="en-US">
                        <a:latin typeface="Noto Serif CJK JP" panose="02020400000000000000" charset="-122"/>
                        <a:ea typeface="Noto Serif CJK JP" panose="02020400000000000000" charset="-122"/>
                      </a:endParaRPr>
                    </a:p>
                  </a:txBody>
                  <a:tcPr/>
                </a:tc>
                <a:tc>
                  <a:txBody>
                    <a:bodyPr/>
                    <a:p>
                      <a:pPr algn="just">
                        <a:buNone/>
                      </a:pPr>
                      <a:r>
                        <a:rPr lang="en-US" altLang="en-US">
                          <a:latin typeface="Noto Serif CJK JP" panose="02020400000000000000" charset="-122"/>
                          <a:ea typeface="Noto Serif CJK JP" panose="02020400000000000000" charset="-122"/>
                        </a:rPr>
                        <a:t>C</a:t>
                      </a:r>
                      <a:r>
                        <a:rPr lang="en-US">
                          <a:latin typeface="Noto Serif CJK JP" panose="02020400000000000000" charset="-122"/>
                          <a:ea typeface="Noto Serif CJK JP" panose="02020400000000000000" charset="-122"/>
                        </a:rPr>
                        <a:t>onstruct other types using declarator operator</a:t>
                      </a:r>
                      <a:endParaRPr lang="en-US">
                        <a:latin typeface="Noto Serif CJK JP" panose="02020400000000000000" charset="-122"/>
                        <a:ea typeface="Noto Serif CJK JP" panose="02020400000000000000" charset="-122"/>
                      </a:endParaRPr>
                    </a:p>
                  </a:txBody>
                  <a:tcPr/>
                </a:tc>
              </a:tr>
              <a:tr h="1399540">
                <a:tc>
                  <a:txBody>
                    <a:bodyPr/>
                    <a:p>
                      <a:pPr algn="just">
                        <a:buNone/>
                      </a:pPr>
                      <a:r>
                        <a:rPr lang="en-US" altLang="en-US">
                          <a:latin typeface="Noto Serif CJK JP" panose="02020400000000000000" charset="-122"/>
                          <a:ea typeface="Noto Serif CJK JP" panose="02020400000000000000" charset="-122"/>
                        </a:rPr>
                        <a:t>Example :</a:t>
                      </a:r>
                      <a:endParaRPr lang="en-US" altLang="en-US">
                        <a:latin typeface="Noto Serif CJK JP" panose="02020400000000000000" charset="-122"/>
                        <a:ea typeface="Noto Serif CJK JP" panose="02020400000000000000" charset="-122"/>
                      </a:endParaRPr>
                    </a:p>
                    <a:p>
                      <a:pPr algn="just">
                        <a:buNone/>
                      </a:pPr>
                      <a:r>
                        <a:rPr lang="en-US" altLang="en-US">
                          <a:latin typeface="Noto Serif CJK JP" panose="02020400000000000000" charset="-122"/>
                          <a:ea typeface="Noto Serif CJK JP" panose="02020400000000000000" charset="-122"/>
                        </a:rPr>
                        <a:t>char,int,float,boolean</a:t>
                      </a:r>
                      <a:endParaRPr lang="en-US" altLang="en-US">
                        <a:latin typeface="Noto Serif CJK JP" panose="02020400000000000000" charset="-122"/>
                        <a:ea typeface="Noto Serif CJK JP" panose="02020400000000000000" charset="-122"/>
                      </a:endParaRPr>
                    </a:p>
                    <a:p>
                      <a:pPr algn="just">
                        <a:buNone/>
                      </a:pPr>
                      <a:r>
                        <a:rPr lang="en-US" altLang="en-US">
                          <a:latin typeface="Noto Serif CJK JP" panose="02020400000000000000" charset="-122"/>
                          <a:ea typeface="Noto Serif CJK JP" panose="02020400000000000000" charset="-122"/>
                        </a:rPr>
                        <a:t>,double ,void</a:t>
                      </a:r>
                      <a:endParaRPr lang="en-US" altLang="en-US">
                        <a:latin typeface="Noto Serif CJK JP" panose="02020400000000000000" charset="-122"/>
                        <a:ea typeface="Noto Serif CJK JP" panose="02020400000000000000" charset="-122"/>
                      </a:endParaRPr>
                    </a:p>
                    <a:p>
                      <a:pPr algn="just">
                        <a:buNone/>
                      </a:pPr>
                      <a:endParaRPr lang="en-US" altLang="en-US">
                        <a:latin typeface="Noto Serif CJK JP" panose="02020400000000000000" charset="-122"/>
                        <a:ea typeface="Noto Serif CJK JP" panose="02020400000000000000" charset="-122"/>
                      </a:endParaRPr>
                    </a:p>
                  </a:txBody>
                  <a:tcPr/>
                </a:tc>
                <a:tc>
                  <a:txBody>
                    <a:bodyPr/>
                    <a:p>
                      <a:pPr algn="just">
                        <a:buNone/>
                      </a:pPr>
                      <a:r>
                        <a:rPr lang="en-US" altLang="en-US" sz="1800">
                          <a:latin typeface="Noto Serif CJK JP" panose="02020400000000000000" charset="-122"/>
                          <a:ea typeface="Noto Serif CJK JP" panose="02020400000000000000" charset="-122"/>
                          <a:sym typeface="+mn-ea"/>
                        </a:rPr>
                        <a:t>Example :</a:t>
                      </a:r>
                      <a:endParaRPr lang="en-US" altLang="en-US" sz="1800">
                        <a:latin typeface="Noto Serif CJK JP" panose="02020400000000000000" charset="-122"/>
                        <a:ea typeface="Noto Serif CJK JP" panose="02020400000000000000" charset="-122"/>
                        <a:sym typeface="+mn-ea"/>
                      </a:endParaRPr>
                    </a:p>
                    <a:p>
                      <a:pPr algn="just">
                        <a:buNone/>
                      </a:pPr>
                      <a:r>
                        <a:rPr altLang="en-US" sz="1800">
                          <a:latin typeface="Noto Serif CJK JP" panose="02020400000000000000" charset="-122"/>
                          <a:ea typeface="Noto Serif CJK JP" panose="02020400000000000000" charset="-122"/>
                          <a:sym typeface="+mn-ea"/>
                        </a:rPr>
                        <a:t>Structure</a:t>
                      </a:r>
                      <a:r>
                        <a:rPr lang="en-US" sz="1800">
                          <a:latin typeface="Noto Serif CJK JP" panose="02020400000000000000" charset="-122"/>
                          <a:ea typeface="Noto Serif CJK JP" panose="02020400000000000000" charset="-122"/>
                          <a:sym typeface="+mn-ea"/>
                        </a:rPr>
                        <a:t>,</a:t>
                      </a:r>
                      <a:r>
                        <a:rPr altLang="en-US" sz="1800">
                          <a:latin typeface="Noto Serif CJK JP" panose="02020400000000000000" charset="-122"/>
                          <a:ea typeface="Noto Serif CJK JP" panose="02020400000000000000" charset="-122"/>
                          <a:sym typeface="+mn-ea"/>
                        </a:rPr>
                        <a:t>Union</a:t>
                      </a:r>
                      <a:endParaRPr altLang="en-US" sz="1800">
                        <a:latin typeface="Noto Serif CJK JP" panose="02020400000000000000" charset="-122"/>
                        <a:ea typeface="Noto Serif CJK JP" panose="02020400000000000000" charset="-122"/>
                        <a:sym typeface="+mn-ea"/>
                      </a:endParaRPr>
                    </a:p>
                    <a:p>
                      <a:pPr algn="just">
                        <a:buNone/>
                      </a:pPr>
                      <a:r>
                        <a:rPr altLang="en-US" sz="1800">
                          <a:latin typeface="Noto Serif CJK JP" panose="02020400000000000000" charset="-122"/>
                          <a:ea typeface="Noto Serif CJK JP" panose="02020400000000000000" charset="-122"/>
                          <a:sym typeface="+mn-ea"/>
                        </a:rPr>
                        <a:t>Class</a:t>
                      </a:r>
                      <a:r>
                        <a:rPr lang="en-US" sz="1800">
                          <a:latin typeface="Noto Serif CJK JP" panose="02020400000000000000" charset="-122"/>
                          <a:ea typeface="Noto Serif CJK JP" panose="02020400000000000000" charset="-122"/>
                          <a:sym typeface="+mn-ea"/>
                        </a:rPr>
                        <a:t>, </a:t>
                      </a:r>
                      <a:r>
                        <a:rPr altLang="en-US" sz="1800">
                          <a:latin typeface="Noto Serif CJK JP" panose="02020400000000000000" charset="-122"/>
                          <a:ea typeface="Noto Serif CJK JP" panose="02020400000000000000" charset="-122"/>
                          <a:sym typeface="+mn-ea"/>
                        </a:rPr>
                        <a:t>Enumeration</a:t>
                      </a:r>
                      <a:endParaRPr altLang="en-US" sz="1800">
                        <a:latin typeface="Noto Serif CJK JP" panose="02020400000000000000" charset="-122"/>
                        <a:ea typeface="Noto Serif CJK JP" panose="02020400000000000000" charset="-122"/>
                        <a:sym typeface="+mn-ea"/>
                      </a:endParaRPr>
                    </a:p>
                  </a:txBody>
                  <a:tcPr/>
                </a:tc>
                <a:tc>
                  <a:txBody>
                    <a:bodyPr/>
                    <a:p>
                      <a:pPr algn="just">
                        <a:buNone/>
                      </a:pPr>
                      <a:r>
                        <a:rPr lang="en-US" altLang="en-US" sz="1800">
                          <a:latin typeface="Noto Serif CJK JP" panose="02020400000000000000" charset="-122"/>
                          <a:ea typeface="Noto Serif CJK JP" panose="02020400000000000000" charset="-122"/>
                          <a:sym typeface="+mn-ea"/>
                        </a:rPr>
                        <a:t>Example :</a:t>
                      </a:r>
                      <a:endParaRPr lang="en-US" altLang="en-US" sz="1800">
                        <a:latin typeface="Noto Serif CJK JP" panose="02020400000000000000" charset="-122"/>
                        <a:ea typeface="Noto Serif CJK JP" panose="02020400000000000000" charset="-122"/>
                        <a:sym typeface="+mn-ea"/>
                      </a:endParaRPr>
                    </a:p>
                    <a:p>
                      <a:pPr algn="just">
                        <a:buNone/>
                      </a:pPr>
                      <a:r>
                        <a:rPr lang="en-US" altLang="en-US" sz="1800">
                          <a:latin typeface="Noto Serif CJK JP" panose="02020400000000000000" charset="-122"/>
                          <a:ea typeface="Noto Serif CJK JP" panose="02020400000000000000" charset="-122"/>
                          <a:sym typeface="+mn-ea"/>
                        </a:rPr>
                        <a:t>Array, Function, Pointer, Reference</a:t>
                      </a:r>
                      <a:endParaRPr lang="en-US" altLang="en-US" sz="1800">
                        <a:latin typeface="Noto Serif CJK JP" panose="02020400000000000000" charset="-122"/>
                        <a:ea typeface="Noto Serif CJK JP" panose="02020400000000000000" charset="-122"/>
                        <a:sym typeface="+mn-ea"/>
                      </a:endParaRPr>
                    </a:p>
                    <a:p>
                      <a:pPr algn="just">
                        <a:buNone/>
                      </a:pPr>
                      <a:endParaRPr lang="en-US">
                        <a:latin typeface="Noto Serif CJK JP" panose="02020400000000000000" charset="-122"/>
                        <a:ea typeface="Noto Serif CJK JP" panose="02020400000000000000" charset="-122"/>
                      </a:endParaRPr>
                    </a:p>
                  </a:txBody>
                  <a:tcPr/>
                </a:tc>
              </a:tr>
            </a:tbl>
          </a:graphicData>
        </a:graphic>
      </p:graphicFrame>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15681</Words>
  <Application>WPS Presentation</Application>
  <PresentationFormat>On-screen Show (4:3)</PresentationFormat>
  <Paragraphs>611</Paragraphs>
  <Slides>34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Arial</vt:lpstr>
      <vt:lpstr>SimSun</vt:lpstr>
      <vt:lpstr>Wingdings</vt:lpstr>
      <vt:lpstr>Noto Sans Mono CJK JP</vt:lpstr>
      <vt:lpstr>Times New Roman</vt:lpstr>
      <vt:lpstr>Noto Serif CJK JP</vt:lpstr>
      <vt:lpstr>FreeMono</vt:lpstr>
      <vt:lpstr>微软雅黑</vt:lpstr>
      <vt:lpstr>Droid Sans Fallback</vt:lpstr>
      <vt:lpstr>Arial Unicode MS</vt:lpstr>
      <vt:lpstr>DejaVu Sans</vt:lpstr>
      <vt:lpstr>Default Design</vt:lpstr>
      <vt:lpstr>Objected Oriented Programming Concepts Using C++ &amp; Data Structures</vt:lpstr>
      <vt:lpstr>Intro</vt:lpstr>
      <vt:lpstr>Topics covered</vt:lpstr>
      <vt:lpstr>Language Timeline </vt:lpstr>
      <vt:lpstr>Difference between C and C++</vt:lpstr>
      <vt:lpstr>Introduction to C++</vt:lpstr>
      <vt:lpstr>Keywords</vt:lpstr>
      <vt:lpstr>Identifiers</vt:lpstr>
      <vt:lpstr>Data Types</vt:lpstr>
      <vt:lpstr>Constants</vt:lpstr>
      <vt:lpstr>Variables in C++</vt:lpstr>
      <vt:lpstr> Functions in C++</vt:lpstr>
      <vt:lpstr>Declaration, Definition and Calling a Function</vt:lpstr>
      <vt:lpstr>Example</vt:lpstr>
      <vt:lpstr>Scope of Variables</vt:lpstr>
      <vt:lpstr>Scope of Variables</vt:lpstr>
      <vt:lpstr>Operators in C++</vt:lpstr>
      <vt:lpstr>Operator Precedence in C++</vt:lpstr>
      <vt:lpstr>Scope of Variables</vt:lpstr>
      <vt:lpstr>Type Conversion</vt:lpstr>
      <vt:lpstr>Type Conversion</vt:lpstr>
      <vt:lpstr>Cont.</vt:lpstr>
      <vt:lpstr>Variable Declaration in C++</vt:lpstr>
      <vt:lpstr>C++ Statements</vt:lpstr>
      <vt:lpstr>C++ Statements</vt:lpstr>
      <vt:lpstr>Expressions (C++)</vt:lpstr>
      <vt:lpstr>Iteration Statements (C++)</vt:lpstr>
      <vt:lpstr>Iteration Statements (C++)</vt:lpstr>
      <vt:lpstr>Input / Output in C++</vt:lpstr>
      <vt:lpstr>Concepts</vt:lpstr>
      <vt:lpstr>Object</vt:lpstr>
      <vt:lpstr>Example</vt:lpstr>
      <vt:lpstr>Class</vt:lpstr>
      <vt:lpstr>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jishnu</cp:lastModifiedBy>
  <cp:revision>30</cp:revision>
  <dcterms:created xsi:type="dcterms:W3CDTF">2019-06-20T11:53:49Z</dcterms:created>
  <dcterms:modified xsi:type="dcterms:W3CDTF">2019-06-20T11:53:49Z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