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3"/>
    <p:sldId id="258" r:id="rId4"/>
    <p:sldId id="259" r:id="rId5"/>
    <p:sldId id="261" r:id="rId6"/>
    <p:sldId id="267" r:id="rId7"/>
    <p:sldId id="260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Mono CJK JP" panose="020B0500000000000000" charset="-122"/>
        <a:ea typeface="Noto Sans Mono CJK JP" panose="020B0500000000000000" charset="-122"/>
        <a:cs typeface="Noto Sans Mono CJK JP" panose="020B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Mono CJK JP" panose="020B0500000000000000" charset="-122"/>
        <a:ea typeface="Noto Sans Mono CJK JP" panose="020B0500000000000000" charset="-122"/>
        <a:cs typeface="Noto Sans Mono CJK JP" panose="020B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Mono CJK JP" panose="020B0500000000000000" charset="-122"/>
        <a:ea typeface="Noto Sans Mono CJK JP" panose="020B0500000000000000" charset="-122"/>
        <a:cs typeface="Noto Sans Mono CJK JP" panose="020B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Mono CJK JP" panose="020B0500000000000000" charset="-122"/>
        <a:ea typeface="Noto Sans Mono CJK JP" panose="020B0500000000000000" charset="-122"/>
        <a:cs typeface="Noto Sans Mono CJK JP" panose="020B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Mono CJK JP" panose="020B0500000000000000" charset="-122"/>
        <a:ea typeface="Noto Sans Mono CJK JP" panose="020B0500000000000000" charset="-122"/>
        <a:cs typeface="Noto Sans Mono CJK JP" panose="020B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78811-B549-45B3-81B1-47E6AC5F940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E7FEA-58E0-47EE-AC9C-F31BF7C9F7F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34EEE-6172-4E08-B0F7-A7F46A93D01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6982BD-E878-4359-9BE2-EF98375094D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601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31E38928-F05B-4C42-9226-61EDCAAB8EF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376" y="6477000"/>
            <a:ext cx="1066800" cy="329184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 lang="en-US" smtClean="0"/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933056"/>
            <a:ext cx="7772400" cy="21629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85800" y="1981200"/>
            <a:ext cx="3814192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4650432" y="1981200"/>
            <a:ext cx="3807768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FBF8E4-576C-4900-8131-5FBCD47137B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4673CD-E789-4B99-849D-7D1DEE88FD0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82C466-627A-4535-934D-F77F4C647A2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59B138-3910-4CB2-9145-1068E3B9E07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E207A-2206-4F55-86B7-C4BA7E6C4B5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BB258-1CFF-4F4F-8C27-AD170363085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2 ppt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204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fld id="{7FAD312C-826E-40DC-8EA2-9106566C605C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82850"/>
            <a:ext cx="7772400" cy="1143000"/>
          </a:xfrm>
        </p:spPr>
        <p:txBody>
          <a:bodyPr/>
          <a:lstStyle/>
          <a:p>
            <a:r>
              <a:rPr lang="en-US" altLang="en-IN" sz="4800" dirty="0">
                <a:latin typeface="Noto Serif CJK JP" panose="02020400000000000000" charset="-122"/>
                <a:ea typeface="Noto Serif CJK JP" panose="02020400000000000000" charset="-122"/>
              </a:rPr>
              <a:t>Data Structures</a:t>
            </a:r>
            <a:endParaRPr lang="en-US" altLang="en-IN" sz="4800" dirty="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1143000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Overview &amp; Why ?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705"/>
            <a:ext cx="7772400" cy="4969510"/>
          </a:xfrm>
        </p:spPr>
        <p:txBody>
          <a:bodyPr/>
          <a:p>
            <a:pPr>
              <a:lnSpc>
                <a:spcPct val="170000"/>
              </a:lnSpc>
            </a:pPr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W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ay of organizing data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7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R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educe the space and time complexities of different tasks.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7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H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igh speed 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in 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processing 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70000"/>
              </a:lnSpc>
            </a:pP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Efficiency of a program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70000"/>
              </a:lnSpc>
            </a:pP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Reusability 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and Abstraction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1143000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Data Structure Classification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pic>
        <p:nvPicPr>
          <p:cNvPr id="4" name="Content Placeholder 3" descr="ds-Classificat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5800" y="1854200"/>
            <a:ext cx="8034020" cy="4298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3835"/>
            <a:ext cx="7772400" cy="652145"/>
          </a:xfrm>
        </p:spPr>
        <p:txBody>
          <a:bodyPr/>
          <a:p>
            <a:r>
              <a:rPr lang="" altLang="en-US" sz="2800">
                <a:latin typeface="Noto Serif CJK JP" panose="02020400000000000000" charset="-122"/>
                <a:ea typeface="Noto Serif CJK JP" panose="02020400000000000000" charset="-122"/>
              </a:rPr>
              <a:t>Array</a:t>
            </a:r>
            <a:endParaRPr lang="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36955"/>
            <a:ext cx="7772400" cy="5382260"/>
          </a:xfrm>
        </p:spPr>
        <p:txBody>
          <a:bodyPr/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L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inear data structure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E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lements are stored at contiguous memory locations.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S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tore multiple items of the same type together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Advantages :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Random access is allowed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Ease of insertion </a:t>
            </a:r>
            <a:r>
              <a:rPr lang="" altLang="en-US" sz="2100">
                <a:latin typeface="Noto Serif CJK JP" panose="02020400000000000000" charset="-122"/>
                <a:ea typeface="Noto Serif CJK JP" panose="02020400000000000000" charset="-122"/>
              </a:rPr>
              <a:t>and in Accesss</a:t>
            </a:r>
            <a:endParaRPr lang="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0"/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Drawbacks</a:t>
            </a:r>
            <a:r>
              <a:rPr lang="en-US" altLang="en-US" sz="2740">
                <a:latin typeface="Noto Serif CJK JP" panose="02020400000000000000" charset="-122"/>
                <a:ea typeface="Noto Serif CJK JP" panose="02020400000000000000" charset="-122"/>
              </a:rPr>
              <a:t>:</a:t>
            </a:r>
            <a:endParaRPr lang="en-US" altLang="en-US" sz="274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395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Static memory allocation</a:t>
            </a:r>
            <a:endParaRPr lang="en-US" altLang="en-US" sz="274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" altLang="en-US" sz="2100">
                <a:latin typeface="Noto Serif CJK JP" panose="02020400000000000000" charset="-122"/>
                <a:ea typeface="Noto Serif CJK JP" panose="02020400000000000000" charset="-122"/>
              </a:rPr>
              <a:t>Deletion requires Shifting of elements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pic>
        <p:nvPicPr>
          <p:cNvPr id="4" name="Picture 3" descr="array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1460" y="2755900"/>
            <a:ext cx="6411595" cy="13455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3835"/>
            <a:ext cx="7772400" cy="65214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Linked list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36955"/>
            <a:ext cx="7772400" cy="5382260"/>
          </a:xfrm>
        </p:spPr>
        <p:txBody>
          <a:bodyPr/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L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inear data structure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E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lements are not stored at contiguous memory locations.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Elements are linked using pointers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Advantages :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Dynamic size (dynamic memory allocation)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 Ease of insertion/deletion over unsorted approach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Drawbacks: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Random access is not allowed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Extra memory space for a pointer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195" y="228600"/>
            <a:ext cx="7772400" cy="85915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Singly Linked List 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705"/>
            <a:ext cx="7772400" cy="4969510"/>
          </a:xfrm>
        </p:spPr>
        <p:txBody>
          <a:bodyPr/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Node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Each element in the List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consists of at least two parts: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Data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Pointer (Or Reference) to the next node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0"/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Linked List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0"/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458460" y="1087755"/>
            <a:ext cx="3211195" cy="147637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class </a:t>
            </a:r>
            <a:r>
              <a:rPr lang="en-US">
                <a:ln>
                  <a:solidFill>
                    <a:sysClr val="windowText" lastClr="000000"/>
                  </a:solidFill>
                </a:ln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Node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{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  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public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int data;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  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public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Node *next;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};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</p:txBody>
      </p:sp>
      <p:pic>
        <p:nvPicPr>
          <p:cNvPr id="5" name="Picture 4" descr="Singly Linkedli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945" y="3877310"/>
            <a:ext cx="7229475" cy="1609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1143000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Doubly Linked List 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705"/>
            <a:ext cx="7772400" cy="4969510"/>
          </a:xfrm>
        </p:spPr>
        <p:txBody>
          <a:bodyPr/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Node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Each element in the List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consists of at least three parts: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Data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Pointer (Or Reference) to the next node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Pointer </a:t>
            </a: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Or Reference) to the  previous node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0"/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Linked List 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0"/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507990" y="1143000"/>
            <a:ext cx="3175635" cy="175323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class </a:t>
            </a:r>
            <a:r>
              <a:rPr lang="en-US">
                <a:ln>
                  <a:solidFill>
                    <a:sysClr val="windowText" lastClr="000000"/>
                  </a:solidFill>
                </a:ln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Node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{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  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public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int data;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  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public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Node *next;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   public Node *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prev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;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};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</p:txBody>
      </p:sp>
      <p:pic>
        <p:nvPicPr>
          <p:cNvPr id="5" name="Picture 4" descr="/home/jishnu/Repositories/CDAC-Trainer-Materials/Training Materials/Objected Oriented Programming Concepts Using C++ &amp; Data Structures/DoublyLinkedlist.pngDoublyLinkedlis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57580" y="4354513"/>
            <a:ext cx="7229475" cy="14820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29540"/>
            <a:ext cx="7772400" cy="858520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Circular Linked List 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705"/>
            <a:ext cx="7772400" cy="4969510"/>
          </a:xfrm>
        </p:spPr>
        <p:txBody>
          <a:bodyPr/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Node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consists of at least three parts: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Data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Pointer (Or Reference) to the next node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Pointer </a:t>
            </a: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Or Reference) to the  previous node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Two consecutive elements are linked or connected by previous and next pointer 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Last node points to first node by next pointer 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First node points to last node by previous pointer</a:t>
            </a:r>
            <a:endParaRPr lang="en-US" altLang="en-US" sz="245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0"/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Linked List 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0"/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584825" y="859155"/>
            <a:ext cx="3175635" cy="175323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class </a:t>
            </a:r>
            <a:r>
              <a:rPr lang="en-US">
                <a:ln>
                  <a:solidFill>
                    <a:sysClr val="windowText" lastClr="000000"/>
                  </a:solidFill>
                </a:ln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Node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{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  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public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int data;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  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public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Node *next;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   public Node *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prev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;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};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</p:txBody>
      </p:sp>
      <p:pic>
        <p:nvPicPr>
          <p:cNvPr id="5" name="Picture 4" descr="/home/jishnu/Repositories/CDAC-Trainer-Materials/Training Materials/Objected Oriented Programming Concepts Using C++ &amp; Data Structures/Circular-doubly-linked-list.pngCircular-doubly-linked-lis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19543" y="5126038"/>
            <a:ext cx="6304280" cy="14820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688975"/>
          </a:xfrm>
        </p:spPr>
        <p:txBody>
          <a:bodyPr/>
          <a:p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705"/>
            <a:ext cx="7772400" cy="4969510"/>
          </a:xfrm>
        </p:spPr>
        <p:txBody>
          <a:bodyPr/>
          <a:p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1643</Words>
  <Application>WPS Presentation</Application>
  <PresentationFormat>On-screen Show (4:3)</PresentationFormat>
  <Paragraphs>93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SimSun</vt:lpstr>
      <vt:lpstr>Wingdings</vt:lpstr>
      <vt:lpstr>Times New Roman</vt:lpstr>
      <vt:lpstr>Noto Sans Mono CJK TC</vt:lpstr>
      <vt:lpstr>Noto Serif CJK JP</vt:lpstr>
      <vt:lpstr>FreeMono</vt:lpstr>
      <vt:lpstr>微软雅黑</vt:lpstr>
      <vt:lpstr>Droid Sans Fallback</vt:lpstr>
      <vt:lpstr>Arial Unicode MS</vt:lpstr>
      <vt:lpstr>Calibri</vt:lpstr>
      <vt:lpstr>DejaVu Sans</vt:lpstr>
      <vt:lpstr>Noto Sans Mono CJK JP</vt:lpstr>
      <vt:lpstr>Presentation1</vt:lpstr>
      <vt:lpstr>Data Structures</vt:lpstr>
      <vt:lpstr>Overview &amp; Why ?</vt:lpstr>
      <vt:lpstr>Data Structure Classification</vt:lpstr>
      <vt:lpstr>Linked list</vt:lpstr>
      <vt:lpstr>Linked list</vt:lpstr>
      <vt:lpstr>Singly Linked List </vt:lpstr>
      <vt:lpstr>Doubly Linked List </vt:lpstr>
      <vt:lpstr>Circular Linked List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jishnu</cp:lastModifiedBy>
  <cp:revision>10</cp:revision>
  <dcterms:created xsi:type="dcterms:W3CDTF">2019-06-13T14:16:48Z</dcterms:created>
  <dcterms:modified xsi:type="dcterms:W3CDTF">2019-06-13T14:16:48Z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