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1" r:id="rId7"/>
    <p:sldId id="266" r:id="rId8"/>
    <p:sldId id="260" r:id="rId9"/>
    <p:sldId id="267" r:id="rId10"/>
    <p:sldId id="263" r:id="rId11"/>
    <p:sldId id="264" r:id="rId12"/>
    <p:sldId id="268" r:id="rId13"/>
    <p:sldId id="262" r:id="rId14"/>
    <p:sldId id="270" r:id="rId15"/>
    <p:sldId id="265" r:id="rId16"/>
    <p:sldId id="275" r:id="rId17"/>
    <p:sldId id="27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7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78811-B549-45B3-81B1-47E6AC5F940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E7FEA-58E0-47EE-AC9C-F31BF7C9F7F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34EEE-6172-4E08-B0F7-A7F46A93D01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6982BD-E878-4359-9BE2-EF98375094D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601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31E38928-F05B-4C42-9226-61EDCAAB8EF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376" y="6477000"/>
            <a:ext cx="1066800" cy="329184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 lang="en-US" smtClean="0"/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933056"/>
            <a:ext cx="7772400" cy="21629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85800" y="1981200"/>
            <a:ext cx="3814192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4650432" y="1981200"/>
            <a:ext cx="3807768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FBF8E4-576C-4900-8131-5FBCD47137B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4673CD-E789-4B99-849D-7D1DEE88FD0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82C466-627A-4535-934D-F77F4C647A2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59B138-3910-4CB2-9145-1068E3B9E07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E207A-2206-4F55-86B7-C4BA7E6C4B5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BB258-1CFF-4F4F-8C27-AD170363085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2 ppt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204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7FAD312C-826E-40DC-8EA2-9106566C605C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340" y="2409825"/>
            <a:ext cx="7772400" cy="2038350"/>
          </a:xfrm>
        </p:spPr>
        <p:txBody>
          <a:bodyPr/>
          <a:lstStyle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Objected Oriented Programming Concepts Using C++</a:t>
            </a:r>
            <a:br>
              <a:rPr lang="en-US" altLang="en-US">
                <a:latin typeface="Noto Serif CJK JP" panose="02020400000000000000" charset="-122"/>
                <a:ea typeface="Noto Serif CJK JP" panose="02020400000000000000" charset="-122"/>
              </a:rPr>
            </a:br>
            <a:endParaRPr lang="en-IN" dirty="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</a:rPr>
              <a:t>Example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665" y="1547495"/>
            <a:ext cx="8277860" cy="5043805"/>
          </a:xfrm>
        </p:spPr>
        <p:txBody>
          <a:bodyPr/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class </a:t>
            </a:r>
            <a:r>
              <a:rPr lang="en-US" altLang="en-US" sz="1800" b="1">
                <a:latin typeface="FreeMono" panose="020F0409020205020404" charset="0"/>
                <a:ea typeface="FreeMono" panose="020F0409020205020404" charset="0"/>
              </a:rPr>
              <a:t>Student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	private int rollNo 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	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private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char [] name;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private char []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address;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	private char []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marks;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private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float height;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private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Attendences attendences;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public float </a:t>
            </a:r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calculatePercentage()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public int getAttendenanceOfMonth(Month)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Object Creation : 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Student s1 = new Student();  //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s1.calculatePercentage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- 92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 Student s2 = new Student();  //s2.calculatePercentage- 83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0665"/>
            <a:ext cx="7772400" cy="1143000"/>
          </a:xfrm>
        </p:spPr>
        <p:txBody>
          <a:bodyPr/>
          <a:p>
            <a:r>
              <a:rPr lang="en-US">
                <a:latin typeface="Noto Serif CJK JP" panose="02020400000000000000" charset="-122"/>
                <a:ea typeface="Noto Serif CJK JP" panose="02020400000000000000" charset="-122"/>
              </a:rPr>
              <a:t>Inheritance</a:t>
            </a:r>
            <a:endParaRPr 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305" y="1383665"/>
            <a:ext cx="8073390" cy="4852670"/>
          </a:xfrm>
        </p:spPr>
        <p:txBody>
          <a:bodyPr/>
          <a:p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an object of class acquires the properties of 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another 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class.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Parent / Super class - whose properties can be inherited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Child / Sub class - who inherts the properties of class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Types of Inheritance 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Single  </a:t>
            </a:r>
            <a:endParaRPr lang="en-US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100">
                <a:latin typeface="Noto Serif CJK JP" panose="02020400000000000000" charset="-122"/>
                <a:ea typeface="Noto Serif CJK JP" panose="02020400000000000000" charset="-122"/>
              </a:rPr>
              <a:t>Multiple</a:t>
            </a:r>
            <a:endParaRPr 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achieves reusability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implenmented using operator ':' with access modifers [private , protected, public]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610" y="-4445"/>
            <a:ext cx="7772400" cy="890905"/>
          </a:xfrm>
        </p:spPr>
        <p:txBody>
          <a:bodyPr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</a:rPr>
              <a:t>Example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845" y="3649980"/>
            <a:ext cx="5318125" cy="298513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class </a:t>
            </a:r>
            <a:r>
              <a:rPr lang="en-US" altLang="en-US" sz="1800" b="1">
                <a:latin typeface="FreeMono" panose="020F0409020205020404" charset="0"/>
                <a:ea typeface="FreeMono" panose="020F0409020205020404" charset="0"/>
              </a:rPr>
              <a:t>Student : public Person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private int rollNo 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private char []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marks;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private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float height;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private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Attendences attendences;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public float </a:t>
            </a:r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calculatePercentage()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 public int getAttendOfMonth(Month)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3180" y="886460"/>
            <a:ext cx="3950335" cy="230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class </a:t>
            </a:r>
            <a:r>
              <a:rPr lang="en-US" altLang="en-US" b="1">
                <a:latin typeface="FreeMono" panose="020F0409020205020404" charset="0"/>
                <a:ea typeface="FreeMono" panose="020F0409020205020404" charset="0"/>
                <a:sym typeface="+mn-ea"/>
              </a:rPr>
              <a:t>Person 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{</a:t>
            </a:r>
            <a:endParaRPr lang="en-US" altLang="en-US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 private int aadharNo;</a:t>
            </a:r>
            <a:endParaRPr lang="en-US" altLang="en-US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 protected char[] name;</a:t>
            </a:r>
            <a:endParaRPr lang="en-US" altLang="en-US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</a:rPr>
              <a:t> protected char[] address;</a:t>
            </a:r>
            <a:endParaRPr lang="en-US" altLang="en-US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public void showID()</a:t>
            </a:r>
            <a:endParaRPr lang="en-US" altLang="en-US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457200" lvl="1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}</a:t>
            </a:r>
            <a:endParaRPr lang="en-US" altLang="en-US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187190" y="1115060"/>
            <a:ext cx="4943475" cy="230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class </a:t>
            </a:r>
            <a:r>
              <a:rPr lang="en-US" altLang="en-US" b="1">
                <a:latin typeface="FreeMono" panose="020F0409020205020404" charset="0"/>
                <a:ea typeface="FreeMono" panose="020F0409020205020404" charset="0"/>
                <a:sym typeface="+mn-ea"/>
              </a:rPr>
              <a:t>Teacher : public Person 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{</a:t>
            </a:r>
            <a:endParaRPr lang="en-US" altLang="en-US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  private int employeeNo ;</a:t>
            </a:r>
            <a:endParaRPr lang="en-US" altLang="en-US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  </a:t>
            </a:r>
            <a:r>
              <a:rPr lang="en-U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Mono" panose="020F0409020205020404" charset="0"/>
                <a:ea typeface="FreeMono" panose="020F0409020205020404" charset="0"/>
              </a:rPr>
              <a:t>private 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</a:rPr>
              <a:t>char[] subjectsTaken;</a:t>
            </a:r>
            <a:endParaRPr lang="en-US" altLang="en-US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</a:rPr>
              <a:t>  private int experience;</a:t>
            </a:r>
            <a:endParaRPr lang="en-US" altLang="en-US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</a:rPr>
              <a:t> </a:t>
            </a: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public int getexpertiseSubject();</a:t>
            </a:r>
            <a:endParaRPr lang="en-US" altLang="en-US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>
                <a:latin typeface="FreeMono" panose="020F0409020205020404" charset="0"/>
                <a:ea typeface="FreeMono" panose="020F0409020205020404" charset="0"/>
                <a:sym typeface="+mn-ea"/>
              </a:rPr>
              <a:t>}</a:t>
            </a:r>
            <a:endParaRPr lang="en-US" altLang="en-US">
              <a:latin typeface="FreeMono" panose="020F0409020205020404" charset="0"/>
              <a:ea typeface="FreeMono" panose="020F0409020205020404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80010"/>
            <a:ext cx="7772400" cy="1143000"/>
          </a:xfrm>
        </p:spPr>
        <p:txBody>
          <a:bodyPr/>
          <a:p>
            <a:r>
              <a:rPr lang="en-US">
                <a:latin typeface="Noto Serif CJK JP" panose="02020400000000000000" charset="-122"/>
                <a:ea typeface="Noto Serif CJK JP" panose="02020400000000000000" charset="-122"/>
              </a:rPr>
              <a:t>Polymorphism</a:t>
            </a:r>
            <a:endParaRPr 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23010"/>
            <a:ext cx="7772400" cy="5417820"/>
          </a:xfrm>
        </p:spPr>
        <p:txBody>
          <a:bodyPr/>
          <a:p>
            <a:pPr>
              <a:lnSpc>
                <a:spcPct val="12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B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ehaves differently in different situation.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r>
              <a:rPr lang="en-US" sz="24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Function overloading and Operator overloading 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F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unction overloading 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: 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more than one function with same name but 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implements different action by varying parameters or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 type 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in function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r>
              <a:rPr lang="en-US" sz="24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Operator overloading 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: same operator perform different functionality by differentiate the type of arguments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Types of Polymorphism : </a:t>
            </a:r>
            <a:endParaRPr lang="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20000"/>
              </a:lnSpc>
            </a:pPr>
            <a:r>
              <a:rPr lang="en-US" sz="2100">
                <a:latin typeface="Noto Serif CJK JP" panose="02020400000000000000" charset="-122"/>
                <a:ea typeface="Noto Serif CJK JP" panose="02020400000000000000" charset="-122"/>
              </a:rPr>
              <a:t>Compile time  </a:t>
            </a:r>
            <a:r>
              <a:rPr lang="" altLang="en-US" sz="2100">
                <a:latin typeface="Noto Serif CJK JP" panose="02020400000000000000" charset="-122"/>
                <a:ea typeface="Noto Serif CJK JP" panose="02020400000000000000" charset="-122"/>
              </a:rPr>
              <a:t>: -  Function or Operator overloading.</a:t>
            </a:r>
            <a:endParaRPr lang="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20000"/>
              </a:lnSpc>
            </a:pPr>
            <a:r>
              <a:rPr lang="en-US" sz="2100">
                <a:latin typeface="Noto Serif CJK JP" panose="02020400000000000000" charset="-122"/>
                <a:ea typeface="Noto Serif CJK JP" panose="02020400000000000000" charset="-122"/>
              </a:rPr>
              <a:t>Runtime </a:t>
            </a:r>
            <a:r>
              <a:rPr lang="" altLang="en-US" sz="2100">
                <a:latin typeface="Noto Serif CJK JP" panose="02020400000000000000" charset="-122"/>
                <a:ea typeface="Noto Serif CJK JP" panose="02020400000000000000" charset="-122"/>
              </a:rPr>
              <a:t>:- Function overriding</a:t>
            </a:r>
            <a:endParaRPr lang="" altLang="en-US" sz="21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28370"/>
            <a:ext cx="7772400" cy="5702300"/>
          </a:xfrm>
        </p:spPr>
        <p:txBody>
          <a:bodyPr/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class </a:t>
            </a:r>
            <a:r>
              <a:rPr lang="en-US" altLang="en-US" sz="1800" b="1">
                <a:latin typeface="FreeMono" panose="020F0409020205020404" charset="0"/>
                <a:ea typeface="FreeMono" panose="020F0409020205020404" charset="0"/>
              </a:rPr>
              <a:t>MultiBehaviour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{   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// function with 1 int parameter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</a:t>
            </a:r>
            <a:r>
              <a:rPr 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public 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void func(int x)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{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  cout &lt;&lt; "value of x is " &lt;&lt; x &lt;&lt; endl;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}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// function with same name but 1 double parameter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void func(double x)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{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   cout &lt;&lt; "value of x is " &lt;&lt; x &lt;&lt; endl;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}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// function with same name and 2 int parameters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void func(int x, int y)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{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  cout &lt;&lt; "value of x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&amp;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y is " &lt;&lt;x&lt;&lt;"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,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"&lt;&lt;y&lt;&lt; endl;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}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90" y="15875"/>
            <a:ext cx="7772400" cy="911860"/>
          </a:xfrm>
        </p:spPr>
        <p:txBody>
          <a:bodyPr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</a:rPr>
              <a:t>Example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635"/>
            <a:ext cx="7772400" cy="5702300"/>
          </a:xfrm>
        </p:spPr>
        <p:txBody>
          <a:bodyPr/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int main() {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 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</a:t>
            </a:r>
            <a:r>
              <a:rPr lang="en-US" altLang="en-US" sz="1800" b="1">
                <a:latin typeface="FreeMono" panose="020F0409020205020404" charset="0"/>
                <a:ea typeface="FreeMono" panose="020F0409020205020404" charset="0"/>
                <a:sym typeface="+mn-ea"/>
              </a:rPr>
              <a:t>MultiBehaviour 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obj1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= new </a:t>
            </a:r>
            <a:r>
              <a:rPr lang="en-US" altLang="en-US" sz="1800" b="1">
                <a:latin typeface="FreeMono" panose="020F0409020205020404" charset="0"/>
                <a:ea typeface="FreeMono" panose="020F0409020205020404" charset="0"/>
                <a:sym typeface="+mn-ea"/>
              </a:rPr>
              <a:t>MultiBehaviour()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</a:t>
            </a: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;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// Which function is called will depend on the parameters passed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// The first 'func' is called 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obj1.func(7);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 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// The second 'func' is called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obj1.func(9.132);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 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// The third 'func' is called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obj1.func(85,64);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    return 0;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} 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60" y="41275"/>
            <a:ext cx="7772400" cy="1143000"/>
          </a:xfrm>
        </p:spPr>
        <p:txBody>
          <a:bodyPr/>
          <a:p>
            <a:r>
              <a:rPr lang="" altLang="en-US">
                <a:latin typeface="Noto Serif CJK JP" panose="02020400000000000000" charset="-122"/>
                <a:ea typeface="Noto Serif CJK JP" panose="02020400000000000000" charset="-122"/>
              </a:rPr>
              <a:t>Cont.</a:t>
            </a:r>
            <a:endParaRPr lang="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</a:rPr>
              <a:t>Why ?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  <a:cs typeface="+mj-ea"/>
              </a:rPr>
              <a:t>Way of Thinking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  <a:cs typeface="+mj-ea"/>
            </a:endParaRPr>
          </a:p>
          <a:p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  <a:cs typeface="+mj-ea"/>
              </a:rPr>
              <a:t>Programming - giving instructions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  <a:cs typeface="+mj-ea"/>
            </a:endParaRPr>
          </a:p>
          <a:p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  <a:cs typeface="+mj-ea"/>
              </a:rPr>
              <a:t>Machine Language -&gt; Assembly Language -&gt;Structured Programming or Procedural Programming Language Eg : C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  <a:cs typeface="+mj-ea"/>
            </a:endParaRPr>
          </a:p>
          <a:p>
            <a:pPr lvl="1"/>
            <a:r>
              <a:rPr lang="en-US" altLang="en-US" sz="1750">
                <a:latin typeface="Noto Serif CJK JP" panose="02020400000000000000" charset="-122"/>
                <a:ea typeface="Noto Serif CJK JP" panose="02020400000000000000" charset="-122"/>
                <a:cs typeface="+mj-ea"/>
              </a:rPr>
              <a:t>Big logic Divided into functions</a:t>
            </a:r>
            <a:endParaRPr lang="en-US" altLang="en-US" sz="1750">
              <a:latin typeface="Noto Serif CJK JP" panose="02020400000000000000" charset="-122"/>
              <a:ea typeface="Noto Serif CJK JP" panose="02020400000000000000" charset="-122"/>
              <a:cs typeface="+mj-ea"/>
            </a:endParaRPr>
          </a:p>
          <a:p>
            <a:pPr lvl="1"/>
            <a:r>
              <a:rPr lang="en-US" altLang="en-US" sz="1750">
                <a:latin typeface="Noto Serif CJK JP" panose="02020400000000000000" charset="-122"/>
                <a:ea typeface="Noto Serif CJK JP" panose="02020400000000000000" charset="-122"/>
                <a:cs typeface="+mj-ea"/>
              </a:rPr>
              <a:t>Not emphasis on Data</a:t>
            </a:r>
            <a:endParaRPr lang="en-US" altLang="en-US" sz="1750">
              <a:latin typeface="Noto Serif CJK JP" panose="02020400000000000000" charset="-122"/>
              <a:ea typeface="Noto Serif CJK JP" panose="02020400000000000000" charset="-122"/>
              <a:cs typeface="+mj-ea"/>
            </a:endParaRPr>
          </a:p>
          <a:p>
            <a:pPr lvl="1"/>
            <a:r>
              <a:rPr lang="en-US" altLang="en-US" sz="1750">
                <a:latin typeface="Noto Serif CJK JP" panose="02020400000000000000" charset="-122"/>
                <a:ea typeface="Noto Serif CJK JP" panose="02020400000000000000" charset="-122"/>
                <a:cs typeface="+mj-ea"/>
              </a:rPr>
              <a:t>Need to make data global or via passing</a:t>
            </a:r>
            <a:endParaRPr lang="en-US" altLang="en-US" sz="1750">
              <a:latin typeface="Noto Serif CJK JP" panose="02020400000000000000" charset="-122"/>
              <a:ea typeface="Noto Serif CJK JP" panose="02020400000000000000" charset="-122"/>
              <a:cs typeface="+mj-ea"/>
            </a:endParaRPr>
          </a:p>
          <a:p>
            <a:pPr lvl="1"/>
            <a:r>
              <a:rPr lang="en-US" altLang="en-US" sz="1750">
                <a:latin typeface="Noto Serif CJK JP" panose="02020400000000000000" charset="-122"/>
                <a:ea typeface="Noto Serif CJK JP" panose="02020400000000000000" charset="-122"/>
                <a:cs typeface="+mj-ea"/>
              </a:rPr>
              <a:t>gap b\w client and developer</a:t>
            </a:r>
            <a:endParaRPr lang="en-US" altLang="en-US" sz="1750">
              <a:latin typeface="Noto Serif CJK JP" panose="02020400000000000000" charset="-122"/>
              <a:ea typeface="Noto Serif CJK JP" panose="02020400000000000000" charset="-122"/>
              <a:cs typeface="+mj-ea"/>
            </a:endParaRPr>
          </a:p>
          <a:p>
            <a:pPr lvl="0"/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  <a:cs typeface="+mj-ea"/>
              </a:rPr>
              <a:t>In real world   talk about objects .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  <a:cs typeface="+mj-ea"/>
            </a:endParaRPr>
          </a:p>
          <a:p>
            <a:pPr lvl="0"/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  <a:cs typeface="+mj-ea"/>
              </a:rPr>
              <a:t>Seek object for their functionality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  <a:cs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</a:rPr>
              <a:t>Concepts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en-US" sz="2800">
                <a:latin typeface="Noto Serif CJK JP" panose="02020400000000000000" charset="-122"/>
                <a:ea typeface="Noto Serif CJK JP" panose="02020400000000000000" charset="-122"/>
              </a:rPr>
              <a:t>Class</a:t>
            </a:r>
            <a:endParaRPr lang="en-US" sz="2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r>
              <a:rPr lang="en-US" sz="2800">
                <a:latin typeface="Noto Serif CJK JP" panose="02020400000000000000" charset="-122"/>
                <a:ea typeface="Noto Serif CJK JP" panose="02020400000000000000" charset="-122"/>
              </a:rPr>
              <a:t>Object</a:t>
            </a:r>
            <a:endParaRPr lang="en-US" sz="2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r>
              <a:rPr lang="en-US" sz="2800">
                <a:latin typeface="Noto Serif CJK JP" panose="02020400000000000000" charset="-122"/>
                <a:ea typeface="Noto Serif CJK JP" panose="02020400000000000000" charset="-122"/>
              </a:rPr>
              <a:t>Inheritance</a:t>
            </a:r>
            <a:endParaRPr lang="en-US" sz="2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r>
              <a:rPr lang="en-US" sz="2800">
                <a:latin typeface="Noto Serif CJK JP" panose="02020400000000000000" charset="-122"/>
                <a:ea typeface="Noto Serif CJK JP" panose="02020400000000000000" charset="-122"/>
              </a:rPr>
              <a:t>Data Encapsulation</a:t>
            </a:r>
            <a:endParaRPr lang="en-US" sz="2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r>
              <a:rPr lang="en-US" sz="2800">
                <a:latin typeface="Noto Serif CJK JP" panose="02020400000000000000" charset="-122"/>
                <a:ea typeface="Noto Serif CJK JP" panose="02020400000000000000" charset="-122"/>
              </a:rPr>
              <a:t>Data Abstractions</a:t>
            </a:r>
            <a:endParaRPr lang="en-US" sz="2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r>
              <a:rPr lang="en-US" sz="2800">
                <a:latin typeface="Noto Serif CJK JP" panose="02020400000000000000" charset="-122"/>
                <a:ea typeface="Noto Serif CJK JP" panose="02020400000000000000" charset="-122"/>
              </a:rPr>
              <a:t>Polymorphism</a:t>
            </a:r>
            <a:endParaRPr lang="en-US" sz="2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Noto Serif CJK JP" panose="02020400000000000000" charset="-122"/>
                <a:ea typeface="Noto Serif CJK JP" panose="02020400000000000000" charset="-122"/>
              </a:rPr>
              <a:t>Object</a:t>
            </a:r>
            <a:endParaRPr 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Represents 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entity 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A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ttributes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characteristics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implemented via v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ariable data members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F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unctionality 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b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ehaviour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/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implemented via M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ethods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/member Functions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I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nstance of class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</a:rPr>
              <a:t>Example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752600"/>
            <a:ext cx="7772400" cy="4114800"/>
          </a:xfrm>
        </p:spPr>
        <p:txBody>
          <a:bodyPr/>
          <a:p>
            <a:pPr marL="0" indent="0">
              <a:buNone/>
            </a:pPr>
            <a:r>
              <a:rPr lang="en-US" altLang="en-US" sz="1800" b="1">
                <a:latin typeface="FreeMono" panose="020F0409020205020404" charset="0"/>
                <a:ea typeface="FreeMono" panose="020F0409020205020404" charset="0"/>
              </a:rPr>
              <a:t>Object of Student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: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Attributes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lvl="1"/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Roll No : 5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lvl="1"/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Name : Harry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lvl="1"/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Address : 605 -AB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lvl="1"/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Marks : [34,23,55]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lvl="1"/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Height : 4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lvl="1"/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Attendence : [Jan: 23,Feb: 21,..]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lvl="0"/>
            <a:r>
              <a:rPr lang="en-US" altLang="en-US" sz="2055">
                <a:latin typeface="FreeMono" panose="020F0409020205020404" charset="0"/>
                <a:ea typeface="FreeMono" panose="020F0409020205020404" charset="0"/>
              </a:rPr>
              <a:t>Functionalities</a:t>
            </a:r>
            <a:endParaRPr lang="en-US" altLang="en-US" sz="2055">
              <a:latin typeface="FreeMono" panose="020F0409020205020404" charset="0"/>
              <a:ea typeface="FreeMono" panose="020F0409020205020404" charset="0"/>
            </a:endParaRPr>
          </a:p>
          <a:p>
            <a:pPr lvl="1"/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calculatePercentage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lvl="1"/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getAttendenanceOfMonth(Month)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Noto Serif CJK JP" panose="02020400000000000000" charset="-122"/>
                <a:ea typeface="Noto Serif CJK JP" panose="02020400000000000000" charset="-122"/>
              </a:rPr>
              <a:t>Class</a:t>
            </a:r>
            <a:endParaRPr 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p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Specification of Object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B</a:t>
            </a:r>
            <a:r>
              <a:rPr sz="2400">
                <a:latin typeface="Noto Serif CJK JP" panose="02020400000000000000" charset="-122"/>
                <a:ea typeface="Noto Serif CJK JP" panose="02020400000000000000" charset="-122"/>
              </a:rPr>
              <a:t>lueprint that specifies the attributes and behavior of an Object</a:t>
            </a:r>
            <a:endParaRPr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B</a:t>
            </a:r>
            <a:r>
              <a:rPr sz="2400">
                <a:latin typeface="Noto Serif CJK JP" panose="02020400000000000000" charset="-122"/>
                <a:ea typeface="Noto Serif CJK JP" panose="02020400000000000000" charset="-122"/>
              </a:rPr>
              <a:t>ehaviors are actions that an object can perform.</a:t>
            </a:r>
            <a:endParaRPr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sz="2400">
                <a:latin typeface="Noto Serif CJK JP" panose="02020400000000000000" charset="-122"/>
                <a:ea typeface="Noto Serif CJK JP" panose="02020400000000000000" charset="-122"/>
              </a:rPr>
              <a:t>Classes are </a:t>
            </a:r>
            <a:r>
              <a:rPr lang="en-US" sz="2400" b="1">
                <a:latin typeface="Noto Serif CJK JP" panose="02020400000000000000" charset="-122"/>
                <a:ea typeface="Noto Serif CJK JP" panose="02020400000000000000" charset="-122"/>
              </a:rPr>
              <a:t>user defined </a:t>
            </a:r>
            <a:r>
              <a:rPr sz="2400" b="1">
                <a:latin typeface="Noto Serif CJK JP" panose="02020400000000000000" charset="-122"/>
                <a:ea typeface="Noto Serif CJK JP" panose="02020400000000000000" charset="-122"/>
              </a:rPr>
              <a:t>data type</a:t>
            </a:r>
            <a:r>
              <a:rPr sz="2400">
                <a:latin typeface="Noto Serif CJK JP" panose="02020400000000000000" charset="-122"/>
                <a:ea typeface="Noto Serif CJK JP" panose="02020400000000000000" charset="-122"/>
              </a:rPr>
              <a:t> based on which objects are created.</a:t>
            </a:r>
            <a:endParaRPr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Example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665" y="1547495"/>
            <a:ext cx="7772400" cy="5043805"/>
          </a:xfrm>
        </p:spPr>
        <p:txBody>
          <a:bodyPr/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class </a:t>
            </a:r>
            <a:r>
              <a:rPr lang="en-US" altLang="en-US" sz="1800" b="1">
                <a:latin typeface="FreeMono" panose="020F0409020205020404" charset="0"/>
                <a:ea typeface="FreeMono" panose="020F0409020205020404" charset="0"/>
              </a:rPr>
              <a:t>Student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	int rollNo 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	char [] name;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char []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address;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	char []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marks;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float height;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Attendences attendences;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float </a:t>
            </a:r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calculatePercentage()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int getAttendenanceOfMonth(Month)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Object Creation : 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Student s1 = new Student();    //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s1.rollNo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- 12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 Student s2 = new Student();    // s2.rollNo - 23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Noto Serif CJK JP" panose="02020400000000000000" charset="-122"/>
                <a:ea typeface="Noto Serif CJK JP" panose="02020400000000000000" charset="-122"/>
              </a:rPr>
              <a:t>Data Encapsulation</a:t>
            </a:r>
            <a:endParaRPr 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W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rapping upon the data and related methods into a single unit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Prevent 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access of private data members from outside the class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To 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achieve encapsulation 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- derived Data Type </a:t>
            </a:r>
            <a:r>
              <a:rPr lang="en-US" altLang="en-US" sz="2400" b="1">
                <a:latin typeface="Noto Serif CJK JP" panose="02020400000000000000" charset="-122"/>
                <a:ea typeface="Noto Serif CJK JP" panose="02020400000000000000" charset="-122"/>
              </a:rPr>
              <a:t>class </a:t>
            </a: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is used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Provide interface - Best Practice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2880"/>
            <a:ext cx="7772400" cy="1143000"/>
          </a:xfrm>
        </p:spPr>
        <p:txBody>
          <a:bodyPr/>
          <a:p>
            <a:r>
              <a:rPr lang="en-US">
                <a:latin typeface="Noto Serif CJK JP" panose="02020400000000000000" charset="-122"/>
                <a:ea typeface="Noto Serif CJK JP" panose="02020400000000000000" charset="-122"/>
              </a:rPr>
              <a:t>Data Abstraction</a:t>
            </a:r>
            <a:endParaRPr 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325880"/>
            <a:ext cx="7772400" cy="4114800"/>
          </a:xfrm>
        </p:spPr>
        <p:txBody>
          <a:bodyPr/>
          <a:p>
            <a:pPr marL="0" indent="0">
              <a:lnSpc>
                <a:spcPct val="60000"/>
              </a:lnSpc>
              <a:buNone/>
            </a:pP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60000"/>
              </a:lnSpc>
            </a:pP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60000"/>
              </a:lnSpc>
            </a:pPr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Reveal only r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elevant to the context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60000"/>
              </a:lnSpc>
            </a:pP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60000"/>
              </a:lnSpc>
            </a:pPr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Hiding 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the </a:t>
            </a:r>
            <a:r>
              <a:rPr lang="" altLang="en-US" sz="2400">
                <a:latin typeface="Noto Serif CJK JP" panose="02020400000000000000" charset="-122"/>
                <a:ea typeface="Noto Serif CJK JP" panose="02020400000000000000" charset="-122"/>
              </a:rPr>
              <a:t>background</a:t>
            </a:r>
            <a:r>
              <a:rPr lang="en-US" sz="2400">
                <a:latin typeface="Noto Serif CJK JP" panose="02020400000000000000" charset="-122"/>
                <a:ea typeface="Noto Serif CJK JP" panose="02020400000000000000" charset="-122"/>
              </a:rPr>
              <a:t> details</a:t>
            </a: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60000"/>
              </a:lnSpc>
            </a:pPr>
            <a:endParaRPr 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6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Yields to property : </a:t>
            </a:r>
            <a:r>
              <a:rPr lang="en-US" altLang="en-US" sz="2400" b="1">
                <a:latin typeface="Noto Serif CJK JP" panose="02020400000000000000" charset="-122"/>
                <a:ea typeface="Noto Serif CJK JP" panose="02020400000000000000" charset="-122"/>
              </a:rPr>
              <a:t>data hiding </a:t>
            </a: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60000"/>
              </a:lnSpc>
            </a:pPr>
            <a:endParaRPr lang="en-US" altLang="en-US" sz="24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60000"/>
              </a:lnSpc>
            </a:pPr>
            <a:r>
              <a:rPr lang="en-US" altLang="en-US" sz="2400">
                <a:latin typeface="Noto Serif CJK JP" panose="02020400000000000000" charset="-122"/>
                <a:ea typeface="Noto Serif CJK JP" panose="02020400000000000000" charset="-122"/>
              </a:rPr>
              <a:t>Implemented using </a:t>
            </a:r>
            <a:r>
              <a:rPr lang="en-US" altLang="en-US" sz="2400" b="1">
                <a:solidFill>
                  <a:srgbClr val="FF0000"/>
                </a:solidFill>
                <a:latin typeface="Noto Serif CJK JP" panose="02020400000000000000" charset="-122"/>
                <a:ea typeface="Noto Serif CJK JP" panose="02020400000000000000" charset="-122"/>
              </a:rPr>
              <a:t>Access Specifiers</a:t>
            </a:r>
            <a:endParaRPr lang="en-US" altLang="en-US" sz="2400" b="1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private</a:t>
            </a:r>
            <a:r>
              <a:rPr lang="" altLang="en-US" sz="2000">
                <a:latin typeface="Noto Serif CJK JP" panose="02020400000000000000" charset="-122"/>
                <a:ea typeface="Noto Serif CJK JP" panose="02020400000000000000" charset="-122"/>
              </a:rPr>
              <a:t>	  </a:t>
            </a:r>
            <a:endParaRPr lang="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>
              <a:lnSpc>
                <a:spcPct val="100000"/>
              </a:lnSpc>
            </a:pPr>
            <a:r>
              <a:rPr lang="" altLang="en-US" sz="1710">
                <a:latin typeface="Noto Serif CJK JP" panose="02020400000000000000" charset="-122"/>
                <a:ea typeface="Noto Serif CJK JP" panose="02020400000000000000" charset="-122"/>
              </a:rPr>
              <a:t> </a:t>
            </a:r>
            <a:r>
              <a:rPr lang="en-US" altLang="en-US" sz="1710" b="1">
                <a:latin typeface="Noto Serif CJK JP" panose="02020400000000000000" charset="-122"/>
                <a:ea typeface="Noto Serif CJK JP" panose="02020400000000000000" charset="-122"/>
              </a:rPr>
              <a:t>Scope</a:t>
            </a:r>
            <a:r>
              <a:rPr lang="en-US" altLang="en-US" sz="1710">
                <a:latin typeface="Noto Serif CJK JP" panose="02020400000000000000" charset="-122"/>
                <a:ea typeface="Noto Serif CJK JP" panose="02020400000000000000" charset="-122"/>
              </a:rPr>
              <a:t> :</a:t>
            </a:r>
            <a:r>
              <a:rPr lang="" altLang="en-US" sz="1710">
                <a:latin typeface="Noto Serif CJK JP" panose="02020400000000000000" charset="-122"/>
                <a:ea typeface="Noto Serif CJK JP" panose="02020400000000000000" charset="-122"/>
              </a:rPr>
              <a:t>-</a:t>
            </a:r>
            <a:r>
              <a:rPr lang="en-US" altLang="en-US" sz="1710">
                <a:latin typeface="Noto Serif CJK JP" panose="02020400000000000000" charset="-122"/>
                <a:ea typeface="Noto Serif CJK JP" panose="02020400000000000000" charset="-122"/>
              </a:rPr>
              <a:t> class boundary</a:t>
            </a:r>
            <a:endParaRPr lang="en-US" altLang="en-US" sz="171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protected  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>
              <a:lnSpc>
                <a:spcPct val="100000"/>
              </a:lnSpc>
            </a:pPr>
            <a:r>
              <a:rPr lang="en-US" altLang="en-US" sz="1710" b="1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Scope </a:t>
            </a:r>
            <a:r>
              <a:rPr lang="en-US" altLang="en-US" sz="171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:</a:t>
            </a:r>
            <a:r>
              <a:rPr lang="" altLang="en-US" sz="171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-</a:t>
            </a:r>
            <a:r>
              <a:rPr lang="en-US" altLang="en-US" sz="171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 class boundary + Inhertiance</a:t>
            </a:r>
            <a:endParaRPr lang="en-US" altLang="en-US" sz="171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public  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2">
              <a:lnSpc>
                <a:spcPct val="100000"/>
              </a:lnSpc>
            </a:pPr>
            <a:r>
              <a:rPr lang="en-US" altLang="en-US" sz="1710" b="1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Scope </a:t>
            </a:r>
            <a:r>
              <a:rPr lang="en-US" altLang="en-US" sz="171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:- </a:t>
            </a:r>
            <a:r>
              <a:rPr lang="en-US" altLang="en-US" sz="1710">
                <a:latin typeface="Noto Serif CJK JP" panose="02020400000000000000" charset="-122"/>
                <a:ea typeface="Noto Serif CJK JP" panose="02020400000000000000" charset="-122"/>
              </a:rPr>
              <a:t>class boundary + Inhertiance +  </a:t>
            </a:r>
            <a:r>
              <a:rPr lang="" altLang="en-US" sz="1710">
                <a:latin typeface="Noto Serif CJK JP" panose="02020400000000000000" charset="-122"/>
                <a:ea typeface="Noto Serif CJK JP" panose="02020400000000000000" charset="-122"/>
              </a:rPr>
              <a:t>Object</a:t>
            </a:r>
            <a:endParaRPr lang="" altLang="en-US" sz="171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4272</Words>
  <Application>WPS Presentation</Application>
  <PresentationFormat>On-screen Show (4:3)</PresentationFormat>
  <Paragraphs>221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SimSun</vt:lpstr>
      <vt:lpstr>Wingdings</vt:lpstr>
      <vt:lpstr>Times New Roman</vt:lpstr>
      <vt:lpstr>Noto Sans Mono CJK TC</vt:lpstr>
      <vt:lpstr>Noto Serif CJK JP</vt:lpstr>
      <vt:lpstr>FreeMono</vt:lpstr>
      <vt:lpstr>微软雅黑</vt:lpstr>
      <vt:lpstr>Droid Sans Fallback</vt:lpstr>
      <vt:lpstr>Arial Unicode MS</vt:lpstr>
      <vt:lpstr>Calibri</vt:lpstr>
      <vt:lpstr>DejaVu Sans</vt:lpstr>
      <vt:lpstr>Presentation1</vt:lpstr>
      <vt:lpstr>Objected Oriented Programming Concepts Using C++ </vt:lpstr>
      <vt:lpstr>Why ?</vt:lpstr>
      <vt:lpstr>Concepts</vt:lpstr>
      <vt:lpstr>Object</vt:lpstr>
      <vt:lpstr>Example</vt:lpstr>
      <vt:lpstr>Class</vt:lpstr>
      <vt:lpstr>Example</vt:lpstr>
      <vt:lpstr>Data Encapsulation</vt:lpstr>
      <vt:lpstr>Data Abstraction</vt:lpstr>
      <vt:lpstr>Example</vt:lpstr>
      <vt:lpstr>Inheritance</vt:lpstr>
      <vt:lpstr>Example</vt:lpstr>
      <vt:lpstr>Polymorphism</vt:lpstr>
      <vt:lpstr>Example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jishnu</cp:lastModifiedBy>
  <cp:revision>15</cp:revision>
  <dcterms:created xsi:type="dcterms:W3CDTF">2019-06-13T14:00:35Z</dcterms:created>
  <dcterms:modified xsi:type="dcterms:W3CDTF">2019-06-13T14:00:35Z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