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wdp" ContentType="image/vnd.ms-photo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.xml" ContentType="application/vnd.openxmlformats-officedocument.presentationml.notesSlide+xml"/>
  <Override PartName="/ppt/tags/tag24.xml" ContentType="application/vnd.openxmlformats-officedocument.presentationml.tags+xml"/>
  <Override PartName="/ppt/notesSlides/notesSlide2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3.xml" ContentType="application/vnd.openxmlformats-officedocument.presentationml.notesSlide+xml"/>
  <Override PartName="/ppt/tags/tag28.xml" ContentType="application/vnd.openxmlformats-officedocument.presentationml.tags+xml"/>
  <Override PartName="/ppt/notesSlides/notesSlide4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5.xml" ContentType="application/vnd.openxmlformats-officedocument.presentationml.notesSlide+xml"/>
  <Override PartName="/ppt/tags/tag31.xml" ContentType="application/vnd.openxmlformats-officedocument.presentationml.tags+xml"/>
  <Override PartName="/ppt/notesSlides/notesSlide6.xml" ContentType="application/vnd.openxmlformats-officedocument.presentationml.notesSlide+xml"/>
  <Override PartName="/ppt/tags/tag32.xml" ContentType="application/vnd.openxmlformats-officedocument.presentationml.tags+xml"/>
  <Override PartName="/ppt/notesSlides/notesSlide7.xml" ContentType="application/vnd.openxmlformats-officedocument.presentationml.notesSlide+xml"/>
  <Override PartName="/ppt/tags/tag33.xml" ContentType="application/vnd.openxmlformats-officedocument.presentationml.tags+xml"/>
  <Override PartName="/ppt/notesSlides/notesSlide8.xml" ContentType="application/vnd.openxmlformats-officedocument.presentationml.notesSlide+xml"/>
  <Override PartName="/ppt/tags/tag34.xml" ContentType="application/vnd.openxmlformats-officedocument.presentationml.tags+xml"/>
  <Override PartName="/ppt/notesSlides/notesSlide9.xml" ContentType="application/vnd.openxmlformats-officedocument.presentationml.notesSlide+xml"/>
  <Override PartName="/ppt/tags/tag35.xml" ContentType="application/vnd.openxmlformats-officedocument.presentationml.tags+xml"/>
  <Override PartName="/ppt/notesSlides/notesSlide10.xml" ContentType="application/vnd.openxmlformats-officedocument.presentationml.notesSlide+xml"/>
  <Override PartName="/ppt/tags/tag36.xml" ContentType="application/vnd.openxmlformats-officedocument.presentationml.tags+xml"/>
  <Override PartName="/ppt/notesSlides/notesSlide11.xml" ContentType="application/vnd.openxmlformats-officedocument.presentationml.notesSlide+xml"/>
  <Override PartName="/ppt/tags/tag37.xml" ContentType="application/vnd.openxmlformats-officedocument.presentationml.tags+xml"/>
  <Override PartName="/ppt/notesSlides/notesSlide12.xml" ContentType="application/vnd.openxmlformats-officedocument.presentationml.notesSlide+xml"/>
  <Override PartName="/ppt/tags/tag38.xml" ContentType="application/vnd.openxmlformats-officedocument.presentationml.tags+xml"/>
  <Override PartName="/ppt/notesSlides/notesSlide13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4.xml" ContentType="application/vnd.openxmlformats-officedocument.presentationml.notesSlide+xml"/>
  <Override PartName="/ppt/tags/tag43.xml" ContentType="application/vnd.openxmlformats-officedocument.presentationml.tags+xml"/>
  <Override PartName="/ppt/notesSlides/notesSlide15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6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notesSlides/notesSlide17.xml" ContentType="application/vnd.openxmlformats-officedocument.presentationml.notesSlide+xml"/>
  <Override PartName="/ppt/tags/tag11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8" r:id="rId2"/>
    <p:sldId id="288" r:id="rId3"/>
    <p:sldId id="346" r:id="rId4"/>
    <p:sldId id="347" r:id="rId5"/>
    <p:sldId id="348" r:id="rId6"/>
    <p:sldId id="349" r:id="rId7"/>
    <p:sldId id="350" r:id="rId8"/>
    <p:sldId id="296" r:id="rId9"/>
    <p:sldId id="351" r:id="rId10"/>
    <p:sldId id="352" r:id="rId11"/>
    <p:sldId id="353" r:id="rId12"/>
    <p:sldId id="355" r:id="rId13"/>
    <p:sldId id="356" r:id="rId14"/>
    <p:sldId id="357" r:id="rId15"/>
    <p:sldId id="361" r:id="rId16"/>
    <p:sldId id="362" r:id="rId17"/>
    <p:sldId id="363" r:id="rId18"/>
    <p:sldId id="364" r:id="rId19"/>
    <p:sldId id="299" r:id="rId20"/>
    <p:sldId id="365" r:id="rId21"/>
    <p:sldId id="367" r:id="rId22"/>
    <p:sldId id="368" r:id="rId23"/>
    <p:sldId id="305" r:id="rId24"/>
    <p:sldId id="306" r:id="rId25"/>
    <p:sldId id="370" r:id="rId26"/>
    <p:sldId id="371" r:id="rId27"/>
    <p:sldId id="372" r:id="rId28"/>
    <p:sldId id="373" r:id="rId29"/>
    <p:sldId id="374" r:id="rId30"/>
    <p:sldId id="310" r:id="rId31"/>
    <p:sldId id="311" r:id="rId32"/>
    <p:sldId id="313" r:id="rId33"/>
    <p:sldId id="312" r:id="rId34"/>
    <p:sldId id="423" r:id="rId35"/>
    <p:sldId id="424" r:id="rId36"/>
    <p:sldId id="375" r:id="rId37"/>
    <p:sldId id="376" r:id="rId38"/>
    <p:sldId id="377" r:id="rId39"/>
    <p:sldId id="379" r:id="rId40"/>
    <p:sldId id="404" r:id="rId41"/>
    <p:sldId id="378" r:id="rId42"/>
    <p:sldId id="426" r:id="rId43"/>
    <p:sldId id="427" r:id="rId44"/>
    <p:sldId id="323" r:id="rId45"/>
    <p:sldId id="332" r:id="rId46"/>
    <p:sldId id="405" r:id="rId47"/>
    <p:sldId id="406" r:id="rId48"/>
    <p:sldId id="407" r:id="rId49"/>
    <p:sldId id="408" r:id="rId50"/>
    <p:sldId id="409" r:id="rId51"/>
    <p:sldId id="410" r:id="rId52"/>
    <p:sldId id="411" r:id="rId53"/>
    <p:sldId id="412" r:id="rId54"/>
    <p:sldId id="413" r:id="rId55"/>
    <p:sldId id="414" r:id="rId56"/>
    <p:sldId id="415" r:id="rId57"/>
    <p:sldId id="416" r:id="rId58"/>
    <p:sldId id="417" r:id="rId59"/>
    <p:sldId id="418" r:id="rId60"/>
    <p:sldId id="419" r:id="rId61"/>
    <p:sldId id="420" r:id="rId62"/>
    <p:sldId id="421" r:id="rId63"/>
    <p:sldId id="399" r:id="rId64"/>
    <p:sldId id="422" r:id="rId65"/>
    <p:sldId id="425" r:id="rId6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2" autoAdjust="0"/>
    <p:restoredTop sz="88811" autoAdjust="0"/>
  </p:normalViewPr>
  <p:slideViewPr>
    <p:cSldViewPr snapToGrid="0">
      <p:cViewPr varScale="1">
        <p:scale>
          <a:sx n="65" d="100"/>
          <a:sy n="65" d="100"/>
        </p:scale>
        <p:origin x="92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5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DE993-7C9B-4F76-A5D2-51F22BFA1A20}" type="datetimeFigureOut">
              <a:rPr lang="zh-CN" altLang="en-US" smtClean="0"/>
              <a:pPr/>
              <a:t>2019/8/27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ADBE2-52C4-423E-AEC4-CA623BCE1D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275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586BC8F4-BFCB-46E6-85DD-2AD55DCBD3D1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3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74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4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529598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2F47FB67-26B3-4D32-9B23-56B618A72EDF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15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88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8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916426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4C27AEBA-0FA5-4063-AFD5-0FB2068CBBEC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16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89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9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121268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3F1A8AFE-2B0B-4868-A192-21AF78843DE5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17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90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0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2835285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ABB420AC-5013-4562-A38C-B4DC2CED936D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18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91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1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679363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fld id="{87C87A29-3DB2-40A9-A8F7-204E3812363F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20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730" tIns="44865" rIns="89730" bIns="44865"/>
          <a:lstStyle/>
          <a:p>
            <a:pPr eaLnBrk="1" hangingPunct="1"/>
            <a:r>
              <a:rPr lang="zh-CN" altLang="en-US" dirty="0" smtClean="0"/>
              <a:t>重点：</a:t>
            </a:r>
          </a:p>
          <a:p>
            <a:pPr eaLnBrk="1" hangingPunct="1">
              <a:buFontTx/>
              <a:buChar char="•"/>
            </a:pPr>
            <a:r>
              <a:rPr lang="zh-CN" altLang="en-US" dirty="0" smtClean="0"/>
              <a:t>声明变量的语法；</a:t>
            </a:r>
          </a:p>
          <a:p>
            <a:pPr eaLnBrk="1" hangingPunct="1">
              <a:buFontTx/>
              <a:buChar char="•"/>
            </a:pPr>
            <a:r>
              <a:rPr lang="zh-CN" altLang="en-US" dirty="0" smtClean="0"/>
              <a:t>初始化变量的方法；</a:t>
            </a:r>
          </a:p>
          <a:p>
            <a:pPr eaLnBrk="1" hangingPunct="1">
              <a:buFontTx/>
              <a:buChar char="•"/>
            </a:pPr>
            <a:r>
              <a:rPr lang="zh-CN" altLang="en-US" dirty="0" smtClean="0"/>
              <a:t>改变变量值的方法；</a:t>
            </a:r>
          </a:p>
          <a:p>
            <a:pPr eaLnBrk="1" hangingPunct="1"/>
            <a:endParaRPr lang="zh-CN" altLang="en-US" dirty="0" smtClean="0"/>
          </a:p>
          <a:p>
            <a:pPr eaLnBrk="1" hangingPunct="1"/>
            <a:r>
              <a:rPr lang="zh-CN" altLang="en-US" dirty="0" smtClean="0"/>
              <a:t>难点：</a:t>
            </a:r>
          </a:p>
          <a:p>
            <a:pPr eaLnBrk="1" hangingPunct="1">
              <a:buFontTx/>
              <a:buChar char="•"/>
            </a:pPr>
            <a:r>
              <a:rPr lang="zh-CN" altLang="en-US" dirty="0" smtClean="0"/>
              <a:t>可以在声明变量的同时初始化其值，也可以只声明，不初始化；</a:t>
            </a:r>
          </a:p>
          <a:p>
            <a:pPr eaLnBrk="1" hangingPunct="1">
              <a:buFontTx/>
              <a:buChar char="•"/>
            </a:pPr>
            <a:r>
              <a:rPr lang="zh-CN" altLang="en-US" dirty="0" smtClean="0"/>
              <a:t>对变量赋值时可以添加后缀，代表不同的数据类型；</a:t>
            </a:r>
          </a:p>
          <a:p>
            <a:pPr eaLnBrk="1" hangingPunct="1"/>
            <a:endParaRPr lang="zh-CN" altLang="en-US" dirty="0" smtClean="0"/>
          </a:p>
          <a:p>
            <a:pPr eaLnBrk="1" hangingPunct="1"/>
            <a:r>
              <a:rPr lang="zh-CN" altLang="en-US" dirty="0" smtClean="0"/>
              <a:t>注意：</a:t>
            </a:r>
          </a:p>
          <a:p>
            <a:pPr eaLnBrk="1" hangingPunct="1"/>
            <a:r>
              <a:rPr lang="zh-CN" altLang="en-US" dirty="0" smtClean="0"/>
              <a:t>强调应该声明变量后立即初始化其值以减少错误的可能；</a:t>
            </a:r>
          </a:p>
          <a:p>
            <a:pPr eaLnBrk="1" hangingPunct="1"/>
            <a:endParaRPr lang="zh-CN" altLang="en-US" dirty="0" smtClean="0"/>
          </a:p>
          <a:p>
            <a:pPr eaLnBrk="1" hangingPunct="1"/>
            <a:r>
              <a:rPr lang="zh-CN" altLang="en-US" dirty="0" smtClean="0"/>
              <a:t>课堂提问：</a:t>
            </a:r>
          </a:p>
          <a:p>
            <a:pPr eaLnBrk="1" hangingPunct="1"/>
            <a:r>
              <a:rPr lang="zh-CN" altLang="en-US" dirty="0" smtClean="0"/>
              <a:t>最常用的数据类型有哪些？</a:t>
            </a:r>
          </a:p>
          <a:p>
            <a:pPr eaLnBrk="1" hangingPunct="1"/>
            <a:r>
              <a:rPr lang="zh-CN" altLang="en-US" dirty="0" smtClean="0"/>
              <a:t>－数字，字符串，日期时间等。</a:t>
            </a:r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901372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7FC04685-4190-4ADC-9CC7-08DFCD10CD40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21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72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2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4887090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6F0065EC-10DC-493F-BCDB-E8F45EDFEA63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22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73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9661327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5350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D669BD7E-69E1-4BF2-A717-6481B5CE6EB0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25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98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9127523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A34B5442-444A-4D0D-9F4E-9C09BB902995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26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99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9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92208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F9E4AE63-2E68-415C-B617-786AC451A2CD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4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75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5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124614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9041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657F70ED-4CF2-4372-89B6-197C99AD98E5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28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00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0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6569265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BAA658AC-89C9-4B08-926A-2741DC3DEB19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29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01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1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1120072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99A31313-2701-46A5-8D55-ACC63E43B94A}" type="slidenum">
              <a:rPr lang="zh-CN" altLang="en-US" smtClean="0">
                <a:latin typeface="Calibri" panose="020F0502020204030204" pitchFamily="34" charset="0"/>
              </a:rPr>
              <a:pPr/>
              <a:t>32</a:t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9758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7F08818D-581E-472B-B4C4-C10AE31520F6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34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04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0113785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B8948CDF-CD99-482A-90EB-723AA92ABA81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35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05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7577037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D3E917A1-7B9C-4C9D-BA20-5FEA8A68FC85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36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02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2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8226179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E30480AB-463F-404F-AED1-39D1F82020E6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38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03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3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4306957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E30480AB-463F-404F-AED1-39D1F82020E6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39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03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3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3717105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B50A3F74-EB61-47BE-BA30-1669EAB4F159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40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14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024450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3437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4142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24B3B566-A498-4399-96CD-2B802E0D02AD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46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15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5149074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228318BB-ADC5-4F59-ACFA-85F5400297FA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47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16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7004090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91903008-02E8-42FA-B8D9-75B63FA90C7B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48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17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4881589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62B162C3-A333-47EF-879F-E8D7DC015134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49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18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8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4749127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50BC8C4A-8FFF-4094-811A-9121B717272B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50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19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9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3136355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4C88C77C-17DC-4C02-948E-D97E6F534F99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51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20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0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9574877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0C54F721-1C5D-4134-B988-7313EFFDFD1C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52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21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1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6429253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15600EF2-B911-4A92-B33B-DFA3BD36050D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53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22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2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1118361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D84EF5B3-03E3-4DE5-998F-5554C4507578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54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23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3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171985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17175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B40573EE-060E-44C9-9B1A-FB42A8075E70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55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24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0681077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DD4C3F85-1AB3-4369-8FEE-C4A8F91AE764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56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25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5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4614206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37187EC3-4287-4CC4-8463-558B5CFE7584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57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26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6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27084696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7D7F9484-DA3D-4DE7-BDF9-521DC117DEA1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58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27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7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35300736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39974AB5-13E7-4ED2-A96C-BB5CCD43D5E5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59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28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8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4432202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D858BB65-C813-43FB-A441-CB65AAB15908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60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29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9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83457477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12FDEC53-A4E6-4C56-949B-3719CE7222E9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61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30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0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20064171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C481D0C0-24CF-453F-B3FC-5B68F8C3619B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62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31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1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28551965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33B0CC-9108-46CD-9300-06B6437ED0D5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0904671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D81989E3-39DA-4B95-99CC-2A36FC7B7217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64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32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2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569016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10DBC91E-BC03-40A9-AA31-73DB0B414767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10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82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2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53180911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D81989E3-39DA-4B95-99CC-2A36FC7B7217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65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32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2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601299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F520A7BD-AA67-48E8-BEA4-BB4EF9A6D049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11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83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423479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289B0266-F838-4D44-B206-8ABF2BA3E808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12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85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5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889671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672D130D-3FE5-4502-92D8-1F234C9843BA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13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86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196247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0BABE856-A30A-47FB-AC8F-CBA2DEFCB389}" type="slidenum"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pPr/>
              <a:t>14</a:t>
            </a:fld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87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7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11595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03BE4FF-4FD3-4C1E-8C0A-F7315B6A3FD7}" type="datetimeFigureOut">
              <a:rPr lang="zh-CN" altLang="en-US" smtClean="0"/>
              <a:pPr/>
              <a:t>2019/8/27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305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2019/8/27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05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2019/8/27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57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03BE4FF-4FD3-4C1E-8C0A-F7315B6A3FD7}" type="datetimeFigureOut">
              <a:rPr lang="zh-CN" altLang="en-US" smtClean="0"/>
              <a:pPr/>
              <a:t>2019/8/27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579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2019/8/27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7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2019/8/27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25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2019/8/27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53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2019/8/27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02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2019/8/27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1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2019/8/27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35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2019/8/27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25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BE4FF-4FD3-4C1E-8C0A-F7315B6A3FD7}" type="datetimeFigureOut">
              <a:rPr lang="zh-CN" altLang="en-US" smtClean="0"/>
              <a:pPr/>
              <a:t>2019/8/27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6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Relationship Id="rId4" Type="http://schemas.openxmlformats.org/officeDocument/2006/relationships/audio" Target="../media/audio1.wav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Relationship Id="rId4" Type="http://schemas.openxmlformats.org/officeDocument/2006/relationships/audio" Target="../media/audio1.wav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Relationship Id="rId5" Type="http://schemas.openxmlformats.org/officeDocument/2006/relationships/audio" Target="../media/audio3.wav"/><Relationship Id="rId4" Type="http://schemas.openxmlformats.org/officeDocument/2006/relationships/audio" Target="../media/audio1.wav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Relationship Id="rId4" Type="http://schemas.openxmlformats.org/officeDocument/2006/relationships/audio" Target="../media/audio1.wav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4.xml"/><Relationship Id="rId4" Type="http://schemas.openxmlformats.org/officeDocument/2006/relationships/audio" Target="../media/audio1.wav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5.xml"/><Relationship Id="rId5" Type="http://schemas.openxmlformats.org/officeDocument/2006/relationships/audio" Target="../media/audio4.wav"/><Relationship Id="rId4" Type="http://schemas.openxmlformats.org/officeDocument/2006/relationships/audio" Target="../media/audio1.wav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6.xml"/><Relationship Id="rId5" Type="http://schemas.openxmlformats.org/officeDocument/2006/relationships/audio" Target="../media/audio4.wav"/><Relationship Id="rId4" Type="http://schemas.openxmlformats.org/officeDocument/2006/relationships/audio" Target="../media/audio1.wav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Relationship Id="rId5" Type="http://schemas.openxmlformats.org/officeDocument/2006/relationships/audio" Target="../media/audio3.wav"/><Relationship Id="rId4" Type="http://schemas.openxmlformats.org/officeDocument/2006/relationships/audio" Target="../media/audio1.wav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.xml"/><Relationship Id="rId4" Type="http://schemas.openxmlformats.org/officeDocument/2006/relationships/audio" Target="../media/audio1.wav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tags" Target="../tags/tag21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tags" Target="../tags/tag20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tags" Target="../tags/tag19.xml"/><Relationship Id="rId5" Type="http://schemas.openxmlformats.org/officeDocument/2006/relationships/tags" Target="../tags/tag13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18.xml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tags" Target="../tags/tag2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3.xml"/><Relationship Id="rId5" Type="http://schemas.openxmlformats.org/officeDocument/2006/relationships/audio" Target="../media/audio4.wav"/><Relationship Id="rId4" Type="http://schemas.openxmlformats.org/officeDocument/2006/relationships/audio" Target="../media/audio1.wav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7.xml"/><Relationship Id="rId7" Type="http://schemas.openxmlformats.org/officeDocument/2006/relationships/audio" Target="../media/audio3.wav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audio" Target="../media/audio4.wav"/><Relationship Id="rId5" Type="http://schemas.openxmlformats.org/officeDocument/2006/relationships/audio" Target="../media/audio1.wav"/><Relationship Id="rId4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6" Type="http://schemas.openxmlformats.org/officeDocument/2006/relationships/tags" Target="../tags/tag71.xml"/><Relationship Id="rId21" Type="http://schemas.openxmlformats.org/officeDocument/2006/relationships/tags" Target="../tags/tag66.xml"/><Relationship Id="rId34" Type="http://schemas.openxmlformats.org/officeDocument/2006/relationships/tags" Target="../tags/tag79.xml"/><Relationship Id="rId42" Type="http://schemas.openxmlformats.org/officeDocument/2006/relationships/tags" Target="../tags/tag87.xml"/><Relationship Id="rId47" Type="http://schemas.openxmlformats.org/officeDocument/2006/relationships/tags" Target="../tags/tag92.xml"/><Relationship Id="rId50" Type="http://schemas.openxmlformats.org/officeDocument/2006/relationships/tags" Target="../tags/tag95.xml"/><Relationship Id="rId55" Type="http://schemas.openxmlformats.org/officeDocument/2006/relationships/tags" Target="../tags/tag100.xml"/><Relationship Id="rId63" Type="http://schemas.openxmlformats.org/officeDocument/2006/relationships/tags" Target="../tags/tag108.xml"/><Relationship Id="rId68" Type="http://schemas.openxmlformats.org/officeDocument/2006/relationships/notesSlide" Target="../notesSlides/notesSlide17.xml"/><Relationship Id="rId7" Type="http://schemas.openxmlformats.org/officeDocument/2006/relationships/tags" Target="../tags/tag52.xml"/><Relationship Id="rId2" Type="http://schemas.openxmlformats.org/officeDocument/2006/relationships/tags" Target="../tags/tag47.xml"/><Relationship Id="rId16" Type="http://schemas.openxmlformats.org/officeDocument/2006/relationships/tags" Target="../tags/tag61.xml"/><Relationship Id="rId29" Type="http://schemas.openxmlformats.org/officeDocument/2006/relationships/tags" Target="../tags/tag74.xml"/><Relationship Id="rId11" Type="http://schemas.openxmlformats.org/officeDocument/2006/relationships/tags" Target="../tags/tag56.xml"/><Relationship Id="rId24" Type="http://schemas.openxmlformats.org/officeDocument/2006/relationships/tags" Target="../tags/tag69.xml"/><Relationship Id="rId32" Type="http://schemas.openxmlformats.org/officeDocument/2006/relationships/tags" Target="../tags/tag77.xml"/><Relationship Id="rId37" Type="http://schemas.openxmlformats.org/officeDocument/2006/relationships/tags" Target="../tags/tag82.xml"/><Relationship Id="rId40" Type="http://schemas.openxmlformats.org/officeDocument/2006/relationships/tags" Target="../tags/tag85.xml"/><Relationship Id="rId45" Type="http://schemas.openxmlformats.org/officeDocument/2006/relationships/tags" Target="../tags/tag90.xml"/><Relationship Id="rId53" Type="http://schemas.openxmlformats.org/officeDocument/2006/relationships/tags" Target="../tags/tag98.xml"/><Relationship Id="rId58" Type="http://schemas.openxmlformats.org/officeDocument/2006/relationships/tags" Target="../tags/tag103.xml"/><Relationship Id="rId66" Type="http://schemas.openxmlformats.org/officeDocument/2006/relationships/tags" Target="../tags/tag111.xml"/><Relationship Id="rId5" Type="http://schemas.openxmlformats.org/officeDocument/2006/relationships/tags" Target="../tags/tag50.xml"/><Relationship Id="rId61" Type="http://schemas.openxmlformats.org/officeDocument/2006/relationships/tags" Target="../tags/tag106.xml"/><Relationship Id="rId19" Type="http://schemas.openxmlformats.org/officeDocument/2006/relationships/tags" Target="../tags/tag64.xml"/><Relationship Id="rId14" Type="http://schemas.openxmlformats.org/officeDocument/2006/relationships/tags" Target="../tags/tag59.xml"/><Relationship Id="rId22" Type="http://schemas.openxmlformats.org/officeDocument/2006/relationships/tags" Target="../tags/tag67.xml"/><Relationship Id="rId27" Type="http://schemas.openxmlformats.org/officeDocument/2006/relationships/tags" Target="../tags/tag72.xml"/><Relationship Id="rId30" Type="http://schemas.openxmlformats.org/officeDocument/2006/relationships/tags" Target="../tags/tag75.xml"/><Relationship Id="rId35" Type="http://schemas.openxmlformats.org/officeDocument/2006/relationships/tags" Target="../tags/tag80.xml"/><Relationship Id="rId43" Type="http://schemas.openxmlformats.org/officeDocument/2006/relationships/tags" Target="../tags/tag88.xml"/><Relationship Id="rId48" Type="http://schemas.openxmlformats.org/officeDocument/2006/relationships/tags" Target="../tags/tag93.xml"/><Relationship Id="rId56" Type="http://schemas.openxmlformats.org/officeDocument/2006/relationships/tags" Target="../tags/tag101.xml"/><Relationship Id="rId64" Type="http://schemas.openxmlformats.org/officeDocument/2006/relationships/tags" Target="../tags/tag109.xml"/><Relationship Id="rId8" Type="http://schemas.openxmlformats.org/officeDocument/2006/relationships/tags" Target="../tags/tag53.xml"/><Relationship Id="rId51" Type="http://schemas.openxmlformats.org/officeDocument/2006/relationships/tags" Target="../tags/tag96.xml"/><Relationship Id="rId3" Type="http://schemas.openxmlformats.org/officeDocument/2006/relationships/tags" Target="../tags/tag48.xml"/><Relationship Id="rId12" Type="http://schemas.openxmlformats.org/officeDocument/2006/relationships/tags" Target="../tags/tag57.xml"/><Relationship Id="rId17" Type="http://schemas.openxmlformats.org/officeDocument/2006/relationships/tags" Target="../tags/tag62.xml"/><Relationship Id="rId25" Type="http://schemas.openxmlformats.org/officeDocument/2006/relationships/tags" Target="../tags/tag70.xml"/><Relationship Id="rId33" Type="http://schemas.openxmlformats.org/officeDocument/2006/relationships/tags" Target="../tags/tag78.xml"/><Relationship Id="rId38" Type="http://schemas.openxmlformats.org/officeDocument/2006/relationships/tags" Target="../tags/tag83.xml"/><Relationship Id="rId46" Type="http://schemas.openxmlformats.org/officeDocument/2006/relationships/tags" Target="../tags/tag91.xml"/><Relationship Id="rId59" Type="http://schemas.openxmlformats.org/officeDocument/2006/relationships/tags" Target="../tags/tag104.xml"/><Relationship Id="rId67" Type="http://schemas.openxmlformats.org/officeDocument/2006/relationships/slideLayout" Target="../slideLayouts/slideLayout2.xml"/><Relationship Id="rId20" Type="http://schemas.openxmlformats.org/officeDocument/2006/relationships/tags" Target="../tags/tag65.xml"/><Relationship Id="rId41" Type="http://schemas.openxmlformats.org/officeDocument/2006/relationships/tags" Target="../tags/tag86.xml"/><Relationship Id="rId54" Type="http://schemas.openxmlformats.org/officeDocument/2006/relationships/tags" Target="../tags/tag99.xml"/><Relationship Id="rId62" Type="http://schemas.openxmlformats.org/officeDocument/2006/relationships/tags" Target="../tags/tag10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5" Type="http://schemas.openxmlformats.org/officeDocument/2006/relationships/tags" Target="../tags/tag60.xml"/><Relationship Id="rId23" Type="http://schemas.openxmlformats.org/officeDocument/2006/relationships/tags" Target="../tags/tag68.xml"/><Relationship Id="rId28" Type="http://schemas.openxmlformats.org/officeDocument/2006/relationships/tags" Target="../tags/tag73.xml"/><Relationship Id="rId36" Type="http://schemas.openxmlformats.org/officeDocument/2006/relationships/tags" Target="../tags/tag81.xml"/><Relationship Id="rId49" Type="http://schemas.openxmlformats.org/officeDocument/2006/relationships/tags" Target="../tags/tag94.xml"/><Relationship Id="rId57" Type="http://schemas.openxmlformats.org/officeDocument/2006/relationships/tags" Target="../tags/tag102.xml"/><Relationship Id="rId10" Type="http://schemas.openxmlformats.org/officeDocument/2006/relationships/tags" Target="../tags/tag55.xml"/><Relationship Id="rId31" Type="http://schemas.openxmlformats.org/officeDocument/2006/relationships/tags" Target="../tags/tag76.xml"/><Relationship Id="rId44" Type="http://schemas.openxmlformats.org/officeDocument/2006/relationships/tags" Target="../tags/tag89.xml"/><Relationship Id="rId52" Type="http://schemas.openxmlformats.org/officeDocument/2006/relationships/tags" Target="../tags/tag97.xml"/><Relationship Id="rId60" Type="http://schemas.openxmlformats.org/officeDocument/2006/relationships/tags" Target="../tags/tag105.xml"/><Relationship Id="rId65" Type="http://schemas.openxmlformats.org/officeDocument/2006/relationships/tags" Target="../tags/tag110.xml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3" Type="http://schemas.openxmlformats.org/officeDocument/2006/relationships/tags" Target="../tags/tag58.xml"/><Relationship Id="rId18" Type="http://schemas.openxmlformats.org/officeDocument/2006/relationships/tags" Target="../tags/tag63.xml"/><Relationship Id="rId39" Type="http://schemas.openxmlformats.org/officeDocument/2006/relationships/tags" Target="../tags/tag8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2.xml"/><Relationship Id="rId4" Type="http://schemas.openxmlformats.org/officeDocument/2006/relationships/audio" Target="../media/audio1.wav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Relationship Id="rId6" Type="http://schemas.openxmlformats.org/officeDocument/2006/relationships/audio" Target="../media/audio3.wav"/><Relationship Id="rId5" Type="http://schemas.openxmlformats.org/officeDocument/2006/relationships/audio" Target="../media/audio2.wav"/><Relationship Id="rId4" Type="http://schemas.openxmlformats.org/officeDocument/2006/relationships/audio" Target="../media/audio1.wav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120.xml"/><Relationship Id="rId13" Type="http://schemas.openxmlformats.org/officeDocument/2006/relationships/tags" Target="../tags/tag125.xml"/><Relationship Id="rId3" Type="http://schemas.openxmlformats.org/officeDocument/2006/relationships/tags" Target="../tags/tag115.xml"/><Relationship Id="rId7" Type="http://schemas.openxmlformats.org/officeDocument/2006/relationships/tags" Target="../tags/tag119.xml"/><Relationship Id="rId12" Type="http://schemas.openxmlformats.org/officeDocument/2006/relationships/tags" Target="../tags/tag124.xml"/><Relationship Id="rId2" Type="http://schemas.openxmlformats.org/officeDocument/2006/relationships/tags" Target="../tags/tag114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113.xml"/><Relationship Id="rId6" Type="http://schemas.openxmlformats.org/officeDocument/2006/relationships/tags" Target="../tags/tag118.xml"/><Relationship Id="rId11" Type="http://schemas.openxmlformats.org/officeDocument/2006/relationships/tags" Target="../tags/tag123.xml"/><Relationship Id="rId5" Type="http://schemas.openxmlformats.org/officeDocument/2006/relationships/tags" Target="../tags/tag117.xml"/><Relationship Id="rId15" Type="http://schemas.openxmlformats.org/officeDocument/2006/relationships/tags" Target="../tags/tag127.xml"/><Relationship Id="rId10" Type="http://schemas.openxmlformats.org/officeDocument/2006/relationships/tags" Target="../tags/tag122.xml"/><Relationship Id="rId4" Type="http://schemas.openxmlformats.org/officeDocument/2006/relationships/tags" Target="../tags/tag116.xml"/><Relationship Id="rId9" Type="http://schemas.openxmlformats.org/officeDocument/2006/relationships/tags" Target="../tags/tag121.xml"/><Relationship Id="rId14" Type="http://schemas.openxmlformats.org/officeDocument/2006/relationships/tags" Target="../tags/tag12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3.xml"/><Relationship Id="rId3" Type="http://schemas.openxmlformats.org/officeDocument/2006/relationships/tags" Target="../tags/tag130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4.wav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Relationship Id="rId6" Type="http://schemas.openxmlformats.org/officeDocument/2006/relationships/image" Target="../media/image1.jpeg"/><Relationship Id="rId5" Type="http://schemas.openxmlformats.org/officeDocument/2006/relationships/audio" Target="../media/audio3.wav"/><Relationship Id="rId4" Type="http://schemas.openxmlformats.org/officeDocument/2006/relationships/audio" Target="../media/audio1.wav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audio" Target="../media/audio1.wav"/><Relationship Id="rId7" Type="http://schemas.openxmlformats.org/officeDocument/2006/relationships/audio" Target="../media/audio6.wav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2.wav"/><Relationship Id="rId5" Type="http://schemas.openxmlformats.org/officeDocument/2006/relationships/audio" Target="../media/audio5.wav"/><Relationship Id="rId4" Type="http://schemas.openxmlformats.org/officeDocument/2006/relationships/audio" Target="../media/audio4.wav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6" Type="http://schemas.openxmlformats.org/officeDocument/2006/relationships/image" Target="../media/image8.png"/><Relationship Id="rId5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6" Type="http://schemas.openxmlformats.org/officeDocument/2006/relationships/image" Target="../media/image50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3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3.wav"/><Relationship Id="rId5" Type="http://schemas.openxmlformats.org/officeDocument/2006/relationships/audio" Target="../media/audio2.wav"/><Relationship Id="rId4" Type="http://schemas.openxmlformats.org/officeDocument/2006/relationships/audio" Target="../media/audio4.wav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4.wav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3.wav"/><Relationship Id="rId4" Type="http://schemas.openxmlformats.org/officeDocument/2006/relationships/audio" Target="../media/audio2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3.wav"/><Relationship Id="rId4" Type="http://schemas.openxmlformats.org/officeDocument/2006/relationships/audio" Target="../media/audio2.wav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notesSlide" Target="../notesSlides/notesSlide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4.wav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任意多边形 21"/>
          <p:cNvSpPr/>
          <p:nvPr>
            <p:custDataLst>
              <p:tags r:id="rId2"/>
            </p:custDataLst>
          </p:nvPr>
        </p:nvSpPr>
        <p:spPr>
          <a:xfrm>
            <a:off x="3673476" y="2312988"/>
            <a:ext cx="4900613" cy="1801812"/>
          </a:xfrm>
          <a:custGeom>
            <a:avLst/>
            <a:gdLst>
              <a:gd name="connsiteX0" fmla="*/ 1112071 w 4901184"/>
              <a:gd name="connsiteY0" fmla="*/ 0 h 1801368"/>
              <a:gd name="connsiteX1" fmla="*/ 4901184 w 4901184"/>
              <a:gd name="connsiteY1" fmla="*/ 0 h 1801368"/>
              <a:gd name="connsiteX2" fmla="*/ 4901184 w 4901184"/>
              <a:gd name="connsiteY2" fmla="*/ 1008251 h 1801368"/>
              <a:gd name="connsiteX3" fmla="*/ 3799357 w 4901184"/>
              <a:gd name="connsiteY3" fmla="*/ 1801368 h 1801368"/>
              <a:gd name="connsiteX4" fmla="*/ 0 w 4901184"/>
              <a:gd name="connsiteY4" fmla="*/ 1801368 h 1801368"/>
              <a:gd name="connsiteX5" fmla="*/ 0 w 4901184"/>
              <a:gd name="connsiteY5" fmla="*/ 800490 h 180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1801368">
                <a:moveTo>
                  <a:pt x="1112071" y="0"/>
                </a:moveTo>
                <a:lnTo>
                  <a:pt x="4901184" y="0"/>
                </a:lnTo>
                <a:lnTo>
                  <a:pt x="4901184" y="1008251"/>
                </a:lnTo>
                <a:lnTo>
                  <a:pt x="3799357" y="1801368"/>
                </a:lnTo>
                <a:lnTo>
                  <a:pt x="0" y="1801368"/>
                </a:lnTo>
                <a:lnTo>
                  <a:pt x="0" y="80049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cxnSp>
        <p:nvCxnSpPr>
          <p:cNvPr id="23" name="直接连接符 22"/>
          <p:cNvCxnSpPr/>
          <p:nvPr>
            <p:custDataLst>
              <p:tags r:id="rId3"/>
            </p:custDataLst>
          </p:nvPr>
        </p:nvCxnSpPr>
        <p:spPr>
          <a:xfrm flipH="1">
            <a:off x="3170239" y="1947863"/>
            <a:ext cx="2103437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24" name="直接连接符 23"/>
          <p:cNvCxnSpPr/>
          <p:nvPr>
            <p:custDataLst>
              <p:tags r:id="rId4"/>
            </p:custDataLst>
          </p:nvPr>
        </p:nvCxnSpPr>
        <p:spPr>
          <a:xfrm flipH="1">
            <a:off x="6927850" y="2981325"/>
            <a:ext cx="2103438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25" name="文本框 24"/>
          <p:cNvSpPr txBox="1"/>
          <p:nvPr>
            <p:custDataLst>
              <p:tags r:id="rId5"/>
            </p:custDataLst>
          </p:nvPr>
        </p:nvSpPr>
        <p:spPr>
          <a:xfrm>
            <a:off x="7104063" y="2312988"/>
            <a:ext cx="614362" cy="1016000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en-US" altLang="zh-CN" sz="6000" b="1" spc="400" smtClean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Baskerville Old Face" panose="02020602080505020303" pitchFamily="18" charset="0"/>
                <a:ea typeface="华文隶书" panose="02010800040101010101" pitchFamily="2" charset="-122"/>
                <a:cs typeface="Microsoft New Tai Lue" panose="020B0502040204020203" pitchFamily="34" charset="0"/>
              </a:rPr>
              <a:t>3</a:t>
            </a:r>
            <a:endParaRPr lang="zh-CN" altLang="en-US" sz="6000" b="1" spc="40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Baskerville Old Face" panose="02020602080505020303" pitchFamily="18" charset="0"/>
              <a:ea typeface="华文隶书" panose="020108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2054" name="文本框 2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002089" y="3171826"/>
            <a:ext cx="342011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zh-CN" altLang="en-US" sz="24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最简单的</a:t>
            </a:r>
            <a:r>
              <a:rPr lang="en-US" altLang="zh-CN" sz="24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  <a:endParaRPr lang="en-US" altLang="zh-CN" sz="240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eaLnBrk="1" hangingPunct="1">
              <a:spcAft>
                <a:spcPts val="600"/>
              </a:spcAft>
            </a:pPr>
            <a:r>
              <a:rPr lang="en-US" altLang="zh-CN" sz="24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顺序程序设计</a:t>
            </a:r>
            <a:endParaRPr lang="zh-CN" altLang="en-US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>
            <p:custDataLst>
              <p:tags r:id="rId7"/>
            </p:custDataLst>
          </p:nvPr>
        </p:nvSpPr>
        <p:spPr>
          <a:xfrm>
            <a:off x="6535738" y="2570164"/>
            <a:ext cx="647700" cy="585787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zh-CN" altLang="en-US" sz="3200" b="1" spc="40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rPr>
              <a:t>第</a:t>
            </a:r>
            <a:endParaRPr lang="zh-CN" altLang="en-US" sz="4400" b="1" spc="40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8"/>
            </p:custDataLst>
          </p:nvPr>
        </p:nvSpPr>
        <p:spPr>
          <a:xfrm>
            <a:off x="7581901" y="2570164"/>
            <a:ext cx="646113" cy="585787"/>
          </a:xfrm>
          <a:prstGeom prst="rect">
            <a:avLst/>
          </a:prstGeom>
          <a:noFill/>
        </p:spPr>
        <p:txBody>
          <a:bodyPr wrap="none"/>
          <a:lstStyle>
            <a:defPPr>
              <a:defRPr lang="zh-CN"/>
            </a:defPPr>
            <a:lvl1pPr>
              <a:defRPr sz="3200" b="1" spc="400">
                <a:solidFill>
                  <a:schemeClr val="bg1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defRPr>
            </a:lvl1pPr>
          </a:lstStyle>
          <a:p>
            <a:pPr>
              <a:defRPr/>
            </a:pPr>
            <a:r>
              <a:rPr lang="zh-CN" altLang="en-US" kern="0">
                <a:solidFill>
                  <a:prstClr val="white"/>
                </a:solidFill>
              </a:rPr>
              <a:t>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647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4" name="Rectangle 7"/>
          <p:cNvSpPr>
            <a:spLocks noChangeArrowheads="1"/>
          </p:cNvSpPr>
          <p:nvPr/>
        </p:nvSpPr>
        <p:spPr bwMode="auto">
          <a:xfrm>
            <a:off x="2179638" y="511176"/>
            <a:ext cx="7759700" cy="183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schemeClr val="tx1"/>
                </a:solidFill>
              </a:rPr>
              <a:t>整型变量的定义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</a:rPr>
              <a:t>先定义后使用</a:t>
            </a:r>
            <a:r>
              <a:rPr lang="en-US" altLang="zh-CN" sz="2000" dirty="0">
                <a:solidFill>
                  <a:schemeClr val="tx1"/>
                </a:solidFill>
              </a:rPr>
              <a:t>——</a:t>
            </a:r>
            <a:r>
              <a:rPr lang="zh-CN" altLang="en-US" sz="2000" dirty="0">
                <a:solidFill>
                  <a:schemeClr val="tx1"/>
                </a:solidFill>
              </a:rPr>
              <a:t>强制类型定义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None/>
            </a:pPr>
            <a:r>
              <a:rPr lang="en-US" altLang="zh-CN" sz="2000" dirty="0" err="1">
                <a:solidFill>
                  <a:schemeClr val="tx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ea typeface="宋体" panose="02010600030101010101" pitchFamily="2" charset="-122"/>
              </a:rPr>
              <a:t>a,b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;                       </a:t>
            </a:r>
            <a:r>
              <a:rPr lang="zh-CN" altLang="en-US" sz="2000" dirty="0">
                <a:solidFill>
                  <a:schemeClr val="tx1"/>
                </a:solidFill>
                <a:ea typeface="宋体" panose="02010600030101010101" pitchFamily="2" charset="-122"/>
              </a:rPr>
              <a:t>（ 指定变量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b</a:t>
            </a:r>
            <a:r>
              <a:rPr lang="zh-CN" altLang="en-US" sz="2000" dirty="0">
                <a:solidFill>
                  <a:schemeClr val="tx1"/>
                </a:solidFill>
                <a:ea typeface="宋体" panose="02010600030101010101" pitchFamily="2" charset="-122"/>
              </a:rPr>
              <a:t>为整型 ）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unsigned short c, d;   </a:t>
            </a:r>
            <a:r>
              <a:rPr lang="zh-CN" altLang="en-US" sz="2000" dirty="0">
                <a:solidFill>
                  <a:schemeClr val="tx1"/>
                </a:solidFill>
                <a:ea typeface="宋体" panose="02010600030101010101" pitchFamily="2" charset="-122"/>
              </a:rPr>
              <a:t>（指定变量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zh-CN" altLang="en-US" sz="2000" dirty="0">
                <a:solidFill>
                  <a:schemeClr val="tx1"/>
                </a:solidFill>
                <a:ea typeface="宋体" panose="02010600030101010101" pitchFamily="2" charset="-122"/>
              </a:rPr>
              <a:t>为无符号短整型 ）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long </a:t>
            </a:r>
            <a:r>
              <a:rPr lang="en-US" altLang="zh-CN" sz="2000" dirty="0" err="1">
                <a:solidFill>
                  <a:schemeClr val="tx1"/>
                </a:solidFill>
                <a:ea typeface="宋体" panose="02010600030101010101" pitchFamily="2" charset="-122"/>
              </a:rPr>
              <a:t>e,f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;                     </a:t>
            </a:r>
            <a:r>
              <a:rPr lang="zh-CN" altLang="en-US" sz="2000" dirty="0">
                <a:solidFill>
                  <a:schemeClr val="tx1"/>
                </a:solidFill>
                <a:ea typeface="宋体" panose="02010600030101010101" pitchFamily="2" charset="-122"/>
              </a:rPr>
              <a:t>（ 指定变量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e</a:t>
            </a:r>
            <a:r>
              <a:rPr lang="zh-CN" altLang="en-US" sz="2000" dirty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f</a:t>
            </a:r>
            <a:r>
              <a:rPr lang="zh-CN" altLang="en-US" sz="2000" dirty="0">
                <a:solidFill>
                  <a:schemeClr val="tx1"/>
                </a:solidFill>
                <a:ea typeface="宋体" panose="02010600030101010101" pitchFamily="2" charset="-122"/>
              </a:rPr>
              <a:t>为长整型）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2" name="Group 130"/>
          <p:cNvGrpSpPr>
            <a:grpSpLocks/>
          </p:cNvGrpSpPr>
          <p:nvPr/>
        </p:nvGrpSpPr>
        <p:grpSpPr bwMode="auto">
          <a:xfrm>
            <a:off x="900786" y="2445701"/>
            <a:ext cx="10671176" cy="2716212"/>
            <a:chOff x="102" y="1687"/>
            <a:chExt cx="6722" cy="1711"/>
          </a:xfrm>
        </p:grpSpPr>
        <p:grpSp>
          <p:nvGrpSpPr>
            <p:cNvPr id="83989" name="Group 17"/>
            <p:cNvGrpSpPr>
              <a:grpSpLocks/>
            </p:cNvGrpSpPr>
            <p:nvPr/>
          </p:nvGrpSpPr>
          <p:grpSpPr bwMode="auto">
            <a:xfrm>
              <a:off x="840" y="2895"/>
              <a:ext cx="4080" cy="232"/>
              <a:chOff x="1540" y="3513"/>
              <a:chExt cx="4080" cy="232"/>
            </a:xfrm>
          </p:grpSpPr>
          <p:grpSp>
            <p:nvGrpSpPr>
              <p:cNvPr id="84046" name="Group 18"/>
              <p:cNvGrpSpPr>
                <a:grpSpLocks/>
              </p:cNvGrpSpPr>
              <p:nvPr/>
            </p:nvGrpSpPr>
            <p:grpSpPr bwMode="auto">
              <a:xfrm>
                <a:off x="1540" y="3513"/>
                <a:ext cx="2040" cy="232"/>
                <a:chOff x="699" y="733"/>
                <a:chExt cx="2496" cy="288"/>
              </a:xfrm>
            </p:grpSpPr>
            <p:sp>
              <p:nvSpPr>
                <p:cNvPr id="84056" name="Rectangle 19"/>
                <p:cNvSpPr>
                  <a:spLocks noChangeArrowheads="1"/>
                </p:cNvSpPr>
                <p:nvPr/>
              </p:nvSpPr>
              <p:spPr bwMode="auto">
                <a:xfrm>
                  <a:off x="699" y="733"/>
                  <a:ext cx="2496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</a:pPr>
                  <a:r>
                    <a:rPr lang="en-US" altLang="zh-CN"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rPr>
                    <a:t>00  00    00   00   00    00   00  00</a:t>
                  </a:r>
                </a:p>
              </p:txBody>
            </p:sp>
            <p:sp>
              <p:nvSpPr>
                <p:cNvPr id="84057" name="Line 20"/>
                <p:cNvSpPr>
                  <a:spLocks noChangeShapeType="1"/>
                </p:cNvSpPr>
                <p:nvPr/>
              </p:nvSpPr>
              <p:spPr bwMode="auto">
                <a:xfrm>
                  <a:off x="1947" y="733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rgbClr val="3333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058" name="Line 21"/>
                <p:cNvSpPr>
                  <a:spLocks noChangeShapeType="1"/>
                </p:cNvSpPr>
                <p:nvPr/>
              </p:nvSpPr>
              <p:spPr bwMode="auto">
                <a:xfrm>
                  <a:off x="1311" y="733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059" name="Line 22"/>
                <p:cNvSpPr>
                  <a:spLocks noChangeShapeType="1"/>
                </p:cNvSpPr>
                <p:nvPr/>
              </p:nvSpPr>
              <p:spPr bwMode="auto">
                <a:xfrm>
                  <a:off x="993" y="733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060" name="Line 23"/>
                <p:cNvSpPr>
                  <a:spLocks noChangeShapeType="1"/>
                </p:cNvSpPr>
                <p:nvPr/>
              </p:nvSpPr>
              <p:spPr bwMode="auto">
                <a:xfrm>
                  <a:off x="1629" y="733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061" name="Line 24"/>
                <p:cNvSpPr>
                  <a:spLocks noChangeShapeType="1"/>
                </p:cNvSpPr>
                <p:nvPr/>
              </p:nvSpPr>
              <p:spPr bwMode="auto">
                <a:xfrm>
                  <a:off x="2583" y="733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062" name="Line 25"/>
                <p:cNvSpPr>
                  <a:spLocks noChangeShapeType="1"/>
                </p:cNvSpPr>
                <p:nvPr/>
              </p:nvSpPr>
              <p:spPr bwMode="auto">
                <a:xfrm>
                  <a:off x="2265" y="733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063" name="Line 26"/>
                <p:cNvSpPr>
                  <a:spLocks noChangeShapeType="1"/>
                </p:cNvSpPr>
                <p:nvPr/>
              </p:nvSpPr>
              <p:spPr bwMode="auto">
                <a:xfrm>
                  <a:off x="2901" y="733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4047" name="Group 27"/>
              <p:cNvGrpSpPr>
                <a:grpSpLocks/>
              </p:cNvGrpSpPr>
              <p:nvPr/>
            </p:nvGrpSpPr>
            <p:grpSpPr bwMode="auto">
              <a:xfrm>
                <a:off x="3580" y="3513"/>
                <a:ext cx="2040" cy="232"/>
                <a:chOff x="699" y="733"/>
                <a:chExt cx="2496" cy="288"/>
              </a:xfrm>
            </p:grpSpPr>
            <p:sp>
              <p:nvSpPr>
                <p:cNvPr id="84048" name="Rectangle 28"/>
                <p:cNvSpPr>
                  <a:spLocks noChangeArrowheads="1"/>
                </p:cNvSpPr>
                <p:nvPr/>
              </p:nvSpPr>
              <p:spPr bwMode="auto">
                <a:xfrm>
                  <a:off x="699" y="733"/>
                  <a:ext cx="2496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</a:pPr>
                  <a:r>
                    <a:rPr lang="en-US" altLang="zh-CN"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rPr>
                    <a:t>00  00    00   00   00    00   11   01</a:t>
                  </a:r>
                </a:p>
              </p:txBody>
            </p:sp>
            <p:sp>
              <p:nvSpPr>
                <p:cNvPr id="84049" name="Line 29"/>
                <p:cNvSpPr>
                  <a:spLocks noChangeShapeType="1"/>
                </p:cNvSpPr>
                <p:nvPr/>
              </p:nvSpPr>
              <p:spPr bwMode="auto">
                <a:xfrm>
                  <a:off x="1947" y="733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rgbClr val="3333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050" name="Line 30"/>
                <p:cNvSpPr>
                  <a:spLocks noChangeShapeType="1"/>
                </p:cNvSpPr>
                <p:nvPr/>
              </p:nvSpPr>
              <p:spPr bwMode="auto">
                <a:xfrm>
                  <a:off x="1311" y="733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051" name="Line 31"/>
                <p:cNvSpPr>
                  <a:spLocks noChangeShapeType="1"/>
                </p:cNvSpPr>
                <p:nvPr/>
              </p:nvSpPr>
              <p:spPr bwMode="auto">
                <a:xfrm>
                  <a:off x="993" y="733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052" name="Line 32"/>
                <p:cNvSpPr>
                  <a:spLocks noChangeShapeType="1"/>
                </p:cNvSpPr>
                <p:nvPr/>
              </p:nvSpPr>
              <p:spPr bwMode="auto">
                <a:xfrm>
                  <a:off x="1629" y="733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053" name="Line 33"/>
                <p:cNvSpPr>
                  <a:spLocks noChangeShapeType="1"/>
                </p:cNvSpPr>
                <p:nvPr/>
              </p:nvSpPr>
              <p:spPr bwMode="auto">
                <a:xfrm>
                  <a:off x="2583" y="733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054" name="Line 34"/>
                <p:cNvSpPr>
                  <a:spLocks noChangeShapeType="1"/>
                </p:cNvSpPr>
                <p:nvPr/>
              </p:nvSpPr>
              <p:spPr bwMode="auto">
                <a:xfrm>
                  <a:off x="2265" y="733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055" name="Line 35"/>
                <p:cNvSpPr>
                  <a:spLocks noChangeShapeType="1"/>
                </p:cNvSpPr>
                <p:nvPr/>
              </p:nvSpPr>
              <p:spPr bwMode="auto">
                <a:xfrm>
                  <a:off x="2901" y="733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3990" name="Group 36"/>
            <p:cNvGrpSpPr>
              <a:grpSpLocks/>
            </p:cNvGrpSpPr>
            <p:nvPr/>
          </p:nvGrpSpPr>
          <p:grpSpPr bwMode="auto">
            <a:xfrm>
              <a:off x="840" y="1829"/>
              <a:ext cx="2040" cy="232"/>
              <a:chOff x="699" y="733"/>
              <a:chExt cx="2496" cy="288"/>
            </a:xfrm>
          </p:grpSpPr>
          <p:sp>
            <p:nvSpPr>
              <p:cNvPr id="84038" name="Rectangle 37"/>
              <p:cNvSpPr>
                <a:spLocks noChangeArrowheads="1"/>
              </p:cNvSpPr>
              <p:nvPr/>
            </p:nvSpPr>
            <p:spPr bwMode="auto">
              <a:xfrm>
                <a:off x="699" y="733"/>
                <a:ext cx="2496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zh-CN" sz="1600" dirty="0">
                    <a:solidFill>
                      <a:srgbClr val="FF33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0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0  00    00   00   00    00   11   01</a:t>
                </a:r>
              </a:p>
            </p:txBody>
          </p:sp>
          <p:sp>
            <p:nvSpPr>
              <p:cNvPr id="84039" name="Line 38"/>
              <p:cNvSpPr>
                <a:spLocks noChangeShapeType="1"/>
              </p:cNvSpPr>
              <p:nvPr/>
            </p:nvSpPr>
            <p:spPr bwMode="auto">
              <a:xfrm>
                <a:off x="1947" y="733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3333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040" name="Line 39"/>
              <p:cNvSpPr>
                <a:spLocks noChangeShapeType="1"/>
              </p:cNvSpPr>
              <p:nvPr/>
            </p:nvSpPr>
            <p:spPr bwMode="auto">
              <a:xfrm>
                <a:off x="1311" y="733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041" name="Line 40"/>
              <p:cNvSpPr>
                <a:spLocks noChangeShapeType="1"/>
              </p:cNvSpPr>
              <p:nvPr/>
            </p:nvSpPr>
            <p:spPr bwMode="auto">
              <a:xfrm>
                <a:off x="993" y="733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042" name="Line 41"/>
              <p:cNvSpPr>
                <a:spLocks noChangeShapeType="1"/>
              </p:cNvSpPr>
              <p:nvPr/>
            </p:nvSpPr>
            <p:spPr bwMode="auto">
              <a:xfrm>
                <a:off x="1629" y="733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043" name="Line 42"/>
              <p:cNvSpPr>
                <a:spLocks noChangeShapeType="1"/>
              </p:cNvSpPr>
              <p:nvPr/>
            </p:nvSpPr>
            <p:spPr bwMode="auto">
              <a:xfrm>
                <a:off x="2583" y="733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044" name="Line 43"/>
              <p:cNvSpPr>
                <a:spLocks noChangeShapeType="1"/>
              </p:cNvSpPr>
              <p:nvPr/>
            </p:nvSpPr>
            <p:spPr bwMode="auto">
              <a:xfrm>
                <a:off x="2265" y="733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045" name="Line 44"/>
              <p:cNvSpPr>
                <a:spLocks noChangeShapeType="1"/>
              </p:cNvSpPr>
              <p:nvPr/>
            </p:nvSpPr>
            <p:spPr bwMode="auto">
              <a:xfrm>
                <a:off x="2901" y="733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3991" name="Group 64"/>
            <p:cNvGrpSpPr>
              <a:grpSpLocks/>
            </p:cNvGrpSpPr>
            <p:nvPr/>
          </p:nvGrpSpPr>
          <p:grpSpPr bwMode="auto">
            <a:xfrm>
              <a:off x="840" y="2097"/>
              <a:ext cx="4080" cy="232"/>
              <a:chOff x="1540" y="3513"/>
              <a:chExt cx="4080" cy="232"/>
            </a:xfrm>
          </p:grpSpPr>
          <p:grpSp>
            <p:nvGrpSpPr>
              <p:cNvPr id="84020" name="Group 65"/>
              <p:cNvGrpSpPr>
                <a:grpSpLocks/>
              </p:cNvGrpSpPr>
              <p:nvPr/>
            </p:nvGrpSpPr>
            <p:grpSpPr bwMode="auto">
              <a:xfrm>
                <a:off x="1540" y="3513"/>
                <a:ext cx="2040" cy="232"/>
                <a:chOff x="699" y="733"/>
                <a:chExt cx="2496" cy="288"/>
              </a:xfrm>
            </p:grpSpPr>
            <p:sp>
              <p:nvSpPr>
                <p:cNvPr id="84030" name="Rectangle 66"/>
                <p:cNvSpPr>
                  <a:spLocks noChangeArrowheads="1"/>
                </p:cNvSpPr>
                <p:nvPr/>
              </p:nvSpPr>
              <p:spPr bwMode="auto">
                <a:xfrm>
                  <a:off x="699" y="733"/>
                  <a:ext cx="2496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</a:pPr>
                  <a:r>
                    <a:rPr lang="en-US" altLang="zh-CN" sz="1600">
                      <a:solidFill>
                        <a:srgbClr val="FF33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rPr>
                    <a:t>0</a:t>
                  </a:r>
                  <a:r>
                    <a:rPr lang="en-US" altLang="zh-CN"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rPr>
                    <a:t>0  00    00   00   00    00   00  00</a:t>
                  </a:r>
                </a:p>
              </p:txBody>
            </p:sp>
            <p:sp>
              <p:nvSpPr>
                <p:cNvPr id="84031" name="Line 67"/>
                <p:cNvSpPr>
                  <a:spLocks noChangeShapeType="1"/>
                </p:cNvSpPr>
                <p:nvPr/>
              </p:nvSpPr>
              <p:spPr bwMode="auto">
                <a:xfrm>
                  <a:off x="1947" y="733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rgbClr val="3333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032" name="Line 68"/>
                <p:cNvSpPr>
                  <a:spLocks noChangeShapeType="1"/>
                </p:cNvSpPr>
                <p:nvPr/>
              </p:nvSpPr>
              <p:spPr bwMode="auto">
                <a:xfrm>
                  <a:off x="1311" y="733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033" name="Line 69"/>
                <p:cNvSpPr>
                  <a:spLocks noChangeShapeType="1"/>
                </p:cNvSpPr>
                <p:nvPr/>
              </p:nvSpPr>
              <p:spPr bwMode="auto">
                <a:xfrm>
                  <a:off x="993" y="733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034" name="Line 70"/>
                <p:cNvSpPr>
                  <a:spLocks noChangeShapeType="1"/>
                </p:cNvSpPr>
                <p:nvPr/>
              </p:nvSpPr>
              <p:spPr bwMode="auto">
                <a:xfrm>
                  <a:off x="1629" y="733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035" name="Line 71"/>
                <p:cNvSpPr>
                  <a:spLocks noChangeShapeType="1"/>
                </p:cNvSpPr>
                <p:nvPr/>
              </p:nvSpPr>
              <p:spPr bwMode="auto">
                <a:xfrm>
                  <a:off x="2583" y="733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036" name="Line 72"/>
                <p:cNvSpPr>
                  <a:spLocks noChangeShapeType="1"/>
                </p:cNvSpPr>
                <p:nvPr/>
              </p:nvSpPr>
              <p:spPr bwMode="auto">
                <a:xfrm>
                  <a:off x="2265" y="733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037" name="Line 73"/>
                <p:cNvSpPr>
                  <a:spLocks noChangeShapeType="1"/>
                </p:cNvSpPr>
                <p:nvPr/>
              </p:nvSpPr>
              <p:spPr bwMode="auto">
                <a:xfrm>
                  <a:off x="2901" y="733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4021" name="Group 74"/>
              <p:cNvGrpSpPr>
                <a:grpSpLocks/>
              </p:cNvGrpSpPr>
              <p:nvPr/>
            </p:nvGrpSpPr>
            <p:grpSpPr bwMode="auto">
              <a:xfrm>
                <a:off x="3580" y="3513"/>
                <a:ext cx="2040" cy="232"/>
                <a:chOff x="699" y="733"/>
                <a:chExt cx="2496" cy="288"/>
              </a:xfrm>
            </p:grpSpPr>
            <p:sp>
              <p:nvSpPr>
                <p:cNvPr id="84022" name="Rectangle 75"/>
                <p:cNvSpPr>
                  <a:spLocks noChangeArrowheads="1"/>
                </p:cNvSpPr>
                <p:nvPr/>
              </p:nvSpPr>
              <p:spPr bwMode="auto">
                <a:xfrm>
                  <a:off x="699" y="733"/>
                  <a:ext cx="2496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</a:pPr>
                  <a:r>
                    <a:rPr lang="en-US" altLang="zh-CN"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rPr>
                    <a:t>00  00    00   00   00    00   11   01</a:t>
                  </a:r>
                </a:p>
              </p:txBody>
            </p:sp>
            <p:sp>
              <p:nvSpPr>
                <p:cNvPr id="84023" name="Line 76"/>
                <p:cNvSpPr>
                  <a:spLocks noChangeShapeType="1"/>
                </p:cNvSpPr>
                <p:nvPr/>
              </p:nvSpPr>
              <p:spPr bwMode="auto">
                <a:xfrm>
                  <a:off x="1947" y="733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rgbClr val="3333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024" name="Line 77"/>
                <p:cNvSpPr>
                  <a:spLocks noChangeShapeType="1"/>
                </p:cNvSpPr>
                <p:nvPr/>
              </p:nvSpPr>
              <p:spPr bwMode="auto">
                <a:xfrm>
                  <a:off x="1311" y="733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025" name="Line 78"/>
                <p:cNvSpPr>
                  <a:spLocks noChangeShapeType="1"/>
                </p:cNvSpPr>
                <p:nvPr/>
              </p:nvSpPr>
              <p:spPr bwMode="auto">
                <a:xfrm>
                  <a:off x="993" y="733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026" name="Line 79"/>
                <p:cNvSpPr>
                  <a:spLocks noChangeShapeType="1"/>
                </p:cNvSpPr>
                <p:nvPr/>
              </p:nvSpPr>
              <p:spPr bwMode="auto">
                <a:xfrm>
                  <a:off x="1629" y="733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027" name="Line 80"/>
                <p:cNvSpPr>
                  <a:spLocks noChangeShapeType="1"/>
                </p:cNvSpPr>
                <p:nvPr/>
              </p:nvSpPr>
              <p:spPr bwMode="auto">
                <a:xfrm>
                  <a:off x="2583" y="733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028" name="Line 81"/>
                <p:cNvSpPr>
                  <a:spLocks noChangeShapeType="1"/>
                </p:cNvSpPr>
                <p:nvPr/>
              </p:nvSpPr>
              <p:spPr bwMode="auto">
                <a:xfrm>
                  <a:off x="2265" y="733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029" name="Line 82"/>
                <p:cNvSpPr>
                  <a:spLocks noChangeShapeType="1"/>
                </p:cNvSpPr>
                <p:nvPr/>
              </p:nvSpPr>
              <p:spPr bwMode="auto">
                <a:xfrm>
                  <a:off x="2901" y="733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3993" name="Group 111"/>
            <p:cNvGrpSpPr>
              <a:grpSpLocks/>
            </p:cNvGrpSpPr>
            <p:nvPr/>
          </p:nvGrpSpPr>
          <p:grpSpPr bwMode="auto">
            <a:xfrm>
              <a:off x="840" y="2627"/>
              <a:ext cx="2040" cy="232"/>
              <a:chOff x="699" y="733"/>
              <a:chExt cx="2496" cy="288"/>
            </a:xfrm>
          </p:grpSpPr>
          <p:sp>
            <p:nvSpPr>
              <p:cNvPr id="84004" name="Rectangle 112"/>
              <p:cNvSpPr>
                <a:spLocks noChangeArrowheads="1"/>
              </p:cNvSpPr>
              <p:nvPr/>
            </p:nvSpPr>
            <p:spPr bwMode="auto">
              <a:xfrm>
                <a:off x="699" y="733"/>
                <a:ext cx="2496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zh-CN"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00  00    00   00   00    00   11   01</a:t>
                </a:r>
              </a:p>
            </p:txBody>
          </p:sp>
          <p:sp>
            <p:nvSpPr>
              <p:cNvPr id="84005" name="Line 113"/>
              <p:cNvSpPr>
                <a:spLocks noChangeShapeType="1"/>
              </p:cNvSpPr>
              <p:nvPr/>
            </p:nvSpPr>
            <p:spPr bwMode="auto">
              <a:xfrm>
                <a:off x="1947" y="733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3333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006" name="Line 114"/>
              <p:cNvSpPr>
                <a:spLocks noChangeShapeType="1"/>
              </p:cNvSpPr>
              <p:nvPr/>
            </p:nvSpPr>
            <p:spPr bwMode="auto">
              <a:xfrm>
                <a:off x="1311" y="733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007" name="Line 115"/>
              <p:cNvSpPr>
                <a:spLocks noChangeShapeType="1"/>
              </p:cNvSpPr>
              <p:nvPr/>
            </p:nvSpPr>
            <p:spPr bwMode="auto">
              <a:xfrm>
                <a:off x="993" y="733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008" name="Line 116"/>
              <p:cNvSpPr>
                <a:spLocks noChangeShapeType="1"/>
              </p:cNvSpPr>
              <p:nvPr/>
            </p:nvSpPr>
            <p:spPr bwMode="auto">
              <a:xfrm>
                <a:off x="1629" y="733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009" name="Line 117"/>
              <p:cNvSpPr>
                <a:spLocks noChangeShapeType="1"/>
              </p:cNvSpPr>
              <p:nvPr/>
            </p:nvSpPr>
            <p:spPr bwMode="auto">
              <a:xfrm>
                <a:off x="2583" y="733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010" name="Line 118"/>
              <p:cNvSpPr>
                <a:spLocks noChangeShapeType="1"/>
              </p:cNvSpPr>
              <p:nvPr/>
            </p:nvSpPr>
            <p:spPr bwMode="auto">
              <a:xfrm>
                <a:off x="2265" y="733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011" name="Line 119"/>
              <p:cNvSpPr>
                <a:spLocks noChangeShapeType="1"/>
              </p:cNvSpPr>
              <p:nvPr/>
            </p:nvSpPr>
            <p:spPr bwMode="auto">
              <a:xfrm>
                <a:off x="2901" y="733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3995" name="Text Box 121"/>
            <p:cNvSpPr txBox="1">
              <a:spLocks noChangeArrowheads="1"/>
            </p:cNvSpPr>
            <p:nvPr/>
          </p:nvSpPr>
          <p:spPr bwMode="auto">
            <a:xfrm>
              <a:off x="3015" y="1796"/>
              <a:ext cx="67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0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short </a:t>
              </a:r>
              <a:r>
                <a:rPr lang="zh-CN" altLang="en-US" sz="20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型</a:t>
              </a:r>
            </a:p>
          </p:txBody>
        </p:sp>
        <p:sp>
          <p:nvSpPr>
            <p:cNvPr id="83996" name="Text Box 122"/>
            <p:cNvSpPr txBox="1">
              <a:spLocks noChangeArrowheads="1"/>
            </p:cNvSpPr>
            <p:nvPr/>
          </p:nvSpPr>
          <p:spPr bwMode="auto">
            <a:xfrm>
              <a:off x="4973" y="2084"/>
              <a:ext cx="96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000" b="0" dirty="0" err="1" smtClean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int</a:t>
              </a:r>
              <a:r>
                <a:rPr lang="zh-CN" altLang="en-US" sz="2000" b="0" dirty="0" smtClean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或</a:t>
              </a:r>
              <a:r>
                <a:rPr lang="en-US" altLang="zh-CN" sz="2000" b="0" dirty="0" smtClean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long </a:t>
              </a:r>
              <a:r>
                <a:rPr lang="zh-CN" altLang="en-US" sz="20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型</a:t>
              </a:r>
            </a:p>
          </p:txBody>
        </p:sp>
        <p:sp>
          <p:nvSpPr>
            <p:cNvPr id="83998" name="Text Box 124"/>
            <p:cNvSpPr txBox="1">
              <a:spLocks noChangeArrowheads="1"/>
            </p:cNvSpPr>
            <p:nvPr/>
          </p:nvSpPr>
          <p:spPr bwMode="auto">
            <a:xfrm>
              <a:off x="3015" y="2620"/>
              <a:ext cx="138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0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unsigned short</a:t>
              </a:r>
              <a:r>
                <a:rPr lang="en-US" altLang="zh-CN" sz="2000" b="0" dirty="0" smtClean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zh-CN" altLang="en-US" sz="20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型</a:t>
              </a:r>
            </a:p>
          </p:txBody>
        </p:sp>
        <p:sp>
          <p:nvSpPr>
            <p:cNvPr id="83999" name="Text Box 125"/>
            <p:cNvSpPr txBox="1">
              <a:spLocks noChangeArrowheads="1"/>
            </p:cNvSpPr>
            <p:nvPr/>
          </p:nvSpPr>
          <p:spPr bwMode="auto">
            <a:xfrm>
              <a:off x="4373" y="3146"/>
              <a:ext cx="24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20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unsigned </a:t>
              </a:r>
              <a:r>
                <a:rPr lang="en-US" altLang="zh-CN" sz="2000" b="0" dirty="0" err="1" smtClean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int</a:t>
              </a:r>
              <a:r>
                <a:rPr lang="en-US" altLang="zh-CN" sz="2000" b="0" dirty="0" smtClean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zh-CN" altLang="en-US" sz="2000" b="0" dirty="0" smtClean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或 </a:t>
              </a:r>
              <a:r>
                <a:rPr lang="en-US" altLang="zh-CN" sz="2000" b="0" dirty="0" smtClean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unsigned </a:t>
              </a:r>
              <a:r>
                <a:rPr lang="en-US" altLang="zh-CN" sz="20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long </a:t>
              </a:r>
              <a:r>
                <a:rPr lang="zh-CN" altLang="en-US" sz="20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型</a:t>
              </a:r>
            </a:p>
          </p:txBody>
        </p:sp>
        <p:sp>
          <p:nvSpPr>
            <p:cNvPr id="84000" name="Text Box 126"/>
            <p:cNvSpPr txBox="1">
              <a:spLocks noChangeArrowheads="1"/>
            </p:cNvSpPr>
            <p:nvPr/>
          </p:nvSpPr>
          <p:spPr bwMode="auto">
            <a:xfrm>
              <a:off x="102" y="1828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0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符号位</a:t>
              </a:r>
            </a:p>
          </p:txBody>
        </p:sp>
        <p:sp>
          <p:nvSpPr>
            <p:cNvPr id="84001" name="Line 127"/>
            <p:cNvSpPr>
              <a:spLocks noChangeShapeType="1"/>
            </p:cNvSpPr>
            <p:nvPr/>
          </p:nvSpPr>
          <p:spPr bwMode="auto">
            <a:xfrm flipV="1">
              <a:off x="609" y="1687"/>
              <a:ext cx="304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4002" name="Line 128"/>
            <p:cNvSpPr>
              <a:spLocks noChangeShapeType="1"/>
            </p:cNvSpPr>
            <p:nvPr/>
          </p:nvSpPr>
          <p:spPr bwMode="auto">
            <a:xfrm>
              <a:off x="617" y="1958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4003" name="Line 129"/>
            <p:cNvSpPr>
              <a:spLocks noChangeShapeType="1"/>
            </p:cNvSpPr>
            <p:nvPr/>
          </p:nvSpPr>
          <p:spPr bwMode="auto">
            <a:xfrm>
              <a:off x="617" y="2000"/>
              <a:ext cx="280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7347" name="Text Box 131"/>
          <p:cNvSpPr txBox="1">
            <a:spLocks noChangeArrowheads="1"/>
          </p:cNvSpPr>
          <p:nvPr/>
        </p:nvSpPr>
        <p:spPr bwMode="auto">
          <a:xfrm>
            <a:off x="4316413" y="2427288"/>
            <a:ext cx="4851400" cy="3416300"/>
          </a:xfrm>
          <a:prstGeom prst="rect">
            <a:avLst/>
          </a:prstGeom>
          <a:solidFill>
            <a:srgbClr val="0033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bg1"/>
                </a:solidFill>
                <a:ea typeface="宋体" panose="02010600030101010101" pitchFamily="2" charset="-122"/>
              </a:rPr>
              <a:t>例</a:t>
            </a: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3.3  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整型变量的定义与使用</a:t>
            </a:r>
            <a:r>
              <a:rPr lang="zh-CN" altLang="en-US" sz="2400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#include &lt;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stdio.h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void main()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{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a,b,c,d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unsigned </a:t>
            </a:r>
            <a:r>
              <a:rPr lang="en-US" altLang="zh-CN" sz="2400" dirty="0" err="1" smtClean="0">
                <a:solidFill>
                  <a:schemeClr val="bg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u 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 a=12;b=-24;u=10;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 c=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a+u;d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=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b+u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(“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a+u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=%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d,b+u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=%d\n",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c,d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);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} </a:t>
            </a:r>
          </a:p>
        </p:txBody>
      </p:sp>
      <p:sp>
        <p:nvSpPr>
          <p:cNvPr id="137348" name="AutoShape 132"/>
          <p:cNvSpPr>
            <a:spLocks noChangeArrowheads="1"/>
          </p:cNvSpPr>
          <p:nvPr/>
        </p:nvSpPr>
        <p:spPr bwMode="auto">
          <a:xfrm>
            <a:off x="7100889" y="1841501"/>
            <a:ext cx="2535237" cy="352425"/>
          </a:xfrm>
          <a:prstGeom prst="wedgeRectCallout">
            <a:avLst>
              <a:gd name="adj1" fmla="val -115245"/>
              <a:gd name="adj2" fmla="val 481981"/>
            </a:avLst>
          </a:prstGeom>
          <a:solidFill>
            <a:schemeClr val="folHlink"/>
          </a:solidFill>
          <a:ln w="25400">
            <a:solidFill>
              <a:srgbClr val="33CC33"/>
            </a:solidFill>
            <a:miter lim="800000"/>
            <a:headEnd/>
            <a:tailEnd/>
          </a:ln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/>
            <a:r>
              <a:rPr lang="zh-CN" altLang="en-US" b="0" dirty="0">
                <a:solidFill>
                  <a:srgbClr val="FFFF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指定</a:t>
            </a:r>
            <a:r>
              <a:rPr lang="en-US" altLang="zh-CN" b="0" dirty="0" err="1">
                <a:solidFill>
                  <a:srgbClr val="FFFF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abcd</a:t>
            </a:r>
            <a:r>
              <a:rPr lang="zh-CN" altLang="en-US" b="0" dirty="0">
                <a:solidFill>
                  <a:srgbClr val="FFFF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为整型变量</a:t>
            </a:r>
          </a:p>
        </p:txBody>
      </p:sp>
      <p:sp>
        <p:nvSpPr>
          <p:cNvPr id="137349" name="AutoShape 133"/>
          <p:cNvSpPr>
            <a:spLocks noChangeArrowheads="1"/>
          </p:cNvSpPr>
          <p:nvPr/>
        </p:nvSpPr>
        <p:spPr bwMode="auto">
          <a:xfrm>
            <a:off x="7531100" y="2651126"/>
            <a:ext cx="2730500" cy="352425"/>
          </a:xfrm>
          <a:prstGeom prst="wedgeRectCallout">
            <a:avLst>
              <a:gd name="adj1" fmla="val -100755"/>
              <a:gd name="adj2" fmla="val 368468"/>
            </a:avLst>
          </a:prstGeom>
          <a:solidFill>
            <a:schemeClr val="folHlink"/>
          </a:solidFill>
          <a:ln w="25400">
            <a:solidFill>
              <a:srgbClr val="33CC33"/>
            </a:solidFill>
            <a:miter lim="800000"/>
            <a:headEnd/>
            <a:tailEnd/>
          </a:ln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/>
            <a:r>
              <a:rPr lang="zh-CN" altLang="en-US" b="0" dirty="0">
                <a:solidFill>
                  <a:srgbClr val="FFFF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指定</a:t>
            </a:r>
            <a:r>
              <a:rPr lang="en-US" altLang="zh-CN" b="0" dirty="0">
                <a:solidFill>
                  <a:srgbClr val="FFFF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u</a:t>
            </a:r>
            <a:r>
              <a:rPr lang="zh-CN" altLang="en-US" b="0" dirty="0">
                <a:solidFill>
                  <a:srgbClr val="FFFF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为无符号整型变量</a:t>
            </a:r>
          </a:p>
        </p:txBody>
      </p:sp>
      <p:sp>
        <p:nvSpPr>
          <p:cNvPr id="137350" name="AutoShape 134"/>
          <p:cNvSpPr>
            <a:spLocks noChangeArrowheads="1"/>
          </p:cNvSpPr>
          <p:nvPr/>
        </p:nvSpPr>
        <p:spPr bwMode="auto">
          <a:xfrm>
            <a:off x="2921001" y="1527176"/>
            <a:ext cx="1922463" cy="652463"/>
          </a:xfrm>
          <a:prstGeom prst="wedgeRectCallout">
            <a:avLst>
              <a:gd name="adj1" fmla="val 53222"/>
              <a:gd name="adj2" fmla="val 274088"/>
            </a:avLst>
          </a:prstGeom>
          <a:solidFill>
            <a:schemeClr val="folHlink"/>
          </a:solidFill>
          <a:ln w="25400">
            <a:solidFill>
              <a:srgbClr val="33CC33"/>
            </a:solidFill>
            <a:miter lim="800000"/>
            <a:headEnd/>
            <a:tailEnd/>
          </a:ln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/>
            <a:r>
              <a:rPr lang="zh-CN" altLang="en-US" b="0" dirty="0">
                <a:solidFill>
                  <a:srgbClr val="FFFF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定义放在函数开头的声明部分</a:t>
            </a:r>
          </a:p>
        </p:txBody>
      </p:sp>
      <p:grpSp>
        <p:nvGrpSpPr>
          <p:cNvPr id="13" name="Group 138"/>
          <p:cNvGrpSpPr>
            <a:grpSpLocks/>
          </p:cNvGrpSpPr>
          <p:nvPr/>
        </p:nvGrpSpPr>
        <p:grpSpPr bwMode="auto">
          <a:xfrm>
            <a:off x="2989263" y="3848101"/>
            <a:ext cx="1511300" cy="1736725"/>
            <a:chOff x="933" y="2205"/>
            <a:chExt cx="952" cy="1094"/>
          </a:xfrm>
        </p:grpSpPr>
        <p:sp>
          <p:nvSpPr>
            <p:cNvPr id="83985" name="Rectangle 135"/>
            <p:cNvSpPr>
              <a:spLocks noChangeArrowheads="1"/>
            </p:cNvSpPr>
            <p:nvPr/>
          </p:nvSpPr>
          <p:spPr bwMode="auto">
            <a:xfrm>
              <a:off x="933" y="2607"/>
              <a:ext cx="553" cy="23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/>
              <a:r>
                <a:rPr lang="zh-CN" altLang="en-US" b="0" dirty="0">
                  <a:solidFill>
                    <a:srgbClr val="FF00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作用域</a:t>
              </a:r>
            </a:p>
          </p:txBody>
        </p:sp>
        <p:sp>
          <p:nvSpPr>
            <p:cNvPr id="83986" name="Line 136"/>
            <p:cNvSpPr>
              <a:spLocks noChangeShapeType="1"/>
            </p:cNvSpPr>
            <p:nvPr/>
          </p:nvSpPr>
          <p:spPr bwMode="auto">
            <a:xfrm flipV="1">
              <a:off x="1456" y="2205"/>
              <a:ext cx="379" cy="412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3987" name="Line 137"/>
            <p:cNvSpPr>
              <a:spLocks noChangeShapeType="1"/>
            </p:cNvSpPr>
            <p:nvPr/>
          </p:nvSpPr>
          <p:spPr bwMode="auto">
            <a:xfrm>
              <a:off x="1465" y="2823"/>
              <a:ext cx="420" cy="476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7355" name="AutoShape 139"/>
          <p:cNvSpPr>
            <a:spLocks noChangeArrowheads="1"/>
          </p:cNvSpPr>
          <p:nvPr/>
        </p:nvSpPr>
        <p:spPr bwMode="auto">
          <a:xfrm>
            <a:off x="7773988" y="5797551"/>
            <a:ext cx="2336800" cy="665163"/>
          </a:xfrm>
          <a:prstGeom prst="wedgeRectCallout">
            <a:avLst>
              <a:gd name="adj1" fmla="val -104347"/>
              <a:gd name="adj2" fmla="val -187231"/>
            </a:avLst>
          </a:prstGeom>
          <a:solidFill>
            <a:schemeClr val="folHlink"/>
          </a:solidFill>
          <a:ln w="25400">
            <a:solidFill>
              <a:srgbClr val="33CC33"/>
            </a:solidFill>
            <a:miter lim="800000"/>
            <a:headEnd/>
            <a:tailEnd/>
          </a:ln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/>
            <a:r>
              <a:rPr lang="zh-CN" altLang="en-US" b="0" dirty="0">
                <a:solidFill>
                  <a:srgbClr val="FFFF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不同类型混合运算，类型自动转换</a:t>
            </a:r>
          </a:p>
        </p:txBody>
      </p:sp>
      <p:sp>
        <p:nvSpPr>
          <p:cNvPr id="137357" name="Rectangle 141"/>
          <p:cNvSpPr>
            <a:spLocks noChangeArrowheads="1"/>
          </p:cNvSpPr>
          <p:nvPr/>
        </p:nvSpPr>
        <p:spPr bwMode="auto">
          <a:xfrm>
            <a:off x="1863726" y="5139959"/>
            <a:ext cx="2347117" cy="830997"/>
          </a:xfrm>
          <a:prstGeom prst="rect">
            <a:avLst/>
          </a:prstGeom>
          <a:solidFill>
            <a:srgbClr val="CCFFFF"/>
          </a:solidFill>
          <a:ln w="25400">
            <a:solidFill>
              <a:srgbClr val="33CC33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sz="2400" b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结果：</a:t>
            </a:r>
          </a:p>
          <a:p>
            <a:r>
              <a:rPr lang="en-US" altLang="zh-CN" sz="2400" b="0">
                <a:solidFill>
                  <a:srgbClr val="FF0000"/>
                </a:solidFill>
                <a:ea typeface="宋体" panose="02010600030101010101" pitchFamily="2" charset="-122"/>
              </a:rPr>
              <a:t>a+u=22,b+u= -14</a:t>
            </a:r>
          </a:p>
        </p:txBody>
      </p:sp>
      <p:sp>
        <p:nvSpPr>
          <p:cNvPr id="137358" name="Rectangle 142"/>
          <p:cNvSpPr>
            <a:spLocks noChangeArrowheads="1"/>
          </p:cNvSpPr>
          <p:nvPr/>
        </p:nvSpPr>
        <p:spPr bwMode="auto">
          <a:xfrm>
            <a:off x="7409597" y="3933459"/>
            <a:ext cx="3262432" cy="830997"/>
          </a:xfrm>
          <a:prstGeom prst="rect">
            <a:avLst/>
          </a:prstGeom>
          <a:solidFill>
            <a:srgbClr val="33CC33"/>
          </a:solidFill>
          <a:ln w="22225">
            <a:solidFill>
              <a:srgbClr val="FFCC99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/>
            <a:r>
              <a:rPr lang="zh-CN" altLang="en-US" sz="2400" b="0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定义与赋值同时进行：</a:t>
            </a:r>
          </a:p>
          <a:p>
            <a:pPr algn="ctr"/>
            <a:r>
              <a:rPr lang="en-US" altLang="zh-CN" sz="2400" b="0" dirty="0" err="1">
                <a:solidFill>
                  <a:srgbClr val="FF0000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b="0" dirty="0">
                <a:solidFill>
                  <a:srgbClr val="FF0000"/>
                </a:solidFill>
                <a:ea typeface="宋体" panose="02010600030101010101" pitchFamily="2" charset="-122"/>
              </a:rPr>
              <a:t> a=12;</a:t>
            </a:r>
          </a:p>
        </p:txBody>
      </p:sp>
      <p:sp>
        <p:nvSpPr>
          <p:cNvPr id="104" name="MH_Title_1"/>
          <p:cNvSpPr/>
          <p:nvPr>
            <p:custDataLst>
              <p:tags r:id="rId1"/>
            </p:custDataLst>
          </p:nvPr>
        </p:nvSpPr>
        <p:spPr>
          <a:xfrm>
            <a:off x="867441" y="89878"/>
            <a:ext cx="3716593" cy="403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数据类型：整形数据 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AutoShape 139"/>
          <p:cNvSpPr>
            <a:spLocks noChangeArrowheads="1"/>
          </p:cNvSpPr>
          <p:nvPr/>
        </p:nvSpPr>
        <p:spPr bwMode="auto">
          <a:xfrm flipH="1">
            <a:off x="3459957" y="6119181"/>
            <a:ext cx="3238500" cy="773522"/>
          </a:xfrm>
          <a:prstGeom prst="wedgeRectCallout">
            <a:avLst>
              <a:gd name="adj1" fmla="val -40450"/>
              <a:gd name="adj2" fmla="val -141863"/>
            </a:avLst>
          </a:prstGeom>
          <a:solidFill>
            <a:schemeClr val="folHlink"/>
          </a:solidFill>
          <a:ln w="25400">
            <a:solidFill>
              <a:srgbClr val="33CC33"/>
            </a:solidFill>
            <a:miter lim="800000"/>
            <a:headEnd/>
            <a:tailEnd/>
          </a:ln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72000" lvl="2" indent="0"/>
            <a:r>
              <a:rPr lang="zh-CN" altLang="en-US" b="0" dirty="0">
                <a:solidFill>
                  <a:srgbClr val="FFFF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使用</a:t>
            </a:r>
            <a:r>
              <a:rPr lang="en-US" altLang="zh-CN" b="0" dirty="0" err="1">
                <a:solidFill>
                  <a:srgbClr val="FFFF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b="0" dirty="0">
                <a:solidFill>
                  <a:srgbClr val="FFFF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() </a:t>
            </a:r>
            <a:r>
              <a:rPr lang="zh-CN" altLang="en-US" b="0" dirty="0">
                <a:solidFill>
                  <a:srgbClr val="FFFF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时与</a:t>
            </a:r>
            <a:r>
              <a:rPr lang="en-US" altLang="zh-CN" b="0" dirty="0">
                <a:solidFill>
                  <a:srgbClr val="FFFF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b="0" dirty="0" err="1">
                <a:solidFill>
                  <a:srgbClr val="FFFF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int</a:t>
            </a:r>
            <a:r>
              <a:rPr lang="zh-CN" altLang="en-US" b="0" dirty="0">
                <a:solidFill>
                  <a:srgbClr val="FFFF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类型对应的格式说明符是</a:t>
            </a:r>
            <a:r>
              <a:rPr lang="en-US" altLang="zh-CN" b="0" dirty="0">
                <a:solidFill>
                  <a:srgbClr val="FFFF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%d</a:t>
            </a:r>
            <a:r>
              <a:rPr lang="zh-CN" altLang="en-US" b="0" dirty="0">
                <a:solidFill>
                  <a:srgbClr val="FFFF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48625735"/>
      </p:ext>
    </p:extLst>
  </p:cSld>
  <p:clrMapOvr>
    <a:masterClrMapping/>
  </p:clrMapOvr>
  <p:transition>
    <p:cover/>
    <p:sndAc>
      <p:stSnd>
        <p:snd r:embed="rId4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373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7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7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7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7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7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7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7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7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7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7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0" fill="hold"/>
                                        <p:tgtEl>
                                          <p:spTgt spid="137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0" fill="hold"/>
                                        <p:tgtEl>
                                          <p:spTgt spid="137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347" grpId="0" animBg="1" autoUpdateAnimBg="0"/>
      <p:bldP spid="137348" grpId="0" animBg="1" autoUpdateAnimBg="0"/>
      <p:bldP spid="137349" grpId="0" animBg="1" autoUpdateAnimBg="0"/>
      <p:bldP spid="137350" grpId="0" animBg="1" autoUpdateAnimBg="0"/>
      <p:bldP spid="137355" grpId="0" animBg="1" autoUpdateAnimBg="0"/>
      <p:bldP spid="137357" grpId="0" animBg="1" autoUpdateAnimBg="0"/>
      <p:bldP spid="137358" grpId="0" animBg="1" autoUpdateAnimBg="0"/>
      <p:bldP spid="106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8" name="Rectangle 7"/>
          <p:cNvSpPr>
            <a:spLocks noChangeArrowheads="1"/>
          </p:cNvSpPr>
          <p:nvPr/>
        </p:nvSpPr>
        <p:spPr bwMode="auto">
          <a:xfrm>
            <a:off x="2236788" y="693681"/>
            <a:ext cx="8512944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整型数据的溢出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</a:rPr>
              <a:t>此情况称为“</a:t>
            </a:r>
            <a:r>
              <a:rPr lang="zh-CN" altLang="en-US" sz="2400" dirty="0">
                <a:solidFill>
                  <a:srgbClr val="FF0000"/>
                </a:solidFill>
              </a:rPr>
              <a:t>溢出</a:t>
            </a:r>
            <a:r>
              <a:rPr lang="zh-CN" altLang="en-US" sz="2000" dirty="0">
                <a:solidFill>
                  <a:schemeClr val="tx1"/>
                </a:solidFill>
              </a:rPr>
              <a:t>”，运行时不报错，</a:t>
            </a:r>
            <a:r>
              <a:rPr lang="zh-CN" altLang="en-US" sz="2000" dirty="0">
                <a:solidFill>
                  <a:srgbClr val="FF0000"/>
                </a:solidFill>
              </a:rPr>
              <a:t>编程时要注意</a:t>
            </a:r>
          </a:p>
        </p:txBody>
      </p:sp>
      <p:grpSp>
        <p:nvGrpSpPr>
          <p:cNvPr id="84999" name="Group 8"/>
          <p:cNvGrpSpPr>
            <a:grpSpLocks/>
          </p:cNvGrpSpPr>
          <p:nvPr/>
        </p:nvGrpSpPr>
        <p:grpSpPr bwMode="auto">
          <a:xfrm>
            <a:off x="6018213" y="1398531"/>
            <a:ext cx="3238500" cy="368300"/>
            <a:chOff x="699" y="733"/>
            <a:chExt cx="2496" cy="288"/>
          </a:xfrm>
        </p:grpSpPr>
        <p:sp>
          <p:nvSpPr>
            <p:cNvPr id="85017" name="Rectangle 9"/>
            <p:cNvSpPr>
              <a:spLocks noChangeArrowheads="1"/>
            </p:cNvSpPr>
            <p:nvPr/>
          </p:nvSpPr>
          <p:spPr bwMode="auto">
            <a:xfrm>
              <a:off x="699" y="733"/>
              <a:ext cx="24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1600">
                  <a:solidFill>
                    <a:srgbClr val="FF33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r>
                <a:rPr lang="en-US" altLang="zh-CN"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1  11    11   11   11   11   11   11</a:t>
              </a:r>
            </a:p>
          </p:txBody>
        </p:sp>
        <p:sp>
          <p:nvSpPr>
            <p:cNvPr id="85018" name="Line 10"/>
            <p:cNvSpPr>
              <a:spLocks noChangeShapeType="1"/>
            </p:cNvSpPr>
            <p:nvPr/>
          </p:nvSpPr>
          <p:spPr bwMode="auto">
            <a:xfrm>
              <a:off x="1947" y="733"/>
              <a:ext cx="0" cy="288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19" name="Line 11"/>
            <p:cNvSpPr>
              <a:spLocks noChangeShapeType="1"/>
            </p:cNvSpPr>
            <p:nvPr/>
          </p:nvSpPr>
          <p:spPr bwMode="auto">
            <a:xfrm>
              <a:off x="1311" y="733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20" name="Line 12"/>
            <p:cNvSpPr>
              <a:spLocks noChangeShapeType="1"/>
            </p:cNvSpPr>
            <p:nvPr/>
          </p:nvSpPr>
          <p:spPr bwMode="auto">
            <a:xfrm>
              <a:off x="993" y="733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21" name="Line 13"/>
            <p:cNvSpPr>
              <a:spLocks noChangeShapeType="1"/>
            </p:cNvSpPr>
            <p:nvPr/>
          </p:nvSpPr>
          <p:spPr bwMode="auto">
            <a:xfrm>
              <a:off x="1629" y="733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22" name="Line 14"/>
            <p:cNvSpPr>
              <a:spLocks noChangeShapeType="1"/>
            </p:cNvSpPr>
            <p:nvPr/>
          </p:nvSpPr>
          <p:spPr bwMode="auto">
            <a:xfrm>
              <a:off x="2583" y="733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23" name="Line 15"/>
            <p:cNvSpPr>
              <a:spLocks noChangeShapeType="1"/>
            </p:cNvSpPr>
            <p:nvPr/>
          </p:nvSpPr>
          <p:spPr bwMode="auto">
            <a:xfrm>
              <a:off x="2265" y="733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24" name="Line 16"/>
            <p:cNvSpPr>
              <a:spLocks noChangeShapeType="1"/>
            </p:cNvSpPr>
            <p:nvPr/>
          </p:nvSpPr>
          <p:spPr bwMode="auto">
            <a:xfrm>
              <a:off x="2901" y="733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5000" name="Text Box 17"/>
          <p:cNvSpPr txBox="1">
            <a:spLocks noChangeArrowheads="1"/>
          </p:cNvSpPr>
          <p:nvPr/>
        </p:nvSpPr>
        <p:spPr bwMode="auto">
          <a:xfrm>
            <a:off x="2643169" y="1371842"/>
            <a:ext cx="34163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400" b="0" dirty="0" smtClean="0">
                <a:solidFill>
                  <a:schemeClr val="tx1"/>
                </a:solidFill>
                <a:ea typeface="隶书" panose="02010509060101010101" pitchFamily="49" charset="-122"/>
              </a:rPr>
              <a:t>短整型</a:t>
            </a:r>
            <a:r>
              <a:rPr lang="zh-CN" altLang="en-US" sz="2400" b="0" dirty="0">
                <a:solidFill>
                  <a:schemeClr val="tx1"/>
                </a:solidFill>
                <a:ea typeface="隶书" panose="02010509060101010101" pitchFamily="49" charset="-122"/>
              </a:rPr>
              <a:t>变量最大值</a:t>
            </a:r>
            <a:r>
              <a:rPr lang="en-US" altLang="zh-CN" sz="2400" b="0" dirty="0">
                <a:solidFill>
                  <a:schemeClr val="tx1"/>
                </a:solidFill>
                <a:ea typeface="隶书" panose="02010509060101010101" pitchFamily="49" charset="-122"/>
              </a:rPr>
              <a:t>32767</a:t>
            </a:r>
          </a:p>
        </p:txBody>
      </p:sp>
      <p:grpSp>
        <p:nvGrpSpPr>
          <p:cNvPr id="85001" name="Group 18"/>
          <p:cNvGrpSpPr>
            <a:grpSpLocks/>
          </p:cNvGrpSpPr>
          <p:nvPr/>
        </p:nvGrpSpPr>
        <p:grpSpPr bwMode="auto">
          <a:xfrm>
            <a:off x="6030913" y="1882719"/>
            <a:ext cx="3238500" cy="368300"/>
            <a:chOff x="699" y="733"/>
            <a:chExt cx="2496" cy="288"/>
          </a:xfrm>
        </p:grpSpPr>
        <p:sp>
          <p:nvSpPr>
            <p:cNvPr id="85009" name="Rectangle 19"/>
            <p:cNvSpPr>
              <a:spLocks noChangeArrowheads="1"/>
            </p:cNvSpPr>
            <p:nvPr/>
          </p:nvSpPr>
          <p:spPr bwMode="auto">
            <a:xfrm>
              <a:off x="699" y="733"/>
              <a:ext cx="24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1600" dirty="0">
                  <a:solidFill>
                    <a:srgbClr val="FF33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0  00    00   00   00   00   00   00</a:t>
              </a:r>
            </a:p>
          </p:txBody>
        </p:sp>
        <p:sp>
          <p:nvSpPr>
            <p:cNvPr id="85010" name="Line 20"/>
            <p:cNvSpPr>
              <a:spLocks noChangeShapeType="1"/>
            </p:cNvSpPr>
            <p:nvPr/>
          </p:nvSpPr>
          <p:spPr bwMode="auto">
            <a:xfrm>
              <a:off x="1947" y="733"/>
              <a:ext cx="0" cy="288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11" name="Line 21"/>
            <p:cNvSpPr>
              <a:spLocks noChangeShapeType="1"/>
            </p:cNvSpPr>
            <p:nvPr/>
          </p:nvSpPr>
          <p:spPr bwMode="auto">
            <a:xfrm>
              <a:off x="1311" y="733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12" name="Line 22"/>
            <p:cNvSpPr>
              <a:spLocks noChangeShapeType="1"/>
            </p:cNvSpPr>
            <p:nvPr/>
          </p:nvSpPr>
          <p:spPr bwMode="auto">
            <a:xfrm>
              <a:off x="993" y="733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13" name="Line 23"/>
            <p:cNvSpPr>
              <a:spLocks noChangeShapeType="1"/>
            </p:cNvSpPr>
            <p:nvPr/>
          </p:nvSpPr>
          <p:spPr bwMode="auto">
            <a:xfrm>
              <a:off x="1629" y="733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14" name="Line 24"/>
            <p:cNvSpPr>
              <a:spLocks noChangeShapeType="1"/>
            </p:cNvSpPr>
            <p:nvPr/>
          </p:nvSpPr>
          <p:spPr bwMode="auto">
            <a:xfrm>
              <a:off x="2583" y="733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15" name="Line 25"/>
            <p:cNvSpPr>
              <a:spLocks noChangeShapeType="1"/>
            </p:cNvSpPr>
            <p:nvPr/>
          </p:nvSpPr>
          <p:spPr bwMode="auto">
            <a:xfrm>
              <a:off x="2265" y="733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16" name="Line 26"/>
            <p:cNvSpPr>
              <a:spLocks noChangeShapeType="1"/>
            </p:cNvSpPr>
            <p:nvPr/>
          </p:nvSpPr>
          <p:spPr bwMode="auto">
            <a:xfrm>
              <a:off x="2901" y="733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5002" name="Text Box 27"/>
          <p:cNvSpPr txBox="1">
            <a:spLocks noChangeArrowheads="1"/>
          </p:cNvSpPr>
          <p:nvPr/>
        </p:nvSpPr>
        <p:spPr bwMode="auto">
          <a:xfrm>
            <a:off x="2236788" y="1838269"/>
            <a:ext cx="3765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400" b="0">
                <a:solidFill>
                  <a:schemeClr val="tx1"/>
                </a:solidFill>
                <a:ea typeface="隶书" panose="02010509060101010101" pitchFamily="49" charset="-122"/>
              </a:rPr>
              <a:t>加</a:t>
            </a:r>
            <a:r>
              <a:rPr lang="en-US" altLang="zh-CN" sz="2400" b="0">
                <a:solidFill>
                  <a:schemeClr val="tx1"/>
                </a:solidFill>
                <a:ea typeface="隶书" panose="02010509060101010101" pitchFamily="49" charset="-122"/>
              </a:rPr>
              <a:t>1</a:t>
            </a:r>
            <a:r>
              <a:rPr lang="zh-CN" altLang="en-US" sz="2400" b="0">
                <a:solidFill>
                  <a:schemeClr val="tx1"/>
                </a:solidFill>
                <a:ea typeface="隶书" panose="02010509060101010101" pitchFamily="49" charset="-122"/>
              </a:rPr>
              <a:t>后是 </a:t>
            </a:r>
            <a:r>
              <a:rPr lang="en-US" altLang="zh-CN" sz="2400" b="0">
                <a:solidFill>
                  <a:schemeClr val="tx1"/>
                </a:solidFill>
                <a:ea typeface="隶书" panose="02010509060101010101" pitchFamily="49" charset="-122"/>
              </a:rPr>
              <a:t>–32768</a:t>
            </a:r>
            <a:r>
              <a:rPr lang="zh-CN" altLang="en-US" sz="2400" b="0">
                <a:solidFill>
                  <a:schemeClr val="tx1"/>
                </a:solidFill>
                <a:ea typeface="隶书" panose="02010509060101010101" pitchFamily="49" charset="-122"/>
              </a:rPr>
              <a:t>的补码形式</a:t>
            </a:r>
          </a:p>
        </p:txBody>
      </p:sp>
      <p:sp>
        <p:nvSpPr>
          <p:cNvPr id="139292" name="Text Box 28"/>
          <p:cNvSpPr txBox="1">
            <a:spLocks noChangeArrowheads="1"/>
          </p:cNvSpPr>
          <p:nvPr/>
        </p:nvSpPr>
        <p:spPr bwMode="auto">
          <a:xfrm>
            <a:off x="1093717" y="2251019"/>
            <a:ext cx="4173449" cy="4526497"/>
          </a:xfrm>
          <a:prstGeom prst="rect">
            <a:avLst/>
          </a:prstGeom>
          <a:solidFill>
            <a:srgbClr val="0033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bg1"/>
                </a:solidFill>
                <a:ea typeface="宋体" panose="02010600030101010101" pitchFamily="2" charset="-122"/>
              </a:rPr>
              <a:t>例</a:t>
            </a: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3.4  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整型数据的溢出</a:t>
            </a:r>
            <a:r>
              <a:rPr lang="zh-CN" altLang="en-US" sz="2400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#include &lt;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stdio.h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2400" dirty="0" err="1" smtClean="0">
                <a:solidFill>
                  <a:schemeClr val="bg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main( )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{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short  a 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, b</a:t>
            </a: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;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 smtClean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  unsigned </a:t>
            </a:r>
            <a:r>
              <a:rPr lang="en-US" altLang="zh-CN" sz="2400" dirty="0" err="1" smtClean="0">
                <a:solidFill>
                  <a:schemeClr val="bg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c, </a:t>
            </a: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d;</a:t>
            </a:r>
            <a:endParaRPr lang="en-US" altLang="zh-CN" sz="2400" dirty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 a= 32767</a:t>
            </a: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;  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b= a+1</a:t>
            </a: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  c 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= 4294967295; d = c+1;</a:t>
            </a:r>
            <a:endParaRPr lang="en-US" altLang="zh-CN" sz="2400" dirty="0" smtClean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("%d , %d \n ",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a,b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); </a:t>
            </a:r>
            <a:endParaRPr lang="en-US" altLang="zh-CN" sz="2400" dirty="0" smtClean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("c=%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u,d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=%u", c, d</a:t>
            </a: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);</a:t>
            </a:r>
          </a:p>
          <a:p>
            <a:pPr>
              <a:spcBef>
                <a:spcPct val="0"/>
              </a:spcBef>
            </a:pP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return 0;</a:t>
            </a:r>
            <a:endParaRPr lang="en-US" altLang="zh-CN" sz="2400" dirty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} </a:t>
            </a:r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7694931" y="4148084"/>
            <a:ext cx="3563938" cy="1276350"/>
            <a:chOff x="672" y="2753"/>
            <a:chExt cx="2245" cy="804"/>
          </a:xfrm>
        </p:grpSpPr>
        <p:sp>
          <p:nvSpPr>
            <p:cNvPr id="85007" name="Text Box 30"/>
            <p:cNvSpPr txBox="1">
              <a:spLocks noChangeArrowheads="1"/>
            </p:cNvSpPr>
            <p:nvPr/>
          </p:nvSpPr>
          <p:spPr bwMode="auto">
            <a:xfrm>
              <a:off x="882" y="3034"/>
              <a:ext cx="2035" cy="523"/>
            </a:xfrm>
            <a:prstGeom prst="rect">
              <a:avLst/>
            </a:prstGeom>
            <a:solidFill>
              <a:srgbClr val="000000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400" b="0" dirty="0">
                  <a:solidFill>
                    <a:schemeClr val="bg1"/>
                  </a:solidFill>
                  <a:ea typeface="宋体" panose="02010600030101010101" pitchFamily="2" charset="-122"/>
                </a:rPr>
                <a:t>32767 , -</a:t>
              </a:r>
              <a:r>
                <a:rPr lang="en-US" altLang="zh-CN" sz="2400" b="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32768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c=4294967295,d=0</a:t>
              </a:r>
              <a:endParaRPr lang="en-US" altLang="zh-CN" sz="2400" b="0" dirty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5008" name="Text Box 31"/>
            <p:cNvSpPr txBox="1">
              <a:spLocks noChangeArrowheads="1"/>
            </p:cNvSpPr>
            <p:nvPr/>
          </p:nvSpPr>
          <p:spPr bwMode="auto">
            <a:xfrm>
              <a:off x="672" y="2753"/>
              <a:ext cx="12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lang="en-US" altLang="zh-CN" sz="2400" b="0" dirty="0">
                  <a:solidFill>
                    <a:srgbClr val="000000"/>
                  </a:solidFill>
                  <a:ea typeface="宋体" panose="02010600030101010101" pitchFamily="2" charset="-122"/>
                </a:rPr>
                <a:t>   </a:t>
              </a:r>
              <a:r>
                <a:rPr lang="zh-CN" altLang="zh-CN" sz="2400" b="0" dirty="0">
                  <a:solidFill>
                    <a:srgbClr val="000000"/>
                  </a:solidFill>
                  <a:ea typeface="宋体" panose="02010600030101010101" pitchFamily="2" charset="-122"/>
                </a:rPr>
                <a:t>运行结果：</a:t>
              </a:r>
              <a:endParaRPr lang="zh-CN" altLang="en-US" sz="2400" b="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39296" name="AutoShape 32"/>
          <p:cNvSpPr>
            <a:spLocks noChangeArrowheads="1"/>
          </p:cNvSpPr>
          <p:nvPr/>
        </p:nvSpPr>
        <p:spPr bwMode="auto">
          <a:xfrm>
            <a:off x="6167438" y="2827284"/>
            <a:ext cx="2965450" cy="1320800"/>
          </a:xfrm>
          <a:prstGeom prst="wedgeRoundRectCallout">
            <a:avLst>
              <a:gd name="adj1" fmla="val -160547"/>
              <a:gd name="adj2" fmla="val 32272"/>
              <a:gd name="adj3" fmla="val 16667"/>
            </a:avLst>
          </a:prstGeom>
          <a:solidFill>
            <a:srgbClr val="33CC33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/>
            <a:r>
              <a:rPr lang="zh-CN" altLang="en-US" sz="2800" b="0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改为</a:t>
            </a:r>
            <a:r>
              <a:rPr lang="zh-CN" altLang="en-US" sz="2800" b="0" dirty="0" smtClean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2800" b="0" dirty="0" err="1" smtClean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800" b="0" dirty="0" smtClean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b="0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b</a:t>
            </a:r>
            <a:r>
              <a:rPr lang="zh-CN" altLang="en-US" sz="2800" b="0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；</a:t>
            </a:r>
          </a:p>
          <a:p>
            <a:pPr algn="ctr"/>
            <a:r>
              <a:rPr lang="zh-CN" altLang="en-US" sz="2800" b="0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结果是什么？</a:t>
            </a:r>
          </a:p>
        </p:txBody>
      </p:sp>
      <p:sp>
        <p:nvSpPr>
          <p:cNvPr id="33" name="MH_Title_1"/>
          <p:cNvSpPr/>
          <p:nvPr>
            <p:custDataLst>
              <p:tags r:id="rId1"/>
            </p:custDataLst>
          </p:nvPr>
        </p:nvSpPr>
        <p:spPr>
          <a:xfrm>
            <a:off x="954753" y="247671"/>
            <a:ext cx="3716593" cy="403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数据类型：整形数据 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AutoShape 139"/>
          <p:cNvSpPr>
            <a:spLocks noChangeArrowheads="1"/>
          </p:cNvSpPr>
          <p:nvPr/>
        </p:nvSpPr>
        <p:spPr bwMode="auto">
          <a:xfrm flipH="1">
            <a:off x="6393179" y="5851418"/>
            <a:ext cx="3878579" cy="1006581"/>
          </a:xfrm>
          <a:prstGeom prst="wedgeRectCallout">
            <a:avLst>
              <a:gd name="adj1" fmla="val 90456"/>
              <a:gd name="adj2" fmla="val -80999"/>
            </a:avLst>
          </a:prstGeom>
          <a:solidFill>
            <a:schemeClr val="folHlink"/>
          </a:solidFill>
          <a:ln w="25400">
            <a:solidFill>
              <a:srgbClr val="33CC33"/>
            </a:solidFill>
            <a:miter lim="800000"/>
            <a:headEnd/>
            <a:tailEnd/>
          </a:ln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72000" lvl="2" indent="0">
              <a:lnSpc>
                <a:spcPct val="150000"/>
              </a:lnSpc>
            </a:pPr>
            <a:r>
              <a:rPr lang="zh-CN" altLang="en-US" sz="2000" dirty="0">
                <a:solidFill>
                  <a:srgbClr val="FFFF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使用</a:t>
            </a:r>
            <a:r>
              <a:rPr lang="en-US" altLang="zh-CN" sz="2000" dirty="0" err="1">
                <a:solidFill>
                  <a:srgbClr val="FFFF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000" dirty="0">
                <a:solidFill>
                  <a:srgbClr val="FFFF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() </a:t>
            </a:r>
            <a:r>
              <a:rPr lang="zh-CN" altLang="en-US" sz="2000" dirty="0">
                <a:solidFill>
                  <a:srgbClr val="FFFF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时与</a:t>
            </a:r>
            <a:r>
              <a:rPr lang="en-US" altLang="zh-CN" sz="2000" dirty="0">
                <a:solidFill>
                  <a:srgbClr val="FFFF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int</a:t>
            </a:r>
            <a:r>
              <a:rPr lang="zh-CN" altLang="en-US" sz="2000" dirty="0">
                <a:solidFill>
                  <a:srgbClr val="FFFF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类型对应的格式说明符是</a:t>
            </a:r>
            <a:r>
              <a:rPr lang="en-US" altLang="zh-CN" sz="2000" dirty="0">
                <a:solidFill>
                  <a:srgbClr val="FFFF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%d</a:t>
            </a:r>
            <a:r>
              <a:rPr lang="zh-CN" altLang="en-US" sz="2000" dirty="0">
                <a:solidFill>
                  <a:srgbClr val="FFFF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01691041"/>
      </p:ext>
    </p:extLst>
  </p:cSld>
  <p:clrMapOvr>
    <a:masterClrMapping/>
  </p:clrMapOvr>
  <p:transition>
    <p:cover/>
    <p:sndAc>
      <p:stSnd>
        <p:snd r:embed="rId4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92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9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9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92" grpId="0" animBg="1" autoUpdateAnimBg="0"/>
      <p:bldP spid="139296" grpId="0" animBg="1" autoUpdateAnimBg="0"/>
      <p:bldP spid="34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7" name="Rectangle 7"/>
          <p:cNvSpPr>
            <a:spLocks noChangeArrowheads="1"/>
          </p:cNvSpPr>
          <p:nvPr/>
        </p:nvSpPr>
        <p:spPr bwMode="auto">
          <a:xfrm>
            <a:off x="1858297" y="1002889"/>
            <a:ext cx="9112123" cy="5607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lang="zh-CN" altLang="en-US" sz="2800" dirty="0" smtClean="0">
                <a:solidFill>
                  <a:schemeClr val="tx1"/>
                </a:solidFill>
              </a:rPr>
              <a:t>浮点</a:t>
            </a:r>
            <a:r>
              <a:rPr lang="zh-CN" altLang="en-US" sz="2800" dirty="0">
                <a:solidFill>
                  <a:schemeClr val="tx1"/>
                </a:solidFill>
              </a:rPr>
              <a:t>型常量的表示方法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schemeClr val="tx1"/>
                </a:solidFill>
              </a:rPr>
              <a:t>浮点数（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float</a:t>
            </a:r>
            <a:r>
              <a:rPr lang="zh-CN" altLang="en-US" sz="2400" dirty="0">
                <a:solidFill>
                  <a:schemeClr val="tx1"/>
                </a:solidFill>
              </a:rPr>
              <a:t>）又称为实数（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real</a:t>
            </a:r>
            <a:r>
              <a:rPr lang="zh-CN" altLang="en-US" sz="2400" dirty="0">
                <a:solidFill>
                  <a:schemeClr val="tx1"/>
                </a:solidFill>
              </a:rPr>
              <a:t>）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schemeClr val="tx1"/>
                </a:solidFill>
                <a:latin typeface="隶书" panose="02010509060101010101" pitchFamily="49" charset="-122"/>
              </a:rPr>
              <a:t>两种表示方法：</a:t>
            </a:r>
          </a:p>
          <a:p>
            <a:pPr lvl="3" eaLnBrk="1" hangingPunct="1">
              <a:lnSpc>
                <a:spcPct val="120000"/>
              </a:lnSpc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隶书" panose="02010509060101010101" pitchFamily="49" charset="-122"/>
              </a:rPr>
              <a:t>十进制小数形式：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</a:rPr>
              <a:t>必须有小数点</a:t>
            </a:r>
          </a:p>
          <a:p>
            <a:pPr lvl="3" eaLnBrk="1" hangingPunct="1">
              <a:lnSpc>
                <a:spcPct val="120000"/>
              </a:lnSpc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400" dirty="0">
                <a:solidFill>
                  <a:schemeClr val="tx1"/>
                </a:solidFill>
              </a:rPr>
              <a:t>如 </a:t>
            </a:r>
            <a:r>
              <a:rPr lang="en-US" altLang="zh-CN" sz="2400" dirty="0">
                <a:solidFill>
                  <a:schemeClr val="tx1"/>
                </a:solidFill>
              </a:rPr>
              <a:t>0.123 </a:t>
            </a:r>
            <a:r>
              <a:rPr lang="zh-CN" altLang="en-US" sz="2400" dirty="0">
                <a:solidFill>
                  <a:schemeClr val="tx1"/>
                </a:solidFill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</a:rPr>
              <a:t>.123 </a:t>
            </a:r>
            <a:r>
              <a:rPr lang="zh-CN" altLang="en-US" sz="2400" dirty="0">
                <a:solidFill>
                  <a:schemeClr val="tx1"/>
                </a:solidFill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</a:rPr>
              <a:t>123.0 </a:t>
            </a:r>
            <a:r>
              <a:rPr lang="zh-CN" altLang="en-US" sz="2400" dirty="0">
                <a:solidFill>
                  <a:schemeClr val="tx1"/>
                </a:solidFill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</a:rPr>
              <a:t>0.0 </a:t>
            </a:r>
            <a:r>
              <a:rPr lang="zh-CN" altLang="en-US" sz="2400" dirty="0">
                <a:solidFill>
                  <a:schemeClr val="tx1"/>
                </a:solidFill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</a:rPr>
              <a:t>123.</a:t>
            </a:r>
          </a:p>
          <a:p>
            <a:pPr lvl="3" eaLnBrk="1" hangingPunct="1">
              <a:lnSpc>
                <a:spcPct val="120000"/>
              </a:lnSpc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en-US" altLang="zh-CN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隶书" panose="02010509060101010101" pitchFamily="49" charset="-122"/>
              </a:rPr>
              <a:t>指数形式：</a:t>
            </a:r>
            <a:r>
              <a:rPr lang="en-US" altLang="zh-CN" sz="2000" dirty="0">
                <a:solidFill>
                  <a:srgbClr val="FF0000"/>
                </a:solidFill>
              </a:rPr>
              <a:t>e</a:t>
            </a:r>
            <a:r>
              <a:rPr lang="zh-CN" altLang="zh-CN" sz="2000" dirty="0">
                <a:solidFill>
                  <a:srgbClr val="FF0000"/>
                </a:solidFill>
              </a:rPr>
              <a:t>或</a:t>
            </a:r>
            <a:r>
              <a:rPr lang="en-US" altLang="zh-CN" sz="2000" dirty="0">
                <a:solidFill>
                  <a:srgbClr val="FF0000"/>
                </a:solidFill>
              </a:rPr>
              <a:t>E</a:t>
            </a:r>
            <a:r>
              <a:rPr lang="zh-CN" altLang="zh-CN" sz="2000" dirty="0">
                <a:solidFill>
                  <a:srgbClr val="FF0000"/>
                </a:solidFill>
              </a:rPr>
              <a:t>之前</a:t>
            </a:r>
            <a:r>
              <a:rPr lang="zh-CN" altLang="en-US" sz="2000" dirty="0">
                <a:solidFill>
                  <a:srgbClr val="FF0000"/>
                </a:solidFill>
              </a:rPr>
              <a:t>后</a:t>
            </a:r>
            <a:r>
              <a:rPr lang="zh-CN" altLang="zh-CN" sz="2000" dirty="0">
                <a:solidFill>
                  <a:srgbClr val="FF0000"/>
                </a:solidFill>
              </a:rPr>
              <a:t>必须有数字；指数必须为整数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lvl="3" eaLnBrk="1" hangingPunct="1">
              <a:lnSpc>
                <a:spcPct val="120000"/>
              </a:lnSpc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400" dirty="0">
                <a:solidFill>
                  <a:schemeClr val="tx1"/>
                </a:solidFill>
              </a:rPr>
              <a:t>如 </a:t>
            </a:r>
            <a:r>
              <a:rPr lang="en-US" altLang="zh-CN" sz="2400" dirty="0">
                <a:solidFill>
                  <a:schemeClr val="tx1"/>
                </a:solidFill>
              </a:rPr>
              <a:t>123.456e0</a:t>
            </a:r>
            <a:r>
              <a:rPr lang="zh-CN" altLang="en-US" sz="2400" dirty="0">
                <a:solidFill>
                  <a:schemeClr val="tx1"/>
                </a:solidFill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</a:rPr>
              <a:t>12.3456e1 </a:t>
            </a:r>
            <a:r>
              <a:rPr lang="zh-CN" altLang="en-US" sz="2400" dirty="0">
                <a:solidFill>
                  <a:schemeClr val="tx1"/>
                </a:solidFill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</a:rPr>
              <a:t>1.23456e2 </a:t>
            </a:r>
            <a:r>
              <a:rPr lang="zh-CN" altLang="en-US" sz="2400" dirty="0">
                <a:solidFill>
                  <a:schemeClr val="tx1"/>
                </a:solidFill>
              </a:rPr>
              <a:t>、</a:t>
            </a:r>
          </a:p>
          <a:p>
            <a:pPr lvl="3" eaLnBrk="1" hangingPunct="1">
              <a:lnSpc>
                <a:spcPct val="120000"/>
              </a:lnSpc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      </a:t>
            </a:r>
            <a:r>
              <a:rPr lang="en-US" altLang="zh-CN" sz="2400" dirty="0">
                <a:solidFill>
                  <a:schemeClr val="tx1"/>
                </a:solidFill>
              </a:rPr>
              <a:t>0.123456e3 </a:t>
            </a:r>
            <a:r>
              <a:rPr lang="zh-CN" altLang="en-US" sz="2400" dirty="0">
                <a:solidFill>
                  <a:schemeClr val="tx1"/>
                </a:solidFill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</a:rPr>
              <a:t>0.0123456e4 </a:t>
            </a:r>
            <a:r>
              <a:rPr lang="zh-CN" altLang="en-US" sz="2400" dirty="0">
                <a:solidFill>
                  <a:schemeClr val="tx1"/>
                </a:solidFill>
              </a:rPr>
              <a:t>等</a:t>
            </a:r>
          </a:p>
          <a:p>
            <a:pPr lvl="2" eaLnBrk="1" hangingPunct="1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</a:rPr>
              <a:t>规范化指数形式</a:t>
            </a:r>
          </a:p>
          <a:p>
            <a:pPr lvl="3" eaLnBrk="1" hangingPunct="1">
              <a:lnSpc>
                <a:spcPct val="120000"/>
              </a:lnSpc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</a:rPr>
              <a:t>只有一位非零整数的指数形式</a:t>
            </a:r>
          </a:p>
          <a:p>
            <a:pPr lvl="3" eaLnBrk="1" hangingPunct="1">
              <a:lnSpc>
                <a:spcPct val="120000"/>
              </a:lnSpc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</a:rPr>
              <a:t>是指数的输出形式</a:t>
            </a:r>
          </a:p>
        </p:txBody>
      </p:sp>
      <p:sp>
        <p:nvSpPr>
          <p:cNvPr id="143370" name="Text Box 10"/>
          <p:cNvSpPr txBox="1">
            <a:spLocks noChangeArrowheads="1"/>
          </p:cNvSpPr>
          <p:nvPr/>
        </p:nvSpPr>
        <p:spPr bwMode="auto">
          <a:xfrm>
            <a:off x="6559550" y="5149850"/>
            <a:ext cx="3767138" cy="427038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</a:rPr>
              <a:t>6.28e-2</a:t>
            </a:r>
            <a:r>
              <a:rPr lang="en-US" altLang="zh-CN" sz="2200" b="0" dirty="0">
                <a:solidFill>
                  <a:srgbClr val="0000FF"/>
                </a:solidFill>
                <a:ea typeface="宋体" panose="02010600030101010101" pitchFamily="2" charset="-122"/>
              </a:rPr>
              <a:t>    </a:t>
            </a:r>
            <a:r>
              <a:rPr lang="zh-CN" altLang="en-US" sz="2200" b="0" dirty="0">
                <a:solidFill>
                  <a:srgbClr val="0000FF"/>
                </a:solidFill>
                <a:ea typeface="宋体" panose="02010600030101010101" pitchFamily="2" charset="-122"/>
              </a:rPr>
              <a:t>表示    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</a:rPr>
              <a:t>6.28</a:t>
            </a:r>
            <a:r>
              <a:rPr lang="en-US" altLang="zh-CN" sz="22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×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</a:rPr>
              <a:t> 10 </a:t>
            </a:r>
            <a:r>
              <a:rPr lang="en-US" altLang="zh-CN" sz="2200" baseline="30000" dirty="0">
                <a:solidFill>
                  <a:srgbClr val="0000FF"/>
                </a:solidFill>
                <a:ea typeface="宋体" panose="02010600030101010101" pitchFamily="2" charset="-122"/>
              </a:rPr>
              <a:t>-2</a:t>
            </a:r>
            <a:endParaRPr lang="en-US" altLang="zh-CN" sz="22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143371" name="Text Box 11"/>
          <p:cNvSpPr txBox="1">
            <a:spLocks noChangeArrowheads="1"/>
          </p:cNvSpPr>
          <p:nvPr/>
        </p:nvSpPr>
        <p:spPr bwMode="auto">
          <a:xfrm>
            <a:off x="6491289" y="6183314"/>
            <a:ext cx="3995737" cy="42703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200">
                <a:solidFill>
                  <a:srgbClr val="0000FF"/>
                </a:solidFill>
                <a:ea typeface="宋体" panose="02010600030101010101" pitchFamily="2" charset="-122"/>
              </a:rPr>
              <a:t>-3.0824e4</a:t>
            </a:r>
            <a:r>
              <a:rPr lang="en-US" altLang="zh-CN" sz="2200" b="0">
                <a:solidFill>
                  <a:srgbClr val="0000FF"/>
                </a:solidFill>
                <a:ea typeface="宋体" panose="02010600030101010101" pitchFamily="2" charset="-122"/>
              </a:rPr>
              <a:t>    </a:t>
            </a:r>
            <a:r>
              <a:rPr lang="zh-CN" altLang="en-US" sz="2200" b="0">
                <a:solidFill>
                  <a:srgbClr val="0000FF"/>
                </a:solidFill>
                <a:ea typeface="宋体" panose="02010600030101010101" pitchFamily="2" charset="-122"/>
              </a:rPr>
              <a:t>表示  </a:t>
            </a:r>
            <a:r>
              <a:rPr lang="en-US" altLang="zh-CN" sz="2200">
                <a:solidFill>
                  <a:srgbClr val="0000FF"/>
                </a:solidFill>
                <a:ea typeface="宋体" panose="02010600030101010101" pitchFamily="2" charset="-122"/>
              </a:rPr>
              <a:t>–3.0824</a:t>
            </a:r>
            <a:r>
              <a:rPr lang="en-US" altLang="zh-CN" sz="22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×</a:t>
            </a:r>
            <a:r>
              <a:rPr lang="en-US" altLang="zh-CN" sz="2200">
                <a:solidFill>
                  <a:srgbClr val="0000FF"/>
                </a:solidFill>
                <a:ea typeface="宋体" panose="02010600030101010101" pitchFamily="2" charset="-122"/>
              </a:rPr>
              <a:t> 10 </a:t>
            </a:r>
            <a:r>
              <a:rPr lang="en-US" altLang="zh-CN" sz="2200" baseline="30000">
                <a:solidFill>
                  <a:srgbClr val="0000FF"/>
                </a:solidFill>
                <a:ea typeface="宋体" panose="02010600030101010101" pitchFamily="2" charset="-122"/>
              </a:rPr>
              <a:t>4</a:t>
            </a:r>
            <a:endParaRPr lang="en-US" altLang="zh-CN" sz="22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10" name="MH_Title_1"/>
          <p:cNvSpPr/>
          <p:nvPr>
            <p:custDataLst>
              <p:tags r:id="rId1"/>
            </p:custDataLst>
          </p:nvPr>
        </p:nvSpPr>
        <p:spPr>
          <a:xfrm>
            <a:off x="1071768" y="293738"/>
            <a:ext cx="3716593" cy="403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数据类型：</a:t>
            </a: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浮点型</a:t>
            </a:r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 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2771841"/>
      </p:ext>
    </p:extLst>
  </p:cSld>
  <p:clrMapOvr>
    <a:masterClrMapping/>
  </p:clrMapOvr>
  <p:transition>
    <p:cover/>
    <p:sndAc>
      <p:stSnd>
        <p:snd r:embed="rId4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433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1433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70" grpId="0" animBg="1" autoUpdateAnimBg="0"/>
      <p:bldP spid="143371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0" name="Rectangle 7"/>
          <p:cNvSpPr>
            <a:spLocks noChangeArrowheads="1"/>
          </p:cNvSpPr>
          <p:nvPr/>
        </p:nvSpPr>
        <p:spPr bwMode="auto">
          <a:xfrm>
            <a:off x="433388" y="760311"/>
            <a:ext cx="7759700" cy="170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400" dirty="0" smtClean="0">
                <a:solidFill>
                  <a:schemeClr val="tx1"/>
                </a:solidFill>
              </a:rPr>
              <a:t>浮点</a:t>
            </a:r>
            <a:r>
              <a:rPr lang="zh-CN" altLang="en-US" sz="2400" dirty="0">
                <a:solidFill>
                  <a:schemeClr val="tx1"/>
                </a:solidFill>
              </a:rPr>
              <a:t>型数据在内存中的存放形式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</a:rPr>
              <a:t>浮点型数据在内存中占</a:t>
            </a:r>
            <a:r>
              <a:rPr lang="en-US" altLang="zh-CN" sz="2000" dirty="0">
                <a:solidFill>
                  <a:schemeClr val="tx1"/>
                </a:solidFill>
              </a:rPr>
              <a:t>4</a:t>
            </a:r>
            <a:r>
              <a:rPr lang="zh-CN" altLang="en-US" sz="2000" dirty="0">
                <a:solidFill>
                  <a:schemeClr val="tx1"/>
                </a:solidFill>
              </a:rPr>
              <a:t>个字节（</a:t>
            </a:r>
            <a:r>
              <a:rPr lang="en-US" altLang="zh-CN" sz="2000" dirty="0">
                <a:solidFill>
                  <a:schemeClr val="tx1"/>
                </a:solidFill>
              </a:rPr>
              <a:t>32</a:t>
            </a:r>
            <a:r>
              <a:rPr lang="zh-CN" altLang="en-US" sz="2000" dirty="0">
                <a:solidFill>
                  <a:schemeClr val="tx1"/>
                </a:solidFill>
              </a:rPr>
              <a:t>位）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</a:rPr>
              <a:t>在内存中分成</a:t>
            </a:r>
            <a:r>
              <a:rPr lang="en-US" altLang="zh-CN" sz="2000" dirty="0">
                <a:solidFill>
                  <a:schemeClr val="tx1"/>
                </a:solidFill>
              </a:rPr>
              <a:t>3</a:t>
            </a:r>
            <a:r>
              <a:rPr lang="zh-CN" altLang="en-US" sz="2000" dirty="0">
                <a:solidFill>
                  <a:schemeClr val="tx1"/>
                </a:solidFill>
              </a:rPr>
              <a:t>部分，指数</a:t>
            </a:r>
            <a:r>
              <a:rPr lang="zh-CN" altLang="en-US" sz="2000" dirty="0" smtClean="0">
                <a:solidFill>
                  <a:schemeClr val="tx1"/>
                </a:solidFill>
              </a:rPr>
              <a:t>为</a:t>
            </a:r>
            <a:r>
              <a:rPr lang="en-US" altLang="zh-CN" sz="2000" dirty="0" smtClean="0">
                <a:solidFill>
                  <a:schemeClr val="tx1"/>
                </a:solidFill>
              </a:rPr>
              <a:t>10</a:t>
            </a:r>
            <a:r>
              <a:rPr lang="zh-CN" altLang="en-US" sz="2000" dirty="0" smtClean="0">
                <a:solidFill>
                  <a:schemeClr val="tx1"/>
                </a:solidFill>
              </a:rPr>
              <a:t>的</a:t>
            </a:r>
            <a:r>
              <a:rPr lang="zh-CN" altLang="en-US" sz="2000" dirty="0">
                <a:solidFill>
                  <a:schemeClr val="tx1"/>
                </a:solidFill>
              </a:rPr>
              <a:t>幂次</a:t>
            </a:r>
          </a:p>
        </p:txBody>
      </p:sp>
      <p:sp>
        <p:nvSpPr>
          <p:cNvPr id="88071" name="Rectangle 9"/>
          <p:cNvSpPr>
            <a:spLocks noChangeArrowheads="1"/>
          </p:cNvSpPr>
          <p:nvPr/>
        </p:nvSpPr>
        <p:spPr bwMode="auto">
          <a:xfrm>
            <a:off x="2441893" y="2162493"/>
            <a:ext cx="3238500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1600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+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 .314159               1</a:t>
            </a:r>
          </a:p>
        </p:txBody>
      </p:sp>
      <p:sp>
        <p:nvSpPr>
          <p:cNvPr id="88072" name="Line 12"/>
          <p:cNvSpPr>
            <a:spLocks noChangeShapeType="1"/>
          </p:cNvSpPr>
          <p:nvPr/>
        </p:nvSpPr>
        <p:spPr bwMode="auto">
          <a:xfrm>
            <a:off x="2822893" y="2162493"/>
            <a:ext cx="0" cy="3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73" name="Line 14"/>
          <p:cNvSpPr>
            <a:spLocks noChangeShapeType="1"/>
          </p:cNvSpPr>
          <p:nvPr/>
        </p:nvSpPr>
        <p:spPr bwMode="auto">
          <a:xfrm>
            <a:off x="4886643" y="2162493"/>
            <a:ext cx="0" cy="3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74" name="Rectangle 17"/>
          <p:cNvSpPr>
            <a:spLocks noChangeArrowheads="1"/>
          </p:cNvSpPr>
          <p:nvPr/>
        </p:nvSpPr>
        <p:spPr bwMode="auto">
          <a:xfrm>
            <a:off x="2194928" y="2813645"/>
            <a:ext cx="646331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/>
            <a:r>
              <a:rPr lang="zh-CN" altLang="en-US" b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数符</a:t>
            </a:r>
          </a:p>
        </p:txBody>
      </p:sp>
      <p:sp>
        <p:nvSpPr>
          <p:cNvPr id="88075" name="Rectangle 18"/>
          <p:cNvSpPr>
            <a:spLocks noChangeArrowheads="1"/>
          </p:cNvSpPr>
          <p:nvPr/>
        </p:nvSpPr>
        <p:spPr bwMode="auto">
          <a:xfrm>
            <a:off x="3234056" y="2813645"/>
            <a:ext cx="1471613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/>
            <a:r>
              <a:rPr lang="zh-CN" altLang="en-US" b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小数部分</a:t>
            </a:r>
          </a:p>
        </p:txBody>
      </p:sp>
      <p:sp>
        <p:nvSpPr>
          <p:cNvPr id="88076" name="Rectangle 19"/>
          <p:cNvSpPr>
            <a:spLocks noChangeArrowheads="1"/>
          </p:cNvSpPr>
          <p:nvPr/>
        </p:nvSpPr>
        <p:spPr bwMode="auto">
          <a:xfrm>
            <a:off x="5041315" y="2813645"/>
            <a:ext cx="646331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/>
            <a:r>
              <a:rPr lang="zh-CN" altLang="en-US" b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指数</a:t>
            </a:r>
          </a:p>
        </p:txBody>
      </p:sp>
      <p:sp>
        <p:nvSpPr>
          <p:cNvPr id="88077" name="Line 20"/>
          <p:cNvSpPr>
            <a:spLocks noChangeShapeType="1"/>
          </p:cNvSpPr>
          <p:nvPr/>
        </p:nvSpPr>
        <p:spPr bwMode="auto">
          <a:xfrm flipV="1">
            <a:off x="2532381" y="2410143"/>
            <a:ext cx="117475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8078" name="Line 21"/>
          <p:cNvSpPr>
            <a:spLocks noChangeShapeType="1"/>
          </p:cNvSpPr>
          <p:nvPr/>
        </p:nvSpPr>
        <p:spPr bwMode="auto">
          <a:xfrm flipV="1">
            <a:off x="3969068" y="2487931"/>
            <a:ext cx="0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8079" name="Line 22"/>
          <p:cNvSpPr>
            <a:spLocks noChangeShapeType="1"/>
          </p:cNvSpPr>
          <p:nvPr/>
        </p:nvSpPr>
        <p:spPr bwMode="auto">
          <a:xfrm flipH="1" flipV="1">
            <a:off x="5275581" y="2502219"/>
            <a:ext cx="130175" cy="30003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431" name="Rectangle 23"/>
          <p:cNvSpPr>
            <a:spLocks noChangeArrowheads="1"/>
          </p:cNvSpPr>
          <p:nvPr/>
        </p:nvSpPr>
        <p:spPr bwMode="auto">
          <a:xfrm>
            <a:off x="912813" y="3398939"/>
            <a:ext cx="77597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schemeClr val="tx1"/>
                </a:solidFill>
              </a:rPr>
              <a:t>浮点型变量的分类</a:t>
            </a:r>
          </a:p>
        </p:txBody>
      </p:sp>
      <p:sp>
        <p:nvSpPr>
          <p:cNvPr id="145473" name="Rectangle 65"/>
          <p:cNvSpPr>
            <a:spLocks noChangeArrowheads="1"/>
          </p:cNvSpPr>
          <p:nvPr/>
        </p:nvSpPr>
        <p:spPr bwMode="auto">
          <a:xfrm>
            <a:off x="6061393" y="2003426"/>
            <a:ext cx="6131559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360000" lvl="3" indent="0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float </a:t>
            </a:r>
            <a:r>
              <a:rPr lang="en-US" altLang="zh-CN" sz="2000" dirty="0" err="1">
                <a:solidFill>
                  <a:schemeClr val="tx1"/>
                </a:solidFill>
                <a:ea typeface="宋体" panose="02010600030101010101" pitchFamily="2" charset="-122"/>
              </a:rPr>
              <a:t>x,y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;                </a:t>
            </a:r>
            <a:r>
              <a:rPr lang="zh-CN" altLang="en-US" sz="2000" dirty="0">
                <a:solidFill>
                  <a:schemeClr val="tx1"/>
                </a:solidFill>
                <a:ea typeface="宋体" panose="02010600030101010101" pitchFamily="2" charset="-122"/>
              </a:rPr>
              <a:t>（指定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zh-CN" altLang="en-US" sz="2000" dirty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zh-CN" altLang="en-US" sz="2000" dirty="0">
                <a:solidFill>
                  <a:schemeClr val="tx1"/>
                </a:solidFill>
                <a:ea typeface="宋体" panose="02010600030101010101" pitchFamily="2" charset="-122"/>
              </a:rPr>
              <a:t>为单精度浮点型变量）</a:t>
            </a:r>
          </a:p>
          <a:p>
            <a:pPr marL="360000" lvl="3" indent="0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double z;                </a:t>
            </a:r>
            <a:r>
              <a:rPr lang="zh-CN" altLang="en-US" sz="2000" dirty="0">
                <a:solidFill>
                  <a:schemeClr val="tx1"/>
                </a:solidFill>
                <a:ea typeface="宋体" panose="02010600030101010101" pitchFamily="2" charset="-122"/>
              </a:rPr>
              <a:t>（指定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z</a:t>
            </a:r>
            <a:r>
              <a:rPr lang="zh-CN" altLang="en-US" sz="2000" dirty="0">
                <a:solidFill>
                  <a:schemeClr val="tx1"/>
                </a:solidFill>
                <a:ea typeface="宋体" panose="02010600030101010101" pitchFamily="2" charset="-122"/>
              </a:rPr>
              <a:t>为双精度浮点型变量）</a:t>
            </a:r>
          </a:p>
          <a:p>
            <a:pPr marL="360000" lvl="3" indent="0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long double t</a:t>
            </a:r>
            <a:r>
              <a:rPr lang="zh-CN" altLang="en-US" sz="2000" dirty="0">
                <a:solidFill>
                  <a:schemeClr val="tx1"/>
                </a:solidFill>
                <a:ea typeface="宋体" panose="02010600030101010101" pitchFamily="2" charset="-122"/>
              </a:rPr>
              <a:t>；</a:t>
            </a:r>
            <a:r>
              <a:rPr lang="zh-CN" altLang="en-US" sz="2000" dirty="0">
                <a:solidFill>
                  <a:schemeClr val="tx1"/>
                </a:solidFill>
              </a:rPr>
              <a:t>      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（指定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为长双精度浮点型变量）</a:t>
            </a:r>
          </a:p>
        </p:txBody>
      </p:sp>
      <p:sp>
        <p:nvSpPr>
          <p:cNvPr id="56" name="MH_Title_1"/>
          <p:cNvSpPr/>
          <p:nvPr>
            <p:custDataLst>
              <p:tags r:id="rId1"/>
            </p:custDataLst>
          </p:nvPr>
        </p:nvSpPr>
        <p:spPr>
          <a:xfrm>
            <a:off x="1086516" y="76702"/>
            <a:ext cx="3716593" cy="403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数据类型：</a:t>
            </a: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浮点型</a:t>
            </a:r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 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634387"/>
              </p:ext>
            </p:extLst>
          </p:nvPr>
        </p:nvGraphicFramePr>
        <p:xfrm>
          <a:off x="1032859" y="4051123"/>
          <a:ext cx="9051270" cy="25146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47089">
                  <a:extLst>
                    <a:ext uri="{9D8B030D-6E8A-4147-A177-3AD203B41FA5}">
                      <a16:colId xmlns:a16="http://schemas.microsoft.com/office/drawing/2014/main" val="1590773303"/>
                    </a:ext>
                  </a:extLst>
                </a:gridCol>
                <a:gridCol w="1012066">
                  <a:extLst>
                    <a:ext uri="{9D8B030D-6E8A-4147-A177-3AD203B41FA5}">
                      <a16:colId xmlns:a16="http://schemas.microsoft.com/office/drawing/2014/main" val="4262790485"/>
                    </a:ext>
                  </a:extLst>
                </a:gridCol>
                <a:gridCol w="1349422">
                  <a:extLst>
                    <a:ext uri="{9D8B030D-6E8A-4147-A177-3AD203B41FA5}">
                      <a16:colId xmlns:a16="http://schemas.microsoft.com/office/drawing/2014/main" val="517018629"/>
                    </a:ext>
                  </a:extLst>
                </a:gridCol>
                <a:gridCol w="5042693">
                  <a:extLst>
                    <a:ext uri="{9D8B030D-6E8A-4147-A177-3AD203B41FA5}">
                      <a16:colId xmlns:a16="http://schemas.microsoft.com/office/drawing/2014/main" val="948962904"/>
                    </a:ext>
                  </a:extLst>
                </a:gridCol>
              </a:tblGrid>
              <a:tr h="3347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 smtClean="0"/>
                        <a:t>类型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 smtClean="0"/>
                        <a:t>字节数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 smtClean="0"/>
                        <a:t>有效数字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 smtClean="0"/>
                        <a:t>数值范围（绝对值）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6261796"/>
                  </a:ext>
                </a:extLst>
              </a:tr>
              <a:tr h="3347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smtClean="0"/>
                        <a:t>float</a:t>
                      </a:r>
                      <a:endParaRPr lang="zh-CN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 smtClean="0"/>
                        <a:t>4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smtClean="0"/>
                        <a:t>6</a:t>
                      </a:r>
                      <a:endParaRPr lang="zh-CN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CN" sz="1800" dirty="0" smtClean="0"/>
                        <a:t>0</a:t>
                      </a:r>
                      <a:r>
                        <a:rPr lang="zh-CN" altLang="en-US" sz="1800" dirty="0" smtClean="0"/>
                        <a:t>以及</a:t>
                      </a:r>
                      <a:r>
                        <a:rPr lang="en-US" altLang="zh-CN" sz="1800" dirty="0" smtClean="0"/>
                        <a:t>1.2</a:t>
                      </a:r>
                      <a:r>
                        <a:rPr lang="zh-CN" altLang="en-US" sz="1800" dirty="0" smtClean="0"/>
                        <a:t>*</a:t>
                      </a:r>
                      <a:r>
                        <a:rPr lang="en-US" altLang="zh-CN" sz="1800" dirty="0" smtClean="0"/>
                        <a:t>10</a:t>
                      </a:r>
                      <a:r>
                        <a:rPr lang="en-US" altLang="zh-CN" sz="1800" baseline="30000" dirty="0" smtClean="0"/>
                        <a:t>-38</a:t>
                      </a:r>
                      <a:r>
                        <a:rPr lang="en-US" altLang="zh-CN" sz="1800" dirty="0" smtClean="0"/>
                        <a:t>~3.4</a:t>
                      </a:r>
                      <a:r>
                        <a:rPr lang="zh-CN" altLang="en-US" sz="1800" dirty="0" smtClean="0"/>
                        <a:t>*</a:t>
                      </a:r>
                      <a:r>
                        <a:rPr lang="en-US" altLang="zh-CN" sz="1800" dirty="0" smtClean="0"/>
                        <a:t>10</a:t>
                      </a:r>
                      <a:r>
                        <a:rPr lang="en-US" altLang="zh-CN" sz="1800" baseline="30000" dirty="0" smtClean="0"/>
                        <a:t>38</a:t>
                      </a:r>
                      <a:endParaRPr lang="zh-CN" altLang="en-US" sz="1800" baseline="30000" dirty="0"/>
                    </a:p>
                  </a:txBody>
                  <a:tcPr marL="900000" marR="900000" anchor="ctr"/>
                </a:tc>
                <a:extLst>
                  <a:ext uri="{0D108BD9-81ED-4DB2-BD59-A6C34878D82A}">
                    <a16:rowId xmlns:a16="http://schemas.microsoft.com/office/drawing/2014/main" val="899240883"/>
                  </a:ext>
                </a:extLst>
              </a:tr>
              <a:tr h="3347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smtClean="0"/>
                        <a:t>double</a:t>
                      </a:r>
                      <a:endParaRPr lang="zh-CN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 smtClean="0"/>
                        <a:t>8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smtClean="0"/>
                        <a:t>15</a:t>
                      </a:r>
                      <a:endParaRPr lang="zh-CN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di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0</a:t>
                      </a:r>
                      <a:r>
                        <a:rPr lang="zh-CN" altLang="en-US" sz="1800" dirty="0" smtClean="0"/>
                        <a:t>以及</a:t>
                      </a:r>
                      <a:r>
                        <a:rPr lang="en-US" altLang="zh-CN" sz="1800" dirty="0" smtClean="0"/>
                        <a:t>2.3</a:t>
                      </a:r>
                      <a:r>
                        <a:rPr lang="zh-CN" altLang="en-US" sz="1800" dirty="0" smtClean="0"/>
                        <a:t>*</a:t>
                      </a:r>
                      <a:r>
                        <a:rPr lang="en-US" altLang="zh-CN" sz="1800" dirty="0" smtClean="0"/>
                        <a:t>10</a:t>
                      </a:r>
                      <a:r>
                        <a:rPr lang="en-US" altLang="zh-CN" sz="1800" baseline="30000" dirty="0" smtClean="0"/>
                        <a:t>-308</a:t>
                      </a:r>
                      <a:r>
                        <a:rPr lang="en-US" altLang="zh-CN" sz="1800" dirty="0" smtClean="0"/>
                        <a:t>~1.7</a:t>
                      </a:r>
                      <a:r>
                        <a:rPr lang="zh-CN" altLang="en-US" sz="1800" dirty="0" smtClean="0"/>
                        <a:t>*</a:t>
                      </a:r>
                      <a:r>
                        <a:rPr lang="en-US" altLang="zh-CN" sz="1800" dirty="0" smtClean="0"/>
                        <a:t>10</a:t>
                      </a:r>
                      <a:r>
                        <a:rPr lang="en-US" altLang="zh-CN" sz="1800" baseline="30000" dirty="0" smtClean="0"/>
                        <a:t>308</a:t>
                      </a:r>
                      <a:endParaRPr lang="zh-CN" altLang="en-US" sz="1800" baseline="30000" dirty="0" smtClean="0"/>
                    </a:p>
                  </a:txBody>
                  <a:tcPr marL="900000" marR="900000" anchor="ctr"/>
                </a:tc>
                <a:extLst>
                  <a:ext uri="{0D108BD9-81ED-4DB2-BD59-A6C34878D82A}">
                    <a16:rowId xmlns:a16="http://schemas.microsoft.com/office/drawing/2014/main" val="913522912"/>
                  </a:ext>
                </a:extLst>
              </a:tr>
              <a:tr h="334764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smtClean="0"/>
                        <a:t>long double</a:t>
                      </a:r>
                      <a:endParaRPr lang="zh-CN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 smtClean="0"/>
                        <a:t>8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smtClean="0"/>
                        <a:t>15</a:t>
                      </a:r>
                      <a:endParaRPr lang="zh-CN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di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0</a:t>
                      </a:r>
                      <a:r>
                        <a:rPr lang="zh-CN" altLang="en-US" sz="1800" dirty="0" smtClean="0"/>
                        <a:t>以及</a:t>
                      </a:r>
                      <a:r>
                        <a:rPr lang="en-US" altLang="zh-CN" sz="1800" dirty="0" smtClean="0"/>
                        <a:t>2.3</a:t>
                      </a:r>
                      <a:r>
                        <a:rPr lang="zh-CN" altLang="en-US" sz="1800" dirty="0" smtClean="0"/>
                        <a:t>*</a:t>
                      </a:r>
                      <a:r>
                        <a:rPr lang="en-US" altLang="zh-CN" sz="1800" dirty="0" smtClean="0"/>
                        <a:t>10</a:t>
                      </a:r>
                      <a:r>
                        <a:rPr lang="en-US" altLang="zh-CN" sz="1800" baseline="30000" dirty="0" smtClean="0"/>
                        <a:t>-308</a:t>
                      </a:r>
                      <a:r>
                        <a:rPr lang="en-US" altLang="zh-CN" sz="1800" dirty="0" smtClean="0"/>
                        <a:t>~1.7</a:t>
                      </a:r>
                      <a:r>
                        <a:rPr lang="zh-CN" altLang="en-US" sz="1800" dirty="0" smtClean="0"/>
                        <a:t>*</a:t>
                      </a:r>
                      <a:r>
                        <a:rPr lang="en-US" altLang="zh-CN" sz="1800" dirty="0" smtClean="0"/>
                        <a:t>10</a:t>
                      </a:r>
                      <a:r>
                        <a:rPr lang="en-US" altLang="zh-CN" sz="1800" baseline="30000" dirty="0" smtClean="0"/>
                        <a:t>308</a:t>
                      </a:r>
                      <a:endParaRPr lang="zh-CN" altLang="en-US" sz="1800" baseline="30000" dirty="0" smtClean="0"/>
                    </a:p>
                  </a:txBody>
                  <a:tcPr marL="900000" marR="900000" anchor="ctr"/>
                </a:tc>
                <a:extLst>
                  <a:ext uri="{0D108BD9-81ED-4DB2-BD59-A6C34878D82A}">
                    <a16:rowId xmlns:a16="http://schemas.microsoft.com/office/drawing/2014/main" val="2586992659"/>
                  </a:ext>
                </a:extLst>
              </a:tr>
              <a:tr h="33476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smtClean="0"/>
                        <a:t>16</a:t>
                      </a:r>
                      <a:endParaRPr lang="zh-CN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 smtClean="0"/>
                        <a:t>19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di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0</a:t>
                      </a:r>
                      <a:r>
                        <a:rPr lang="zh-CN" altLang="en-US" sz="1800" dirty="0" smtClean="0"/>
                        <a:t>以及</a:t>
                      </a:r>
                      <a:r>
                        <a:rPr lang="en-US" altLang="zh-CN" sz="1800" dirty="0" smtClean="0"/>
                        <a:t>3.4</a:t>
                      </a:r>
                      <a:r>
                        <a:rPr lang="zh-CN" altLang="en-US" sz="1800" dirty="0" smtClean="0"/>
                        <a:t>*</a:t>
                      </a:r>
                      <a:r>
                        <a:rPr lang="en-US" altLang="zh-CN" sz="1800" dirty="0" smtClean="0"/>
                        <a:t>10</a:t>
                      </a:r>
                      <a:r>
                        <a:rPr lang="en-US" altLang="zh-CN" sz="1800" baseline="30000" dirty="0" smtClean="0"/>
                        <a:t>-4932</a:t>
                      </a:r>
                      <a:r>
                        <a:rPr lang="en-US" altLang="zh-CN" sz="1800" dirty="0" smtClean="0"/>
                        <a:t>~1.1</a:t>
                      </a:r>
                      <a:r>
                        <a:rPr lang="zh-CN" altLang="en-US" sz="1800" dirty="0" smtClean="0"/>
                        <a:t>*</a:t>
                      </a:r>
                      <a:r>
                        <a:rPr lang="en-US" altLang="zh-CN" sz="1800" dirty="0" smtClean="0"/>
                        <a:t>10</a:t>
                      </a:r>
                      <a:r>
                        <a:rPr lang="en-US" altLang="zh-CN" sz="1800" baseline="30000" dirty="0" smtClean="0"/>
                        <a:t>4932</a:t>
                      </a:r>
                      <a:endParaRPr lang="zh-CN" altLang="en-US" sz="1800" baseline="30000" dirty="0" smtClean="0"/>
                    </a:p>
                  </a:txBody>
                  <a:tcPr marL="900000" marR="900000" anchor="ctr"/>
                </a:tc>
                <a:extLst>
                  <a:ext uri="{0D108BD9-81ED-4DB2-BD59-A6C34878D82A}">
                    <a16:rowId xmlns:a16="http://schemas.microsoft.com/office/drawing/2014/main" val="3662252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623838"/>
      </p:ext>
    </p:extLst>
  </p:cSld>
  <p:clrMapOvr>
    <a:masterClrMapping/>
  </p:clrMapOvr>
  <p:transition>
    <p:cover/>
    <p:sndAc>
      <p:stSnd>
        <p:snd r:embed="rId4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54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454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31" grpId="0" autoUpdateAnimBg="0"/>
      <p:bldP spid="145473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4" name="Rectangle 7"/>
          <p:cNvSpPr>
            <a:spLocks noChangeArrowheads="1"/>
          </p:cNvSpPr>
          <p:nvPr/>
        </p:nvSpPr>
        <p:spPr bwMode="auto">
          <a:xfrm>
            <a:off x="2166938" y="676276"/>
            <a:ext cx="7772400" cy="116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浮点型数据的舍入误差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</a:rPr>
              <a:t>数据超过有效位数，则产生误差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</a:rPr>
              <a:t>要避免一个很大的数与一个很小的数加减</a:t>
            </a:r>
          </a:p>
        </p:txBody>
      </p:sp>
      <p:sp>
        <p:nvSpPr>
          <p:cNvPr id="147464" name="Text Box 8"/>
          <p:cNvSpPr txBox="1">
            <a:spLocks noChangeArrowheads="1"/>
          </p:cNvSpPr>
          <p:nvPr/>
        </p:nvSpPr>
        <p:spPr bwMode="auto">
          <a:xfrm>
            <a:off x="2563814" y="2231707"/>
            <a:ext cx="4202089" cy="3787833"/>
          </a:xfrm>
          <a:prstGeom prst="rect">
            <a:avLst/>
          </a:prstGeom>
          <a:solidFill>
            <a:srgbClr val="0033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bg1"/>
                </a:solidFill>
                <a:ea typeface="宋体" panose="02010600030101010101" pitchFamily="2" charset="-122"/>
              </a:rPr>
              <a:t>例</a:t>
            </a: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3.5 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浮点型数据的舍入误差 </a:t>
            </a:r>
            <a:endParaRPr lang="zh-CN" altLang="en-US" sz="2400" dirty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#include &lt;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stdio.h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2400" dirty="0" err="1" smtClean="0">
                <a:solidFill>
                  <a:schemeClr val="bg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main( )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{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 float a , b;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 a= 123456.789e5;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 b= a+20;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("%f \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n",b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); </a:t>
            </a:r>
            <a:endParaRPr lang="en-US" altLang="zh-CN" sz="2400" dirty="0" smtClean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return 0</a:t>
            </a: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;</a:t>
            </a:r>
            <a:endParaRPr lang="en-US" altLang="zh-CN" sz="2400" dirty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} 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764339" y="2324098"/>
            <a:ext cx="3563937" cy="908050"/>
            <a:chOff x="672" y="2753"/>
            <a:chExt cx="2245" cy="572"/>
          </a:xfrm>
        </p:grpSpPr>
        <p:sp>
          <p:nvSpPr>
            <p:cNvPr id="89100" name="Text Box 13"/>
            <p:cNvSpPr txBox="1">
              <a:spLocks noChangeArrowheads="1"/>
            </p:cNvSpPr>
            <p:nvPr/>
          </p:nvSpPr>
          <p:spPr bwMode="auto">
            <a:xfrm>
              <a:off x="882" y="3034"/>
              <a:ext cx="2035" cy="291"/>
            </a:xfrm>
            <a:prstGeom prst="rect">
              <a:avLst/>
            </a:prstGeom>
            <a:solidFill>
              <a:srgbClr val="000000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400" b="0">
                  <a:solidFill>
                    <a:schemeClr val="bg1"/>
                  </a:solidFill>
                  <a:ea typeface="宋体" panose="02010600030101010101" pitchFamily="2" charset="-122"/>
                </a:rPr>
                <a:t>12345678848.000000</a:t>
              </a:r>
            </a:p>
          </p:txBody>
        </p:sp>
        <p:sp>
          <p:nvSpPr>
            <p:cNvPr id="89101" name="Text Box 14"/>
            <p:cNvSpPr txBox="1">
              <a:spLocks noChangeArrowheads="1"/>
            </p:cNvSpPr>
            <p:nvPr/>
          </p:nvSpPr>
          <p:spPr bwMode="auto">
            <a:xfrm>
              <a:off x="672" y="2753"/>
              <a:ext cx="12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lang="en-US" altLang="zh-CN" sz="2400" b="0">
                  <a:solidFill>
                    <a:srgbClr val="000000"/>
                  </a:solidFill>
                  <a:ea typeface="宋体" panose="02010600030101010101" pitchFamily="2" charset="-122"/>
                </a:rPr>
                <a:t>   </a:t>
              </a:r>
              <a:r>
                <a:rPr lang="zh-CN" altLang="zh-CN" sz="2400" b="0">
                  <a:solidFill>
                    <a:srgbClr val="000000"/>
                  </a:solidFill>
                  <a:ea typeface="宋体" panose="02010600030101010101" pitchFamily="2" charset="-122"/>
                </a:rPr>
                <a:t>运行结果：</a:t>
              </a:r>
              <a:endParaRPr lang="zh-CN" altLang="en-US" sz="2400" b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6" name="MH_Title_1"/>
          <p:cNvSpPr/>
          <p:nvPr>
            <p:custDataLst>
              <p:tags r:id="rId1"/>
            </p:custDataLst>
          </p:nvPr>
        </p:nvSpPr>
        <p:spPr>
          <a:xfrm>
            <a:off x="1086516" y="76702"/>
            <a:ext cx="3716593" cy="403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数据类型：</a:t>
            </a: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浮点型</a:t>
            </a:r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 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AutoShape 139"/>
          <p:cNvSpPr>
            <a:spLocks noChangeArrowheads="1"/>
          </p:cNvSpPr>
          <p:nvPr/>
        </p:nvSpPr>
        <p:spPr bwMode="auto">
          <a:xfrm flipH="1">
            <a:off x="6584818" y="5363991"/>
            <a:ext cx="3878579" cy="1460207"/>
          </a:xfrm>
          <a:prstGeom prst="wedgeRectCallout">
            <a:avLst>
              <a:gd name="adj1" fmla="val 111369"/>
              <a:gd name="adj2" fmla="val -62576"/>
            </a:avLst>
          </a:prstGeom>
          <a:solidFill>
            <a:schemeClr val="folHlink"/>
          </a:solidFill>
          <a:ln w="25400">
            <a:solidFill>
              <a:srgbClr val="33CC33"/>
            </a:solidFill>
            <a:miter lim="800000"/>
            <a:headEnd/>
            <a:tailEnd/>
          </a:ln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72000" lvl="2" indent="0">
              <a:lnSpc>
                <a:spcPct val="150000"/>
              </a:lnSpc>
            </a:pPr>
            <a:r>
              <a:rPr lang="zh-CN" altLang="en-US" sz="2000" dirty="0">
                <a:solidFill>
                  <a:srgbClr val="FFFF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使用</a:t>
            </a:r>
            <a:r>
              <a:rPr lang="en-US" altLang="zh-CN" sz="2000" dirty="0" err="1">
                <a:solidFill>
                  <a:srgbClr val="FFFF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000" dirty="0">
                <a:solidFill>
                  <a:srgbClr val="FFFF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() </a:t>
            </a:r>
            <a:r>
              <a:rPr lang="zh-CN" altLang="en-US" sz="2000" dirty="0">
                <a:solidFill>
                  <a:srgbClr val="FFFF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时</a:t>
            </a:r>
            <a:r>
              <a:rPr lang="zh-CN" altLang="en-US" sz="2000" dirty="0" smtClean="0">
                <a:solidFill>
                  <a:srgbClr val="FFFF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与</a:t>
            </a:r>
            <a:r>
              <a:rPr lang="zh-CN" altLang="en-US" sz="2000" dirty="0">
                <a:solidFill>
                  <a:srgbClr val="FFFF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浮点型类</a:t>
            </a:r>
            <a:r>
              <a:rPr lang="zh-CN" altLang="en-US" sz="2000" dirty="0" smtClean="0">
                <a:solidFill>
                  <a:srgbClr val="FFFF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型</a:t>
            </a:r>
            <a:r>
              <a:rPr lang="zh-CN" altLang="en-US" sz="2000" dirty="0">
                <a:solidFill>
                  <a:srgbClr val="FFFF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对应的格式说明符是</a:t>
            </a:r>
            <a:r>
              <a:rPr lang="en-US" altLang="zh-CN" sz="2000" dirty="0" smtClean="0">
                <a:solidFill>
                  <a:srgbClr val="FFFF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%f</a:t>
            </a:r>
            <a:r>
              <a:rPr lang="zh-CN" altLang="en-US" sz="2000" dirty="0" smtClean="0">
                <a:solidFill>
                  <a:srgbClr val="FFFF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。</a:t>
            </a:r>
            <a:endParaRPr lang="en-US" altLang="zh-CN" sz="2000" dirty="0" smtClean="0">
              <a:solidFill>
                <a:srgbClr val="FFFF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marL="72000" lvl="2" indent="0">
              <a:lnSpc>
                <a:spcPct val="150000"/>
              </a:lnSpc>
            </a:pPr>
            <a:r>
              <a:rPr lang="zh-CN" altLang="en-US" sz="2000" dirty="0">
                <a:solidFill>
                  <a:srgbClr val="FFFF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隐含输出</a:t>
            </a:r>
            <a:r>
              <a:rPr lang="en-US" altLang="zh-CN" sz="2000" dirty="0">
                <a:solidFill>
                  <a:srgbClr val="FFFF00"/>
                </a:solidFill>
                <a:ea typeface="隶书" panose="02010509060101010101" pitchFamily="49" charset="-122"/>
              </a:rPr>
              <a:t>6</a:t>
            </a:r>
            <a:r>
              <a:rPr lang="zh-CN" altLang="en-US" sz="2000" dirty="0">
                <a:solidFill>
                  <a:srgbClr val="FFFF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位小数</a:t>
            </a:r>
            <a:endParaRPr lang="zh-CN" altLang="en-US" sz="2000" dirty="0">
              <a:solidFill>
                <a:srgbClr val="FFFF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813481"/>
      </p:ext>
    </p:extLst>
  </p:cSld>
  <p:clrMapOvr>
    <a:masterClrMapping/>
  </p:clrMapOvr>
  <p:transition>
    <p:cover/>
    <p:sndAc>
      <p:stSnd>
        <p:snd r:embed="rId4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74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4" grpId="0" animBg="1" autoUpdateAnimBg="0"/>
      <p:bldP spid="17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8" name="Rectangle 7"/>
          <p:cNvSpPr>
            <a:spLocks noChangeArrowheads="1"/>
          </p:cNvSpPr>
          <p:nvPr/>
        </p:nvSpPr>
        <p:spPr bwMode="auto">
          <a:xfrm>
            <a:off x="2312373" y="1046062"/>
            <a:ext cx="8488362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lang="zh-CN" altLang="en-US" sz="2800" dirty="0" smtClean="0">
                <a:solidFill>
                  <a:schemeClr val="tx1"/>
                </a:solidFill>
              </a:rPr>
              <a:t>字符</a:t>
            </a:r>
            <a:r>
              <a:rPr lang="zh-CN" altLang="en-US" sz="2800" dirty="0">
                <a:solidFill>
                  <a:schemeClr val="tx1"/>
                </a:solidFill>
              </a:rPr>
              <a:t>常量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schemeClr val="tx1"/>
                </a:solidFill>
                <a:latin typeface="隶书" panose="02010509060101010101" pitchFamily="49" charset="-122"/>
              </a:rPr>
              <a:t>定义</a:t>
            </a:r>
            <a:r>
              <a:rPr lang="en-US" altLang="zh-CN" sz="2400" dirty="0">
                <a:solidFill>
                  <a:schemeClr val="tx1"/>
                </a:solidFill>
                <a:latin typeface="隶书" panose="02010509060101010101" pitchFamily="49" charset="-122"/>
              </a:rPr>
              <a:t>:</a:t>
            </a:r>
            <a:r>
              <a:rPr lang="zh-CN" altLang="en-US" sz="2400" dirty="0">
                <a:solidFill>
                  <a:schemeClr val="tx1"/>
                </a:solidFill>
                <a:latin typeface="隶书" panose="02010509060101010101" pitchFamily="49" charset="-122"/>
              </a:rPr>
              <a:t>用</a:t>
            </a:r>
            <a:r>
              <a:rPr lang="zh-CN" altLang="en-US" sz="2400" dirty="0">
                <a:solidFill>
                  <a:srgbClr val="FF0000"/>
                </a:solidFill>
                <a:latin typeface="隶书" panose="02010509060101010101" pitchFamily="49" charset="-122"/>
              </a:rPr>
              <a:t>单引号</a:t>
            </a:r>
            <a:r>
              <a:rPr lang="zh-CN" altLang="en-US" sz="2400" dirty="0">
                <a:solidFill>
                  <a:schemeClr val="tx1"/>
                </a:solidFill>
                <a:latin typeface="隶书" panose="02010509060101010101" pitchFamily="49" charset="-122"/>
              </a:rPr>
              <a:t>括起来的</a:t>
            </a:r>
            <a:r>
              <a:rPr lang="zh-CN" altLang="en-US" sz="2400" dirty="0">
                <a:solidFill>
                  <a:srgbClr val="FF0000"/>
                </a:solidFill>
                <a:latin typeface="隶书" panose="02010509060101010101" pitchFamily="49" charset="-122"/>
              </a:rPr>
              <a:t>单个</a:t>
            </a:r>
            <a:r>
              <a:rPr lang="zh-CN" altLang="en-US" sz="2400" dirty="0">
                <a:solidFill>
                  <a:srgbClr val="0000FF"/>
                </a:solidFill>
                <a:latin typeface="隶书" panose="02010509060101010101" pitchFamily="49" charset="-122"/>
              </a:rPr>
              <a:t>字符</a:t>
            </a:r>
            <a:r>
              <a:rPr lang="zh-CN" altLang="en-US" sz="2400" dirty="0">
                <a:solidFill>
                  <a:schemeClr val="tx1"/>
                </a:solidFill>
                <a:latin typeface="隶书" panose="02010509060101010101" pitchFamily="49" charset="-122"/>
              </a:rPr>
              <a:t>或</a:t>
            </a:r>
            <a:r>
              <a:rPr lang="zh-CN" altLang="zh-CN" sz="2400" dirty="0">
                <a:solidFill>
                  <a:srgbClr val="0000FF"/>
                </a:solidFill>
                <a:latin typeface="隶书" panose="02010509060101010101" pitchFamily="49" charset="-122"/>
              </a:rPr>
              <a:t>转义字符</a:t>
            </a:r>
            <a:endParaRPr lang="zh-CN" altLang="en-US" sz="2400" dirty="0">
              <a:solidFill>
                <a:srgbClr val="0000FF"/>
              </a:solidFill>
              <a:latin typeface="隶书" panose="02010509060101010101" pitchFamily="49" charset="-122"/>
            </a:endParaRP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endParaRPr lang="zh-CN" altLang="en-US" sz="2000" dirty="0">
              <a:solidFill>
                <a:schemeClr val="tx1"/>
              </a:solidFill>
              <a:latin typeface="隶书" panose="02010509060101010101" pitchFamily="49" charset="-122"/>
            </a:endParaRP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1"/>
              </a:solidFill>
              <a:latin typeface="隶书" panose="02010509060101010101" pitchFamily="49" charset="-122"/>
            </a:endParaRP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schemeClr val="tx1"/>
                </a:solidFill>
                <a:latin typeface="隶书" panose="02010509060101010101" pitchFamily="49" charset="-122"/>
              </a:rPr>
              <a:t>字符常量的</a:t>
            </a:r>
            <a:r>
              <a:rPr lang="zh-CN" altLang="en-US" sz="2400" dirty="0">
                <a:solidFill>
                  <a:srgbClr val="FF0000"/>
                </a:solidFill>
                <a:latin typeface="隶书" panose="02010509060101010101" pitchFamily="49" charset="-122"/>
              </a:rPr>
              <a:t>值</a:t>
            </a:r>
            <a:r>
              <a:rPr lang="zh-CN" altLang="en-US" sz="2400" dirty="0">
                <a:solidFill>
                  <a:schemeClr val="tx1"/>
                </a:solidFill>
                <a:latin typeface="隶书" panose="02010509060101010101" pitchFamily="49" charset="-122"/>
              </a:rPr>
              <a:t>：该字符的</a:t>
            </a:r>
            <a:r>
              <a:rPr lang="en-US" altLang="zh-CN" sz="2400" dirty="0">
                <a:solidFill>
                  <a:srgbClr val="FF0000"/>
                </a:solidFill>
              </a:rPr>
              <a:t>ASCII</a:t>
            </a:r>
            <a:r>
              <a:rPr lang="zh-CN" altLang="zh-CN" sz="2400" dirty="0">
                <a:solidFill>
                  <a:srgbClr val="FF0000"/>
                </a:solidFill>
                <a:latin typeface="隶书" panose="02010509060101010101" pitchFamily="49" charset="-122"/>
              </a:rPr>
              <a:t>码</a:t>
            </a:r>
            <a:r>
              <a:rPr lang="zh-CN" altLang="en-US" sz="2400" dirty="0" smtClean="0">
                <a:solidFill>
                  <a:srgbClr val="FF0000"/>
                </a:solidFill>
                <a:latin typeface="隶书" panose="02010509060101010101" pitchFamily="49" charset="-122"/>
              </a:rPr>
              <a:t>值</a:t>
            </a:r>
            <a:endParaRPr lang="en-US" altLang="zh-CN" sz="2400" dirty="0" smtClean="0">
              <a:solidFill>
                <a:srgbClr val="FF0000"/>
              </a:solidFill>
              <a:latin typeface="隶书" panose="02010509060101010101" pitchFamily="49" charset="-122"/>
            </a:endParaRP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endParaRPr lang="zh-CN" altLang="en-US" sz="2400" dirty="0">
              <a:solidFill>
                <a:srgbClr val="FF0000"/>
              </a:solidFill>
              <a:latin typeface="隶书" panose="02010509060101010101" pitchFamily="49" charset="-122"/>
            </a:endParaRP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1"/>
              </a:solidFill>
              <a:latin typeface="隶书" panose="02010509060101010101" pitchFamily="49" charset="-122"/>
            </a:endParaRP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1"/>
              </a:solidFill>
              <a:latin typeface="隶书" panose="02010509060101010101" pitchFamily="49" charset="-122"/>
            </a:endParaRPr>
          </a:p>
          <a:p>
            <a:pPr lvl="2" eaLnBrk="1" hangingPunct="1"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schemeClr val="tx1"/>
                </a:solidFill>
                <a:latin typeface="隶书" panose="02010509060101010101" pitchFamily="49" charset="-122"/>
              </a:rPr>
              <a:t>定义格式：</a:t>
            </a:r>
            <a:r>
              <a:rPr lang="en-US" altLang="zh-CN" sz="2400" dirty="0">
                <a:solidFill>
                  <a:srgbClr val="FF0000"/>
                </a:solidFill>
              </a:rPr>
              <a:t>char </a:t>
            </a:r>
            <a:r>
              <a:rPr lang="zh-CN" altLang="en-US" sz="2400" dirty="0">
                <a:solidFill>
                  <a:srgbClr val="FF0000"/>
                </a:solidFill>
              </a:rPr>
              <a:t>变量名 </a:t>
            </a:r>
            <a:r>
              <a:rPr lang="en-US" altLang="zh-CN" sz="2400" dirty="0">
                <a:solidFill>
                  <a:srgbClr val="FF0000"/>
                </a:solidFill>
              </a:rPr>
              <a:t>= </a:t>
            </a:r>
            <a:r>
              <a:rPr lang="zh-CN" altLang="en-US" sz="2400" dirty="0" smtClean="0">
                <a:solidFill>
                  <a:srgbClr val="FF0000"/>
                </a:solidFill>
              </a:rPr>
              <a:t>值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2" eaLnBrk="1" hangingPunct="1">
              <a:buClr>
                <a:srgbClr val="FF3300"/>
              </a:buClr>
              <a:buFont typeface="Wingdings" panose="05000000000000000000" pitchFamily="2" charset="2"/>
              <a:buChar char="v"/>
            </a:pPr>
            <a:endParaRPr lang="zh-CN" altLang="en-US" sz="2400" dirty="0">
              <a:solidFill>
                <a:srgbClr val="FF0000"/>
              </a:solidFill>
            </a:endParaRPr>
          </a:p>
          <a:p>
            <a:pPr lvl="2" eaLnBrk="1" hangingPunct="1">
              <a:buClr>
                <a:srgbClr val="FF3300"/>
              </a:buClr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</a:endParaRP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zh-CN" sz="2400" dirty="0">
                <a:solidFill>
                  <a:srgbClr val="0000FF"/>
                </a:solidFill>
                <a:latin typeface="隶书" panose="02010509060101010101" pitchFamily="49" charset="-122"/>
              </a:rPr>
              <a:t>转义字符</a:t>
            </a:r>
            <a:r>
              <a:rPr lang="zh-CN" altLang="zh-CN" sz="2400" dirty="0">
                <a:solidFill>
                  <a:schemeClr val="tx1"/>
                </a:solidFill>
                <a:latin typeface="隶书" panose="02010509060101010101" pitchFamily="49" charset="-122"/>
              </a:rPr>
              <a:t>:</a:t>
            </a:r>
            <a:r>
              <a:rPr lang="zh-CN" altLang="en-US" sz="2400" dirty="0">
                <a:solidFill>
                  <a:schemeClr val="tx1"/>
                </a:solidFill>
                <a:latin typeface="隶书" panose="02010509060101010101" pitchFamily="49" charset="-122"/>
              </a:rPr>
              <a:t>反斜线后面跟一个字符或一个代码值表示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51560" name="Text Box 8"/>
          <p:cNvSpPr txBox="1">
            <a:spLocks noChangeArrowheads="1"/>
          </p:cNvSpPr>
          <p:nvPr/>
        </p:nvSpPr>
        <p:spPr bwMode="auto">
          <a:xfrm>
            <a:off x="4056064" y="2085975"/>
            <a:ext cx="3458745" cy="463846"/>
          </a:xfrm>
          <a:prstGeom prst="rect">
            <a:avLst/>
          </a:prstGeom>
          <a:solidFill>
            <a:schemeClr val="bg1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 b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如  ‘</a:t>
            </a: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a’    ‘A’    ‘\n’    ‘\t ’  </a:t>
            </a:r>
          </a:p>
        </p:txBody>
      </p:sp>
      <p:sp>
        <p:nvSpPr>
          <p:cNvPr id="151561" name="Rectangle 9"/>
          <p:cNvSpPr>
            <a:spLocks noChangeArrowheads="1"/>
          </p:cNvSpPr>
          <p:nvPr/>
        </p:nvSpPr>
        <p:spPr bwMode="auto">
          <a:xfrm>
            <a:off x="3916774" y="3291193"/>
            <a:ext cx="4234149" cy="833178"/>
          </a:xfrm>
          <a:prstGeom prst="rect">
            <a:avLst/>
          </a:prstGeom>
          <a:solidFill>
            <a:schemeClr val="bg1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zh-CN" sz="2400" b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如 </a:t>
            </a:r>
            <a:r>
              <a:rPr lang="zh-CN" altLang="en-US" sz="2400" b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400" b="0">
                <a:solidFill>
                  <a:schemeClr val="tx1"/>
                </a:solidFill>
                <a:ea typeface="隶书" panose="02010509060101010101" pitchFamily="49" charset="-122"/>
              </a:rPr>
              <a:t>‘</a:t>
            </a:r>
            <a:r>
              <a:rPr lang="en-US" altLang="zh-CN" sz="2400" b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en-US" altLang="zh-CN" sz="2400" b="0">
                <a:solidFill>
                  <a:schemeClr val="tx1"/>
                </a:solidFill>
                <a:ea typeface="隶书" panose="02010509060101010101" pitchFamily="49" charset="-122"/>
              </a:rPr>
              <a:t>’——</a:t>
            </a:r>
            <a:r>
              <a:rPr lang="en-US" altLang="zh-CN" sz="2400" b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97 </a:t>
            </a:r>
            <a:r>
              <a:rPr lang="zh-CN" altLang="en-US" sz="2400" b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zh-CN" altLang="zh-CN" sz="2400" b="0">
                <a:solidFill>
                  <a:schemeClr val="tx1"/>
                </a:solidFill>
                <a:ea typeface="隶书" panose="02010509060101010101" pitchFamily="49" charset="-122"/>
              </a:rPr>
              <a:t>‘</a:t>
            </a:r>
            <a:r>
              <a:rPr lang="en-US" altLang="zh-CN" sz="2400" b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lang="en-US" altLang="zh-CN" sz="2400" b="0">
                <a:solidFill>
                  <a:schemeClr val="tx1"/>
                </a:solidFill>
                <a:ea typeface="隶书" panose="02010509060101010101" pitchFamily="49" charset="-122"/>
              </a:rPr>
              <a:t>’——</a:t>
            </a:r>
            <a:r>
              <a:rPr lang="en-US" altLang="zh-CN" sz="2400" b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65</a:t>
            </a:r>
          </a:p>
          <a:p>
            <a:pPr>
              <a:spcBef>
                <a:spcPct val="0"/>
              </a:spcBef>
            </a:pPr>
            <a:r>
              <a:rPr lang="en-US" altLang="zh-CN" sz="2400" b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</a:t>
            </a:r>
            <a:r>
              <a:rPr lang="en-US" altLang="zh-CN" sz="2400" b="0">
                <a:solidFill>
                  <a:schemeClr val="tx1"/>
                </a:solidFill>
                <a:ea typeface="隶书" panose="02010509060101010101" pitchFamily="49" charset="-122"/>
              </a:rPr>
              <a:t>‘</a:t>
            </a:r>
            <a:r>
              <a:rPr lang="en-US" altLang="zh-CN" sz="2400" b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\n</a:t>
            </a:r>
            <a:r>
              <a:rPr lang="en-US" altLang="zh-CN" sz="2400" b="0">
                <a:solidFill>
                  <a:schemeClr val="tx1"/>
                </a:solidFill>
                <a:ea typeface="隶书" panose="02010509060101010101" pitchFamily="49" charset="-122"/>
              </a:rPr>
              <a:t>’——</a:t>
            </a:r>
            <a:r>
              <a:rPr lang="en-US" altLang="zh-CN" sz="2400" b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10, </a:t>
            </a:r>
            <a:r>
              <a:rPr lang="en-US" altLang="zh-CN" sz="2400" b="0">
                <a:solidFill>
                  <a:schemeClr val="tx1"/>
                </a:solidFill>
                <a:ea typeface="隶书" panose="02010509060101010101" pitchFamily="49" charset="-122"/>
              </a:rPr>
              <a:t>‘</a:t>
            </a:r>
            <a:r>
              <a:rPr lang="en-US" altLang="zh-CN" sz="2400" b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\t</a:t>
            </a:r>
            <a:r>
              <a:rPr lang="en-US" altLang="zh-CN" sz="2400" b="0">
                <a:solidFill>
                  <a:schemeClr val="tx1"/>
                </a:solidFill>
                <a:ea typeface="隶书" panose="02010509060101010101" pitchFamily="49" charset="-122"/>
              </a:rPr>
              <a:t>’——</a:t>
            </a:r>
            <a:r>
              <a:rPr lang="en-US" altLang="zh-CN" sz="2400" b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9</a:t>
            </a:r>
          </a:p>
        </p:txBody>
      </p:sp>
      <p:sp>
        <p:nvSpPr>
          <p:cNvPr id="151562" name="Rectangle 10"/>
          <p:cNvSpPr>
            <a:spLocks noChangeArrowheads="1"/>
          </p:cNvSpPr>
          <p:nvPr/>
        </p:nvSpPr>
        <p:spPr bwMode="auto">
          <a:xfrm>
            <a:off x="3369957" y="4865744"/>
            <a:ext cx="6735603" cy="463846"/>
          </a:xfrm>
          <a:prstGeom prst="rect">
            <a:avLst/>
          </a:prstGeom>
          <a:solidFill>
            <a:schemeClr val="bg1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400" b="0">
                <a:solidFill>
                  <a:schemeClr val="tx1"/>
                </a:solidFill>
                <a:ea typeface="隶书" panose="02010509060101010101" pitchFamily="49" charset="-122"/>
              </a:rPr>
              <a:t>char ch=65 </a:t>
            </a:r>
            <a:r>
              <a:rPr lang="zh-CN" altLang="en-US" sz="2400" b="0">
                <a:solidFill>
                  <a:schemeClr val="tx1"/>
                </a:solidFill>
                <a:ea typeface="隶书" panose="02010509060101010101" pitchFamily="49" charset="-122"/>
              </a:rPr>
              <a:t>与 </a:t>
            </a:r>
            <a:r>
              <a:rPr lang="en-US" altLang="zh-CN" sz="2400" b="0">
                <a:solidFill>
                  <a:schemeClr val="tx1"/>
                </a:solidFill>
                <a:ea typeface="隶书" panose="02010509060101010101" pitchFamily="49" charset="-122"/>
              </a:rPr>
              <a:t>char ch=</a:t>
            </a:r>
            <a:r>
              <a:rPr lang="zh-CN" altLang="zh-CN" sz="2400" b="0">
                <a:solidFill>
                  <a:schemeClr val="tx1"/>
                </a:solidFill>
                <a:ea typeface="隶书" panose="02010509060101010101" pitchFamily="49" charset="-122"/>
              </a:rPr>
              <a:t>‘</a:t>
            </a:r>
            <a:r>
              <a:rPr lang="en-US" altLang="zh-CN" sz="2400" b="0">
                <a:solidFill>
                  <a:schemeClr val="tx1"/>
                </a:solidFill>
                <a:ea typeface="隶书" panose="02010509060101010101" pitchFamily="49" charset="-122"/>
              </a:rPr>
              <a:t>A’ </a:t>
            </a:r>
            <a:r>
              <a:rPr lang="zh-CN" altLang="en-US" sz="2400" b="0">
                <a:solidFill>
                  <a:schemeClr val="tx1"/>
                </a:solidFill>
                <a:ea typeface="隶书" panose="02010509060101010101" pitchFamily="49" charset="-122"/>
              </a:rPr>
              <a:t>与</a:t>
            </a:r>
            <a:r>
              <a:rPr lang="en-US" altLang="zh-CN" sz="2400" b="0">
                <a:solidFill>
                  <a:schemeClr val="tx1"/>
                </a:solidFill>
                <a:ea typeface="隶书" panose="02010509060101010101" pitchFamily="49" charset="-122"/>
              </a:rPr>
              <a:t>char=‘\101’</a:t>
            </a:r>
            <a:r>
              <a:rPr lang="zh-CN" altLang="en-US" sz="2400" b="0">
                <a:solidFill>
                  <a:schemeClr val="tx1"/>
                </a:solidFill>
                <a:ea typeface="隶书" panose="02010509060101010101" pitchFamily="49" charset="-122"/>
              </a:rPr>
              <a:t>是等效的</a:t>
            </a:r>
          </a:p>
        </p:txBody>
      </p:sp>
      <p:sp>
        <p:nvSpPr>
          <p:cNvPr id="11" name="MH_Title_1"/>
          <p:cNvSpPr/>
          <p:nvPr>
            <p:custDataLst>
              <p:tags r:id="rId1"/>
            </p:custDataLst>
          </p:nvPr>
        </p:nvSpPr>
        <p:spPr>
          <a:xfrm>
            <a:off x="1313835" y="412538"/>
            <a:ext cx="3716593" cy="403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数据类型：字符型数据 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AutoShape 17"/>
          <p:cNvSpPr>
            <a:spLocks noChangeArrowheads="1"/>
          </p:cNvSpPr>
          <p:nvPr/>
        </p:nvSpPr>
        <p:spPr bwMode="auto">
          <a:xfrm>
            <a:off x="9258500" y="2317898"/>
            <a:ext cx="2514600" cy="1447800"/>
          </a:xfrm>
          <a:prstGeom prst="wedgeEllipseCallout">
            <a:avLst>
              <a:gd name="adj1" fmla="val -129326"/>
              <a:gd name="adj2" fmla="val -51321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/>
            <a:r>
              <a:rPr lang="zh-CN" altLang="en-US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只能是英文的单引号</a:t>
            </a:r>
          </a:p>
        </p:txBody>
      </p:sp>
    </p:spTree>
    <p:extLst>
      <p:ext uri="{BB962C8B-B14F-4D97-AF65-F5344CB8AC3E}">
        <p14:creationId xmlns:p14="http://schemas.microsoft.com/office/powerpoint/2010/main" val="1969961141"/>
      </p:ext>
    </p:extLst>
  </p:cSld>
  <p:clrMapOvr>
    <a:masterClrMapping/>
  </p:clrMapOvr>
  <p:transition>
    <p:cover/>
    <p:sndAc>
      <p:stSnd>
        <p:snd r:embed="rId4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15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515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515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60" grpId="0" animBg="1" autoUpdateAnimBg="0"/>
      <p:bldP spid="151561" grpId="0" animBg="1" autoUpdateAnimBg="0"/>
      <p:bldP spid="151562" grpId="0" animBg="1" autoUpdateAnimBg="0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2" name="Rectangle 7"/>
          <p:cNvSpPr>
            <a:spLocks noChangeArrowheads="1"/>
          </p:cNvSpPr>
          <p:nvPr/>
        </p:nvSpPr>
        <p:spPr bwMode="auto">
          <a:xfrm>
            <a:off x="2179638" y="446089"/>
            <a:ext cx="77597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endParaRPr lang="zh-CN" altLang="zh-CN" sz="3200">
              <a:solidFill>
                <a:schemeClr val="tx1"/>
              </a:solidFill>
            </a:endParaRPr>
          </a:p>
        </p:txBody>
      </p:sp>
      <p:grpSp>
        <p:nvGrpSpPr>
          <p:cNvPr id="91143" name="Group 59"/>
          <p:cNvGrpSpPr>
            <a:grpSpLocks/>
          </p:cNvGrpSpPr>
          <p:nvPr/>
        </p:nvGrpSpPr>
        <p:grpSpPr bwMode="auto">
          <a:xfrm>
            <a:off x="1782764" y="442914"/>
            <a:ext cx="8651875" cy="3800475"/>
            <a:chOff x="163" y="279"/>
            <a:chExt cx="5450" cy="2394"/>
          </a:xfrm>
        </p:grpSpPr>
        <p:sp>
          <p:nvSpPr>
            <p:cNvPr id="91152" name="Oval 9">
              <a:hlinkClick r:id="" action="ppaction://noaction" highlightClick="1"/>
            </p:cNvPr>
            <p:cNvSpPr>
              <a:spLocks noChangeArrowheads="1"/>
            </p:cNvSpPr>
            <p:nvPr/>
          </p:nvSpPr>
          <p:spPr bwMode="auto">
            <a:xfrm>
              <a:off x="636" y="1702"/>
              <a:ext cx="338" cy="240"/>
            </a:xfrm>
            <a:prstGeom prst="ellipse">
              <a:avLst/>
            </a:prstGeom>
            <a:gradFill rotWithShape="0">
              <a:gsLst>
                <a:gs pos="0">
                  <a:srgbClr val="FF9900"/>
                </a:gs>
                <a:gs pos="100000">
                  <a:srgbClr val="AE68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fol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2400" b="0">
                  <a:solidFill>
                    <a:schemeClr val="tx1"/>
                  </a:solidFill>
                  <a:ea typeface="宋体" panose="02010600030101010101" pitchFamily="2" charset="-122"/>
                </a:rPr>
                <a:t>&lt;</a:t>
              </a:r>
            </a:p>
          </p:txBody>
        </p:sp>
        <p:grpSp>
          <p:nvGrpSpPr>
            <p:cNvPr id="91153" name="Group 10"/>
            <p:cNvGrpSpPr>
              <a:grpSpLocks/>
            </p:cNvGrpSpPr>
            <p:nvPr/>
          </p:nvGrpSpPr>
          <p:grpSpPr bwMode="auto">
            <a:xfrm>
              <a:off x="163" y="279"/>
              <a:ext cx="5450" cy="2394"/>
              <a:chOff x="166" y="977"/>
              <a:chExt cx="5414" cy="2394"/>
            </a:xfrm>
          </p:grpSpPr>
          <p:sp>
            <p:nvSpPr>
              <p:cNvPr id="91192" name="Rectangle 11"/>
              <p:cNvSpPr>
                <a:spLocks noChangeArrowheads="1"/>
              </p:cNvSpPr>
              <p:nvPr/>
            </p:nvSpPr>
            <p:spPr bwMode="auto">
              <a:xfrm>
                <a:off x="166" y="1296"/>
                <a:ext cx="5414" cy="207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endParaRPr lang="zh-CN" altLang="zh-CN" sz="40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91193" name="Rectangle 12"/>
              <p:cNvSpPr>
                <a:spLocks noChangeArrowheads="1"/>
              </p:cNvSpPr>
              <p:nvPr/>
            </p:nvSpPr>
            <p:spPr bwMode="auto">
              <a:xfrm>
                <a:off x="433" y="977"/>
                <a:ext cx="4896" cy="3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lvl="2" algn="ctr" eaLnBrk="1" hangingPunct="1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None/>
                </a:pPr>
                <a:r>
                  <a:rPr lang="zh-CN" altLang="en-US" sz="2800" dirty="0" smtClean="0">
                    <a:solidFill>
                      <a:schemeClr val="tx1"/>
                    </a:solidFill>
                  </a:rPr>
                  <a:t>转义字符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及其含义</a:t>
                </a:r>
              </a:p>
            </p:txBody>
          </p:sp>
        </p:grpSp>
        <p:grpSp>
          <p:nvGrpSpPr>
            <p:cNvPr id="91154" name="Group 58"/>
            <p:cNvGrpSpPr>
              <a:grpSpLocks/>
            </p:cNvGrpSpPr>
            <p:nvPr/>
          </p:nvGrpSpPr>
          <p:grpSpPr bwMode="auto">
            <a:xfrm>
              <a:off x="319" y="654"/>
              <a:ext cx="5268" cy="2019"/>
              <a:chOff x="319" y="654"/>
              <a:chExt cx="5268" cy="2019"/>
            </a:xfrm>
          </p:grpSpPr>
          <p:sp>
            <p:nvSpPr>
              <p:cNvPr id="91164" name="Text Box 14"/>
              <p:cNvSpPr txBox="1">
                <a:spLocks noChangeArrowheads="1"/>
              </p:cNvSpPr>
              <p:nvPr/>
            </p:nvSpPr>
            <p:spPr bwMode="auto">
              <a:xfrm>
                <a:off x="319" y="654"/>
                <a:ext cx="756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zh-CN" altLang="en-US" sz="2000" b="0">
                    <a:solidFill>
                      <a:schemeClr val="tx1"/>
                    </a:solidFill>
                    <a:ea typeface="宋体" panose="02010600030101010101" pitchFamily="2" charset="-122"/>
                  </a:rPr>
                  <a:t>转义字符</a:t>
                </a:r>
                <a:endParaRPr lang="zh-CN" altLang="en-US" sz="40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91165" name="Text Box 15"/>
              <p:cNvSpPr txBox="1">
                <a:spLocks noChangeArrowheads="1"/>
              </p:cNvSpPr>
              <p:nvPr/>
            </p:nvSpPr>
            <p:spPr bwMode="auto">
              <a:xfrm>
                <a:off x="1672" y="654"/>
                <a:ext cx="436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zh-CN" altLang="en-US" sz="2000" b="0">
                    <a:solidFill>
                      <a:schemeClr val="tx1"/>
                    </a:solidFill>
                    <a:ea typeface="宋体" panose="02010600030101010101" pitchFamily="2" charset="-122"/>
                  </a:rPr>
                  <a:t>含义</a:t>
                </a:r>
                <a:endParaRPr lang="zh-CN" altLang="en-US" sz="40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91166" name="Text Box 16"/>
              <p:cNvSpPr txBox="1">
                <a:spLocks noChangeArrowheads="1"/>
              </p:cNvSpPr>
              <p:nvPr/>
            </p:nvSpPr>
            <p:spPr bwMode="auto">
              <a:xfrm>
                <a:off x="406" y="953"/>
                <a:ext cx="240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sz="2000" b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\n</a:t>
                </a:r>
                <a:endParaRPr lang="en-US" altLang="zh-CN" sz="20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91167" name="Text Box 17"/>
              <p:cNvSpPr txBox="1">
                <a:spLocks noChangeArrowheads="1"/>
              </p:cNvSpPr>
              <p:nvPr/>
            </p:nvSpPr>
            <p:spPr bwMode="auto">
              <a:xfrm>
                <a:off x="397" y="1247"/>
                <a:ext cx="240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sz="2000" b="0">
                    <a:solidFill>
                      <a:schemeClr val="tx1"/>
                    </a:solidFill>
                    <a:ea typeface="宋体" panose="02010600030101010101" pitchFamily="2" charset="-122"/>
                  </a:rPr>
                  <a:t>\v</a:t>
                </a:r>
                <a:endParaRPr lang="en-US" altLang="zh-CN" sz="40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91168" name="Text Box 18"/>
              <p:cNvSpPr txBox="1">
                <a:spLocks noChangeArrowheads="1"/>
              </p:cNvSpPr>
              <p:nvPr/>
            </p:nvSpPr>
            <p:spPr bwMode="auto">
              <a:xfrm>
                <a:off x="433" y="1541"/>
                <a:ext cx="213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sz="2000" b="0">
                    <a:solidFill>
                      <a:schemeClr val="tx1"/>
                    </a:solidFill>
                    <a:ea typeface="宋体" panose="02010600030101010101" pitchFamily="2" charset="-122"/>
                  </a:rPr>
                  <a:t>\r</a:t>
                </a:r>
                <a:endParaRPr lang="en-US" altLang="zh-CN" sz="40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91169" name="Text Box 19"/>
              <p:cNvSpPr txBox="1">
                <a:spLocks noChangeArrowheads="1"/>
              </p:cNvSpPr>
              <p:nvPr/>
            </p:nvSpPr>
            <p:spPr bwMode="auto">
              <a:xfrm>
                <a:off x="414" y="1835"/>
                <a:ext cx="231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sz="2000" b="0">
                    <a:solidFill>
                      <a:schemeClr val="tx1"/>
                    </a:solidFill>
                    <a:ea typeface="宋体" panose="02010600030101010101" pitchFamily="2" charset="-122"/>
                  </a:rPr>
                  <a:t>\a</a:t>
                </a:r>
                <a:endParaRPr lang="en-US" altLang="zh-CN" sz="40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91170" name="Text Box 20"/>
              <p:cNvSpPr txBox="1">
                <a:spLocks noChangeArrowheads="1"/>
              </p:cNvSpPr>
              <p:nvPr/>
            </p:nvSpPr>
            <p:spPr bwMode="auto">
              <a:xfrm>
                <a:off x="433" y="2085"/>
                <a:ext cx="213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sz="2000" b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\‘</a:t>
                </a:r>
                <a:endParaRPr lang="en-US" altLang="zh-CN" sz="40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91171" name="Text Box 21"/>
              <p:cNvSpPr txBox="1">
                <a:spLocks noChangeArrowheads="1"/>
              </p:cNvSpPr>
              <p:nvPr/>
            </p:nvSpPr>
            <p:spPr bwMode="auto">
              <a:xfrm>
                <a:off x="406" y="2423"/>
                <a:ext cx="401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sz="2000" b="0">
                    <a:solidFill>
                      <a:srgbClr val="0000FF"/>
                    </a:solidFill>
                    <a:ea typeface="宋体" panose="02010600030101010101" pitchFamily="2" charset="-122"/>
                  </a:rPr>
                  <a:t>\ddd</a:t>
                </a:r>
                <a:endParaRPr lang="en-US" altLang="zh-CN" sz="40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91172" name="Text Box 22"/>
              <p:cNvSpPr txBox="1">
                <a:spLocks noChangeArrowheads="1"/>
              </p:cNvSpPr>
              <p:nvPr/>
            </p:nvSpPr>
            <p:spPr bwMode="auto">
              <a:xfrm>
                <a:off x="2944" y="910"/>
                <a:ext cx="204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sz="2000" b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\t</a:t>
                </a:r>
                <a:endParaRPr lang="en-US" altLang="zh-CN" sz="40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91173" name="Text Box 23"/>
              <p:cNvSpPr txBox="1">
                <a:spLocks noChangeArrowheads="1"/>
              </p:cNvSpPr>
              <p:nvPr/>
            </p:nvSpPr>
            <p:spPr bwMode="auto">
              <a:xfrm>
                <a:off x="2945" y="1226"/>
                <a:ext cx="240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sz="2000" b="0">
                    <a:solidFill>
                      <a:schemeClr val="tx1"/>
                    </a:solidFill>
                    <a:ea typeface="宋体" panose="02010600030101010101" pitchFamily="2" charset="-122"/>
                  </a:rPr>
                  <a:t>\b</a:t>
                </a:r>
                <a:endParaRPr lang="en-US" altLang="zh-CN" sz="40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91174" name="Text Box 24"/>
              <p:cNvSpPr txBox="1">
                <a:spLocks noChangeArrowheads="1"/>
              </p:cNvSpPr>
              <p:nvPr/>
            </p:nvSpPr>
            <p:spPr bwMode="auto">
              <a:xfrm>
                <a:off x="2944" y="1541"/>
                <a:ext cx="213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sz="2000" b="0">
                    <a:solidFill>
                      <a:schemeClr val="tx1"/>
                    </a:solidFill>
                    <a:ea typeface="宋体" panose="02010600030101010101" pitchFamily="2" charset="-122"/>
                  </a:rPr>
                  <a:t>\f</a:t>
                </a:r>
                <a:endParaRPr lang="en-US" altLang="zh-CN" sz="40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91175" name="Text Box 25"/>
              <p:cNvSpPr txBox="1">
                <a:spLocks noChangeArrowheads="1"/>
              </p:cNvSpPr>
              <p:nvPr/>
            </p:nvSpPr>
            <p:spPr bwMode="auto">
              <a:xfrm>
                <a:off x="2980" y="1835"/>
                <a:ext cx="205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sz="2000" b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\\</a:t>
                </a:r>
                <a:endParaRPr lang="en-US" altLang="zh-CN" sz="40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91176" name="Text Box 26"/>
              <p:cNvSpPr txBox="1">
                <a:spLocks noChangeArrowheads="1"/>
              </p:cNvSpPr>
              <p:nvPr/>
            </p:nvSpPr>
            <p:spPr bwMode="auto">
              <a:xfrm>
                <a:off x="2980" y="2085"/>
                <a:ext cx="232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sz="2000" b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\“</a:t>
                </a:r>
                <a:endParaRPr lang="en-US" altLang="zh-CN" sz="40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91177" name="Text Box 27"/>
              <p:cNvSpPr txBox="1">
                <a:spLocks noChangeArrowheads="1"/>
              </p:cNvSpPr>
              <p:nvPr/>
            </p:nvSpPr>
            <p:spPr bwMode="auto">
              <a:xfrm>
                <a:off x="2944" y="2423"/>
                <a:ext cx="400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sz="2000" b="0">
                    <a:solidFill>
                      <a:srgbClr val="0000FF"/>
                    </a:solidFill>
                    <a:ea typeface="宋体" panose="02010600030101010101" pitchFamily="2" charset="-122"/>
                  </a:rPr>
                  <a:t>\xhh</a:t>
                </a:r>
                <a:endParaRPr lang="en-US" altLang="zh-CN" sz="40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91178" name="Text Box 28"/>
              <p:cNvSpPr txBox="1">
                <a:spLocks noChangeArrowheads="1"/>
              </p:cNvSpPr>
              <p:nvPr/>
            </p:nvSpPr>
            <p:spPr bwMode="auto">
              <a:xfrm>
                <a:off x="2759" y="654"/>
                <a:ext cx="756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zh-CN" altLang="en-US" sz="2000" b="0">
                    <a:solidFill>
                      <a:schemeClr val="tx1"/>
                    </a:solidFill>
                    <a:ea typeface="宋体" panose="02010600030101010101" pitchFamily="2" charset="-122"/>
                  </a:rPr>
                  <a:t>转义字符</a:t>
                </a:r>
                <a:endParaRPr lang="zh-CN" altLang="en-US" sz="40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91179" name="Text Box 29"/>
              <p:cNvSpPr txBox="1">
                <a:spLocks noChangeArrowheads="1"/>
              </p:cNvSpPr>
              <p:nvPr/>
            </p:nvSpPr>
            <p:spPr bwMode="auto">
              <a:xfrm>
                <a:off x="4151" y="654"/>
                <a:ext cx="436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zh-CN" altLang="en-US" sz="2000" b="0">
                    <a:solidFill>
                      <a:schemeClr val="tx1"/>
                    </a:solidFill>
                    <a:ea typeface="宋体" panose="02010600030101010101" pitchFamily="2" charset="-122"/>
                  </a:rPr>
                  <a:t>含义</a:t>
                </a:r>
                <a:endParaRPr lang="zh-CN" altLang="en-US" sz="40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91180" name="Text Box 30"/>
              <p:cNvSpPr txBox="1">
                <a:spLocks noChangeArrowheads="1"/>
              </p:cNvSpPr>
              <p:nvPr/>
            </p:nvSpPr>
            <p:spPr bwMode="auto">
              <a:xfrm>
                <a:off x="1615" y="953"/>
                <a:ext cx="436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zh-CN" altLang="en-US" sz="2000" b="0">
                    <a:solidFill>
                      <a:schemeClr val="tx1"/>
                    </a:solidFill>
                    <a:ea typeface="宋体" panose="02010600030101010101" pitchFamily="2" charset="-122"/>
                  </a:rPr>
                  <a:t>换行</a:t>
                </a:r>
                <a:endParaRPr lang="zh-CN" altLang="en-US" sz="40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91181" name="Text Box 31"/>
              <p:cNvSpPr txBox="1">
                <a:spLocks noChangeArrowheads="1"/>
              </p:cNvSpPr>
              <p:nvPr/>
            </p:nvSpPr>
            <p:spPr bwMode="auto">
              <a:xfrm>
                <a:off x="1437" y="1226"/>
                <a:ext cx="756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zh-CN" altLang="en-US" sz="2000" b="0">
                    <a:solidFill>
                      <a:schemeClr val="tx1"/>
                    </a:solidFill>
                    <a:ea typeface="宋体" panose="02010600030101010101" pitchFamily="2" charset="-122"/>
                  </a:rPr>
                  <a:t>垂直制表</a:t>
                </a:r>
                <a:endParaRPr lang="zh-CN" altLang="en-US" sz="40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91182" name="Text Box 32"/>
              <p:cNvSpPr txBox="1">
                <a:spLocks noChangeArrowheads="1"/>
              </p:cNvSpPr>
              <p:nvPr/>
            </p:nvSpPr>
            <p:spPr bwMode="auto">
              <a:xfrm>
                <a:off x="1426" y="1525"/>
                <a:ext cx="1236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zh-CN" altLang="en-US" sz="2000" b="0">
                    <a:solidFill>
                      <a:schemeClr val="tx1"/>
                    </a:solidFill>
                    <a:ea typeface="宋体" panose="02010600030101010101" pitchFamily="2" charset="-122"/>
                  </a:rPr>
                  <a:t>回车（不换行）</a:t>
                </a:r>
                <a:endParaRPr lang="zh-CN" altLang="en-US" sz="40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91183" name="Text Box 33"/>
              <p:cNvSpPr txBox="1">
                <a:spLocks noChangeArrowheads="1"/>
              </p:cNvSpPr>
              <p:nvPr/>
            </p:nvSpPr>
            <p:spPr bwMode="auto">
              <a:xfrm>
                <a:off x="1615" y="1835"/>
                <a:ext cx="436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zh-CN" altLang="en-US" sz="2000" b="0">
                    <a:solidFill>
                      <a:schemeClr val="tx1"/>
                    </a:solidFill>
                    <a:ea typeface="宋体" panose="02010600030101010101" pitchFamily="2" charset="-122"/>
                  </a:rPr>
                  <a:t>响铃</a:t>
                </a:r>
                <a:endParaRPr lang="zh-CN" altLang="en-US" sz="40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91184" name="Text Box 34"/>
              <p:cNvSpPr txBox="1">
                <a:spLocks noChangeArrowheads="1"/>
              </p:cNvSpPr>
              <p:nvPr/>
            </p:nvSpPr>
            <p:spPr bwMode="auto">
              <a:xfrm>
                <a:off x="1512" y="2085"/>
                <a:ext cx="596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zh-CN" altLang="en-US" sz="2000" b="0">
                    <a:solidFill>
                      <a:schemeClr val="tx1"/>
                    </a:solidFill>
                    <a:ea typeface="宋体" panose="02010600030101010101" pitchFamily="2" charset="-122"/>
                  </a:rPr>
                  <a:t>单引号</a:t>
                </a:r>
                <a:endParaRPr lang="zh-CN" altLang="en-US" sz="40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91185" name="Text Box 35"/>
              <p:cNvSpPr txBox="1">
                <a:spLocks noChangeArrowheads="1"/>
              </p:cNvSpPr>
              <p:nvPr/>
            </p:nvSpPr>
            <p:spPr bwMode="auto">
              <a:xfrm>
                <a:off x="1049" y="2423"/>
                <a:ext cx="1716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sz="2000" b="0">
                    <a:solidFill>
                      <a:schemeClr val="tx1"/>
                    </a:solidFill>
                    <a:ea typeface="宋体" panose="02010600030101010101" pitchFamily="2" charset="-122"/>
                  </a:rPr>
                  <a:t>3</a:t>
                </a:r>
                <a:r>
                  <a:rPr lang="zh-CN" altLang="en-US" sz="2000" b="0">
                    <a:solidFill>
                      <a:schemeClr val="tx1"/>
                    </a:solidFill>
                    <a:ea typeface="宋体" panose="02010600030101010101" pitchFamily="2" charset="-122"/>
                  </a:rPr>
                  <a:t>位</a:t>
                </a:r>
                <a:r>
                  <a:rPr lang="en-US" altLang="zh-CN" sz="2000" b="0">
                    <a:solidFill>
                      <a:schemeClr val="tx1"/>
                    </a:solidFill>
                    <a:ea typeface="宋体" panose="02010600030101010101" pitchFamily="2" charset="-122"/>
                  </a:rPr>
                  <a:t>8</a:t>
                </a:r>
                <a:r>
                  <a:rPr lang="zh-CN" altLang="en-US" sz="2000" b="0">
                    <a:solidFill>
                      <a:schemeClr val="tx1"/>
                    </a:solidFill>
                    <a:ea typeface="宋体" panose="02010600030101010101" pitchFamily="2" charset="-122"/>
                  </a:rPr>
                  <a:t>进制数代表的字符</a:t>
                </a:r>
                <a:endParaRPr lang="zh-CN" altLang="en-US" sz="40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91186" name="Text Box 36"/>
              <p:cNvSpPr txBox="1">
                <a:spLocks noChangeArrowheads="1"/>
              </p:cNvSpPr>
              <p:nvPr/>
            </p:nvSpPr>
            <p:spPr bwMode="auto">
              <a:xfrm>
                <a:off x="3951" y="955"/>
                <a:ext cx="1636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zh-CN" altLang="en-US" sz="2000" b="0">
                    <a:solidFill>
                      <a:schemeClr val="tx1"/>
                    </a:solidFill>
                    <a:ea typeface="宋体" panose="02010600030101010101" pitchFamily="2" charset="-122"/>
                  </a:rPr>
                  <a:t>水平制表（右移</a:t>
                </a:r>
                <a:r>
                  <a:rPr lang="en-US" altLang="zh-CN" sz="2000" b="0">
                    <a:solidFill>
                      <a:schemeClr val="tx1"/>
                    </a:solidFill>
                    <a:ea typeface="宋体" panose="02010600030101010101" pitchFamily="2" charset="-122"/>
                  </a:rPr>
                  <a:t>8</a:t>
                </a:r>
                <a:r>
                  <a:rPr lang="zh-CN" altLang="en-US" sz="2000" b="0">
                    <a:solidFill>
                      <a:schemeClr val="tx1"/>
                    </a:solidFill>
                    <a:ea typeface="宋体" panose="02010600030101010101" pitchFamily="2" charset="-122"/>
                  </a:rPr>
                  <a:t>格）</a:t>
                </a:r>
                <a:endParaRPr lang="zh-CN" altLang="en-US" sz="40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91187" name="Text Box 37"/>
              <p:cNvSpPr txBox="1">
                <a:spLocks noChangeArrowheads="1"/>
              </p:cNvSpPr>
              <p:nvPr/>
            </p:nvSpPr>
            <p:spPr bwMode="auto">
              <a:xfrm>
                <a:off x="4327" y="1226"/>
                <a:ext cx="437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zh-CN" altLang="en-US" sz="2000" b="0">
                    <a:solidFill>
                      <a:schemeClr val="tx1"/>
                    </a:solidFill>
                    <a:ea typeface="宋体" panose="02010600030101010101" pitchFamily="2" charset="-122"/>
                  </a:rPr>
                  <a:t>退格</a:t>
                </a:r>
                <a:endParaRPr lang="zh-CN" altLang="en-US" sz="40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91188" name="Text Box 38"/>
              <p:cNvSpPr txBox="1">
                <a:spLocks noChangeArrowheads="1"/>
              </p:cNvSpPr>
              <p:nvPr/>
            </p:nvSpPr>
            <p:spPr bwMode="auto">
              <a:xfrm>
                <a:off x="4327" y="1541"/>
                <a:ext cx="437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zh-CN" altLang="en-US" sz="2000" b="0">
                    <a:solidFill>
                      <a:schemeClr val="tx1"/>
                    </a:solidFill>
                    <a:ea typeface="宋体" panose="02010600030101010101" pitchFamily="2" charset="-122"/>
                  </a:rPr>
                  <a:t>换页</a:t>
                </a:r>
                <a:endParaRPr lang="zh-CN" altLang="en-US" sz="40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91189" name="Text Box 39"/>
              <p:cNvSpPr txBox="1">
                <a:spLocks noChangeArrowheads="1"/>
              </p:cNvSpPr>
              <p:nvPr/>
            </p:nvSpPr>
            <p:spPr bwMode="auto">
              <a:xfrm>
                <a:off x="4327" y="1835"/>
                <a:ext cx="597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zh-CN" altLang="en-US" sz="2000" b="0">
                    <a:solidFill>
                      <a:schemeClr val="tx1"/>
                    </a:solidFill>
                    <a:ea typeface="宋体" panose="02010600030101010101" pitchFamily="2" charset="-122"/>
                  </a:rPr>
                  <a:t>反斜线</a:t>
                </a:r>
                <a:endParaRPr lang="zh-CN" altLang="en-US" sz="40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91190" name="Text Box 40"/>
              <p:cNvSpPr txBox="1">
                <a:spLocks noChangeArrowheads="1"/>
              </p:cNvSpPr>
              <p:nvPr/>
            </p:nvSpPr>
            <p:spPr bwMode="auto">
              <a:xfrm>
                <a:off x="4327" y="2129"/>
                <a:ext cx="597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zh-CN" altLang="en-US" sz="2000" b="0">
                    <a:solidFill>
                      <a:schemeClr val="tx1"/>
                    </a:solidFill>
                    <a:ea typeface="宋体" panose="02010600030101010101" pitchFamily="2" charset="-122"/>
                  </a:rPr>
                  <a:t>双引号</a:t>
                </a:r>
                <a:endParaRPr lang="zh-CN" altLang="en-US" sz="40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91191" name="Text Box 41"/>
              <p:cNvSpPr txBox="1">
                <a:spLocks noChangeArrowheads="1"/>
              </p:cNvSpPr>
              <p:nvPr/>
            </p:nvSpPr>
            <p:spPr bwMode="auto">
              <a:xfrm>
                <a:off x="3654" y="2379"/>
                <a:ext cx="1796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sz="2000" b="0">
                    <a:solidFill>
                      <a:schemeClr val="tx1"/>
                    </a:solidFill>
                    <a:ea typeface="宋体" panose="02010600030101010101" pitchFamily="2" charset="-122"/>
                  </a:rPr>
                  <a:t>2</a:t>
                </a:r>
                <a:r>
                  <a:rPr lang="zh-CN" altLang="en-US" sz="2000" b="0">
                    <a:solidFill>
                      <a:schemeClr val="tx1"/>
                    </a:solidFill>
                    <a:ea typeface="宋体" panose="02010600030101010101" pitchFamily="2" charset="-122"/>
                  </a:rPr>
                  <a:t>位</a:t>
                </a:r>
                <a:r>
                  <a:rPr lang="en-US" altLang="zh-CN" sz="2000" b="0">
                    <a:solidFill>
                      <a:schemeClr val="tx1"/>
                    </a:solidFill>
                    <a:ea typeface="宋体" panose="02010600030101010101" pitchFamily="2" charset="-122"/>
                  </a:rPr>
                  <a:t>16</a:t>
                </a:r>
                <a:r>
                  <a:rPr lang="zh-CN" altLang="en-US" sz="2000" b="0">
                    <a:solidFill>
                      <a:schemeClr val="tx1"/>
                    </a:solidFill>
                    <a:ea typeface="宋体" panose="02010600030101010101" pitchFamily="2" charset="-122"/>
                  </a:rPr>
                  <a:t>进制数代表的字符</a:t>
                </a:r>
                <a:endParaRPr lang="zh-CN" altLang="en-US" sz="40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91155" name="Line 42"/>
            <p:cNvSpPr>
              <a:spLocks noChangeShapeType="1"/>
            </p:cNvSpPr>
            <p:nvPr/>
          </p:nvSpPr>
          <p:spPr bwMode="auto">
            <a:xfrm>
              <a:off x="2759" y="598"/>
              <a:ext cx="0" cy="2075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56" name="Line 43"/>
            <p:cNvSpPr>
              <a:spLocks noChangeShapeType="1"/>
            </p:cNvSpPr>
            <p:nvPr/>
          </p:nvSpPr>
          <p:spPr bwMode="auto">
            <a:xfrm>
              <a:off x="1049" y="598"/>
              <a:ext cx="0" cy="2075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57" name="Line 44"/>
            <p:cNvSpPr>
              <a:spLocks noChangeShapeType="1"/>
            </p:cNvSpPr>
            <p:nvPr/>
          </p:nvSpPr>
          <p:spPr bwMode="auto">
            <a:xfrm>
              <a:off x="3655" y="598"/>
              <a:ext cx="0" cy="2075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58" name="Line 45"/>
            <p:cNvSpPr>
              <a:spLocks noChangeShapeType="1"/>
            </p:cNvSpPr>
            <p:nvPr/>
          </p:nvSpPr>
          <p:spPr bwMode="auto">
            <a:xfrm>
              <a:off x="163" y="910"/>
              <a:ext cx="545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59" name="Line 46"/>
            <p:cNvSpPr>
              <a:spLocks noChangeShapeType="1"/>
            </p:cNvSpPr>
            <p:nvPr/>
          </p:nvSpPr>
          <p:spPr bwMode="auto">
            <a:xfrm>
              <a:off x="163" y="1203"/>
              <a:ext cx="545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60" name="Line 47"/>
            <p:cNvSpPr>
              <a:spLocks noChangeShapeType="1"/>
            </p:cNvSpPr>
            <p:nvPr/>
          </p:nvSpPr>
          <p:spPr bwMode="auto">
            <a:xfrm>
              <a:off x="163" y="1497"/>
              <a:ext cx="545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61" name="Line 48"/>
            <p:cNvSpPr>
              <a:spLocks noChangeShapeType="1"/>
            </p:cNvSpPr>
            <p:nvPr/>
          </p:nvSpPr>
          <p:spPr bwMode="auto">
            <a:xfrm>
              <a:off x="163" y="1791"/>
              <a:ext cx="545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62" name="Line 49"/>
            <p:cNvSpPr>
              <a:spLocks noChangeShapeType="1"/>
            </p:cNvSpPr>
            <p:nvPr/>
          </p:nvSpPr>
          <p:spPr bwMode="auto">
            <a:xfrm>
              <a:off x="163" y="2085"/>
              <a:ext cx="545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63" name="Line 50"/>
            <p:cNvSpPr>
              <a:spLocks noChangeShapeType="1"/>
            </p:cNvSpPr>
            <p:nvPr/>
          </p:nvSpPr>
          <p:spPr bwMode="auto">
            <a:xfrm>
              <a:off x="163" y="2379"/>
              <a:ext cx="545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3651" name="Text Box 51"/>
          <p:cNvSpPr txBox="1">
            <a:spLocks noChangeArrowheads="1"/>
          </p:cNvSpPr>
          <p:nvPr/>
        </p:nvSpPr>
        <p:spPr bwMode="auto">
          <a:xfrm>
            <a:off x="4087814" y="4156246"/>
            <a:ext cx="4127500" cy="2679837"/>
          </a:xfrm>
          <a:prstGeom prst="rect">
            <a:avLst/>
          </a:prstGeom>
          <a:solidFill>
            <a:srgbClr val="0033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bg1"/>
                </a:solidFill>
                <a:ea typeface="宋体" panose="02010600030101010101" pitchFamily="2" charset="-122"/>
                <a:sym typeface="Webdings" panose="05030102010509060703" pitchFamily="18" charset="2"/>
              </a:rPr>
              <a:t>例</a:t>
            </a: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  <a:sym typeface="Webdings" panose="05030102010509060703" pitchFamily="18" charset="2"/>
              </a:rPr>
              <a:t>3.5   </a:t>
            </a:r>
            <a:r>
              <a:rPr lang="zh-CN" altLang="en-US" sz="2400" dirty="0">
                <a:solidFill>
                  <a:schemeClr val="bg1"/>
                </a:solidFill>
                <a:ea typeface="宋体" panose="02010600030101010101" pitchFamily="2" charset="-122"/>
                <a:sym typeface="Webdings" panose="05030102010509060703" pitchFamily="18" charset="2"/>
              </a:rPr>
              <a:t>转义字符的使用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#include &lt;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stdio.h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2400" dirty="0" err="1" smtClean="0">
                <a:solidFill>
                  <a:schemeClr val="bg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main( )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{  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(“  ab  c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\t 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de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\</a:t>
            </a:r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r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\</a:t>
            </a:r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t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g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\n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”);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(“h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\</a:t>
            </a:r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t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\b\</a:t>
            </a:r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b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j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k</a:t>
            </a: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”);</a:t>
            </a:r>
          </a:p>
          <a:p>
            <a:pPr>
              <a:spcBef>
                <a:spcPct val="0"/>
              </a:spcBef>
            </a:pP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    return 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;</a:t>
            </a:r>
            <a:endParaRPr lang="en-US" altLang="zh-CN" sz="2400" dirty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}</a:t>
            </a:r>
          </a:p>
        </p:txBody>
      </p:sp>
      <p:grpSp>
        <p:nvGrpSpPr>
          <p:cNvPr id="5" name="Group 52"/>
          <p:cNvGrpSpPr>
            <a:grpSpLocks/>
          </p:cNvGrpSpPr>
          <p:nvPr/>
        </p:nvGrpSpPr>
        <p:grpSpPr bwMode="auto">
          <a:xfrm>
            <a:off x="8393113" y="4387850"/>
            <a:ext cx="1573212" cy="1258888"/>
            <a:chOff x="574" y="2516"/>
            <a:chExt cx="991" cy="793"/>
          </a:xfrm>
        </p:grpSpPr>
        <p:sp>
          <p:nvSpPr>
            <p:cNvPr id="91150" name="Text Box 53"/>
            <p:cNvSpPr txBox="1">
              <a:spLocks noChangeArrowheads="1"/>
            </p:cNvSpPr>
            <p:nvPr/>
          </p:nvSpPr>
          <p:spPr bwMode="auto">
            <a:xfrm>
              <a:off x="663" y="2863"/>
              <a:ext cx="902" cy="446"/>
            </a:xfrm>
            <a:prstGeom prst="rect">
              <a:avLst/>
            </a:prstGeom>
            <a:solidFill>
              <a:srgbClr val="333300"/>
            </a:solidFill>
            <a:ln w="38100">
              <a:solidFill>
                <a:srgbClr val="33CCCC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f          </a:t>
              </a:r>
              <a:r>
                <a:rPr lang="en-US" altLang="zh-CN" sz="2000" dirty="0" err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gde</a:t>
              </a:r>
              <a:endPara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h         j k</a:t>
              </a:r>
              <a:endPara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3" panose="05040102010807070707" pitchFamily="18" charset="2"/>
              </a:endParaRPr>
            </a:p>
          </p:txBody>
        </p:sp>
        <p:sp>
          <p:nvSpPr>
            <p:cNvPr id="91151" name="Text Box 54"/>
            <p:cNvSpPr txBox="1">
              <a:spLocks noChangeArrowheads="1"/>
            </p:cNvSpPr>
            <p:nvPr/>
          </p:nvSpPr>
          <p:spPr bwMode="auto">
            <a:xfrm>
              <a:off x="574" y="2516"/>
              <a:ext cx="9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显示结果：</a:t>
              </a: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8" name="MH_Title_1"/>
          <p:cNvSpPr/>
          <p:nvPr>
            <p:custDataLst>
              <p:tags r:id="rId1"/>
            </p:custDataLst>
          </p:nvPr>
        </p:nvSpPr>
        <p:spPr>
          <a:xfrm>
            <a:off x="1122234" y="204788"/>
            <a:ext cx="3716593" cy="403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数据类型：字符型数据 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7023551"/>
      </p:ext>
    </p:extLst>
  </p:cSld>
  <p:clrMapOvr>
    <a:masterClrMapping/>
  </p:clrMapOvr>
  <p:transition>
    <p:cover/>
    <p:sndAc>
      <p:stSnd>
        <p:snd r:embed="rId4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1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6" name="Rectangle 7"/>
          <p:cNvSpPr>
            <a:spLocks noChangeArrowheads="1"/>
          </p:cNvSpPr>
          <p:nvPr/>
        </p:nvSpPr>
        <p:spPr bwMode="auto">
          <a:xfrm>
            <a:off x="1878014" y="433389"/>
            <a:ext cx="8243887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字符变量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</a:rPr>
              <a:t>存放字符常量，占用一个字节，存放</a:t>
            </a:r>
            <a:r>
              <a:rPr lang="zh-CN" altLang="en-US" sz="2400" dirty="0">
                <a:solidFill>
                  <a:srgbClr val="FF0000"/>
                </a:solidFill>
              </a:rPr>
              <a:t>一个</a:t>
            </a:r>
            <a:r>
              <a:rPr lang="zh-CN" altLang="en-US" sz="2400" dirty="0">
                <a:solidFill>
                  <a:schemeClr val="tx1"/>
                </a:solidFill>
              </a:rPr>
              <a:t>字符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</a:rPr>
              <a:t>定义形式：               赋值：</a:t>
            </a:r>
          </a:p>
          <a:p>
            <a:pPr lvl="4" eaLnBrk="1" hangingPunct="1">
              <a:spcBef>
                <a:spcPct val="20000"/>
              </a:spcBef>
              <a:buClr>
                <a:srgbClr val="FF00FF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char c1,c2;                   </a:t>
            </a:r>
            <a:r>
              <a:rPr lang="en-US" altLang="zh-CN" sz="2400" dirty="0" smtClean="0">
                <a:solidFill>
                  <a:schemeClr val="tx1"/>
                </a:solidFill>
              </a:rPr>
              <a:t>c1=‘a’;c2</a:t>
            </a:r>
            <a:r>
              <a:rPr lang="en-US" altLang="zh-CN" sz="2400" dirty="0">
                <a:solidFill>
                  <a:schemeClr val="tx1"/>
                </a:solidFill>
              </a:rPr>
              <a:t>=‘b’;</a:t>
            </a:r>
          </a:p>
        </p:txBody>
      </p:sp>
      <p:sp>
        <p:nvSpPr>
          <p:cNvPr id="155656" name="Rectangle 8"/>
          <p:cNvSpPr>
            <a:spLocks noChangeArrowheads="1"/>
          </p:cNvSpPr>
          <p:nvPr/>
        </p:nvSpPr>
        <p:spPr bwMode="auto">
          <a:xfrm>
            <a:off x="1878013" y="2300288"/>
            <a:ext cx="7916862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字符数据在内存中的存储形式及其使用方法</a:t>
            </a:r>
            <a:endParaRPr lang="zh-CN" altLang="en-US" sz="3200" dirty="0">
              <a:solidFill>
                <a:schemeClr val="tx1"/>
              </a:solidFill>
            </a:endParaRP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</a:rPr>
              <a:t>以二进制存放字符的</a:t>
            </a:r>
            <a:r>
              <a:rPr lang="en-US" altLang="zh-CN" sz="2400" dirty="0">
                <a:solidFill>
                  <a:schemeClr val="tx1"/>
                </a:solidFill>
              </a:rPr>
              <a:t>ASCII</a:t>
            </a:r>
            <a:r>
              <a:rPr lang="zh-CN" altLang="en-US" sz="2400" dirty="0">
                <a:solidFill>
                  <a:schemeClr val="tx1"/>
                </a:solidFill>
              </a:rPr>
              <a:t>码值（</a:t>
            </a:r>
            <a:r>
              <a:rPr lang="en-US" altLang="zh-CN" sz="2400" dirty="0" smtClean="0">
                <a:solidFill>
                  <a:schemeClr val="tx1"/>
                </a:solidFill>
              </a:rPr>
              <a:t>0~127</a:t>
            </a:r>
            <a:r>
              <a:rPr lang="zh-CN" altLang="en-US" sz="2400" dirty="0" smtClean="0">
                <a:solidFill>
                  <a:schemeClr val="tx1"/>
                </a:solidFill>
              </a:rPr>
              <a:t>整数</a:t>
            </a:r>
            <a:r>
              <a:rPr lang="zh-CN" altLang="en-US" sz="2400" dirty="0">
                <a:solidFill>
                  <a:schemeClr val="tx1"/>
                </a:solidFill>
              </a:rPr>
              <a:t>）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</a:rPr>
              <a:t>与整数的存储形式类似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800" dirty="0">
                <a:solidFill>
                  <a:schemeClr val="tx1"/>
                </a:solidFill>
              </a:rPr>
              <a:t>以字符或整数形式输出</a:t>
            </a:r>
          </a:p>
        </p:txBody>
      </p:sp>
      <p:sp>
        <p:nvSpPr>
          <p:cNvPr id="155657" name="Text Box 9"/>
          <p:cNvSpPr txBox="1">
            <a:spLocks noChangeArrowheads="1"/>
          </p:cNvSpPr>
          <p:nvPr/>
        </p:nvSpPr>
        <p:spPr bwMode="auto">
          <a:xfrm>
            <a:off x="6955761" y="3070167"/>
            <a:ext cx="3764470" cy="3787833"/>
          </a:xfrm>
          <a:prstGeom prst="rect">
            <a:avLst/>
          </a:prstGeom>
          <a:solidFill>
            <a:srgbClr val="0033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bg1"/>
                </a:solidFill>
                <a:ea typeface="宋体" panose="02010600030101010101" pitchFamily="2" charset="-122"/>
              </a:rPr>
              <a:t>例</a:t>
            </a: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3.6  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向字符变量赋整数</a:t>
            </a:r>
            <a:r>
              <a:rPr lang="zh-CN" altLang="en-US" sz="2400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#include &lt;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stdio.h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2400" dirty="0" err="1" smtClean="0">
                <a:solidFill>
                  <a:schemeClr val="bg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main( )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{ char c1,c2 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 c1=97 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c2=98 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(“%c %c \n",c1,c2);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(“%d %d \n",c1,c2</a:t>
            </a: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);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return 0;</a:t>
            </a:r>
          </a:p>
          <a:p>
            <a:pPr>
              <a:spcBef>
                <a:spcPct val="0"/>
              </a:spcBef>
            </a:pP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} </a:t>
            </a:r>
            <a:endParaRPr lang="en-US" altLang="zh-CN" sz="2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881438" y="5649914"/>
            <a:ext cx="2919412" cy="852487"/>
            <a:chOff x="850" y="2629"/>
            <a:chExt cx="1839" cy="537"/>
          </a:xfrm>
        </p:grpSpPr>
        <p:sp>
          <p:nvSpPr>
            <p:cNvPr id="92173" name="Text Box 11"/>
            <p:cNvSpPr txBox="1">
              <a:spLocks noChangeArrowheads="1"/>
            </p:cNvSpPr>
            <p:nvPr/>
          </p:nvSpPr>
          <p:spPr bwMode="auto">
            <a:xfrm>
              <a:off x="1790" y="2630"/>
              <a:ext cx="899" cy="536"/>
            </a:xfrm>
            <a:prstGeom prst="rect">
              <a:avLst/>
            </a:prstGeom>
            <a:solidFill>
              <a:srgbClr val="000000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400">
                  <a:solidFill>
                    <a:schemeClr val="bg1"/>
                  </a:solidFill>
                  <a:ea typeface="宋体" panose="02010600030101010101" pitchFamily="2" charset="-122"/>
                </a:rPr>
                <a:t>  a      b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400">
                  <a:solidFill>
                    <a:schemeClr val="bg1"/>
                  </a:solidFill>
                  <a:ea typeface="宋体" panose="02010600030101010101" pitchFamily="2" charset="-122"/>
                </a:rPr>
                <a:t>97     98</a:t>
              </a:r>
            </a:p>
          </p:txBody>
        </p:sp>
        <p:sp>
          <p:nvSpPr>
            <p:cNvPr id="92174" name="Text Box 12"/>
            <p:cNvSpPr txBox="1">
              <a:spLocks noChangeArrowheads="1"/>
            </p:cNvSpPr>
            <p:nvPr/>
          </p:nvSpPr>
          <p:spPr bwMode="auto">
            <a:xfrm>
              <a:off x="850" y="2629"/>
              <a:ext cx="108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lang="zh-CN" altLang="zh-CN" sz="2400">
                  <a:solidFill>
                    <a:srgbClr val="000000"/>
                  </a:solidFill>
                  <a:ea typeface="宋体" panose="02010600030101010101" pitchFamily="2" charset="-122"/>
                </a:rPr>
                <a:t>运行结果：</a:t>
              </a: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55662" name="Text Box 14"/>
          <p:cNvSpPr txBox="1">
            <a:spLocks noChangeArrowheads="1"/>
          </p:cNvSpPr>
          <p:nvPr/>
        </p:nvSpPr>
        <p:spPr bwMode="auto">
          <a:xfrm>
            <a:off x="1530350" y="4305300"/>
            <a:ext cx="5297488" cy="4572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 b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输出形式取决于</a:t>
            </a:r>
            <a:r>
              <a:rPr lang="en-US" altLang="zh-CN" sz="2400" b="0">
                <a:solidFill>
                  <a:srgbClr val="0000FF"/>
                </a:solidFill>
                <a:ea typeface="宋体" panose="02010600030101010101" pitchFamily="2" charset="-122"/>
              </a:rPr>
              <a:t>printf</a:t>
            </a:r>
            <a:r>
              <a:rPr lang="zh-CN" altLang="en-US" sz="2400" b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函数中的格式符</a:t>
            </a:r>
          </a:p>
        </p:txBody>
      </p:sp>
      <p:sp>
        <p:nvSpPr>
          <p:cNvPr id="155663" name="Text Box 15"/>
          <p:cNvSpPr txBox="1">
            <a:spLocks noChangeArrowheads="1"/>
          </p:cNvSpPr>
          <p:nvPr/>
        </p:nvSpPr>
        <p:spPr bwMode="auto">
          <a:xfrm>
            <a:off x="1268361" y="4773613"/>
            <a:ext cx="5559477" cy="830997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格式符为</a:t>
            </a:r>
            <a:r>
              <a:rPr lang="zh-CN" altLang="en-US" sz="2400" b="0" dirty="0">
                <a:solidFill>
                  <a:schemeClr val="tx1"/>
                </a:solidFill>
                <a:ea typeface="宋体" panose="02010600030101010101" pitchFamily="2" charset="-122"/>
              </a:rPr>
              <a:t>“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%c</a:t>
            </a:r>
            <a:r>
              <a:rPr lang="en-US" altLang="zh-CN" sz="2400" b="0" dirty="0">
                <a:solidFill>
                  <a:schemeClr val="tx1"/>
                </a:solidFill>
                <a:ea typeface="宋体" panose="02010600030101010101" pitchFamily="2" charset="-122"/>
              </a:rPr>
              <a:t>”</a:t>
            </a: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时输出的变量值为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</a:t>
            </a:r>
          </a:p>
          <a:p>
            <a:pPr>
              <a:spcBef>
                <a:spcPct val="0"/>
              </a:spcBef>
            </a:pP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格式符为</a:t>
            </a:r>
            <a:r>
              <a:rPr lang="zh-CN" altLang="en-US" sz="2400" b="0" dirty="0">
                <a:solidFill>
                  <a:schemeClr val="tx1"/>
                </a:solidFill>
                <a:ea typeface="宋体" panose="02010600030101010101" pitchFamily="2" charset="-122"/>
              </a:rPr>
              <a:t>“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%d</a:t>
            </a:r>
            <a:r>
              <a:rPr lang="en-US" altLang="zh-CN" sz="2400" b="0" dirty="0">
                <a:solidFill>
                  <a:schemeClr val="tx1"/>
                </a:solidFill>
                <a:ea typeface="宋体" panose="02010600030101010101" pitchFamily="2" charset="-122"/>
              </a:rPr>
              <a:t>"</a:t>
            </a: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时输出的变量值为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整数</a:t>
            </a:r>
          </a:p>
        </p:txBody>
      </p:sp>
      <p:sp>
        <p:nvSpPr>
          <p:cNvPr id="15" name="MH_Title_1"/>
          <p:cNvSpPr/>
          <p:nvPr>
            <p:custDataLst>
              <p:tags r:id="rId1"/>
            </p:custDataLst>
          </p:nvPr>
        </p:nvSpPr>
        <p:spPr>
          <a:xfrm>
            <a:off x="709279" y="72648"/>
            <a:ext cx="3716593" cy="403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数据类型：字符型数据 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472393"/>
      </p:ext>
    </p:extLst>
  </p:cSld>
  <p:clrMapOvr>
    <a:masterClrMapping/>
  </p:clrMapOvr>
  <p:transition>
    <p:cover/>
    <p:sndAc>
      <p:stSnd>
        <p:snd r:embed="rId4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56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56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3" dur="500"/>
                                        <p:tgtEl>
                                          <p:spTgt spid="1556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7" dur="500"/>
                                        <p:tgtEl>
                                          <p:spTgt spid="1556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6" grpId="0" autoUpdateAnimBg="0"/>
      <p:bldP spid="155657" grpId="0" animBg="1" autoUpdateAnimBg="0"/>
      <p:bldP spid="155662" grpId="0" animBg="1" autoUpdateAnimBg="0"/>
      <p:bldP spid="155663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90" name="Rectangle 7"/>
          <p:cNvSpPr>
            <a:spLocks noChangeArrowheads="1"/>
          </p:cNvSpPr>
          <p:nvPr/>
        </p:nvSpPr>
        <p:spPr bwMode="auto">
          <a:xfrm>
            <a:off x="2179639" y="637813"/>
            <a:ext cx="5591175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lang="zh-CN" altLang="en-US" sz="2800">
                <a:solidFill>
                  <a:schemeClr val="tx1"/>
                </a:solidFill>
              </a:rPr>
              <a:t>对字符数据进行算术运算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>
                <a:solidFill>
                  <a:schemeClr val="tx1"/>
                </a:solidFill>
              </a:rPr>
              <a:t>实质是对其</a:t>
            </a:r>
            <a:r>
              <a:rPr lang="en-US" altLang="zh-CN" sz="2000">
                <a:solidFill>
                  <a:schemeClr val="tx1"/>
                </a:solidFill>
              </a:rPr>
              <a:t>ASCII</a:t>
            </a:r>
            <a:r>
              <a:rPr lang="zh-CN" altLang="en-US" sz="2000">
                <a:solidFill>
                  <a:schemeClr val="tx1"/>
                </a:solidFill>
              </a:rPr>
              <a:t>值进行算术运算</a:t>
            </a:r>
          </a:p>
        </p:txBody>
      </p:sp>
      <p:sp>
        <p:nvSpPr>
          <p:cNvPr id="157704" name="Text Box 8"/>
          <p:cNvSpPr txBox="1">
            <a:spLocks noChangeArrowheads="1"/>
          </p:cNvSpPr>
          <p:nvPr/>
        </p:nvSpPr>
        <p:spPr bwMode="auto">
          <a:xfrm>
            <a:off x="2251076" y="1585551"/>
            <a:ext cx="3581728" cy="4157165"/>
          </a:xfrm>
          <a:prstGeom prst="rect">
            <a:avLst/>
          </a:prstGeom>
          <a:solidFill>
            <a:srgbClr val="0033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bg1"/>
                </a:solidFill>
                <a:ea typeface="宋体" panose="02010600030101010101" pitchFamily="2" charset="-122"/>
              </a:rPr>
              <a:t>例</a:t>
            </a: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3.7  </a:t>
            </a:r>
            <a:r>
              <a:rPr lang="zh-CN" altLang="en-US" sz="2400" dirty="0">
                <a:solidFill>
                  <a:schemeClr val="bg1"/>
                </a:solidFill>
                <a:ea typeface="宋体" panose="02010600030101010101" pitchFamily="2" charset="-122"/>
              </a:rPr>
              <a:t>大小写字母的转换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#include &lt;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stdio.h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2400" dirty="0" err="1" smtClean="0">
                <a:solidFill>
                  <a:schemeClr val="bg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main( )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{char c1,c2 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 c1=‘a’ 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 c2=‘b’ 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 c1=c1-32;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 c2=c2-32;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(“%c %c ",c1,c2</a:t>
            </a: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);</a:t>
            </a:r>
          </a:p>
          <a:p>
            <a:pPr>
              <a:spcBef>
                <a:spcPct val="0"/>
              </a:spcBef>
            </a:pP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  return 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;</a:t>
            </a:r>
            <a:endParaRPr lang="en-US" altLang="zh-CN" sz="2400" dirty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} 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635376" y="5586046"/>
            <a:ext cx="2919413" cy="463550"/>
            <a:chOff x="850" y="2629"/>
            <a:chExt cx="1839" cy="292"/>
          </a:xfrm>
        </p:grpSpPr>
        <p:sp>
          <p:nvSpPr>
            <p:cNvPr id="93197" name="Text Box 10"/>
            <p:cNvSpPr txBox="1">
              <a:spLocks noChangeArrowheads="1"/>
            </p:cNvSpPr>
            <p:nvPr/>
          </p:nvSpPr>
          <p:spPr bwMode="auto">
            <a:xfrm>
              <a:off x="1790" y="2630"/>
              <a:ext cx="899" cy="291"/>
            </a:xfrm>
            <a:prstGeom prst="rect">
              <a:avLst/>
            </a:prstGeom>
            <a:solidFill>
              <a:srgbClr val="000000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bg1"/>
                  </a:solidFill>
                  <a:ea typeface="宋体" panose="02010600030101010101" pitchFamily="2" charset="-122"/>
                </a:rPr>
                <a:t>  A      B</a:t>
              </a:r>
            </a:p>
          </p:txBody>
        </p:sp>
        <p:sp>
          <p:nvSpPr>
            <p:cNvPr id="93198" name="Text Box 11"/>
            <p:cNvSpPr txBox="1">
              <a:spLocks noChangeArrowheads="1"/>
            </p:cNvSpPr>
            <p:nvPr/>
          </p:nvSpPr>
          <p:spPr bwMode="auto">
            <a:xfrm>
              <a:off x="850" y="2629"/>
              <a:ext cx="108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lang="zh-CN" altLang="zh-CN" sz="2400">
                  <a:solidFill>
                    <a:srgbClr val="000000"/>
                  </a:solidFill>
                  <a:ea typeface="宋体" panose="02010600030101010101" pitchFamily="2" charset="-122"/>
                </a:rPr>
                <a:t>运行结果：</a:t>
              </a: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57708" name="Rectangle 12"/>
          <p:cNvSpPr>
            <a:spLocks noChangeArrowheads="1"/>
          </p:cNvSpPr>
          <p:nvPr/>
        </p:nvSpPr>
        <p:spPr bwMode="auto">
          <a:xfrm>
            <a:off x="5473727" y="1634762"/>
            <a:ext cx="5053013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lang="zh-CN" altLang="en-US" sz="2800" dirty="0">
                <a:solidFill>
                  <a:schemeClr val="tx1"/>
                </a:solidFill>
              </a:rPr>
              <a:t>字符型与整型间互相赋值</a:t>
            </a:r>
          </a:p>
        </p:txBody>
      </p:sp>
      <p:sp>
        <p:nvSpPr>
          <p:cNvPr id="157710" name="Text Box 14"/>
          <p:cNvSpPr txBox="1">
            <a:spLocks noChangeArrowheads="1"/>
          </p:cNvSpPr>
          <p:nvPr/>
        </p:nvSpPr>
        <p:spPr bwMode="auto">
          <a:xfrm>
            <a:off x="6982102" y="2331503"/>
            <a:ext cx="3514401" cy="4526497"/>
          </a:xfrm>
          <a:prstGeom prst="rect">
            <a:avLst/>
          </a:prstGeom>
          <a:solidFill>
            <a:srgbClr val="0033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bg1"/>
                </a:solidFill>
                <a:ea typeface="宋体" panose="02010600030101010101" pitchFamily="2" charset="-122"/>
              </a:rPr>
              <a:t>例：  互相赋值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#include &lt;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stdio.h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2400" dirty="0" err="1" smtClean="0">
                <a:solidFill>
                  <a:schemeClr val="bg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main( )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{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c1;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 char c2 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 c1=‘a’ 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 c2=98 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 c1=c1-32;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 c2=c2-32;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(“%c %c ",c1,c2</a:t>
            </a: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);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 return 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0;</a:t>
            </a:r>
            <a:endParaRPr lang="en-US" altLang="zh-CN" sz="2400" dirty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} </a:t>
            </a:r>
          </a:p>
        </p:txBody>
      </p:sp>
      <p:sp>
        <p:nvSpPr>
          <p:cNvPr id="157711" name="AutoShape 15"/>
          <p:cNvSpPr>
            <a:spLocks noChangeArrowheads="1"/>
          </p:cNvSpPr>
          <p:nvPr/>
        </p:nvSpPr>
        <p:spPr bwMode="auto">
          <a:xfrm>
            <a:off x="6018223" y="2683873"/>
            <a:ext cx="3135313" cy="811212"/>
          </a:xfrm>
          <a:prstGeom prst="wedgeRectCallout">
            <a:avLst>
              <a:gd name="adj1" fmla="val -119468"/>
              <a:gd name="adj2" fmla="val 117514"/>
            </a:avLst>
          </a:prstGeom>
          <a:solidFill>
            <a:srgbClr val="00FF00"/>
          </a:solidFill>
          <a:ln w="25400">
            <a:solidFill>
              <a:srgbClr val="FF00FF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algn="ctr" fontAlgn="ctr">
              <a:lnSpc>
                <a:spcPct val="120000"/>
              </a:lnSpc>
              <a:defRPr/>
            </a:pP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宋体" pitchFamily="2" charset="-122"/>
              </a:rPr>
              <a:t>小写字母比大写字母的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宋体" pitchFamily="2" charset="-122"/>
              </a:rPr>
              <a:t>ASCII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宋体" pitchFamily="2" charset="-122"/>
              </a:rPr>
              <a:t>码大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宋体" pitchFamily="2" charset="-122"/>
              </a:rPr>
              <a:t>(32)</a:t>
            </a:r>
            <a:r>
              <a:rPr lang="en-US" altLang="zh-CN" sz="2000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宋体" pitchFamily="2" charset="-122"/>
              </a:rPr>
              <a:t>10</a:t>
            </a:r>
          </a:p>
        </p:txBody>
      </p:sp>
      <p:sp>
        <p:nvSpPr>
          <p:cNvPr id="15" name="MH_Title_1"/>
          <p:cNvSpPr/>
          <p:nvPr>
            <p:custDataLst>
              <p:tags r:id="rId1"/>
            </p:custDataLst>
          </p:nvPr>
        </p:nvSpPr>
        <p:spPr>
          <a:xfrm>
            <a:off x="709279" y="72648"/>
            <a:ext cx="3716593" cy="403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数据类型：字符型数据 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9352676"/>
      </p:ext>
    </p:extLst>
  </p:cSld>
  <p:clrMapOvr>
    <a:masterClrMapping/>
  </p:clrMapOvr>
  <p:transition>
    <p:cover/>
    <p:sndAc>
      <p:stSnd>
        <p:snd r:embed="rId4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77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7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7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1577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1577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4" grpId="0" animBg="1" autoUpdateAnimBg="0"/>
      <p:bldP spid="157708" grpId="0" autoUpdateAnimBg="0"/>
      <p:bldP spid="157710" grpId="0" animBg="1" autoUpdateAnimBg="0"/>
      <p:bldP spid="157711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2487" y="478367"/>
            <a:ext cx="10515600" cy="1325563"/>
          </a:xfrm>
        </p:spPr>
        <p:txBody>
          <a:bodyPr/>
          <a:lstStyle/>
          <a:p>
            <a:r>
              <a:rPr lang="en-US" altLang="zh-CN" smtClean="0"/>
              <a:t>ASCII</a:t>
            </a:r>
            <a:r>
              <a:rPr lang="zh-CN" altLang="en-US" smtClean="0"/>
              <a:t>码表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907" y="401624"/>
            <a:ext cx="5765280" cy="6185083"/>
          </a:xfrm>
          <a:prstGeom prst="rect">
            <a:avLst/>
          </a:prstGeom>
        </p:spPr>
      </p:pic>
      <p:sp>
        <p:nvSpPr>
          <p:cNvPr id="5" name="MH_Other_1"/>
          <p:cNvSpPr/>
          <p:nvPr>
            <p:custDataLst>
              <p:tags r:id="rId1"/>
            </p:custDataLst>
          </p:nvPr>
        </p:nvSpPr>
        <p:spPr>
          <a:xfrm>
            <a:off x="702487" y="1921935"/>
            <a:ext cx="774700" cy="522287"/>
          </a:xfrm>
          <a:custGeom>
            <a:avLst/>
            <a:gdLst>
              <a:gd name="connsiteX0" fmla="*/ 0 w 2429934"/>
              <a:gd name="connsiteY0" fmla="*/ 360367 h 372534"/>
              <a:gd name="connsiteX1" fmla="*/ 2429934 w 2429934"/>
              <a:gd name="connsiteY1" fmla="*/ 360367 h 372534"/>
              <a:gd name="connsiteX2" fmla="*/ 2429934 w 2429934"/>
              <a:gd name="connsiteY2" fmla="*/ 372534 h 372534"/>
              <a:gd name="connsiteX3" fmla="*/ 0 w 2429934"/>
              <a:gd name="connsiteY3" fmla="*/ 372534 h 372534"/>
              <a:gd name="connsiteX4" fmla="*/ 0 w 2429934"/>
              <a:gd name="connsiteY4" fmla="*/ 30167 h 372534"/>
              <a:gd name="connsiteX5" fmla="*/ 2429934 w 2429934"/>
              <a:gd name="connsiteY5" fmla="*/ 30167 h 372534"/>
              <a:gd name="connsiteX6" fmla="*/ 2429934 w 2429934"/>
              <a:gd name="connsiteY6" fmla="*/ 342367 h 372534"/>
              <a:gd name="connsiteX7" fmla="*/ 0 w 2429934"/>
              <a:gd name="connsiteY7" fmla="*/ 342367 h 372534"/>
              <a:gd name="connsiteX8" fmla="*/ 0 w 2429934"/>
              <a:gd name="connsiteY8" fmla="*/ 0 h 372534"/>
              <a:gd name="connsiteX9" fmla="*/ 2429934 w 2429934"/>
              <a:gd name="connsiteY9" fmla="*/ 0 h 372534"/>
              <a:gd name="connsiteX10" fmla="*/ 2429934 w 2429934"/>
              <a:gd name="connsiteY10" fmla="*/ 12167 h 372534"/>
              <a:gd name="connsiteX11" fmla="*/ 0 w 2429934"/>
              <a:gd name="connsiteY11" fmla="*/ 12167 h 37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29934" h="372534">
                <a:moveTo>
                  <a:pt x="0" y="360367"/>
                </a:moveTo>
                <a:lnTo>
                  <a:pt x="2429934" y="360367"/>
                </a:lnTo>
                <a:lnTo>
                  <a:pt x="2429934" y="372534"/>
                </a:lnTo>
                <a:lnTo>
                  <a:pt x="0" y="372534"/>
                </a:lnTo>
                <a:close/>
                <a:moveTo>
                  <a:pt x="0" y="30167"/>
                </a:moveTo>
                <a:lnTo>
                  <a:pt x="2429934" y="30167"/>
                </a:lnTo>
                <a:lnTo>
                  <a:pt x="2429934" y="342367"/>
                </a:lnTo>
                <a:lnTo>
                  <a:pt x="0" y="342367"/>
                </a:lnTo>
                <a:close/>
                <a:moveTo>
                  <a:pt x="0" y="0"/>
                </a:moveTo>
                <a:lnTo>
                  <a:pt x="2429934" y="0"/>
                </a:lnTo>
                <a:lnTo>
                  <a:pt x="2429934" y="12167"/>
                </a:lnTo>
                <a:lnTo>
                  <a:pt x="0" y="12167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smtClean="0">
                <a:solidFill>
                  <a:srgbClr val="FEFFFF"/>
                </a:solidFill>
              </a:rPr>
              <a:t>注意</a:t>
            </a:r>
            <a:endParaRPr lang="zh-CN" altLang="en-US" sz="2000">
              <a:solidFill>
                <a:srgbClr val="FEFFFF"/>
              </a:solidFill>
            </a:endParaRPr>
          </a:p>
        </p:txBody>
      </p:sp>
      <p:sp>
        <p:nvSpPr>
          <p:cNvPr id="6" name="MH_SubTitle_1"/>
          <p:cNvSpPr/>
          <p:nvPr>
            <p:custDataLst>
              <p:tags r:id="rId2"/>
            </p:custDataLst>
          </p:nvPr>
        </p:nvSpPr>
        <p:spPr>
          <a:xfrm>
            <a:off x="1477187" y="1921935"/>
            <a:ext cx="3644899" cy="4590610"/>
          </a:xfrm>
          <a:prstGeom prst="rect">
            <a:avLst/>
          </a:prstGeom>
          <a:solidFill>
            <a:srgbClr val="FEFFFF"/>
          </a:solidFill>
          <a:ln w="9525">
            <a:solidFill>
              <a:srgbClr val="B2B2B2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600" dirty="0">
                <a:solidFill>
                  <a:srgbClr val="1C1C1C"/>
                </a:solidFill>
              </a:rPr>
              <a:t>字符</a:t>
            </a:r>
            <a:r>
              <a:rPr lang="en-US" altLang="zh-CN" sz="1600" dirty="0">
                <a:solidFill>
                  <a:srgbClr val="1C1C1C"/>
                </a:solidFill>
              </a:rPr>
              <a:t>′1′</a:t>
            </a:r>
            <a:r>
              <a:rPr lang="zh-CN" altLang="en-US" sz="1600" dirty="0">
                <a:solidFill>
                  <a:srgbClr val="1C1C1C"/>
                </a:solidFill>
              </a:rPr>
              <a:t>和整数</a:t>
            </a:r>
            <a:r>
              <a:rPr lang="en-US" altLang="zh-CN" sz="1600" dirty="0">
                <a:solidFill>
                  <a:srgbClr val="1C1C1C"/>
                </a:solidFill>
              </a:rPr>
              <a:t>1</a:t>
            </a:r>
            <a:r>
              <a:rPr lang="zh-CN" altLang="en-US" sz="1600" dirty="0">
                <a:solidFill>
                  <a:srgbClr val="1C1C1C"/>
                </a:solidFill>
              </a:rPr>
              <a:t>是不同的概念</a:t>
            </a:r>
            <a:r>
              <a:rPr lang="zh-CN" altLang="en-US" sz="1600" dirty="0" smtClean="0">
                <a:solidFill>
                  <a:srgbClr val="1C1C1C"/>
                </a:solidFill>
              </a:rPr>
              <a:t>。</a:t>
            </a:r>
            <a:endParaRPr lang="en-US" altLang="zh-CN" sz="1600" dirty="0" smtClean="0">
              <a:solidFill>
                <a:srgbClr val="1C1C1C"/>
              </a:solidFill>
            </a:endParaRPr>
          </a:p>
          <a:p>
            <a:pPr>
              <a:lnSpc>
                <a:spcPct val="130000"/>
              </a:lnSpc>
              <a:defRPr/>
            </a:pPr>
            <a:endParaRPr lang="en-US" altLang="zh-CN" sz="1600" dirty="0">
              <a:solidFill>
                <a:srgbClr val="1C1C1C"/>
              </a:solidFill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1600" dirty="0" smtClean="0">
                <a:solidFill>
                  <a:srgbClr val="1C1C1C"/>
                </a:solidFill>
              </a:rPr>
              <a:t>字符</a:t>
            </a:r>
            <a:r>
              <a:rPr lang="en-US" altLang="zh-CN" sz="1600" dirty="0">
                <a:solidFill>
                  <a:srgbClr val="1C1C1C"/>
                </a:solidFill>
              </a:rPr>
              <a:t>′1′</a:t>
            </a:r>
            <a:r>
              <a:rPr lang="zh-CN" altLang="en-US" sz="1600" dirty="0">
                <a:solidFill>
                  <a:srgbClr val="1C1C1C"/>
                </a:solidFill>
              </a:rPr>
              <a:t>只是代表一个形状为</a:t>
            </a:r>
            <a:r>
              <a:rPr lang="en-US" altLang="zh-CN" sz="1600" dirty="0">
                <a:solidFill>
                  <a:srgbClr val="1C1C1C"/>
                </a:solidFill>
              </a:rPr>
              <a:t>′1′</a:t>
            </a:r>
            <a:r>
              <a:rPr lang="zh-CN" altLang="en-US" sz="1600" dirty="0">
                <a:solidFill>
                  <a:srgbClr val="1C1C1C"/>
                </a:solidFill>
              </a:rPr>
              <a:t>的符号，在需要时按原样输出，在内存中以</a:t>
            </a:r>
            <a:r>
              <a:rPr lang="en-US" altLang="zh-CN" sz="1600" dirty="0">
                <a:solidFill>
                  <a:srgbClr val="1C1C1C"/>
                </a:solidFill>
              </a:rPr>
              <a:t>ASCII</a:t>
            </a:r>
            <a:r>
              <a:rPr lang="zh-CN" altLang="en-US" sz="1600" dirty="0">
                <a:solidFill>
                  <a:srgbClr val="1C1C1C"/>
                </a:solidFill>
              </a:rPr>
              <a:t>码形式存储，占</a:t>
            </a:r>
            <a:r>
              <a:rPr lang="en-US" altLang="zh-CN" sz="1600" dirty="0">
                <a:solidFill>
                  <a:srgbClr val="1C1C1C"/>
                </a:solidFill>
              </a:rPr>
              <a:t>1</a:t>
            </a:r>
            <a:r>
              <a:rPr lang="zh-CN" altLang="en-US" sz="1600" dirty="0">
                <a:solidFill>
                  <a:srgbClr val="1C1C1C"/>
                </a:solidFill>
              </a:rPr>
              <a:t>个</a:t>
            </a:r>
            <a:r>
              <a:rPr lang="zh-CN" altLang="en-US" sz="1600" dirty="0" smtClean="0">
                <a:solidFill>
                  <a:srgbClr val="1C1C1C"/>
                </a:solidFill>
              </a:rPr>
              <a:t>字节</a:t>
            </a:r>
            <a:r>
              <a:rPr lang="zh-CN" altLang="en-US" sz="1600" dirty="0">
                <a:solidFill>
                  <a:srgbClr val="1C1C1C"/>
                </a:solidFill>
              </a:rPr>
              <a:t>。</a:t>
            </a:r>
            <a:endParaRPr lang="en-US" altLang="zh-CN" sz="1600" dirty="0" smtClean="0">
              <a:solidFill>
                <a:srgbClr val="1C1C1C"/>
              </a:solidFill>
            </a:endParaRPr>
          </a:p>
          <a:p>
            <a:pPr>
              <a:lnSpc>
                <a:spcPct val="130000"/>
              </a:lnSpc>
              <a:defRPr/>
            </a:pPr>
            <a:endParaRPr lang="en-US" altLang="zh-CN" sz="1600" dirty="0" smtClean="0">
              <a:solidFill>
                <a:srgbClr val="1C1C1C"/>
              </a:solidFill>
            </a:endParaRPr>
          </a:p>
          <a:p>
            <a:pPr>
              <a:lnSpc>
                <a:spcPct val="130000"/>
              </a:lnSpc>
              <a:defRPr/>
            </a:pPr>
            <a:endParaRPr lang="en-US" altLang="zh-CN" sz="1600" dirty="0">
              <a:solidFill>
                <a:srgbClr val="1C1C1C"/>
              </a:solidFill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1600" dirty="0" smtClean="0">
                <a:solidFill>
                  <a:srgbClr val="1C1C1C"/>
                </a:solidFill>
              </a:rPr>
              <a:t>而</a:t>
            </a:r>
            <a:r>
              <a:rPr lang="zh-CN" altLang="en-US" sz="1600" dirty="0">
                <a:solidFill>
                  <a:srgbClr val="1C1C1C"/>
                </a:solidFill>
              </a:rPr>
              <a:t>整数</a:t>
            </a:r>
            <a:r>
              <a:rPr lang="en-US" altLang="zh-CN" sz="1600" dirty="0">
                <a:solidFill>
                  <a:srgbClr val="1C1C1C"/>
                </a:solidFill>
              </a:rPr>
              <a:t>1</a:t>
            </a:r>
            <a:r>
              <a:rPr lang="zh-CN" altLang="en-US" sz="1600" dirty="0">
                <a:solidFill>
                  <a:srgbClr val="1C1C1C"/>
                </a:solidFill>
              </a:rPr>
              <a:t>是以整数存储方式</a:t>
            </a:r>
            <a:r>
              <a:rPr lang="en-US" altLang="zh-CN" sz="1600" dirty="0">
                <a:solidFill>
                  <a:srgbClr val="1C1C1C"/>
                </a:solidFill>
              </a:rPr>
              <a:t>(</a:t>
            </a:r>
            <a:r>
              <a:rPr lang="zh-CN" altLang="en-US" sz="1600" dirty="0">
                <a:solidFill>
                  <a:srgbClr val="1C1C1C"/>
                </a:solidFill>
              </a:rPr>
              <a:t>二进制补码方式</a:t>
            </a:r>
            <a:r>
              <a:rPr lang="en-US" altLang="zh-CN" sz="1600" dirty="0">
                <a:solidFill>
                  <a:srgbClr val="1C1C1C"/>
                </a:solidFill>
              </a:rPr>
              <a:t>)</a:t>
            </a:r>
            <a:r>
              <a:rPr lang="zh-CN" altLang="en-US" sz="1600" dirty="0">
                <a:solidFill>
                  <a:srgbClr val="1C1C1C"/>
                </a:solidFill>
              </a:rPr>
              <a:t>存储的，占</a:t>
            </a:r>
            <a:r>
              <a:rPr lang="en-US" altLang="zh-CN" sz="1600" dirty="0">
                <a:solidFill>
                  <a:srgbClr val="1C1C1C"/>
                </a:solidFill>
              </a:rPr>
              <a:t>2</a:t>
            </a:r>
            <a:r>
              <a:rPr lang="zh-CN" altLang="en-US" sz="1600" dirty="0">
                <a:solidFill>
                  <a:srgbClr val="1C1C1C"/>
                </a:solidFill>
              </a:rPr>
              <a:t>个或</a:t>
            </a:r>
            <a:r>
              <a:rPr lang="en-US" altLang="zh-CN" sz="1600" dirty="0">
                <a:solidFill>
                  <a:srgbClr val="1C1C1C"/>
                </a:solidFill>
              </a:rPr>
              <a:t>4</a:t>
            </a:r>
            <a:r>
              <a:rPr lang="zh-CN" altLang="en-US" sz="1600" dirty="0">
                <a:solidFill>
                  <a:srgbClr val="1C1C1C"/>
                </a:solidFill>
              </a:rPr>
              <a:t>个</a:t>
            </a:r>
            <a:r>
              <a:rPr lang="zh-CN" altLang="en-US" sz="1600" dirty="0" smtClean="0">
                <a:solidFill>
                  <a:srgbClr val="1C1C1C"/>
                </a:solidFill>
              </a:rPr>
              <a:t>字节。</a:t>
            </a:r>
            <a:endParaRPr lang="en-US" altLang="zh-CN" sz="1600" dirty="0" smtClean="0">
              <a:solidFill>
                <a:srgbClr val="1C1C1C"/>
              </a:solidFill>
            </a:endParaRPr>
          </a:p>
          <a:p>
            <a:pPr>
              <a:lnSpc>
                <a:spcPct val="130000"/>
              </a:lnSpc>
              <a:defRPr/>
            </a:pPr>
            <a:endParaRPr lang="en-US" altLang="zh-CN" sz="1600" dirty="0" smtClean="0">
              <a:solidFill>
                <a:srgbClr val="1C1C1C"/>
              </a:solidFill>
            </a:endParaRPr>
          </a:p>
          <a:p>
            <a:pPr>
              <a:lnSpc>
                <a:spcPct val="130000"/>
              </a:lnSpc>
              <a:defRPr/>
            </a:pPr>
            <a:endParaRPr lang="en-US" altLang="zh-CN" sz="1600" dirty="0">
              <a:solidFill>
                <a:srgbClr val="1C1C1C"/>
              </a:solidFill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1600" dirty="0">
                <a:solidFill>
                  <a:srgbClr val="1C1C1C"/>
                </a:solidFill>
              </a:rPr>
              <a:t>整数运算</a:t>
            </a:r>
            <a:r>
              <a:rPr lang="en-US" altLang="zh-CN" sz="1600" dirty="0">
                <a:solidFill>
                  <a:srgbClr val="1C1C1C"/>
                </a:solidFill>
              </a:rPr>
              <a:t>1+1</a:t>
            </a:r>
            <a:r>
              <a:rPr lang="zh-CN" altLang="en-US" sz="1600" dirty="0">
                <a:solidFill>
                  <a:srgbClr val="1C1C1C"/>
                </a:solidFill>
              </a:rPr>
              <a:t>等于整数</a:t>
            </a:r>
            <a:r>
              <a:rPr lang="en-US" altLang="zh-CN" sz="1600" dirty="0">
                <a:solidFill>
                  <a:srgbClr val="1C1C1C"/>
                </a:solidFill>
              </a:rPr>
              <a:t>2</a:t>
            </a:r>
            <a:r>
              <a:rPr lang="zh-CN" altLang="en-US" sz="1600" dirty="0">
                <a:solidFill>
                  <a:srgbClr val="1C1C1C"/>
                </a:solidFill>
              </a:rPr>
              <a:t>，而字符</a:t>
            </a:r>
            <a:r>
              <a:rPr lang="en-US" altLang="zh-CN" sz="1600" dirty="0">
                <a:solidFill>
                  <a:srgbClr val="1C1C1C"/>
                </a:solidFill>
              </a:rPr>
              <a:t>′1′+′1′</a:t>
            </a:r>
            <a:r>
              <a:rPr lang="zh-CN" altLang="en-US" sz="1600" dirty="0">
                <a:solidFill>
                  <a:srgbClr val="1C1C1C"/>
                </a:solidFill>
              </a:rPr>
              <a:t>并不等于整数</a:t>
            </a:r>
            <a:r>
              <a:rPr lang="en-US" altLang="zh-CN" sz="1600" dirty="0">
                <a:solidFill>
                  <a:srgbClr val="1C1C1C"/>
                </a:solidFill>
              </a:rPr>
              <a:t>2</a:t>
            </a:r>
            <a:r>
              <a:rPr lang="zh-CN" altLang="en-US" sz="1600" dirty="0">
                <a:solidFill>
                  <a:srgbClr val="1C1C1C"/>
                </a:solidFill>
              </a:rPr>
              <a:t>或字符</a:t>
            </a:r>
            <a:r>
              <a:rPr lang="en-US" altLang="zh-CN" sz="1600" dirty="0">
                <a:solidFill>
                  <a:srgbClr val="1C1C1C"/>
                </a:solidFill>
              </a:rPr>
              <a:t>′2′</a:t>
            </a:r>
            <a:r>
              <a:rPr lang="zh-CN" altLang="en-US" sz="1600" dirty="0">
                <a:solidFill>
                  <a:srgbClr val="1C1C1C"/>
                </a:solidFill>
              </a:rPr>
              <a:t>。</a:t>
            </a:r>
          </a:p>
        </p:txBody>
      </p:sp>
      <p:sp>
        <p:nvSpPr>
          <p:cNvPr id="7" name="MH_Other_2"/>
          <p:cNvSpPr/>
          <p:nvPr>
            <p:custDataLst>
              <p:tags r:id="rId3"/>
            </p:custDataLst>
          </p:nvPr>
        </p:nvSpPr>
        <p:spPr>
          <a:xfrm rot="16200000">
            <a:off x="4820461" y="6210920"/>
            <a:ext cx="301625" cy="301625"/>
          </a:xfrm>
          <a:prstGeom prst="rtTriangle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67122"/>
              </p:ext>
            </p:extLst>
          </p:nvPr>
        </p:nvGraphicFramePr>
        <p:xfrm>
          <a:off x="2466516" y="3695436"/>
          <a:ext cx="16662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6090028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91225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55176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496060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002412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476043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012535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1225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smtClean="0"/>
                        <a:t>0</a:t>
                      </a:r>
                      <a:endParaRPr lang="zh-CN" alt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smtClean="0"/>
                        <a:t>0</a:t>
                      </a:r>
                      <a:endParaRPr lang="zh-CN" alt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smtClean="0"/>
                        <a:t>1</a:t>
                      </a:r>
                      <a:endParaRPr lang="zh-CN" alt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smtClean="0"/>
                        <a:t>1</a:t>
                      </a:r>
                      <a:endParaRPr lang="zh-CN" alt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smtClean="0"/>
                        <a:t>0</a:t>
                      </a:r>
                      <a:endParaRPr lang="zh-CN" alt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smtClean="0"/>
                        <a:t>0</a:t>
                      </a:r>
                      <a:endParaRPr lang="zh-CN" alt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smtClean="0"/>
                        <a:t>0</a:t>
                      </a:r>
                      <a:endParaRPr lang="zh-CN" alt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smtClean="0"/>
                        <a:t>1</a:t>
                      </a:r>
                      <a:endParaRPr lang="zh-CN" altLang="en-US" sz="16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743839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502823"/>
              </p:ext>
            </p:extLst>
          </p:nvPr>
        </p:nvGraphicFramePr>
        <p:xfrm>
          <a:off x="1638793" y="4918570"/>
          <a:ext cx="333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880548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23199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837939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475014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196344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70505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313388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416315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594549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024453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14099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8486576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256564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53224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983822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626497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smtClean="0"/>
                        <a:t>0</a:t>
                      </a:r>
                      <a:endParaRPr lang="zh-CN" alt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smtClean="0"/>
                        <a:t>0</a:t>
                      </a:r>
                      <a:endParaRPr lang="zh-CN" alt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smtClean="0"/>
                        <a:t>0</a:t>
                      </a:r>
                      <a:endParaRPr lang="zh-CN" alt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smtClean="0"/>
                        <a:t>0</a:t>
                      </a:r>
                      <a:endParaRPr lang="zh-CN" alt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/>
                        <a:t>0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smtClean="0"/>
                        <a:t>0</a:t>
                      </a:r>
                      <a:endParaRPr lang="zh-CN" alt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smtClean="0"/>
                        <a:t>0</a:t>
                      </a:r>
                      <a:endParaRPr lang="zh-CN" alt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smtClean="0"/>
                        <a:t>0</a:t>
                      </a:r>
                      <a:endParaRPr lang="zh-CN" alt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smtClean="0"/>
                        <a:t>0</a:t>
                      </a:r>
                      <a:endParaRPr lang="zh-CN" alt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smtClean="0"/>
                        <a:t>0</a:t>
                      </a:r>
                      <a:endParaRPr lang="zh-CN" alt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smtClean="0"/>
                        <a:t>0</a:t>
                      </a:r>
                      <a:endParaRPr lang="zh-CN" alt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smtClean="0"/>
                        <a:t>0</a:t>
                      </a:r>
                      <a:endParaRPr lang="zh-CN" alt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smtClean="0"/>
                        <a:t>0</a:t>
                      </a:r>
                      <a:endParaRPr lang="zh-CN" alt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smtClean="0"/>
                        <a:t>0</a:t>
                      </a:r>
                      <a:endParaRPr lang="zh-CN" alt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smtClean="0"/>
                        <a:t>0</a:t>
                      </a:r>
                      <a:endParaRPr lang="zh-CN" alt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/>
                        <a:t>1</a:t>
                      </a:r>
                      <a:endParaRPr lang="zh-CN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811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124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011677"/>
            <a:ext cx="10515600" cy="679011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 smtClean="0"/>
              <a:t>在计算机高级语言中，数据的两种表现形式：</a:t>
            </a:r>
            <a:endParaRPr lang="zh-CN" altLang="en-US" sz="2800"/>
          </a:p>
        </p:txBody>
      </p:sp>
      <p:sp>
        <p:nvSpPr>
          <p:cNvPr id="4" name="MH_SubTitle_1"/>
          <p:cNvSpPr/>
          <p:nvPr>
            <p:custDataLst>
              <p:tags r:id="rId1"/>
            </p:custDataLst>
          </p:nvPr>
        </p:nvSpPr>
        <p:spPr>
          <a:xfrm>
            <a:off x="3679826" y="2590801"/>
            <a:ext cx="1685925" cy="1685925"/>
          </a:xfrm>
          <a:prstGeom prst="diamond">
            <a:avLst/>
          </a:prstGeom>
          <a:solidFill>
            <a:schemeClr val="accent1"/>
          </a:solidFill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2400" smtClean="0">
                <a:solidFill>
                  <a:srgbClr val="FFFFFF"/>
                </a:solidFill>
              </a:rPr>
              <a:t>常量</a:t>
            </a: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5" name="MH_Other_1"/>
          <p:cNvSpPr/>
          <p:nvPr>
            <p:custDataLst>
              <p:tags r:id="rId2"/>
            </p:custDataLst>
          </p:nvPr>
        </p:nvSpPr>
        <p:spPr>
          <a:xfrm>
            <a:off x="3603625" y="3233738"/>
            <a:ext cx="400050" cy="400050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b="1">
                <a:solidFill>
                  <a:srgbClr val="FFFFFF"/>
                </a:solidFill>
              </a:rPr>
              <a:t>A</a:t>
            </a:r>
            <a:endParaRPr lang="zh-CN" altLang="en-US" b="1" err="1">
              <a:solidFill>
                <a:srgbClr val="FFFFFF"/>
              </a:solidFill>
            </a:endParaRPr>
          </a:p>
        </p:txBody>
      </p:sp>
      <p:sp>
        <p:nvSpPr>
          <p:cNvPr id="6" name="MH_Other_2"/>
          <p:cNvSpPr/>
          <p:nvPr>
            <p:custDataLst>
              <p:tags r:id="rId3"/>
            </p:custDataLst>
          </p:nvPr>
        </p:nvSpPr>
        <p:spPr>
          <a:xfrm flipH="1">
            <a:off x="3402014" y="3451225"/>
            <a:ext cx="268287" cy="268288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err="1">
              <a:solidFill>
                <a:srgbClr val="FFFFFF"/>
              </a:solidFill>
            </a:endParaRPr>
          </a:p>
        </p:txBody>
      </p:sp>
      <p:sp>
        <p:nvSpPr>
          <p:cNvPr id="7" name="MH_Other_3"/>
          <p:cNvSpPr/>
          <p:nvPr>
            <p:custDataLst>
              <p:tags r:id="rId4"/>
            </p:custDataLst>
          </p:nvPr>
        </p:nvSpPr>
        <p:spPr>
          <a:xfrm flipH="1">
            <a:off x="3446464" y="3195639"/>
            <a:ext cx="198437" cy="198437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err="1">
              <a:solidFill>
                <a:srgbClr val="FFFFFF"/>
              </a:solidFill>
            </a:endParaRPr>
          </a:p>
        </p:txBody>
      </p:sp>
      <p:sp>
        <p:nvSpPr>
          <p:cNvPr id="8" name="MH_Other_4"/>
          <p:cNvSpPr/>
          <p:nvPr>
            <p:custDataLst>
              <p:tags r:id="rId5"/>
            </p:custDataLst>
          </p:nvPr>
        </p:nvSpPr>
        <p:spPr>
          <a:xfrm flipH="1">
            <a:off x="3328989" y="3348038"/>
            <a:ext cx="134937" cy="133350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err="1">
              <a:solidFill>
                <a:srgbClr val="FFFFFF"/>
              </a:solidFill>
            </a:endParaRPr>
          </a:p>
        </p:txBody>
      </p:sp>
      <p:sp>
        <p:nvSpPr>
          <p:cNvPr id="9" name="MH_Other_5"/>
          <p:cNvSpPr/>
          <p:nvPr>
            <p:custDataLst>
              <p:tags r:id="rId6"/>
            </p:custDataLst>
          </p:nvPr>
        </p:nvSpPr>
        <p:spPr>
          <a:xfrm flipH="1">
            <a:off x="3267076" y="3257551"/>
            <a:ext cx="74613" cy="74613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err="1">
              <a:solidFill>
                <a:srgbClr val="FFFFFF"/>
              </a:solidFill>
            </a:endParaRPr>
          </a:p>
        </p:txBody>
      </p:sp>
      <p:sp>
        <p:nvSpPr>
          <p:cNvPr id="10" name="MH_Other_6"/>
          <p:cNvSpPr/>
          <p:nvPr>
            <p:custDataLst>
              <p:tags r:id="rId7"/>
            </p:custDataLst>
          </p:nvPr>
        </p:nvSpPr>
        <p:spPr>
          <a:xfrm flipH="1">
            <a:off x="3184525" y="3424238"/>
            <a:ext cx="57150" cy="57150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err="1">
              <a:solidFill>
                <a:srgbClr val="FFFFFF"/>
              </a:solidFill>
            </a:endParaRPr>
          </a:p>
        </p:txBody>
      </p:sp>
      <p:sp>
        <p:nvSpPr>
          <p:cNvPr id="11" name="MH_SubTitle_2"/>
          <p:cNvSpPr/>
          <p:nvPr>
            <p:custDataLst>
              <p:tags r:id="rId8"/>
            </p:custDataLst>
          </p:nvPr>
        </p:nvSpPr>
        <p:spPr>
          <a:xfrm>
            <a:off x="7042151" y="2590801"/>
            <a:ext cx="1685925" cy="1685925"/>
          </a:xfrm>
          <a:prstGeom prst="diamond">
            <a:avLst/>
          </a:prstGeom>
          <a:solidFill>
            <a:schemeClr val="accent1"/>
          </a:solidFill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2400" dirty="0" smtClean="0">
                <a:solidFill>
                  <a:srgbClr val="FFFFFF"/>
                </a:solidFill>
              </a:rPr>
              <a:t>变量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12" name="MH_Other_7"/>
          <p:cNvSpPr/>
          <p:nvPr>
            <p:custDataLst>
              <p:tags r:id="rId9"/>
            </p:custDataLst>
          </p:nvPr>
        </p:nvSpPr>
        <p:spPr>
          <a:xfrm>
            <a:off x="6965950" y="3233738"/>
            <a:ext cx="400050" cy="400050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b="1">
                <a:solidFill>
                  <a:srgbClr val="FFFFFF"/>
                </a:solidFill>
              </a:rPr>
              <a:t>B</a:t>
            </a:r>
            <a:endParaRPr lang="zh-CN" altLang="en-US" b="1" err="1">
              <a:solidFill>
                <a:srgbClr val="FFFFFF"/>
              </a:solidFill>
            </a:endParaRPr>
          </a:p>
        </p:txBody>
      </p:sp>
      <p:sp>
        <p:nvSpPr>
          <p:cNvPr id="13" name="MH_Other_8"/>
          <p:cNvSpPr/>
          <p:nvPr>
            <p:custDataLst>
              <p:tags r:id="rId10"/>
            </p:custDataLst>
          </p:nvPr>
        </p:nvSpPr>
        <p:spPr>
          <a:xfrm flipH="1">
            <a:off x="6762751" y="3451225"/>
            <a:ext cx="269875" cy="268288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lIns="0" tIns="0" rIns="0" bIns="0" anchor="ctr"/>
          <a:lstStyle/>
          <a:p>
            <a:pPr algn="ctr">
              <a:defRPr/>
            </a:pPr>
            <a:endParaRPr lang="zh-CN" altLang="en-US" b="1" err="1">
              <a:solidFill>
                <a:srgbClr val="FFFFFF"/>
              </a:solidFill>
            </a:endParaRPr>
          </a:p>
        </p:txBody>
      </p:sp>
      <p:sp>
        <p:nvSpPr>
          <p:cNvPr id="14" name="MH_Other_9"/>
          <p:cNvSpPr/>
          <p:nvPr>
            <p:custDataLst>
              <p:tags r:id="rId11"/>
            </p:custDataLst>
          </p:nvPr>
        </p:nvSpPr>
        <p:spPr>
          <a:xfrm flipH="1">
            <a:off x="6807201" y="3195639"/>
            <a:ext cx="200025" cy="198437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lIns="0" tIns="0" rIns="0" bIns="0" anchor="ctr"/>
          <a:lstStyle/>
          <a:p>
            <a:pPr algn="ctr">
              <a:defRPr/>
            </a:pPr>
            <a:endParaRPr lang="zh-CN" altLang="en-US" b="1" err="1">
              <a:solidFill>
                <a:srgbClr val="FFFFFF"/>
              </a:solidFill>
            </a:endParaRPr>
          </a:p>
        </p:txBody>
      </p:sp>
      <p:sp>
        <p:nvSpPr>
          <p:cNvPr id="15" name="MH_Other_10"/>
          <p:cNvSpPr/>
          <p:nvPr>
            <p:custDataLst>
              <p:tags r:id="rId12"/>
            </p:custDataLst>
          </p:nvPr>
        </p:nvSpPr>
        <p:spPr>
          <a:xfrm flipH="1">
            <a:off x="6691313" y="3348038"/>
            <a:ext cx="133350" cy="133350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lIns="0" tIns="0" rIns="0" bIns="0" anchor="ctr"/>
          <a:lstStyle/>
          <a:p>
            <a:pPr algn="ctr">
              <a:defRPr/>
            </a:pPr>
            <a:endParaRPr lang="zh-CN" altLang="en-US" b="1" err="1">
              <a:solidFill>
                <a:srgbClr val="FFFFFF"/>
              </a:solidFill>
            </a:endParaRPr>
          </a:p>
        </p:txBody>
      </p:sp>
      <p:sp>
        <p:nvSpPr>
          <p:cNvPr id="16" name="MH_Other_11"/>
          <p:cNvSpPr/>
          <p:nvPr>
            <p:custDataLst>
              <p:tags r:id="rId13"/>
            </p:custDataLst>
          </p:nvPr>
        </p:nvSpPr>
        <p:spPr>
          <a:xfrm flipH="1">
            <a:off x="6627813" y="3257551"/>
            <a:ext cx="76200" cy="74613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err="1">
              <a:solidFill>
                <a:srgbClr val="FFFFFF"/>
              </a:solidFill>
            </a:endParaRPr>
          </a:p>
        </p:txBody>
      </p:sp>
      <p:sp>
        <p:nvSpPr>
          <p:cNvPr id="17" name="MH_Other_12"/>
          <p:cNvSpPr/>
          <p:nvPr>
            <p:custDataLst>
              <p:tags r:id="rId14"/>
            </p:custDataLst>
          </p:nvPr>
        </p:nvSpPr>
        <p:spPr>
          <a:xfrm flipH="1">
            <a:off x="6545264" y="3424238"/>
            <a:ext cx="58737" cy="57150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err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15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latinLnBrk="1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rgbClr val="660033"/>
              </a:buClr>
              <a:buSzPct val="80000"/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7A9EB407-211D-415F-B079-26E374969B29}" type="slidenum">
              <a:rPr lang="ko-KR" altLang="en-US" sz="1800">
                <a:solidFill>
                  <a:schemeClr val="bg1"/>
                </a:solidFill>
                <a:latin typeface="Comic Sans MS" panose="030F0702030302020204" pitchFamily="66" charset="0"/>
                <a:ea typeface="-소망M" pitchFamily="18" charset="-127"/>
              </a:rPr>
              <a:pPr>
                <a:spcBef>
                  <a:spcPct val="0"/>
                </a:spcBef>
                <a:buSzTx/>
                <a:buFontTx/>
                <a:buNone/>
              </a:pPr>
              <a:t>20</a:t>
            </a:fld>
            <a:endParaRPr lang="en-US" altLang="ko-KR" sz="1800">
              <a:solidFill>
                <a:schemeClr val="bg1"/>
              </a:solidFill>
              <a:latin typeface="Comic Sans MS" panose="030F0702030302020204" pitchFamily="66" charset="0"/>
              <a:ea typeface="-소망M" pitchFamily="18" charset="-127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0" y="1295400"/>
            <a:ext cx="3352800" cy="18351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声明</a:t>
            </a:r>
          </a:p>
          <a:p>
            <a:pPr lvl="2" eaLnBrk="1" hangingPunct="1">
              <a:lnSpc>
                <a:spcPct val="60000"/>
              </a:lnSpc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指定类型</a:t>
            </a:r>
          </a:p>
          <a:p>
            <a:pPr lvl="2" eaLnBrk="1" hangingPunct="1">
              <a:lnSpc>
                <a:spcPct val="60000"/>
              </a:lnSpc>
              <a:buFontTx/>
              <a:buNone/>
            </a:pPr>
            <a:endParaRPr lang="zh-CN" altLang="en-US" dirty="0"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60000"/>
              </a:lnSpc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指定变量名</a:t>
            </a:r>
          </a:p>
          <a:p>
            <a:pPr lvl="2" eaLnBrk="1" hangingPunct="1">
              <a:lnSpc>
                <a:spcPct val="60000"/>
              </a:lnSpc>
              <a:buFontTx/>
              <a:buNone/>
            </a:pPr>
            <a:endParaRPr lang="zh-CN" altLang="en-US" dirty="0"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60000"/>
              </a:lnSpc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以分号结束</a:t>
            </a: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6019800" y="1676400"/>
            <a:ext cx="3429000" cy="457200"/>
          </a:xfrm>
          <a:prstGeom prst="rect">
            <a:avLst/>
          </a:prstGeom>
          <a:solidFill>
            <a:srgbClr val="CECECE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>
            <a:lvl1pPr latinLnBrk="1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rgbClr val="660033"/>
              </a:buClr>
              <a:buSzPct val="80000"/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9pPr>
          </a:lstStyle>
          <a:p>
            <a:pPr latinLnBrk="0">
              <a:spcBef>
                <a:spcPct val="0"/>
              </a:spcBef>
              <a:buSzTx/>
              <a:buFontTx/>
              <a:buNone/>
            </a:pPr>
            <a:r>
              <a:rPr kumimoji="0" lang="en-US" altLang="zh-CN" sz="20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宋体" panose="02010600030101010101" pitchFamily="2" charset="-122"/>
              </a:rPr>
              <a:t>int</a:t>
            </a:r>
            <a:r>
              <a:rPr kumimoji="0" lang="en-US" altLang="zh-CN" sz="2000" dirty="0">
                <a:latin typeface="Lucida Sans Typewriter" panose="020B0509030504030204" pitchFamily="49" charset="0"/>
                <a:ea typeface="宋体" panose="02010600030101010101" pitchFamily="2" charset="-122"/>
              </a:rPr>
              <a:t> </a:t>
            </a:r>
            <a:r>
              <a:rPr kumimoji="0" lang="en-US" altLang="zh-CN" sz="2000" dirty="0" smtClean="0">
                <a:solidFill>
                  <a:srgbClr val="FFFF00"/>
                </a:solidFill>
                <a:latin typeface="Lucida Sans Typewriter" panose="020B0509030504030204" pitchFamily="49" charset="0"/>
                <a:ea typeface="宋体" panose="02010600030101010101" pitchFamily="2" charset="-122"/>
              </a:rPr>
              <a:t>number</a:t>
            </a:r>
            <a:r>
              <a:rPr kumimoji="0" lang="en-US" altLang="zh-CN" sz="2000" dirty="0" smtClean="0">
                <a:solidFill>
                  <a:srgbClr val="362E74"/>
                </a:solidFill>
                <a:latin typeface="Lucida Sans Typewriter" panose="020B0509030504030204" pitchFamily="49" charset="0"/>
                <a:ea typeface="宋体" panose="02010600030101010101" pitchFamily="2" charset="-122"/>
              </a:rPr>
              <a:t>;</a:t>
            </a:r>
            <a:endParaRPr kumimoji="0" lang="en-US" altLang="zh-CN" sz="2000" dirty="0">
              <a:solidFill>
                <a:srgbClr val="362E74"/>
              </a:solidFill>
              <a:latin typeface="Lucida Sans Typewriter" panose="020B0509030504030204" pitchFamily="49" charset="0"/>
              <a:ea typeface="宋体" panose="02010600030101010101" pitchFamily="2" charset="-122"/>
            </a:endParaRP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2470969" y="3384550"/>
            <a:ext cx="4114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rgbClr val="660033"/>
              </a:buClr>
              <a:buSzPct val="80000"/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9pPr>
          </a:lstStyle>
          <a:p>
            <a:pPr eaLnBrk="1" latinLnBrk="0" hangingPunct="1"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初始化变量</a:t>
            </a: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lvl="2" eaLnBrk="1" latinLnBrk="0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</a:rPr>
              <a:t>使用赋值运算符 </a:t>
            </a:r>
            <a:r>
              <a:rPr lang="en-US" altLang="zh-CN" sz="2000" dirty="0">
                <a:latin typeface="Times New Roman" panose="02020603050405020304" pitchFamily="18" charset="0"/>
              </a:rPr>
              <a:t>(=) </a:t>
            </a:r>
          </a:p>
          <a:p>
            <a:pPr lvl="2" eaLnBrk="1" latinLnBrk="0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000" dirty="0">
              <a:latin typeface="Times New Roman" panose="02020603050405020304" pitchFamily="18" charset="0"/>
            </a:endParaRPr>
          </a:p>
          <a:p>
            <a:pPr lvl="2" eaLnBrk="1" latinLnBrk="0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</a:rPr>
              <a:t>指定值</a:t>
            </a:r>
          </a:p>
          <a:p>
            <a:pPr lvl="2" eaLnBrk="1" latinLnBrk="0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2000" dirty="0">
              <a:latin typeface="Times New Roman" panose="02020603050405020304" pitchFamily="18" charset="0"/>
            </a:endParaRPr>
          </a:p>
          <a:p>
            <a:pPr lvl="2" eaLnBrk="1" latinLnBrk="0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 以分号结束</a:t>
            </a:r>
          </a:p>
        </p:txBody>
      </p:sp>
      <p:sp>
        <p:nvSpPr>
          <p:cNvPr id="91142" name="Oval 6"/>
          <p:cNvSpPr>
            <a:spLocks noChangeArrowheads="1"/>
          </p:cNvSpPr>
          <p:nvPr/>
        </p:nvSpPr>
        <p:spPr bwMode="auto">
          <a:xfrm>
            <a:off x="2819400" y="1752600"/>
            <a:ext cx="419100" cy="342900"/>
          </a:xfrm>
          <a:prstGeom prst="ellipse">
            <a:avLst/>
          </a:prstGeom>
          <a:solidFill>
            <a:schemeClr val="accent2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27432" bIns="27432" anchor="ctr"/>
          <a:lstStyle/>
          <a:p>
            <a:pPr algn="ctr"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91143" name="Oval 7"/>
          <p:cNvSpPr>
            <a:spLocks noChangeArrowheads="1"/>
          </p:cNvSpPr>
          <p:nvPr/>
        </p:nvSpPr>
        <p:spPr bwMode="auto">
          <a:xfrm>
            <a:off x="2819400" y="2247900"/>
            <a:ext cx="419100" cy="342900"/>
          </a:xfrm>
          <a:prstGeom prst="ellipse">
            <a:avLst/>
          </a:prstGeom>
          <a:gradFill rotWithShape="0">
            <a:gsLst>
              <a:gs pos="0">
                <a:srgbClr val="9966FF">
                  <a:gamma/>
                  <a:tint val="63922"/>
                  <a:invGamma/>
                </a:srgbClr>
              </a:gs>
              <a:gs pos="100000">
                <a:srgbClr val="9966FF"/>
              </a:gs>
            </a:gsLst>
            <a:path path="shape">
              <a:fillToRect l="50000" t="50000" r="50000" b="50000"/>
            </a:path>
          </a:gra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27432" bIns="27432" anchor="ctr"/>
          <a:lstStyle/>
          <a:p>
            <a:pPr algn="ctr"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91144" name="Oval 8"/>
          <p:cNvSpPr>
            <a:spLocks noChangeArrowheads="1"/>
          </p:cNvSpPr>
          <p:nvPr/>
        </p:nvSpPr>
        <p:spPr bwMode="auto">
          <a:xfrm>
            <a:off x="2819400" y="2781300"/>
            <a:ext cx="419100" cy="342900"/>
          </a:xfrm>
          <a:prstGeom prst="ellipse">
            <a:avLst/>
          </a:prstGeom>
          <a:solidFill>
            <a:srgbClr val="333399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27432" bIns="27432" anchor="ctr"/>
          <a:lstStyle/>
          <a:p>
            <a:pPr algn="ctr"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91145" name="Oval 9"/>
          <p:cNvSpPr>
            <a:spLocks noChangeArrowheads="1"/>
          </p:cNvSpPr>
          <p:nvPr/>
        </p:nvSpPr>
        <p:spPr bwMode="auto">
          <a:xfrm>
            <a:off x="2819400" y="3771900"/>
            <a:ext cx="419100" cy="342900"/>
          </a:xfrm>
          <a:prstGeom prst="ellipse">
            <a:avLst/>
          </a:prstGeom>
          <a:solidFill>
            <a:schemeClr val="accent2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27432" bIns="27432" anchor="ctr"/>
          <a:lstStyle/>
          <a:p>
            <a:pPr algn="ctr"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91146" name="Oval 10"/>
          <p:cNvSpPr>
            <a:spLocks noChangeArrowheads="1"/>
          </p:cNvSpPr>
          <p:nvPr/>
        </p:nvSpPr>
        <p:spPr bwMode="auto">
          <a:xfrm>
            <a:off x="2819400" y="4305300"/>
            <a:ext cx="419100" cy="342900"/>
          </a:xfrm>
          <a:prstGeom prst="ellipse">
            <a:avLst/>
          </a:prstGeom>
          <a:gradFill rotWithShape="0">
            <a:gsLst>
              <a:gs pos="0">
                <a:srgbClr val="9966FF">
                  <a:gamma/>
                  <a:tint val="63922"/>
                  <a:invGamma/>
                </a:srgbClr>
              </a:gs>
              <a:gs pos="100000">
                <a:srgbClr val="9966FF"/>
              </a:gs>
            </a:gsLst>
            <a:path path="shape">
              <a:fillToRect l="50000" t="50000" r="50000" b="50000"/>
            </a:path>
          </a:gra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27432" bIns="27432" anchor="ctr"/>
          <a:lstStyle/>
          <a:p>
            <a:pPr algn="ctr"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91147" name="Oval 11"/>
          <p:cNvSpPr>
            <a:spLocks noChangeArrowheads="1"/>
          </p:cNvSpPr>
          <p:nvPr/>
        </p:nvSpPr>
        <p:spPr bwMode="auto">
          <a:xfrm>
            <a:off x="2819400" y="4762500"/>
            <a:ext cx="419100" cy="342900"/>
          </a:xfrm>
          <a:prstGeom prst="ellipse">
            <a:avLst/>
          </a:prstGeom>
          <a:solidFill>
            <a:srgbClr val="333399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27432" bIns="27432" anchor="ctr"/>
          <a:lstStyle/>
          <a:p>
            <a:pPr algn="ctr"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5373" name="Rectangle 12"/>
          <p:cNvSpPr>
            <a:spLocks noChangeArrowheads="1"/>
          </p:cNvSpPr>
          <p:nvPr/>
        </p:nvSpPr>
        <p:spPr bwMode="auto">
          <a:xfrm>
            <a:off x="2514600" y="5181600"/>
            <a:ext cx="3352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rgbClr val="660033"/>
              </a:buClr>
              <a:buSzPct val="80000"/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9pPr>
          </a:lstStyle>
          <a:p>
            <a:pPr eaLnBrk="1" latinLnBrk="0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赋值</a:t>
            </a:r>
          </a:p>
          <a:p>
            <a:pPr lvl="2" eaLnBrk="1" latinLnBrk="0" hangingPunct="1">
              <a:lnSpc>
                <a:spcPct val="6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2" eaLnBrk="1" latinLnBrk="0" hangingPunct="1">
              <a:lnSpc>
                <a:spcPct val="6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</a:rPr>
              <a:t>附加后缀</a:t>
            </a:r>
          </a:p>
        </p:txBody>
      </p:sp>
      <p:sp>
        <p:nvSpPr>
          <p:cNvPr id="91149" name="Oval 13"/>
          <p:cNvSpPr>
            <a:spLocks noChangeArrowheads="1"/>
          </p:cNvSpPr>
          <p:nvPr/>
        </p:nvSpPr>
        <p:spPr bwMode="auto">
          <a:xfrm>
            <a:off x="2819400" y="5753100"/>
            <a:ext cx="419100" cy="342900"/>
          </a:xfrm>
          <a:prstGeom prst="ellipse">
            <a:avLst/>
          </a:prstGeom>
          <a:solidFill>
            <a:schemeClr val="accent2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27432" bIns="27432" anchor="ctr"/>
          <a:lstStyle/>
          <a:p>
            <a:pPr algn="ctr">
              <a:defRPr/>
            </a:pP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5375" name="Rectangle 14"/>
          <p:cNvSpPr>
            <a:spLocks noChangeArrowheads="1"/>
          </p:cNvSpPr>
          <p:nvPr/>
        </p:nvSpPr>
        <p:spPr bwMode="auto">
          <a:xfrm>
            <a:off x="6096000" y="5791200"/>
            <a:ext cx="3657600" cy="457200"/>
          </a:xfrm>
          <a:prstGeom prst="rect">
            <a:avLst/>
          </a:prstGeom>
          <a:solidFill>
            <a:srgbClr val="CECECE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>
            <a:lvl1pPr latinLnBrk="1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rgbClr val="660033"/>
              </a:buClr>
              <a:buSzPct val="80000"/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9pPr>
          </a:lstStyle>
          <a:p>
            <a:pPr latinLnBrk="0">
              <a:spcBef>
                <a:spcPct val="0"/>
              </a:spcBef>
              <a:buSzTx/>
              <a:buFontTx/>
              <a:buNone/>
            </a:pPr>
            <a:r>
              <a:rPr kumimoji="0" lang="en-US" altLang="zh-CN" sz="2000" dirty="0">
                <a:solidFill>
                  <a:srgbClr val="FF0000"/>
                </a:solidFill>
                <a:latin typeface="Lucida Sans Typewriter" panose="020B0509030504030204" pitchFamily="49" charset="0"/>
                <a:ea typeface="宋体" panose="02010600030101010101" pitchFamily="2" charset="-122"/>
              </a:rPr>
              <a:t>l</a:t>
            </a:r>
            <a:r>
              <a:rPr kumimoji="0" lang="en-US" altLang="zh-CN" sz="2000" dirty="0" smtClean="0">
                <a:solidFill>
                  <a:srgbClr val="FF0000"/>
                </a:solidFill>
                <a:latin typeface="Lucida Sans Typewriter" panose="020B0509030504030204" pitchFamily="49" charset="0"/>
                <a:ea typeface="宋体" panose="02010600030101010101" pitchFamily="2" charset="-122"/>
              </a:rPr>
              <a:t>ong double</a:t>
            </a:r>
            <a:r>
              <a:rPr kumimoji="0" lang="en-US" altLang="zh-CN" sz="2000" dirty="0" smtClean="0">
                <a:latin typeface="Lucida Sans Typewriter" panose="020B0509030504030204" pitchFamily="49" charset="0"/>
                <a:ea typeface="宋体" panose="02010600030101010101" pitchFamily="2" charset="-122"/>
              </a:rPr>
              <a:t> k = 1.23L</a:t>
            </a:r>
            <a:r>
              <a:rPr kumimoji="0" lang="en-US" altLang="zh-CN" sz="2000" dirty="0" smtClean="0">
                <a:solidFill>
                  <a:srgbClr val="362E74"/>
                </a:solidFill>
                <a:latin typeface="Lucida Sans Typewriter" panose="020B0509030504030204" pitchFamily="49" charset="0"/>
                <a:ea typeface="宋体" panose="02010600030101010101" pitchFamily="2" charset="-122"/>
              </a:rPr>
              <a:t>;</a:t>
            </a:r>
            <a:endParaRPr kumimoji="0" lang="en-US" altLang="zh-CN" sz="2000" dirty="0">
              <a:solidFill>
                <a:srgbClr val="362E74"/>
              </a:solidFill>
              <a:latin typeface="Lucida Sans Typewriter" panose="020B0509030504030204" pitchFamily="49" charset="0"/>
              <a:ea typeface="宋体" panose="02010600030101010101" pitchFamily="2" charset="-122"/>
            </a:endParaRPr>
          </a:p>
        </p:txBody>
      </p:sp>
      <p:sp>
        <p:nvSpPr>
          <p:cNvPr id="15376" name="Rectangle 15"/>
          <p:cNvSpPr>
            <a:spLocks noChangeArrowheads="1"/>
          </p:cNvSpPr>
          <p:nvPr/>
        </p:nvSpPr>
        <p:spPr bwMode="auto">
          <a:xfrm>
            <a:off x="6019800" y="2362200"/>
            <a:ext cx="3429000" cy="457200"/>
          </a:xfrm>
          <a:prstGeom prst="rect">
            <a:avLst/>
          </a:prstGeom>
          <a:solidFill>
            <a:srgbClr val="CECECE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>
            <a:lvl1pPr latinLnBrk="1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rgbClr val="660033"/>
              </a:buClr>
              <a:buSzPct val="80000"/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9pPr>
          </a:lstStyle>
          <a:p>
            <a:pPr latinLnBrk="0">
              <a:spcBef>
                <a:spcPct val="0"/>
              </a:spcBef>
              <a:buSzTx/>
              <a:buFontTx/>
              <a:buNone/>
            </a:pPr>
            <a:r>
              <a:rPr kumimoji="0" lang="en-US" altLang="zh-CN" sz="2000" dirty="0" smtClean="0">
                <a:solidFill>
                  <a:srgbClr val="FF0000"/>
                </a:solidFill>
                <a:latin typeface="Lucida Sans Typewriter" panose="020B0509030504030204" pitchFamily="49" charset="0"/>
                <a:ea typeface="宋体" panose="02010600030101010101" pitchFamily="2" charset="-122"/>
              </a:rPr>
              <a:t>float</a:t>
            </a:r>
            <a:r>
              <a:rPr kumimoji="0" lang="en-US" altLang="zh-CN" sz="2000" dirty="0" smtClean="0">
                <a:latin typeface="Lucida Sans Typewriter" panose="020B0509030504030204" pitchFamily="49" charset="0"/>
                <a:ea typeface="宋体" panose="02010600030101010101" pitchFamily="2" charset="-122"/>
              </a:rPr>
              <a:t> </a:t>
            </a:r>
            <a:r>
              <a:rPr kumimoji="0" lang="en-US" altLang="zh-CN" sz="2000" dirty="0">
                <a:latin typeface="Lucida Sans Typewriter" panose="020B0509030504030204" pitchFamily="49" charset="0"/>
                <a:ea typeface="宋体" panose="02010600030101010101" pitchFamily="2" charset="-122"/>
              </a:rPr>
              <a:t>bear;</a:t>
            </a:r>
            <a:endParaRPr kumimoji="0" lang="en-US" altLang="zh-CN" sz="2000" dirty="0">
              <a:solidFill>
                <a:srgbClr val="362E74"/>
              </a:solidFill>
              <a:latin typeface="Lucida Sans Typewriter" panose="020B0509030504030204" pitchFamily="49" charset="0"/>
              <a:ea typeface="宋体" panose="02010600030101010101" pitchFamily="2" charset="-122"/>
            </a:endParaRPr>
          </a:p>
        </p:txBody>
      </p:sp>
      <p:sp>
        <p:nvSpPr>
          <p:cNvPr id="15377" name="Rectangle 16"/>
          <p:cNvSpPr>
            <a:spLocks noChangeArrowheads="1"/>
          </p:cNvSpPr>
          <p:nvPr/>
        </p:nvSpPr>
        <p:spPr bwMode="auto">
          <a:xfrm>
            <a:off x="5943600" y="3733800"/>
            <a:ext cx="3810000" cy="4572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>
            <a:lvl1pPr latinLnBrk="1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rgbClr val="660033"/>
              </a:buClr>
              <a:buSzPct val="80000"/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9pPr>
          </a:lstStyle>
          <a:p>
            <a:pPr latinLnBrk="0">
              <a:spcBef>
                <a:spcPct val="0"/>
              </a:spcBef>
              <a:buSzTx/>
              <a:buFontTx/>
              <a:buNone/>
            </a:pPr>
            <a:r>
              <a:rPr kumimoji="0" lang="en-US" altLang="zh-CN" sz="2000" dirty="0">
                <a:solidFill>
                  <a:srgbClr val="FFFF00"/>
                </a:solidFill>
                <a:latin typeface="Lucida Sans Typewriter" panose="020B0509030504030204" pitchFamily="49" charset="0"/>
                <a:ea typeface="宋体" panose="02010600030101010101" pitchFamily="2" charset="-122"/>
              </a:rPr>
              <a:t>number</a:t>
            </a:r>
            <a:r>
              <a:rPr kumimoji="0" lang="en-US" altLang="zh-CN" sz="2000" dirty="0" smtClean="0">
                <a:latin typeface="Lucida Sans Typewriter" panose="020B0509030504030204" pitchFamily="49" charset="0"/>
                <a:ea typeface="宋体" panose="02010600030101010101" pitchFamily="2" charset="-122"/>
              </a:rPr>
              <a:t> </a:t>
            </a:r>
            <a:r>
              <a:rPr kumimoji="0" lang="en-US" altLang="zh-CN" sz="2000" dirty="0">
                <a:solidFill>
                  <a:schemeClr val="accent2"/>
                </a:solidFill>
                <a:latin typeface="Lucida Sans Typewriter" panose="020B0509030504030204" pitchFamily="49" charset="0"/>
                <a:ea typeface="宋体" panose="02010600030101010101" pitchFamily="2" charset="-122"/>
              </a:rPr>
              <a:t>=</a:t>
            </a:r>
            <a:r>
              <a:rPr kumimoji="0" lang="en-US" altLang="zh-CN" sz="2000" dirty="0">
                <a:latin typeface="Lucida Sans Typewriter" panose="020B0509030504030204" pitchFamily="49" charset="0"/>
                <a:ea typeface="宋体" panose="02010600030101010101" pitchFamily="2" charset="-122"/>
              </a:rPr>
              <a:t> </a:t>
            </a:r>
            <a:r>
              <a:rPr kumimoji="0" lang="en-US" altLang="zh-CN" sz="2000" dirty="0" smtClean="0">
                <a:solidFill>
                  <a:srgbClr val="FFFF00"/>
                </a:solidFill>
                <a:latin typeface="Lucida Sans Typewriter" panose="020B0509030504030204" pitchFamily="49" charset="0"/>
                <a:ea typeface="宋体" panose="02010600030101010101" pitchFamily="2" charset="-122"/>
              </a:rPr>
              <a:t>2</a:t>
            </a:r>
            <a:r>
              <a:rPr kumimoji="0" lang="zh-CN" altLang="en-US" sz="2000" dirty="0" smtClean="0">
                <a:solidFill>
                  <a:srgbClr val="9966FF"/>
                </a:solidFill>
                <a:latin typeface="Lucida Sans Typewriter" panose="020B0509030504030204" pitchFamily="49" charset="0"/>
                <a:ea typeface="宋体" panose="02010600030101010101" pitchFamily="2" charset="-122"/>
              </a:rPr>
              <a:t>；</a:t>
            </a:r>
            <a:endParaRPr kumimoji="0" lang="en-US" altLang="zh-CN" sz="2000" dirty="0">
              <a:solidFill>
                <a:srgbClr val="3333CC"/>
              </a:solidFill>
              <a:latin typeface="Lucida Sans Typewriter" panose="020B0509030504030204" pitchFamily="49" charset="0"/>
              <a:ea typeface="宋体" panose="02010600030101010101" pitchFamily="2" charset="-122"/>
            </a:endParaRPr>
          </a:p>
        </p:txBody>
      </p:sp>
      <p:sp>
        <p:nvSpPr>
          <p:cNvPr id="19" name="MH_Title_1"/>
          <p:cNvSpPr/>
          <p:nvPr>
            <p:custDataLst>
              <p:tags r:id="rId1"/>
            </p:custDataLst>
          </p:nvPr>
        </p:nvSpPr>
        <p:spPr>
          <a:xfrm>
            <a:off x="1047135" y="285997"/>
            <a:ext cx="4483510" cy="403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声明并初始化变量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Group 138"/>
          <p:cNvGrpSpPr>
            <a:grpSpLocks/>
          </p:cNvGrpSpPr>
          <p:nvPr/>
        </p:nvGrpSpPr>
        <p:grpSpPr bwMode="auto">
          <a:xfrm flipH="1">
            <a:off x="8572500" y="2069307"/>
            <a:ext cx="3135876" cy="1744662"/>
            <a:chOff x="1003" y="2205"/>
            <a:chExt cx="882" cy="1094"/>
          </a:xfrm>
        </p:grpSpPr>
        <p:sp>
          <p:nvSpPr>
            <p:cNvPr id="21" name="Rectangle 135"/>
            <p:cNvSpPr>
              <a:spLocks noChangeArrowheads="1"/>
            </p:cNvSpPr>
            <p:nvPr/>
          </p:nvSpPr>
          <p:spPr bwMode="auto">
            <a:xfrm>
              <a:off x="1003" y="2608"/>
              <a:ext cx="593" cy="232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kumimoji="0" lang="en-US" altLang="zh-CN" dirty="0" err="1">
                  <a:solidFill>
                    <a:schemeClr val="accent2"/>
                  </a:solidFill>
                  <a:latin typeface="Lucida Sans Typewriter" panose="020B0509030504030204" pitchFamily="49" charset="0"/>
                  <a:ea typeface="宋体" panose="02010600030101010101" pitchFamily="2" charset="-122"/>
                </a:rPr>
                <a:t>int</a:t>
              </a:r>
              <a:r>
                <a:rPr kumimoji="0" lang="en-US" altLang="zh-CN" dirty="0">
                  <a:latin typeface="Lucida Sans Typewriter" panose="020B0509030504030204" pitchFamily="49" charset="0"/>
                  <a:ea typeface="宋体" panose="02010600030101010101" pitchFamily="2" charset="-122"/>
                </a:rPr>
                <a:t> </a:t>
              </a:r>
              <a:r>
                <a:rPr kumimoji="0" lang="en-US" altLang="zh-CN" dirty="0" smtClean="0">
                  <a:solidFill>
                    <a:srgbClr val="FFFF00"/>
                  </a:solidFill>
                  <a:latin typeface="Lucida Sans Typewriter" panose="020B0509030504030204" pitchFamily="49" charset="0"/>
                  <a:ea typeface="宋体" panose="02010600030101010101" pitchFamily="2" charset="-122"/>
                </a:rPr>
                <a:t>number=2;</a:t>
              </a:r>
              <a:endParaRPr kumimoji="0" lang="en-US" altLang="zh-CN" dirty="0">
                <a:solidFill>
                  <a:srgbClr val="FFFF00"/>
                </a:solidFill>
                <a:latin typeface="Lucida Sans Typewriter" panose="020B050903050403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2" name="Line 136"/>
            <p:cNvSpPr>
              <a:spLocks noChangeShapeType="1"/>
            </p:cNvSpPr>
            <p:nvPr/>
          </p:nvSpPr>
          <p:spPr bwMode="auto">
            <a:xfrm flipV="1">
              <a:off x="1456" y="2205"/>
              <a:ext cx="379" cy="412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Line 137"/>
            <p:cNvSpPr>
              <a:spLocks noChangeShapeType="1"/>
            </p:cNvSpPr>
            <p:nvPr/>
          </p:nvSpPr>
          <p:spPr bwMode="auto">
            <a:xfrm>
              <a:off x="1465" y="2823"/>
              <a:ext cx="420" cy="476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6096000" y="5126676"/>
            <a:ext cx="3657600" cy="457200"/>
          </a:xfrm>
          <a:prstGeom prst="rect">
            <a:avLst/>
          </a:prstGeom>
          <a:solidFill>
            <a:srgbClr val="CECECE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>
            <a:lvl1pPr latinLnBrk="1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rgbClr val="660033"/>
              </a:buClr>
              <a:buSzPct val="80000"/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9pPr>
          </a:lstStyle>
          <a:p>
            <a:pPr latinLnBrk="0">
              <a:spcBef>
                <a:spcPct val="0"/>
              </a:spcBef>
              <a:buSzTx/>
              <a:buFontTx/>
              <a:buNone/>
            </a:pPr>
            <a:r>
              <a:rPr kumimoji="0" lang="en-US" altLang="zh-CN" sz="2000" dirty="0" smtClean="0">
                <a:solidFill>
                  <a:srgbClr val="FF0000"/>
                </a:solidFill>
                <a:latin typeface="Lucida Sans Typewriter" panose="020B0509030504030204" pitchFamily="49" charset="0"/>
                <a:ea typeface="宋体" panose="02010600030101010101" pitchFamily="2" charset="-122"/>
              </a:rPr>
              <a:t>float</a:t>
            </a:r>
            <a:r>
              <a:rPr kumimoji="0" lang="en-US" altLang="zh-CN" sz="2000" dirty="0" smtClean="0">
                <a:latin typeface="Lucida Sans Typewriter" panose="020B0509030504030204" pitchFamily="49" charset="0"/>
                <a:ea typeface="宋体" panose="02010600030101010101" pitchFamily="2" charset="-122"/>
              </a:rPr>
              <a:t> </a:t>
            </a:r>
            <a:r>
              <a:rPr kumimoji="0" lang="en-US" altLang="zh-CN" sz="2000" dirty="0">
                <a:latin typeface="Lucida Sans Typewriter" panose="020B0509030504030204" pitchFamily="49" charset="0"/>
                <a:ea typeface="宋体" panose="02010600030101010101" pitchFamily="2" charset="-122"/>
              </a:rPr>
              <a:t>bear</a:t>
            </a:r>
            <a:r>
              <a:rPr kumimoji="0" lang="en-US" altLang="zh-CN" sz="2000" dirty="0" smtClean="0">
                <a:latin typeface="Lucida Sans Typewriter" panose="020B0509030504030204" pitchFamily="49" charset="0"/>
                <a:ea typeface="宋体" panose="02010600030101010101" pitchFamily="2" charset="-122"/>
              </a:rPr>
              <a:t> = 5.4</a:t>
            </a:r>
            <a:r>
              <a:rPr kumimoji="0" lang="en-US" altLang="zh-CN" sz="2000" dirty="0">
                <a:latin typeface="Lucida Sans Typewriter" panose="020B0509030504030204" pitchFamily="49" charset="0"/>
                <a:ea typeface="宋体" panose="02010600030101010101" pitchFamily="2" charset="-122"/>
              </a:rPr>
              <a:t>f</a:t>
            </a:r>
            <a:r>
              <a:rPr kumimoji="0" lang="en-US" altLang="zh-CN" sz="2000" dirty="0" smtClean="0">
                <a:solidFill>
                  <a:srgbClr val="362E74"/>
                </a:solidFill>
                <a:latin typeface="Lucida Sans Typewriter" panose="020B0509030504030204" pitchFamily="49" charset="0"/>
                <a:ea typeface="宋体" panose="02010600030101010101" pitchFamily="2" charset="-122"/>
              </a:rPr>
              <a:t>;</a:t>
            </a:r>
            <a:endParaRPr kumimoji="0" lang="en-US" altLang="zh-CN" sz="2000" dirty="0">
              <a:solidFill>
                <a:srgbClr val="362E74"/>
              </a:solidFill>
              <a:latin typeface="Lucida Sans Typewriter" panose="020B0509030504030204" pitchFamily="49" charset="0"/>
              <a:ea typeface="宋体" panose="02010600030101010101" pitchFamily="2" charset="-122"/>
            </a:endParaRPr>
          </a:p>
        </p:txBody>
      </p:sp>
      <p:sp>
        <p:nvSpPr>
          <p:cNvPr id="43" name="AutoShape 23"/>
          <p:cNvSpPr>
            <a:spLocks noChangeArrowheads="1"/>
          </p:cNvSpPr>
          <p:nvPr/>
        </p:nvSpPr>
        <p:spPr bwMode="auto">
          <a:xfrm>
            <a:off x="889664" y="2458403"/>
            <a:ext cx="1079500" cy="1152525"/>
          </a:xfrm>
          <a:prstGeom prst="can">
            <a:avLst>
              <a:gd name="adj" fmla="val 26691"/>
            </a:avLst>
          </a:prstGeom>
          <a:gradFill rotWithShape="1">
            <a:gsLst>
              <a:gs pos="0">
                <a:schemeClr val="accent2"/>
              </a:gs>
              <a:gs pos="50000">
                <a:srgbClr val="6699FF"/>
              </a:gs>
              <a:gs pos="100000">
                <a:schemeClr val="accent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0" lang="zh-CN" altLang="en-US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糖</a:t>
            </a:r>
          </a:p>
        </p:txBody>
      </p:sp>
      <p:sp>
        <p:nvSpPr>
          <p:cNvPr id="44" name="AutoShape 24"/>
          <p:cNvSpPr>
            <a:spLocks noChangeArrowheads="1"/>
          </p:cNvSpPr>
          <p:nvPr/>
        </p:nvSpPr>
        <p:spPr bwMode="auto">
          <a:xfrm>
            <a:off x="920843" y="5126831"/>
            <a:ext cx="1079500" cy="1152525"/>
          </a:xfrm>
          <a:prstGeom prst="can">
            <a:avLst>
              <a:gd name="adj" fmla="val 26691"/>
            </a:avLst>
          </a:prstGeom>
          <a:gradFill rotWithShape="1">
            <a:gsLst>
              <a:gs pos="0">
                <a:schemeClr val="accent2"/>
              </a:gs>
              <a:gs pos="50000">
                <a:srgbClr val="6699FF"/>
              </a:gs>
              <a:gs pos="100000">
                <a:schemeClr val="accent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0" lang="zh-CN" altLang="en-US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盐</a:t>
            </a:r>
          </a:p>
        </p:txBody>
      </p:sp>
      <p:sp>
        <p:nvSpPr>
          <p:cNvPr id="45" name="AutoShape 26"/>
          <p:cNvSpPr>
            <a:spLocks noChangeArrowheads="1"/>
          </p:cNvSpPr>
          <p:nvPr/>
        </p:nvSpPr>
        <p:spPr bwMode="auto">
          <a:xfrm>
            <a:off x="816639" y="1234440"/>
            <a:ext cx="1295400" cy="576263"/>
          </a:xfrm>
          <a:prstGeom prst="wedgeEllipseCallout">
            <a:avLst>
              <a:gd name="adj1" fmla="val 3431"/>
              <a:gd name="adj2" fmla="val 183056"/>
            </a:avLst>
          </a:prstGeom>
          <a:gradFill rotWithShape="1">
            <a:gsLst>
              <a:gs pos="0">
                <a:srgbClr val="FF9900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rgbClr val="660033"/>
              </a:buClr>
              <a:buSzPct val="80000"/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9pPr>
          </a:lstStyle>
          <a:p>
            <a:pPr algn="ctr" eaLnBrk="1" latinLnBrk="0" hangingPunct="1">
              <a:spcBef>
                <a:spcPct val="0"/>
              </a:spcBef>
              <a:buSzTx/>
              <a:buFontTx/>
              <a:buNone/>
            </a:pPr>
            <a:r>
              <a:rPr kumimoji="0" lang="zh-CN" altLang="en-US" sz="2000" b="0">
                <a:latin typeface="Arial" panose="020B0604020202020204" pitchFamily="34" charset="0"/>
              </a:rPr>
              <a:t>盐</a:t>
            </a:r>
          </a:p>
        </p:txBody>
      </p:sp>
      <p:sp>
        <p:nvSpPr>
          <p:cNvPr id="46" name="AutoShape 27"/>
          <p:cNvSpPr>
            <a:spLocks noChangeArrowheads="1"/>
          </p:cNvSpPr>
          <p:nvPr/>
        </p:nvSpPr>
        <p:spPr bwMode="auto">
          <a:xfrm>
            <a:off x="776380" y="3902868"/>
            <a:ext cx="1368425" cy="576263"/>
          </a:xfrm>
          <a:prstGeom prst="wedgeEllipseCallout">
            <a:avLst>
              <a:gd name="adj1" fmla="val -1394"/>
              <a:gd name="adj2" fmla="val 180028"/>
            </a:avLst>
          </a:prstGeom>
          <a:gradFill rotWithShape="1">
            <a:gsLst>
              <a:gs pos="0">
                <a:srgbClr val="FF9900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rgbClr val="660033"/>
              </a:buClr>
              <a:buSzPct val="80000"/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9pPr>
          </a:lstStyle>
          <a:p>
            <a:pPr algn="ctr" eaLnBrk="1" latinLnBrk="0" hangingPunct="1">
              <a:spcBef>
                <a:spcPct val="0"/>
              </a:spcBef>
              <a:buSzTx/>
              <a:buFontTx/>
              <a:buNone/>
            </a:pPr>
            <a:r>
              <a:rPr kumimoji="0" lang="zh-CN" altLang="en-US" sz="2000" b="0">
                <a:latin typeface="Arial" panose="020B0604020202020204" pitchFamily="34" charset="0"/>
              </a:rPr>
              <a:t>胡椒粉</a:t>
            </a:r>
          </a:p>
        </p:txBody>
      </p:sp>
      <p:sp>
        <p:nvSpPr>
          <p:cNvPr id="47" name="AutoShape 29"/>
          <p:cNvSpPr>
            <a:spLocks noChangeArrowheads="1"/>
          </p:cNvSpPr>
          <p:nvPr/>
        </p:nvSpPr>
        <p:spPr bwMode="auto">
          <a:xfrm>
            <a:off x="1103977" y="1883728"/>
            <a:ext cx="576262" cy="574675"/>
          </a:xfrm>
          <a:prstGeom prst="flowChartSummingJunction">
            <a:avLst/>
          </a:prstGeom>
          <a:gradFill rotWithShape="1">
            <a:gsLst>
              <a:gs pos="0">
                <a:srgbClr val="FFCCCC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rgbClr val="660033"/>
              </a:buClr>
              <a:buSzPct val="80000"/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2400" b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8" name="AutoShape 30"/>
          <p:cNvSpPr>
            <a:spLocks noChangeArrowheads="1"/>
          </p:cNvSpPr>
          <p:nvPr/>
        </p:nvSpPr>
        <p:spPr bwMode="auto">
          <a:xfrm>
            <a:off x="1136743" y="4561681"/>
            <a:ext cx="576262" cy="565150"/>
          </a:xfrm>
          <a:prstGeom prst="flowChartSummingJunction">
            <a:avLst/>
          </a:prstGeom>
          <a:gradFill rotWithShape="1">
            <a:gsLst>
              <a:gs pos="0">
                <a:srgbClr val="FFCCCC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rgbClr val="660033"/>
              </a:buClr>
              <a:buSzPct val="80000"/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2400" b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9" name="Text Box 32"/>
          <p:cNvSpPr txBox="1">
            <a:spLocks noChangeArrowheads="1"/>
          </p:cNvSpPr>
          <p:nvPr/>
        </p:nvSpPr>
        <p:spPr bwMode="auto">
          <a:xfrm>
            <a:off x="896014" y="2936240"/>
            <a:ext cx="1046163" cy="4572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50000">
                <a:srgbClr val="6699FF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0" lang="en-US" altLang="zh-CN" b="1">
                <a:solidFill>
                  <a:srgbClr val="FFCC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</a:p>
        </p:txBody>
      </p:sp>
      <p:sp>
        <p:nvSpPr>
          <p:cNvPr id="50" name="Text Box 33"/>
          <p:cNvSpPr txBox="1">
            <a:spLocks noChangeArrowheads="1"/>
          </p:cNvSpPr>
          <p:nvPr/>
        </p:nvSpPr>
        <p:spPr bwMode="auto">
          <a:xfrm>
            <a:off x="928780" y="5606256"/>
            <a:ext cx="1071563" cy="4572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50000">
                <a:srgbClr val="6699FF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0" lang="en-US" altLang="zh-CN" b="1">
                <a:solidFill>
                  <a:srgbClr val="FFCC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float</a:t>
            </a:r>
          </a:p>
        </p:txBody>
      </p:sp>
      <p:sp>
        <p:nvSpPr>
          <p:cNvPr id="51" name="AutoShape 35"/>
          <p:cNvSpPr>
            <a:spLocks noChangeArrowheads="1"/>
          </p:cNvSpPr>
          <p:nvPr/>
        </p:nvSpPr>
        <p:spPr bwMode="auto">
          <a:xfrm>
            <a:off x="816639" y="1234440"/>
            <a:ext cx="1295400" cy="576263"/>
          </a:xfrm>
          <a:prstGeom prst="wedgeEllipseCallout">
            <a:avLst>
              <a:gd name="adj1" fmla="val 1593"/>
              <a:gd name="adj2" fmla="val 188292"/>
            </a:avLst>
          </a:prstGeom>
          <a:gradFill rotWithShape="1">
            <a:gsLst>
              <a:gs pos="0">
                <a:srgbClr val="FF9900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rgbClr val="660033"/>
              </a:buClr>
              <a:buSzPct val="80000"/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9pPr>
          </a:lstStyle>
          <a:p>
            <a:pPr algn="ctr" eaLnBrk="1" latinLnBrk="0" hangingPunct="1">
              <a:spcBef>
                <a:spcPct val="0"/>
              </a:spcBef>
              <a:buSzTx/>
              <a:buFontTx/>
              <a:buNone/>
            </a:pPr>
            <a:r>
              <a:rPr kumimoji="0" lang="en-US" altLang="zh-CN" sz="24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52" name="AutoShape 36"/>
          <p:cNvSpPr>
            <a:spLocks noChangeArrowheads="1"/>
          </p:cNvSpPr>
          <p:nvPr/>
        </p:nvSpPr>
        <p:spPr bwMode="auto">
          <a:xfrm>
            <a:off x="704943" y="3902868"/>
            <a:ext cx="1441450" cy="576263"/>
          </a:xfrm>
          <a:prstGeom prst="wedgeEllipseCallout">
            <a:avLst>
              <a:gd name="adj1" fmla="val -222"/>
              <a:gd name="adj2" fmla="val 188292"/>
            </a:avLst>
          </a:prstGeom>
          <a:gradFill rotWithShape="1">
            <a:gsLst>
              <a:gs pos="0">
                <a:srgbClr val="FF9900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rgbClr val="660033"/>
              </a:buClr>
              <a:buSzPct val="80000"/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9pPr>
          </a:lstStyle>
          <a:p>
            <a:pPr algn="ctr" eaLnBrk="1" latinLnBrk="0" hangingPunct="1">
              <a:spcBef>
                <a:spcPct val="0"/>
              </a:spcBef>
              <a:buSzTx/>
              <a:buFontTx/>
              <a:buNone/>
            </a:pPr>
            <a:r>
              <a:rPr kumimoji="0" lang="en-US" altLang="zh-CN" sz="2400">
                <a:latin typeface="Arial" panose="020B0604020202020204" pitchFamily="34" charset="0"/>
              </a:rPr>
              <a:t>5.4</a:t>
            </a:r>
          </a:p>
        </p:txBody>
      </p:sp>
      <p:sp>
        <p:nvSpPr>
          <p:cNvPr id="53" name="Rectangle 14"/>
          <p:cNvSpPr>
            <a:spLocks noChangeArrowheads="1"/>
          </p:cNvSpPr>
          <p:nvPr/>
        </p:nvSpPr>
        <p:spPr bwMode="auto">
          <a:xfrm>
            <a:off x="5989320" y="4332926"/>
            <a:ext cx="3657600" cy="457200"/>
          </a:xfrm>
          <a:prstGeom prst="rect">
            <a:avLst/>
          </a:prstGeom>
          <a:solidFill>
            <a:srgbClr val="CECECE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>
            <a:lvl1pPr latinLnBrk="1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rgbClr val="660033"/>
              </a:buClr>
              <a:buSzPct val="80000"/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9pPr>
          </a:lstStyle>
          <a:p>
            <a:pPr latinLnBrk="0">
              <a:spcBef>
                <a:spcPct val="0"/>
              </a:spcBef>
              <a:buSzTx/>
              <a:buFontTx/>
              <a:buNone/>
            </a:pPr>
            <a:r>
              <a:rPr kumimoji="0" lang="en-US" altLang="zh-CN" sz="2000" dirty="0" smtClean="0">
                <a:solidFill>
                  <a:srgbClr val="FFFF00"/>
                </a:solidFill>
                <a:latin typeface="Lucida Sans Typewriter" panose="020B0509030504030204" pitchFamily="49" charset="0"/>
                <a:ea typeface="宋体" panose="02010600030101010101" pitchFamily="2" charset="-122"/>
              </a:rPr>
              <a:t>bear</a:t>
            </a:r>
            <a:r>
              <a:rPr kumimoji="0" lang="en-US" altLang="zh-CN" sz="2000" dirty="0" smtClean="0">
                <a:latin typeface="Lucida Sans Typewriter" panose="020B0509030504030204" pitchFamily="49" charset="0"/>
                <a:ea typeface="宋体" panose="02010600030101010101" pitchFamily="2" charset="-122"/>
              </a:rPr>
              <a:t> = </a:t>
            </a:r>
            <a:r>
              <a:rPr kumimoji="0" lang="en-US" altLang="zh-CN" sz="2000" dirty="0" smtClean="0">
                <a:solidFill>
                  <a:srgbClr val="FFFF00"/>
                </a:solidFill>
                <a:latin typeface="Lucida Sans Typewriter" panose="020B0509030504030204" pitchFamily="49" charset="0"/>
                <a:ea typeface="宋体" panose="02010600030101010101" pitchFamily="2" charset="-122"/>
              </a:rPr>
              <a:t>5.4</a:t>
            </a:r>
            <a:r>
              <a:rPr kumimoji="0" lang="en-US" altLang="zh-CN" sz="2000" dirty="0" smtClean="0">
                <a:solidFill>
                  <a:srgbClr val="362E74"/>
                </a:solidFill>
                <a:latin typeface="Lucida Sans Typewriter" panose="020B0509030504030204" pitchFamily="49" charset="0"/>
                <a:ea typeface="宋体" panose="02010600030101010101" pitchFamily="2" charset="-122"/>
              </a:rPr>
              <a:t>;</a:t>
            </a:r>
            <a:endParaRPr kumimoji="0" lang="en-US" altLang="zh-CN" sz="2000" dirty="0">
              <a:solidFill>
                <a:srgbClr val="362E74"/>
              </a:solidFill>
              <a:latin typeface="Lucida Sans Typewriter" panose="020B0509030504030204" pitchFamily="49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123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9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9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000"/>
                            </p:stCondLst>
                            <p:childTnLst>
                              <p:par>
                                <p:cTn id="79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3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3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000"/>
                            </p:stCondLst>
                            <p:childTnLst>
                              <p:par>
                                <p:cTn id="9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9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5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uiExpand="1" build="p"/>
      <p:bldP spid="15365" grpId="0" animBg="1"/>
      <p:bldP spid="15366" grpId="0"/>
      <p:bldP spid="91142" grpId="0" animBg="1"/>
      <p:bldP spid="91143" grpId="0" animBg="1"/>
      <p:bldP spid="91144" grpId="0" animBg="1"/>
      <p:bldP spid="91145" grpId="0" animBg="1"/>
      <p:bldP spid="91146" grpId="0" animBg="1"/>
      <p:bldP spid="91147" grpId="0" animBg="1"/>
      <p:bldP spid="15373" grpId="0"/>
      <p:bldP spid="91149" grpId="0" animBg="1"/>
      <p:bldP spid="15375" grpId="0" animBg="1"/>
      <p:bldP spid="15376" grpId="0" animBg="1"/>
      <p:bldP spid="15377" grpId="0" animBg="1"/>
      <p:bldP spid="24" grpId="0" animBg="1"/>
      <p:bldP spid="43" grpId="0" animBg="1"/>
      <p:bldP spid="44" grpId="0" animBg="1"/>
      <p:bldP spid="45" grpId="0" animBg="1"/>
      <p:bldP spid="45" grpId="1" animBg="1"/>
      <p:bldP spid="46" grpId="0" animBg="1"/>
      <p:bldP spid="46" grpId="1" animBg="1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5" name="Rectangle 8"/>
          <p:cNvSpPr>
            <a:spLocks noChangeArrowheads="1"/>
          </p:cNvSpPr>
          <p:nvPr/>
        </p:nvSpPr>
        <p:spPr bwMode="auto">
          <a:xfrm>
            <a:off x="1798638" y="1184276"/>
            <a:ext cx="8705850" cy="139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lang="zh-CN" altLang="en-US" sz="2800" dirty="0">
                <a:solidFill>
                  <a:schemeClr val="tx1"/>
                </a:solidFill>
                <a:latin typeface="隶书" panose="02010509060101010101" pitchFamily="49" charset="-122"/>
              </a:rPr>
              <a:t>常量和符号常量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schemeClr val="tx1"/>
                </a:solidFill>
                <a:latin typeface="隶书" panose="02010509060101010101" pitchFamily="49" charset="-122"/>
              </a:rPr>
              <a:t>定义：程序运行过程中，其值不能被改变的量（常数）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schemeClr val="tx1"/>
                </a:solidFill>
                <a:latin typeface="隶书" panose="02010509060101010101" pitchFamily="49" charset="-122"/>
              </a:rPr>
              <a:t>分类：直接常量、</a:t>
            </a:r>
            <a:r>
              <a:rPr lang="zh-CN" altLang="en-US" sz="2400" dirty="0">
                <a:solidFill>
                  <a:schemeClr val="accent2"/>
                </a:solidFill>
                <a:latin typeface="隶书" panose="02010509060101010101" pitchFamily="49" charset="-122"/>
              </a:rPr>
              <a:t>符号常量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None/>
            </a:pPr>
            <a:endParaRPr lang="en-US" altLang="zh-CN" sz="2400" dirty="0">
              <a:solidFill>
                <a:schemeClr val="tx1"/>
              </a:solidFill>
              <a:latin typeface="隶书" panose="02010509060101010101" pitchFamily="49" charset="-122"/>
            </a:endParaRPr>
          </a:p>
        </p:txBody>
      </p:sp>
      <p:graphicFrame>
        <p:nvGraphicFramePr>
          <p:cNvPr id="122910" name="Group 30"/>
          <p:cNvGraphicFramePr>
            <a:graphicFrameLocks noGrp="1"/>
          </p:cNvGraphicFramePr>
          <p:nvPr/>
        </p:nvGraphicFramePr>
        <p:xfrm>
          <a:off x="3032126" y="2852739"/>
          <a:ext cx="8206145" cy="2673349"/>
        </p:xfrm>
        <a:graphic>
          <a:graphicData uri="http://schemas.openxmlformats.org/drawingml/2006/table">
            <a:tbl>
              <a:tblPr/>
              <a:tblGrid>
                <a:gridCol w="2808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类型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示例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整型常量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 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、 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、 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实型常量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4.6 </a:t>
                      </a: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、 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-1.23</a:t>
                      </a: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12.34e3,-34.8E-23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字符常量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‘a’ </a:t>
                      </a: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、 ‘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Z’ </a:t>
                      </a: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、‘</a:t>
                      </a:r>
                      <a:r>
                        <a:rPr lang="en-US" altLang="zh-CN" sz="2800" b="1" dirty="0" smtClean="0">
                          <a:latin typeface="+mn-lt"/>
                          <a:ea typeface="+mn-ea"/>
                        </a:rPr>
                        <a:t>#</a:t>
                      </a: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’、‘</a:t>
                      </a:r>
                      <a:r>
                        <a:rPr lang="en-US" altLang="zh-CN" sz="2800" b="1" dirty="0" smtClean="0">
                          <a:latin typeface="+mn-lt"/>
                          <a:ea typeface="+mn-ea"/>
                        </a:rPr>
                        <a:t>\n</a:t>
                      </a: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’</a:t>
                      </a:r>
                      <a:endParaRPr kumimoji="1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符号常量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PRICE </a:t>
                      </a: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、 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PI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MH_Title_1"/>
          <p:cNvSpPr/>
          <p:nvPr>
            <p:custDataLst>
              <p:tags r:id="rId1"/>
            </p:custDataLst>
          </p:nvPr>
        </p:nvSpPr>
        <p:spPr>
          <a:xfrm>
            <a:off x="1523451" y="541903"/>
            <a:ext cx="2187575" cy="403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 量</a:t>
            </a:r>
            <a:endParaRPr lang="zh-CN" altLang="en-US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3369264"/>
      </p:ext>
    </p:extLst>
  </p:cSld>
  <p:clrMapOvr>
    <a:masterClrMapping/>
  </p:clrMapOvr>
  <p:transition>
    <p:cover/>
    <p:sndAc>
      <p:stSnd>
        <p:snd r:embed="rId4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9" name="Rectangle 8"/>
          <p:cNvSpPr>
            <a:spLocks noChangeArrowheads="1"/>
          </p:cNvSpPr>
          <p:nvPr/>
        </p:nvSpPr>
        <p:spPr bwMode="auto">
          <a:xfrm>
            <a:off x="331917" y="796926"/>
            <a:ext cx="6162418" cy="203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216000"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00FF"/>
                </a:solidFill>
                <a:latin typeface="隶书" panose="02010509060101010101" pitchFamily="49" charset="-122"/>
              </a:rPr>
              <a:t>符号常量</a:t>
            </a:r>
            <a:r>
              <a:rPr lang="en-US" altLang="zh-CN" sz="2400" dirty="0">
                <a:solidFill>
                  <a:srgbClr val="0000FF"/>
                </a:solidFill>
                <a:latin typeface="隶书" panose="02010509060101010101" pitchFamily="49" charset="-122"/>
              </a:rPr>
              <a:t>:</a:t>
            </a:r>
            <a:r>
              <a:rPr lang="zh-CN" altLang="en-US" sz="2400" dirty="0">
                <a:solidFill>
                  <a:srgbClr val="0000FF"/>
                </a:solidFill>
                <a:latin typeface="隶书" panose="02010509060101010101" pitchFamily="49" charset="-122"/>
              </a:rPr>
              <a:t>用</a:t>
            </a:r>
            <a:r>
              <a:rPr lang="zh-CN" altLang="en-US" sz="2400" dirty="0">
                <a:solidFill>
                  <a:srgbClr val="FF0000"/>
                </a:solidFill>
                <a:latin typeface="隶书" panose="02010509060101010101" pitchFamily="49" charset="-122"/>
              </a:rPr>
              <a:t>标识符</a:t>
            </a:r>
            <a:r>
              <a:rPr lang="zh-CN" altLang="en-US" sz="2400" dirty="0">
                <a:solidFill>
                  <a:srgbClr val="0000FF"/>
                </a:solidFill>
                <a:latin typeface="隶书" panose="02010509060101010101" pitchFamily="49" charset="-122"/>
              </a:rPr>
              <a:t>代表常量</a:t>
            </a:r>
          </a:p>
          <a:p>
            <a:pPr marL="216000" lvl="4" eaLnBrk="1" hangingPunct="1">
              <a:lnSpc>
                <a:spcPct val="130000"/>
              </a:lnSpc>
              <a:spcBef>
                <a:spcPct val="20000"/>
              </a:spcBef>
              <a:buClr>
                <a:srgbClr val="FF00FF"/>
              </a:buClr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chemeClr val="tx1"/>
                </a:solidFill>
                <a:latin typeface="隶书" panose="02010509060101010101" pitchFamily="49" charset="-122"/>
              </a:rPr>
              <a:t>一般用大写字母：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PRICE </a:t>
            </a:r>
            <a:r>
              <a:rPr lang="zh-CN" altLang="en-US" sz="2000" dirty="0">
                <a:solidFill>
                  <a:srgbClr val="0000FF"/>
                </a:solidFill>
                <a:ea typeface="宋体" panose="02010600030101010101" pitchFamily="2" charset="-122"/>
              </a:rPr>
              <a:t>、 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PI</a:t>
            </a:r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16000" lvl="4" eaLnBrk="1" hangingPunct="1">
              <a:lnSpc>
                <a:spcPct val="130000"/>
              </a:lnSpc>
              <a:spcBef>
                <a:spcPct val="20000"/>
              </a:spcBef>
              <a:buClr>
                <a:srgbClr val="FF00FF"/>
              </a:buClr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chemeClr val="tx1"/>
                </a:solidFill>
                <a:latin typeface="隶书" panose="02010509060101010101" pitchFamily="49" charset="-122"/>
              </a:rPr>
              <a:t>定义格式：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#define</a:t>
            </a:r>
            <a:r>
              <a:rPr lang="en-US" altLang="zh-CN" sz="2000" dirty="0">
                <a:solidFill>
                  <a:srgbClr val="FF0000"/>
                </a:solidFill>
                <a:latin typeface="隶书" panose="02010509060101010101" pitchFamily="49" charset="-122"/>
              </a:rPr>
              <a:t>   </a:t>
            </a:r>
            <a:r>
              <a:rPr lang="zh-CN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符号常量   常量</a:t>
            </a:r>
            <a:endParaRPr lang="zh-CN" altLang="en-US" sz="2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16000" lvl="4" eaLnBrk="1" hangingPunct="1">
              <a:spcBef>
                <a:spcPct val="20000"/>
              </a:spcBef>
              <a:buClr>
                <a:srgbClr val="FF00FF"/>
              </a:buClr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chemeClr val="tx1"/>
                </a:solidFill>
                <a:latin typeface="隶书" panose="02010509060101010101" pitchFamily="49" charset="-122"/>
              </a:rPr>
              <a:t>其值在作用域内不能改变和再赋值。</a:t>
            </a:r>
          </a:p>
        </p:txBody>
      </p:sp>
      <p:sp>
        <p:nvSpPr>
          <p:cNvPr id="124937" name="Text Box 9"/>
          <p:cNvSpPr txBox="1">
            <a:spLocks noChangeArrowheads="1"/>
          </p:cNvSpPr>
          <p:nvPr/>
        </p:nvSpPr>
        <p:spPr bwMode="auto">
          <a:xfrm>
            <a:off x="625681" y="2850436"/>
            <a:ext cx="4170029" cy="4157165"/>
          </a:xfrm>
          <a:prstGeom prst="rect">
            <a:avLst/>
          </a:prstGeom>
          <a:solidFill>
            <a:srgbClr val="0033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bg1"/>
                </a:solidFill>
                <a:ea typeface="宋体" panose="02010600030101010101" pitchFamily="2" charset="-122"/>
              </a:rPr>
              <a:t>例</a:t>
            </a: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3.8-a  </a:t>
            </a:r>
            <a:r>
              <a:rPr lang="zh-CN" altLang="en-US" sz="2400" dirty="0">
                <a:solidFill>
                  <a:schemeClr val="bg1"/>
                </a:solidFill>
                <a:ea typeface="宋体" panose="02010600030101010101" pitchFamily="2" charset="-122"/>
              </a:rPr>
              <a:t>符号常量举例</a:t>
            </a:r>
          </a:p>
          <a:p>
            <a:pPr>
              <a:spcBef>
                <a:spcPct val="0"/>
              </a:spcBef>
            </a:pP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#define   PRICE   30</a:t>
            </a:r>
          </a:p>
          <a:p>
            <a:pPr>
              <a:spcBef>
                <a:spcPct val="0"/>
              </a:spcBef>
            </a:pP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#include &lt;</a:t>
            </a:r>
            <a:r>
              <a:rPr lang="en-US" altLang="zh-CN" sz="2400" dirty="0" err="1" smtClean="0">
                <a:solidFill>
                  <a:schemeClr val="bg1"/>
                </a:solidFill>
                <a:ea typeface="宋体" panose="02010600030101010101" pitchFamily="2" charset="-122"/>
              </a:rPr>
              <a:t>stdio.h</a:t>
            </a: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2400" dirty="0" err="1" smtClean="0">
                <a:solidFill>
                  <a:schemeClr val="bg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main()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{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    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num,total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    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num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=10;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    total=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num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*PRICE;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    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("total=%d\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n",total</a:t>
            </a: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);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    return 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0;</a:t>
            </a:r>
            <a:endParaRPr lang="en-US" altLang="zh-CN" sz="2400" dirty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}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940430" y="3191815"/>
            <a:ext cx="2252663" cy="993775"/>
            <a:chOff x="902" y="3254"/>
            <a:chExt cx="1637" cy="626"/>
          </a:xfrm>
        </p:grpSpPr>
        <p:sp>
          <p:nvSpPr>
            <p:cNvPr id="74765" name="Text Box 11"/>
            <p:cNvSpPr txBox="1">
              <a:spLocks noChangeArrowheads="1"/>
            </p:cNvSpPr>
            <p:nvPr/>
          </p:nvSpPr>
          <p:spPr bwMode="auto">
            <a:xfrm>
              <a:off x="1436" y="3589"/>
              <a:ext cx="1103" cy="291"/>
            </a:xfrm>
            <a:prstGeom prst="rect">
              <a:avLst/>
            </a:prstGeom>
            <a:solidFill>
              <a:srgbClr val="000000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400" b="0" dirty="0">
                  <a:solidFill>
                    <a:schemeClr val="bg1"/>
                  </a:solidFill>
                  <a:ea typeface="宋体" panose="02010600030101010101" pitchFamily="2" charset="-122"/>
                </a:rPr>
                <a:t>total=300</a:t>
              </a:r>
            </a:p>
          </p:txBody>
        </p:sp>
        <p:sp>
          <p:nvSpPr>
            <p:cNvPr id="74766" name="Text Box 12"/>
            <p:cNvSpPr txBox="1">
              <a:spLocks noChangeArrowheads="1"/>
            </p:cNvSpPr>
            <p:nvPr/>
          </p:nvSpPr>
          <p:spPr bwMode="auto">
            <a:xfrm>
              <a:off x="902" y="3254"/>
              <a:ext cx="124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lang="zh-CN" altLang="zh-CN" sz="2400" b="0" dirty="0">
                  <a:solidFill>
                    <a:srgbClr val="000000"/>
                  </a:solidFill>
                  <a:ea typeface="隶书" panose="02010509060101010101" pitchFamily="49" charset="-122"/>
                </a:rPr>
                <a:t>运行结果：</a:t>
              </a:r>
              <a:endParaRPr lang="zh-CN" altLang="en-US" sz="2400" b="0" dirty="0">
                <a:solidFill>
                  <a:srgbClr val="000000"/>
                </a:solidFill>
                <a:ea typeface="隶书" panose="02010509060101010101" pitchFamily="49" charset="-122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518594" y="4441963"/>
            <a:ext cx="3216748" cy="1314450"/>
            <a:chOff x="2747" y="3740"/>
            <a:chExt cx="2590" cy="828"/>
          </a:xfrm>
        </p:grpSpPr>
        <p:pic>
          <p:nvPicPr>
            <p:cNvPr id="74763" name="Picture 14" descr="注意图标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" y="3740"/>
              <a:ext cx="37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764" name="Text Box 15"/>
            <p:cNvSpPr txBox="1">
              <a:spLocks noChangeArrowheads="1"/>
            </p:cNvSpPr>
            <p:nvPr/>
          </p:nvSpPr>
          <p:spPr bwMode="auto">
            <a:xfrm>
              <a:off x="3129" y="3812"/>
              <a:ext cx="2208" cy="756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400" b="0" dirty="0">
                  <a:solidFill>
                    <a:srgbClr val="0000FF"/>
                  </a:solidFill>
                  <a:ea typeface="宋体" panose="02010600030101010101" pitchFamily="2" charset="-122"/>
                </a:rPr>
                <a:t>符号常量的优点是：</a:t>
              </a:r>
              <a:r>
                <a: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rPr>
                <a:t>见名知</a:t>
              </a:r>
              <a:r>
                <a:rPr lang="zh-CN" altLang="en-US" sz="2400" dirty="0" smtClean="0">
                  <a:solidFill>
                    <a:srgbClr val="FF0000"/>
                  </a:solidFill>
                  <a:ea typeface="宋体" panose="02010600030101010101" pitchFamily="2" charset="-122"/>
                </a:rPr>
                <a:t>意</a:t>
              </a:r>
              <a:endPara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</a:pPr>
              <a:r>
                <a:rPr lang="zh-CN" altLang="en-US" sz="2400" dirty="0" smtClean="0">
                  <a:solidFill>
                    <a:srgbClr val="FF0000"/>
                  </a:solidFill>
                  <a:ea typeface="宋体" panose="02010600030101010101" pitchFamily="2" charset="-122"/>
                </a:rPr>
                <a:t>一</a:t>
              </a:r>
              <a:r>
                <a: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rPr>
                <a:t>改全改</a:t>
              </a:r>
              <a:endParaRPr lang="zh-CN" altLang="en-US" sz="2200" dirty="0">
                <a:solidFill>
                  <a:srgbClr val="6600FF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10" name="MH_Title_1"/>
          <p:cNvSpPr/>
          <p:nvPr>
            <p:custDataLst>
              <p:tags r:id="rId1"/>
            </p:custDataLst>
          </p:nvPr>
        </p:nvSpPr>
        <p:spPr>
          <a:xfrm>
            <a:off x="625681" y="158120"/>
            <a:ext cx="2187575" cy="403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隶书" panose="02010509060101010101" pitchFamily="49" charset="-122"/>
              </a:rPr>
              <a:t>符号常量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6364187" y="646287"/>
            <a:ext cx="5960902" cy="203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72000" lvl="3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rgbClr val="0000FF"/>
                </a:solidFill>
                <a:latin typeface="隶书" panose="02010509060101010101" pitchFamily="49" charset="-122"/>
              </a:rPr>
              <a:t>常变量</a:t>
            </a:r>
            <a:r>
              <a:rPr lang="en-US" altLang="zh-CN" sz="2400" dirty="0" smtClean="0">
                <a:solidFill>
                  <a:srgbClr val="0000FF"/>
                </a:solidFill>
                <a:latin typeface="隶书" panose="02010509060101010101" pitchFamily="49" charset="-122"/>
              </a:rPr>
              <a:t>:</a:t>
            </a:r>
            <a:r>
              <a:rPr lang="zh-CN" altLang="en-US" sz="2400" dirty="0">
                <a:solidFill>
                  <a:srgbClr val="0000FF"/>
                </a:solidFill>
                <a:latin typeface="隶书" panose="02010509060101010101" pitchFamily="49" charset="-122"/>
              </a:rPr>
              <a:t>用</a:t>
            </a:r>
            <a:r>
              <a:rPr lang="zh-CN" altLang="en-US" sz="2400" dirty="0">
                <a:solidFill>
                  <a:srgbClr val="FF0000"/>
                </a:solidFill>
                <a:latin typeface="隶书" panose="02010509060101010101" pitchFamily="49" charset="-122"/>
              </a:rPr>
              <a:t>标识符</a:t>
            </a:r>
            <a:r>
              <a:rPr lang="zh-CN" altLang="en-US" sz="2400" dirty="0">
                <a:solidFill>
                  <a:srgbClr val="0000FF"/>
                </a:solidFill>
                <a:latin typeface="隶书" panose="02010509060101010101" pitchFamily="49" charset="-122"/>
              </a:rPr>
              <a:t>代表</a:t>
            </a:r>
            <a:r>
              <a:rPr lang="zh-CN" altLang="en-US" sz="2400" dirty="0" smtClean="0">
                <a:solidFill>
                  <a:srgbClr val="0000FF"/>
                </a:solidFill>
                <a:latin typeface="隶书" panose="02010509060101010101" pitchFamily="49" charset="-122"/>
              </a:rPr>
              <a:t>常变量</a:t>
            </a:r>
          </a:p>
          <a:p>
            <a:pPr marL="72000" lvl="4">
              <a:lnSpc>
                <a:spcPct val="130000"/>
              </a:lnSpc>
              <a:spcBef>
                <a:spcPct val="20000"/>
              </a:spcBef>
              <a:buClr>
                <a:srgbClr val="FF00FF"/>
              </a:buClr>
              <a:buFont typeface="Wingdings" panose="05000000000000000000" pitchFamily="2" charset="2"/>
              <a:buChar char="u"/>
            </a:pPr>
            <a:r>
              <a:rPr lang="zh-CN" altLang="en-US" sz="2800" dirty="0">
                <a:solidFill>
                  <a:schemeClr val="tx1"/>
                </a:solidFill>
                <a:latin typeface="隶书" panose="02010509060101010101" pitchFamily="49" charset="-122"/>
              </a:rPr>
              <a:t>一般用大写字母：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PRICE 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</a:rPr>
              <a:t>、 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PI</a:t>
            </a:r>
            <a:endParaRPr lang="en-US" altLang="zh-CN" sz="2400" dirty="0" smtClean="0">
              <a:solidFill>
                <a:schemeClr val="tx1"/>
              </a:solidFill>
              <a:latin typeface="隶书" panose="02010509060101010101" pitchFamily="49" charset="-122"/>
            </a:endParaRPr>
          </a:p>
          <a:p>
            <a:pPr marL="72000" lvl="4" eaLnBrk="1" hangingPunct="1">
              <a:lnSpc>
                <a:spcPct val="130000"/>
              </a:lnSpc>
              <a:spcBef>
                <a:spcPct val="20000"/>
              </a:spcBef>
              <a:buClr>
                <a:srgbClr val="FF00FF"/>
              </a:buClr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solidFill>
                  <a:schemeClr val="tx1"/>
                </a:solidFill>
                <a:latin typeface="隶书" panose="02010509060101010101" pitchFamily="49" charset="-122"/>
              </a:rPr>
              <a:t>定义格式：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数据类型 常量名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=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值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72000" lvl="4" eaLnBrk="1" hangingPunct="1">
              <a:lnSpc>
                <a:spcPct val="130000"/>
              </a:lnSpc>
              <a:spcBef>
                <a:spcPct val="20000"/>
              </a:spcBef>
              <a:buClr>
                <a:srgbClr val="FF00FF"/>
              </a:buClr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solidFill>
                  <a:schemeClr val="tx1"/>
                </a:solidFill>
                <a:latin typeface="隶书" panose="02010509060101010101" pitchFamily="49" charset="-122"/>
              </a:rPr>
              <a:t>其</a:t>
            </a:r>
            <a:r>
              <a:rPr lang="zh-CN" altLang="en-US" sz="2400" dirty="0">
                <a:solidFill>
                  <a:schemeClr val="tx1"/>
                </a:solidFill>
                <a:latin typeface="隶书" panose="02010509060101010101" pitchFamily="49" charset="-122"/>
              </a:rPr>
              <a:t>值在作用域内不能改变和再赋值。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7804423" y="2850436"/>
            <a:ext cx="4170029" cy="4157165"/>
          </a:xfrm>
          <a:prstGeom prst="rect">
            <a:avLst/>
          </a:prstGeom>
          <a:solidFill>
            <a:srgbClr val="0033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bg1"/>
                </a:solidFill>
                <a:ea typeface="宋体" panose="02010600030101010101" pitchFamily="2" charset="-122"/>
              </a:rPr>
              <a:t>例</a:t>
            </a: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3.8-b  </a:t>
            </a:r>
            <a:r>
              <a:rPr lang="zh-CN" altLang="en-US" sz="2400" dirty="0" smtClean="0">
                <a:solidFill>
                  <a:schemeClr val="bg1"/>
                </a:solidFill>
                <a:latin typeface="隶书" panose="02010509060101010101" pitchFamily="49" charset="-122"/>
              </a:rPr>
              <a:t>常</a:t>
            </a:r>
            <a:r>
              <a:rPr lang="zh-CN" altLang="en-US" sz="2400" dirty="0">
                <a:solidFill>
                  <a:schemeClr val="bg1"/>
                </a:solidFill>
                <a:latin typeface="隶书" panose="02010509060101010101" pitchFamily="49" charset="-122"/>
              </a:rPr>
              <a:t>变量</a:t>
            </a:r>
            <a:r>
              <a:rPr lang="zh-CN" altLang="en-US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举例</a:t>
            </a:r>
            <a:endParaRPr lang="zh-CN" altLang="en-US" sz="2400" dirty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#include &lt;</a:t>
            </a:r>
            <a:r>
              <a:rPr lang="en-US" altLang="zh-CN" sz="2400" dirty="0" err="1" smtClean="0">
                <a:solidFill>
                  <a:schemeClr val="bg1"/>
                </a:solidFill>
                <a:ea typeface="宋体" panose="02010600030101010101" pitchFamily="2" charset="-122"/>
              </a:rPr>
              <a:t>stdio.h</a:t>
            </a: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2400" dirty="0" err="1" smtClean="0">
                <a:solidFill>
                  <a:schemeClr val="bg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main()</a:t>
            </a:r>
          </a:p>
          <a:p>
            <a:pPr>
              <a:spcBef>
                <a:spcPct val="0"/>
              </a:spcBef>
            </a:pP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{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dirty="0" err="1" smtClean="0">
                <a:solidFill>
                  <a:schemeClr val="bg1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 PRICE=30</a:t>
            </a:r>
            <a:r>
              <a:rPr lang="zh-CN" altLang="en-US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；</a:t>
            </a:r>
            <a:endParaRPr lang="en-US" altLang="zh-CN" sz="2400" dirty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    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num,total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    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num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=10;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    total=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num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*PRICE;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    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("total=%d\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n",total</a:t>
            </a: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);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    return 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0;</a:t>
            </a:r>
            <a:endParaRPr lang="en-US" altLang="zh-CN" sz="2400" dirty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19" name="MH_Title_1"/>
          <p:cNvSpPr/>
          <p:nvPr>
            <p:custDataLst>
              <p:tags r:id="rId2"/>
            </p:custDataLst>
          </p:nvPr>
        </p:nvSpPr>
        <p:spPr>
          <a:xfrm>
            <a:off x="6477246" y="158120"/>
            <a:ext cx="2187575" cy="403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常变量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0832496"/>
      </p:ext>
    </p:extLst>
  </p:cSld>
  <p:clrMapOvr>
    <a:masterClrMapping/>
  </p:clrMapOvr>
  <p:transition>
    <p:cover/>
    <p:sndAc>
      <p:stSnd>
        <p:snd r:embed="rId5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47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47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47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47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249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7" grpId="0" animBg="1" autoUpdateAnimBg="0"/>
      <p:bldP spid="10" grpId="0" animBg="1"/>
      <p:bldP spid="12" grpId="0" animBg="1" autoUpdateAnimBg="0"/>
      <p:bldP spid="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运算符和表达式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69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/>
          <p:cNvGrpSpPr/>
          <p:nvPr/>
        </p:nvGrpSpPr>
        <p:grpSpPr>
          <a:xfrm>
            <a:off x="3057114" y="365126"/>
            <a:ext cx="7126287" cy="502426"/>
            <a:chOff x="1119188" y="1342819"/>
            <a:chExt cx="7126287" cy="573911"/>
          </a:xfrm>
        </p:grpSpPr>
        <p:sp>
          <p:nvSpPr>
            <p:cNvPr id="5" name="MH_Other_1"/>
            <p:cNvSpPr/>
            <p:nvPr>
              <p:custDataLst>
                <p:tags r:id="rId62"/>
              </p:custDataLst>
            </p:nvPr>
          </p:nvSpPr>
          <p:spPr bwMode="auto">
            <a:xfrm>
              <a:off x="1119188" y="1342819"/>
              <a:ext cx="569887" cy="5698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FFFFFF"/>
                  </a:solidFill>
                  <a:latin typeface="+mj-lt"/>
                </a:rPr>
                <a:t>1</a:t>
              </a:r>
              <a:endParaRPr lang="zh-CN" altLang="en-US" sz="2400">
                <a:solidFill>
                  <a:srgbClr val="FFFFFF"/>
                </a:solidFill>
                <a:latin typeface="+mj-lt"/>
              </a:endParaRPr>
            </a:p>
          </p:txBody>
        </p:sp>
        <p:cxnSp>
          <p:nvCxnSpPr>
            <p:cNvPr id="6" name="MH_Other_2"/>
            <p:cNvCxnSpPr/>
            <p:nvPr>
              <p:custDataLst>
                <p:tags r:id="rId63"/>
              </p:custDataLst>
            </p:nvPr>
          </p:nvCxnSpPr>
          <p:spPr>
            <a:xfrm>
              <a:off x="1765475" y="1785734"/>
              <a:ext cx="6480000" cy="0"/>
            </a:xfrm>
            <a:prstGeom prst="line">
              <a:avLst/>
            </a:prstGeom>
            <a:ln w="25400" cap="rnd" cmpd="sng">
              <a:solidFill>
                <a:schemeClr val="accent1"/>
              </a:solidFill>
              <a:prstDash val="sysDot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MH_Other_11"/>
            <p:cNvSpPr/>
            <p:nvPr>
              <p:custDataLst>
                <p:tags r:id="rId64"/>
              </p:custDataLst>
            </p:nvPr>
          </p:nvSpPr>
          <p:spPr bwMode="auto">
            <a:xfrm rot="2140418">
              <a:off x="1220962" y="1368222"/>
              <a:ext cx="469900" cy="430212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6000">
                  <a:srgbClr val="FFFFFF">
                    <a:alpha val="88000"/>
                  </a:srgbClr>
                </a:gs>
                <a:gs pos="30000">
                  <a:srgbClr val="FFFFFF">
                    <a:alpha val="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6" name="MH_Other_12"/>
            <p:cNvSpPr/>
            <p:nvPr>
              <p:custDataLst>
                <p:tags r:id="rId65"/>
              </p:custDataLst>
            </p:nvPr>
          </p:nvSpPr>
          <p:spPr>
            <a:xfrm>
              <a:off x="1152004" y="1420588"/>
              <a:ext cx="496142" cy="496142"/>
            </a:xfrm>
            <a:prstGeom prst="ellipse">
              <a:avLst/>
            </a:prstGeom>
            <a:gradFill>
              <a:gsLst>
                <a:gs pos="28000">
                  <a:srgbClr val="FFFFFF">
                    <a:alpha val="0"/>
                  </a:srgbClr>
                </a:gs>
                <a:gs pos="98000">
                  <a:srgbClr val="FFFFFF">
                    <a:alpha val="79000"/>
                  </a:srgbClr>
                </a:gs>
                <a:gs pos="78000">
                  <a:srgbClr val="FFFFFF">
                    <a:alpha val="4100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25" name="MH_SubTitle_1"/>
            <p:cNvSpPr txBox="1">
              <a:spLocks noChangeArrowheads="1"/>
            </p:cNvSpPr>
            <p:nvPr>
              <p:custDataLst>
                <p:tags r:id="rId66"/>
              </p:custDataLst>
            </p:nvPr>
          </p:nvSpPr>
          <p:spPr bwMode="auto">
            <a:xfrm>
              <a:off x="1765474" y="1385684"/>
              <a:ext cx="559483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b="1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</a:rPr>
                <a:t>算术运算</a:t>
              </a:r>
              <a:r>
                <a:rPr lang="zh-CN" altLang="en-US" b="1" smtClean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</a:rPr>
                <a:t>符</a:t>
              </a:r>
              <a:r>
                <a:rPr lang="en-US" altLang="zh-CN" b="1" smtClean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</a:rPr>
                <a:t>		</a:t>
              </a:r>
              <a:r>
                <a:rPr lang="en-US" altLang="zh-CN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+  -  </a:t>
              </a:r>
              <a:r>
                <a:rPr lang="zh-CN" altLang="en-US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*  </a:t>
              </a:r>
              <a:r>
                <a:rPr lang="en-US" altLang="zh-CN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/  %  ++  --</a:t>
              </a:r>
              <a:endParaRPr lang="zh-CN" altLang="en-US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3057114" y="831063"/>
            <a:ext cx="7128116" cy="498904"/>
            <a:chOff x="1229037" y="1944580"/>
            <a:chExt cx="7128116" cy="569888"/>
          </a:xfrm>
        </p:grpSpPr>
        <p:sp>
          <p:nvSpPr>
            <p:cNvPr id="7" name="MH_Other_3"/>
            <p:cNvSpPr/>
            <p:nvPr>
              <p:custDataLst>
                <p:tags r:id="rId57"/>
              </p:custDataLst>
            </p:nvPr>
          </p:nvSpPr>
          <p:spPr bwMode="auto">
            <a:xfrm>
              <a:off x="1229037" y="1944580"/>
              <a:ext cx="569887" cy="5698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FFFFFF"/>
                  </a:solidFill>
                  <a:latin typeface="+mj-lt"/>
                </a:rPr>
                <a:t>2</a:t>
              </a:r>
              <a:endParaRPr lang="zh-CN" altLang="en-US" sz="2400">
                <a:solidFill>
                  <a:srgbClr val="FFFFFF"/>
                </a:solidFill>
                <a:latin typeface="+mj-lt"/>
              </a:endParaRPr>
            </a:p>
          </p:txBody>
        </p:sp>
        <p:cxnSp>
          <p:nvCxnSpPr>
            <p:cNvPr id="8" name="MH_Other_4"/>
            <p:cNvCxnSpPr/>
            <p:nvPr>
              <p:custDataLst>
                <p:tags r:id="rId58"/>
              </p:custDataLst>
            </p:nvPr>
          </p:nvCxnSpPr>
          <p:spPr>
            <a:xfrm>
              <a:off x="1877153" y="2377638"/>
              <a:ext cx="6480000" cy="0"/>
            </a:xfrm>
            <a:prstGeom prst="line">
              <a:avLst/>
            </a:prstGeom>
            <a:ln w="25400" cap="rnd" cmpd="sng">
              <a:solidFill>
                <a:schemeClr val="accent2"/>
              </a:solidFill>
              <a:prstDash val="sysDot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MH_Other_13"/>
            <p:cNvSpPr/>
            <p:nvPr>
              <p:custDataLst>
                <p:tags r:id="rId59"/>
              </p:custDataLst>
            </p:nvPr>
          </p:nvSpPr>
          <p:spPr bwMode="auto">
            <a:xfrm rot="2140418">
              <a:off x="1331053" y="1969651"/>
              <a:ext cx="469900" cy="430213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6000">
                  <a:srgbClr val="FFFFFF">
                    <a:alpha val="88000"/>
                  </a:srgbClr>
                </a:gs>
                <a:gs pos="30000">
                  <a:srgbClr val="FFFFFF">
                    <a:alpha val="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8" name="MH_Other_14"/>
            <p:cNvSpPr/>
            <p:nvPr>
              <p:custDataLst>
                <p:tags r:id="rId60"/>
              </p:custDataLst>
            </p:nvPr>
          </p:nvSpPr>
          <p:spPr>
            <a:xfrm>
              <a:off x="1288230" y="2004771"/>
              <a:ext cx="496142" cy="496143"/>
            </a:xfrm>
            <a:prstGeom prst="ellipse">
              <a:avLst/>
            </a:prstGeom>
            <a:gradFill>
              <a:gsLst>
                <a:gs pos="28000">
                  <a:srgbClr val="FFFFFF">
                    <a:alpha val="0"/>
                  </a:srgbClr>
                </a:gs>
                <a:gs pos="98000">
                  <a:srgbClr val="FFFFFF">
                    <a:alpha val="79000"/>
                  </a:srgbClr>
                </a:gs>
                <a:gs pos="78000">
                  <a:srgbClr val="FFFFFF">
                    <a:alpha val="4100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27" name="MH_SubTitle_2"/>
            <p:cNvSpPr txBox="1"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1877152" y="1977588"/>
              <a:ext cx="559300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b="1" smtClean="0">
                  <a:solidFill>
                    <a:schemeClr val="accent2">
                      <a:lumMod val="75000"/>
                    </a:schemeClr>
                  </a:solidFill>
                  <a:latin typeface="+mn-lt"/>
                  <a:ea typeface="+mn-ea"/>
                </a:rPr>
                <a:t>关系运算符</a:t>
              </a:r>
              <a:r>
                <a:rPr lang="en-US" altLang="zh-CN" b="1" smtClean="0">
                  <a:solidFill>
                    <a:schemeClr val="accent2">
                      <a:lumMod val="75000"/>
                    </a:schemeClr>
                  </a:solidFill>
                  <a:latin typeface="+mn-lt"/>
                  <a:ea typeface="+mn-ea"/>
                </a:rPr>
                <a:t>		</a:t>
              </a:r>
              <a:r>
                <a:rPr lang="en-US" altLang="zh-CN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&gt;  &lt;  ==  &gt;=  &lt;=  != </a:t>
              </a:r>
              <a:endParaRPr lang="zh-CN" altLang="en-US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3057114" y="1293478"/>
            <a:ext cx="7126287" cy="502426"/>
            <a:chOff x="2777888" y="2002457"/>
            <a:chExt cx="7126287" cy="573911"/>
          </a:xfrm>
        </p:grpSpPr>
        <p:sp>
          <p:nvSpPr>
            <p:cNvPr id="66" name="MH_Other_1"/>
            <p:cNvSpPr/>
            <p:nvPr>
              <p:custDataLst>
                <p:tags r:id="rId52"/>
              </p:custDataLst>
            </p:nvPr>
          </p:nvSpPr>
          <p:spPr bwMode="auto">
            <a:xfrm>
              <a:off x="2777888" y="2002457"/>
              <a:ext cx="569887" cy="5698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US" altLang="zh-CN" sz="2400" smtClean="0">
                  <a:solidFill>
                    <a:srgbClr val="FFFFFF"/>
                  </a:solidFill>
                  <a:latin typeface="+mj-lt"/>
                </a:rPr>
                <a:t>3</a:t>
              </a:r>
              <a:endParaRPr lang="zh-CN" altLang="en-US" sz="2400">
                <a:solidFill>
                  <a:srgbClr val="FFFFFF"/>
                </a:solidFill>
                <a:latin typeface="+mj-lt"/>
              </a:endParaRPr>
            </a:p>
          </p:txBody>
        </p:sp>
        <p:cxnSp>
          <p:nvCxnSpPr>
            <p:cNvPr id="67" name="MH_Other_2"/>
            <p:cNvCxnSpPr/>
            <p:nvPr>
              <p:custDataLst>
                <p:tags r:id="rId53"/>
              </p:custDataLst>
            </p:nvPr>
          </p:nvCxnSpPr>
          <p:spPr>
            <a:xfrm>
              <a:off x="3424175" y="2445372"/>
              <a:ext cx="6480000" cy="0"/>
            </a:xfrm>
            <a:prstGeom prst="line">
              <a:avLst/>
            </a:prstGeom>
            <a:ln w="25400" cap="rnd" cmpd="sng">
              <a:solidFill>
                <a:schemeClr val="accent1"/>
              </a:solidFill>
              <a:prstDash val="sysDot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MH_Other_12"/>
            <p:cNvSpPr/>
            <p:nvPr>
              <p:custDataLst>
                <p:tags r:id="rId54"/>
              </p:custDataLst>
            </p:nvPr>
          </p:nvSpPr>
          <p:spPr>
            <a:xfrm>
              <a:off x="2810704" y="2080226"/>
              <a:ext cx="496142" cy="496142"/>
            </a:xfrm>
            <a:prstGeom prst="ellipse">
              <a:avLst/>
            </a:prstGeom>
            <a:gradFill>
              <a:gsLst>
                <a:gs pos="28000">
                  <a:srgbClr val="FFFFFF">
                    <a:alpha val="0"/>
                  </a:srgbClr>
                </a:gs>
                <a:gs pos="98000">
                  <a:srgbClr val="FFFFFF">
                    <a:alpha val="79000"/>
                  </a:srgbClr>
                </a:gs>
                <a:gs pos="78000">
                  <a:srgbClr val="FFFFFF">
                    <a:alpha val="4100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68" name="MH_Other_11"/>
            <p:cNvSpPr/>
            <p:nvPr>
              <p:custDataLst>
                <p:tags r:id="rId55"/>
              </p:custDataLst>
            </p:nvPr>
          </p:nvSpPr>
          <p:spPr bwMode="auto">
            <a:xfrm rot="2140418">
              <a:off x="2879662" y="2027860"/>
              <a:ext cx="469900" cy="430212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6000">
                  <a:srgbClr val="FFFFFF">
                    <a:alpha val="88000"/>
                  </a:srgbClr>
                </a:gs>
                <a:gs pos="30000">
                  <a:srgbClr val="FFFFFF">
                    <a:alpha val="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70" name="MH_SubTitle_1"/>
            <p:cNvSpPr txBox="1"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3424175" y="2045322"/>
              <a:ext cx="46799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b="1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</a:rPr>
                <a:t>逻辑</a:t>
              </a:r>
              <a:r>
                <a:rPr lang="zh-CN" altLang="en-US" b="1" smtClean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</a:rPr>
                <a:t>运算符</a:t>
              </a:r>
              <a:r>
                <a:rPr lang="en-US" altLang="zh-CN" b="1" smtClean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</a:rPr>
                <a:t>		</a:t>
              </a:r>
              <a:r>
                <a:rPr lang="en-US" altLang="zh-CN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!  &amp;&amp;  ||</a:t>
              </a:r>
              <a:endParaRPr lang="zh-CN" altLang="en-US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3057114" y="1759415"/>
            <a:ext cx="7128116" cy="498904"/>
            <a:chOff x="1229037" y="1944580"/>
            <a:chExt cx="7128116" cy="569888"/>
          </a:xfrm>
        </p:grpSpPr>
        <p:sp>
          <p:nvSpPr>
            <p:cNvPr id="77" name="MH_Other_3"/>
            <p:cNvSpPr/>
            <p:nvPr>
              <p:custDataLst>
                <p:tags r:id="rId47"/>
              </p:custDataLst>
            </p:nvPr>
          </p:nvSpPr>
          <p:spPr bwMode="auto">
            <a:xfrm>
              <a:off x="1229037" y="1944580"/>
              <a:ext cx="569887" cy="5698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US" altLang="zh-CN" sz="2400" smtClean="0">
                  <a:solidFill>
                    <a:srgbClr val="FFFFFF"/>
                  </a:solidFill>
                  <a:latin typeface="+mj-lt"/>
                </a:rPr>
                <a:t>4</a:t>
              </a:r>
              <a:endParaRPr lang="zh-CN" altLang="en-US" sz="2400">
                <a:solidFill>
                  <a:srgbClr val="FFFFFF"/>
                </a:solidFill>
                <a:latin typeface="+mj-lt"/>
              </a:endParaRPr>
            </a:p>
          </p:txBody>
        </p:sp>
        <p:cxnSp>
          <p:nvCxnSpPr>
            <p:cNvPr id="78" name="MH_Other_4"/>
            <p:cNvCxnSpPr/>
            <p:nvPr>
              <p:custDataLst>
                <p:tags r:id="rId48"/>
              </p:custDataLst>
            </p:nvPr>
          </p:nvCxnSpPr>
          <p:spPr>
            <a:xfrm>
              <a:off x="1877153" y="2377638"/>
              <a:ext cx="6480000" cy="0"/>
            </a:xfrm>
            <a:prstGeom prst="line">
              <a:avLst/>
            </a:prstGeom>
            <a:ln w="25400" cap="rnd" cmpd="sng">
              <a:solidFill>
                <a:schemeClr val="accent2"/>
              </a:solidFill>
              <a:prstDash val="sysDot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MH_Other_13"/>
            <p:cNvSpPr/>
            <p:nvPr>
              <p:custDataLst>
                <p:tags r:id="rId49"/>
              </p:custDataLst>
            </p:nvPr>
          </p:nvSpPr>
          <p:spPr bwMode="auto">
            <a:xfrm rot="2140418">
              <a:off x="1331053" y="1969651"/>
              <a:ext cx="469900" cy="430213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6000">
                  <a:srgbClr val="FFFFFF">
                    <a:alpha val="88000"/>
                  </a:srgbClr>
                </a:gs>
                <a:gs pos="30000">
                  <a:srgbClr val="FFFFFF">
                    <a:alpha val="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80" name="MH_Other_14"/>
            <p:cNvSpPr/>
            <p:nvPr>
              <p:custDataLst>
                <p:tags r:id="rId50"/>
              </p:custDataLst>
            </p:nvPr>
          </p:nvSpPr>
          <p:spPr>
            <a:xfrm>
              <a:off x="1288230" y="2004771"/>
              <a:ext cx="496142" cy="496143"/>
            </a:xfrm>
            <a:prstGeom prst="ellipse">
              <a:avLst/>
            </a:prstGeom>
            <a:gradFill>
              <a:gsLst>
                <a:gs pos="28000">
                  <a:srgbClr val="FFFFFF">
                    <a:alpha val="0"/>
                  </a:srgbClr>
                </a:gs>
                <a:gs pos="98000">
                  <a:srgbClr val="FFFFFF">
                    <a:alpha val="79000"/>
                  </a:srgbClr>
                </a:gs>
                <a:gs pos="78000">
                  <a:srgbClr val="FFFFFF">
                    <a:alpha val="4100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81" name="MH_SubTitle_2"/>
            <p:cNvSpPr txBox="1"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1877152" y="1977588"/>
              <a:ext cx="581334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b="1" dirty="0">
                  <a:solidFill>
                    <a:schemeClr val="accent2">
                      <a:lumMod val="75000"/>
                    </a:schemeClr>
                  </a:solidFill>
                  <a:latin typeface="+mn-lt"/>
                  <a:ea typeface="+mn-ea"/>
                </a:rPr>
                <a:t>位</a:t>
              </a:r>
              <a:r>
                <a:rPr lang="zh-CN" altLang="en-US" b="1" dirty="0" smtClean="0">
                  <a:solidFill>
                    <a:schemeClr val="accent2">
                      <a:lumMod val="75000"/>
                    </a:schemeClr>
                  </a:solidFill>
                  <a:latin typeface="+mn-lt"/>
                  <a:ea typeface="+mn-ea"/>
                </a:rPr>
                <a:t>运算符</a:t>
              </a:r>
              <a:r>
                <a:rPr lang="en-US" altLang="zh-CN" b="1" dirty="0" smtClean="0">
                  <a:solidFill>
                    <a:schemeClr val="accent2">
                      <a:lumMod val="75000"/>
                    </a:schemeClr>
                  </a:solidFill>
                  <a:latin typeface="+mn-lt"/>
                  <a:ea typeface="+mn-ea"/>
                </a:rPr>
                <a:t>		</a:t>
              </a:r>
              <a:r>
                <a:rPr lang="en-US" altLang="zh-CN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&lt;&lt;  &gt;&gt;  ~  |  ^  &amp;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3057114" y="2221830"/>
            <a:ext cx="7126287" cy="502426"/>
            <a:chOff x="2777888" y="2002457"/>
            <a:chExt cx="7126287" cy="573911"/>
          </a:xfrm>
        </p:grpSpPr>
        <p:sp>
          <p:nvSpPr>
            <p:cNvPr id="83" name="MH_Other_1"/>
            <p:cNvSpPr/>
            <p:nvPr>
              <p:custDataLst>
                <p:tags r:id="rId42"/>
              </p:custDataLst>
            </p:nvPr>
          </p:nvSpPr>
          <p:spPr bwMode="auto">
            <a:xfrm>
              <a:off x="2777888" y="2002457"/>
              <a:ext cx="569887" cy="5698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US" altLang="zh-CN" sz="2400" smtClean="0">
                  <a:solidFill>
                    <a:srgbClr val="FFFFFF"/>
                  </a:solidFill>
                  <a:latin typeface="+mj-lt"/>
                </a:rPr>
                <a:t>5</a:t>
              </a:r>
              <a:endParaRPr lang="zh-CN" altLang="en-US" sz="2400">
                <a:solidFill>
                  <a:srgbClr val="FFFFFF"/>
                </a:solidFill>
                <a:latin typeface="+mj-lt"/>
              </a:endParaRPr>
            </a:p>
          </p:txBody>
        </p:sp>
        <p:cxnSp>
          <p:nvCxnSpPr>
            <p:cNvPr id="84" name="MH_Other_2"/>
            <p:cNvCxnSpPr/>
            <p:nvPr>
              <p:custDataLst>
                <p:tags r:id="rId43"/>
              </p:custDataLst>
            </p:nvPr>
          </p:nvCxnSpPr>
          <p:spPr>
            <a:xfrm>
              <a:off x="3424175" y="2445372"/>
              <a:ext cx="6480000" cy="0"/>
            </a:xfrm>
            <a:prstGeom prst="line">
              <a:avLst/>
            </a:prstGeom>
            <a:ln w="25400" cap="rnd" cmpd="sng">
              <a:solidFill>
                <a:schemeClr val="accent1"/>
              </a:solidFill>
              <a:prstDash val="sysDot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MH_Other_12"/>
            <p:cNvSpPr/>
            <p:nvPr>
              <p:custDataLst>
                <p:tags r:id="rId44"/>
              </p:custDataLst>
            </p:nvPr>
          </p:nvSpPr>
          <p:spPr>
            <a:xfrm>
              <a:off x="2810704" y="2080226"/>
              <a:ext cx="496142" cy="496142"/>
            </a:xfrm>
            <a:prstGeom prst="ellipse">
              <a:avLst/>
            </a:prstGeom>
            <a:gradFill>
              <a:gsLst>
                <a:gs pos="28000">
                  <a:srgbClr val="FFFFFF">
                    <a:alpha val="0"/>
                  </a:srgbClr>
                </a:gs>
                <a:gs pos="98000">
                  <a:srgbClr val="FFFFFF">
                    <a:alpha val="79000"/>
                  </a:srgbClr>
                </a:gs>
                <a:gs pos="78000">
                  <a:srgbClr val="FFFFFF">
                    <a:alpha val="4100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86" name="MH_Other_11"/>
            <p:cNvSpPr/>
            <p:nvPr>
              <p:custDataLst>
                <p:tags r:id="rId45"/>
              </p:custDataLst>
            </p:nvPr>
          </p:nvSpPr>
          <p:spPr bwMode="auto">
            <a:xfrm rot="2140418">
              <a:off x="2879662" y="2027860"/>
              <a:ext cx="469900" cy="430212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6000">
                  <a:srgbClr val="FFFFFF">
                    <a:alpha val="88000"/>
                  </a:srgbClr>
                </a:gs>
                <a:gs pos="30000">
                  <a:srgbClr val="FFFFFF">
                    <a:alpha val="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87" name="MH_SubTitle_1"/>
            <p:cNvSpPr txBox="1"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3424174" y="2045322"/>
              <a:ext cx="559483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b="1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</a:rPr>
                <a:t>赋值</a:t>
              </a:r>
              <a:r>
                <a:rPr lang="zh-CN" altLang="en-US" b="1" smtClean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</a:rPr>
                <a:t>运算符</a:t>
              </a:r>
              <a:r>
                <a:rPr lang="en-US" altLang="zh-CN" b="1" smtClean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</a:rPr>
                <a:t>		</a:t>
              </a:r>
              <a:r>
                <a:rPr lang="en-US" altLang="zh-CN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=</a:t>
              </a:r>
              <a:r>
                <a:rPr lang="zh-CN" altLang="en-US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及其扩展赋值运算符</a:t>
              </a:r>
              <a:endParaRPr lang="zh-CN" altLang="en-US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3057114" y="2687767"/>
            <a:ext cx="7128116" cy="498904"/>
            <a:chOff x="1229037" y="1944580"/>
            <a:chExt cx="7128116" cy="569888"/>
          </a:xfrm>
        </p:grpSpPr>
        <p:sp>
          <p:nvSpPr>
            <p:cNvPr id="89" name="MH_Other_3"/>
            <p:cNvSpPr/>
            <p:nvPr>
              <p:custDataLst>
                <p:tags r:id="rId37"/>
              </p:custDataLst>
            </p:nvPr>
          </p:nvSpPr>
          <p:spPr bwMode="auto">
            <a:xfrm>
              <a:off x="1229037" y="1944580"/>
              <a:ext cx="569887" cy="5698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US" altLang="zh-CN" sz="2400" smtClean="0">
                  <a:solidFill>
                    <a:srgbClr val="FFFFFF"/>
                  </a:solidFill>
                  <a:latin typeface="+mj-lt"/>
                </a:rPr>
                <a:t>6</a:t>
              </a:r>
              <a:endParaRPr lang="zh-CN" altLang="en-US" sz="2400">
                <a:solidFill>
                  <a:srgbClr val="FFFFFF"/>
                </a:solidFill>
                <a:latin typeface="+mj-lt"/>
              </a:endParaRPr>
            </a:p>
          </p:txBody>
        </p:sp>
        <p:cxnSp>
          <p:nvCxnSpPr>
            <p:cNvPr id="90" name="MH_Other_4"/>
            <p:cNvCxnSpPr/>
            <p:nvPr>
              <p:custDataLst>
                <p:tags r:id="rId38"/>
              </p:custDataLst>
            </p:nvPr>
          </p:nvCxnSpPr>
          <p:spPr>
            <a:xfrm>
              <a:off x="1877153" y="2377638"/>
              <a:ext cx="6480000" cy="0"/>
            </a:xfrm>
            <a:prstGeom prst="line">
              <a:avLst/>
            </a:prstGeom>
            <a:ln w="25400" cap="rnd" cmpd="sng">
              <a:solidFill>
                <a:schemeClr val="accent2"/>
              </a:solidFill>
              <a:prstDash val="sysDot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MH_Other_13"/>
            <p:cNvSpPr/>
            <p:nvPr>
              <p:custDataLst>
                <p:tags r:id="rId39"/>
              </p:custDataLst>
            </p:nvPr>
          </p:nvSpPr>
          <p:spPr bwMode="auto">
            <a:xfrm rot="2140418">
              <a:off x="1331053" y="1969651"/>
              <a:ext cx="469900" cy="430213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6000">
                  <a:srgbClr val="FFFFFF">
                    <a:alpha val="88000"/>
                  </a:srgbClr>
                </a:gs>
                <a:gs pos="30000">
                  <a:srgbClr val="FFFFFF">
                    <a:alpha val="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92" name="MH_Other_14"/>
            <p:cNvSpPr/>
            <p:nvPr>
              <p:custDataLst>
                <p:tags r:id="rId40"/>
              </p:custDataLst>
            </p:nvPr>
          </p:nvSpPr>
          <p:spPr>
            <a:xfrm>
              <a:off x="1288230" y="2004771"/>
              <a:ext cx="496142" cy="496143"/>
            </a:xfrm>
            <a:prstGeom prst="ellipse">
              <a:avLst/>
            </a:prstGeom>
            <a:gradFill>
              <a:gsLst>
                <a:gs pos="28000">
                  <a:srgbClr val="FFFFFF">
                    <a:alpha val="0"/>
                  </a:srgbClr>
                </a:gs>
                <a:gs pos="98000">
                  <a:srgbClr val="FFFFFF">
                    <a:alpha val="79000"/>
                  </a:srgbClr>
                </a:gs>
                <a:gs pos="78000">
                  <a:srgbClr val="FFFFFF">
                    <a:alpha val="4100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93" name="MH_SubTitle_2"/>
            <p:cNvSpPr txBox="1"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1877153" y="1977588"/>
              <a:ext cx="46799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b="1">
                  <a:solidFill>
                    <a:schemeClr val="accent2">
                      <a:lumMod val="75000"/>
                    </a:schemeClr>
                  </a:solidFill>
                  <a:latin typeface="+mn-lt"/>
                  <a:ea typeface="+mn-ea"/>
                </a:rPr>
                <a:t>条件</a:t>
              </a:r>
              <a:r>
                <a:rPr lang="zh-CN" altLang="en-US" b="1" smtClean="0">
                  <a:solidFill>
                    <a:schemeClr val="accent2">
                      <a:lumMod val="75000"/>
                    </a:schemeClr>
                  </a:solidFill>
                  <a:latin typeface="+mn-lt"/>
                  <a:ea typeface="+mn-ea"/>
                </a:rPr>
                <a:t>运算符</a:t>
              </a:r>
              <a:r>
                <a:rPr lang="en-US" altLang="zh-CN" b="1" smtClean="0">
                  <a:solidFill>
                    <a:schemeClr val="accent2">
                      <a:lumMod val="75000"/>
                    </a:schemeClr>
                  </a:solidFill>
                  <a:latin typeface="+mn-lt"/>
                  <a:ea typeface="+mn-ea"/>
                </a:rPr>
                <a:t>		</a:t>
              </a:r>
              <a:r>
                <a:rPr lang="en-US" altLang="zh-CN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? : </a:t>
              </a:r>
              <a:endParaRPr lang="zh-CN" altLang="en-US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3057114" y="3150182"/>
            <a:ext cx="7126287" cy="502426"/>
            <a:chOff x="2777888" y="2002457"/>
            <a:chExt cx="7126287" cy="573911"/>
          </a:xfrm>
        </p:grpSpPr>
        <p:sp>
          <p:nvSpPr>
            <p:cNvPr id="95" name="MH_Other_1"/>
            <p:cNvSpPr/>
            <p:nvPr>
              <p:custDataLst>
                <p:tags r:id="rId32"/>
              </p:custDataLst>
            </p:nvPr>
          </p:nvSpPr>
          <p:spPr bwMode="auto">
            <a:xfrm>
              <a:off x="2777888" y="2002457"/>
              <a:ext cx="569887" cy="5698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US" altLang="zh-CN" sz="2400" smtClean="0">
                  <a:solidFill>
                    <a:srgbClr val="FFFFFF"/>
                  </a:solidFill>
                  <a:latin typeface="+mj-lt"/>
                </a:rPr>
                <a:t>7</a:t>
              </a:r>
              <a:endParaRPr lang="zh-CN" altLang="en-US" sz="2400">
                <a:solidFill>
                  <a:srgbClr val="FFFFFF"/>
                </a:solidFill>
                <a:latin typeface="+mj-lt"/>
              </a:endParaRPr>
            </a:p>
          </p:txBody>
        </p:sp>
        <p:cxnSp>
          <p:nvCxnSpPr>
            <p:cNvPr id="96" name="MH_Other_2"/>
            <p:cNvCxnSpPr/>
            <p:nvPr>
              <p:custDataLst>
                <p:tags r:id="rId33"/>
              </p:custDataLst>
            </p:nvPr>
          </p:nvCxnSpPr>
          <p:spPr>
            <a:xfrm>
              <a:off x="3424175" y="2445372"/>
              <a:ext cx="6480000" cy="0"/>
            </a:xfrm>
            <a:prstGeom prst="line">
              <a:avLst/>
            </a:prstGeom>
            <a:ln w="25400" cap="rnd" cmpd="sng">
              <a:solidFill>
                <a:schemeClr val="accent1"/>
              </a:solidFill>
              <a:prstDash val="sysDot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MH_Other_12"/>
            <p:cNvSpPr/>
            <p:nvPr>
              <p:custDataLst>
                <p:tags r:id="rId34"/>
              </p:custDataLst>
            </p:nvPr>
          </p:nvSpPr>
          <p:spPr>
            <a:xfrm>
              <a:off x="2810704" y="2080226"/>
              <a:ext cx="496142" cy="496142"/>
            </a:xfrm>
            <a:prstGeom prst="ellipse">
              <a:avLst/>
            </a:prstGeom>
            <a:gradFill>
              <a:gsLst>
                <a:gs pos="28000">
                  <a:srgbClr val="FFFFFF">
                    <a:alpha val="0"/>
                  </a:srgbClr>
                </a:gs>
                <a:gs pos="98000">
                  <a:srgbClr val="FFFFFF">
                    <a:alpha val="79000"/>
                  </a:srgbClr>
                </a:gs>
                <a:gs pos="78000">
                  <a:srgbClr val="FFFFFF">
                    <a:alpha val="4100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98" name="MH_Other_11"/>
            <p:cNvSpPr/>
            <p:nvPr>
              <p:custDataLst>
                <p:tags r:id="rId35"/>
              </p:custDataLst>
            </p:nvPr>
          </p:nvSpPr>
          <p:spPr bwMode="auto">
            <a:xfrm rot="2140418">
              <a:off x="2879662" y="2027860"/>
              <a:ext cx="469900" cy="430212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6000">
                  <a:srgbClr val="FFFFFF">
                    <a:alpha val="88000"/>
                  </a:srgbClr>
                </a:gs>
                <a:gs pos="30000">
                  <a:srgbClr val="FFFFFF">
                    <a:alpha val="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99" name="MH_SubTitle_1"/>
            <p:cNvSpPr txBox="1"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3424175" y="2045322"/>
              <a:ext cx="46799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b="1" smtClean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</a:rPr>
                <a:t>逗号运算符</a:t>
              </a:r>
              <a:r>
                <a:rPr lang="en-US" altLang="zh-CN" b="1" smtClean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</a:rPr>
                <a:t>		</a:t>
              </a:r>
              <a:r>
                <a:rPr lang="en-US" altLang="zh-CN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,</a:t>
              </a:r>
              <a:endParaRPr lang="zh-CN" altLang="en-US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3057114" y="3616119"/>
            <a:ext cx="7128116" cy="498904"/>
            <a:chOff x="1229037" y="1944580"/>
            <a:chExt cx="7128116" cy="569888"/>
          </a:xfrm>
        </p:grpSpPr>
        <p:sp>
          <p:nvSpPr>
            <p:cNvPr id="101" name="MH_Other_3"/>
            <p:cNvSpPr/>
            <p:nvPr>
              <p:custDataLst>
                <p:tags r:id="rId27"/>
              </p:custDataLst>
            </p:nvPr>
          </p:nvSpPr>
          <p:spPr bwMode="auto">
            <a:xfrm>
              <a:off x="1229037" y="1944580"/>
              <a:ext cx="569887" cy="5698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US" altLang="zh-CN" sz="2400" smtClean="0">
                  <a:solidFill>
                    <a:srgbClr val="FFFFFF"/>
                  </a:solidFill>
                  <a:latin typeface="+mj-lt"/>
                </a:rPr>
                <a:t>8</a:t>
              </a:r>
              <a:endParaRPr lang="zh-CN" altLang="en-US" sz="2400">
                <a:solidFill>
                  <a:srgbClr val="FFFFFF"/>
                </a:solidFill>
                <a:latin typeface="+mj-lt"/>
              </a:endParaRPr>
            </a:p>
          </p:txBody>
        </p:sp>
        <p:cxnSp>
          <p:nvCxnSpPr>
            <p:cNvPr id="102" name="MH_Other_4"/>
            <p:cNvCxnSpPr/>
            <p:nvPr>
              <p:custDataLst>
                <p:tags r:id="rId28"/>
              </p:custDataLst>
            </p:nvPr>
          </p:nvCxnSpPr>
          <p:spPr>
            <a:xfrm>
              <a:off x="1877153" y="2377638"/>
              <a:ext cx="6480000" cy="0"/>
            </a:xfrm>
            <a:prstGeom prst="line">
              <a:avLst/>
            </a:prstGeom>
            <a:ln w="25400" cap="rnd" cmpd="sng">
              <a:solidFill>
                <a:schemeClr val="accent2"/>
              </a:solidFill>
              <a:prstDash val="sysDot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MH_Other_13"/>
            <p:cNvSpPr/>
            <p:nvPr>
              <p:custDataLst>
                <p:tags r:id="rId29"/>
              </p:custDataLst>
            </p:nvPr>
          </p:nvSpPr>
          <p:spPr bwMode="auto">
            <a:xfrm rot="2140418">
              <a:off x="1331053" y="1969651"/>
              <a:ext cx="469900" cy="430213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6000">
                  <a:srgbClr val="FFFFFF">
                    <a:alpha val="88000"/>
                  </a:srgbClr>
                </a:gs>
                <a:gs pos="30000">
                  <a:srgbClr val="FFFFFF">
                    <a:alpha val="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04" name="MH_Other_14"/>
            <p:cNvSpPr/>
            <p:nvPr>
              <p:custDataLst>
                <p:tags r:id="rId30"/>
              </p:custDataLst>
            </p:nvPr>
          </p:nvSpPr>
          <p:spPr>
            <a:xfrm>
              <a:off x="1288230" y="2004771"/>
              <a:ext cx="496142" cy="496143"/>
            </a:xfrm>
            <a:prstGeom prst="ellipse">
              <a:avLst/>
            </a:prstGeom>
            <a:gradFill>
              <a:gsLst>
                <a:gs pos="28000">
                  <a:srgbClr val="FFFFFF">
                    <a:alpha val="0"/>
                  </a:srgbClr>
                </a:gs>
                <a:gs pos="98000">
                  <a:srgbClr val="FFFFFF">
                    <a:alpha val="79000"/>
                  </a:srgbClr>
                </a:gs>
                <a:gs pos="78000">
                  <a:srgbClr val="FFFFFF">
                    <a:alpha val="4100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05" name="MH_SubTitle_2"/>
            <p:cNvSpPr txBox="1"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1877153" y="1977588"/>
              <a:ext cx="46799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b="1" smtClean="0">
                  <a:solidFill>
                    <a:schemeClr val="accent2">
                      <a:lumMod val="75000"/>
                    </a:schemeClr>
                  </a:solidFill>
                  <a:latin typeface="+mn-lt"/>
                  <a:ea typeface="+mn-ea"/>
                </a:rPr>
                <a:t>指针运算符</a:t>
              </a:r>
              <a:r>
                <a:rPr lang="en-US" altLang="zh-CN" b="1" smtClean="0">
                  <a:solidFill>
                    <a:schemeClr val="accent2">
                      <a:lumMod val="75000"/>
                    </a:schemeClr>
                  </a:solidFill>
                  <a:latin typeface="+mn-lt"/>
                  <a:ea typeface="+mn-ea"/>
                </a:rPr>
                <a:t>		</a:t>
              </a:r>
              <a:r>
                <a:rPr lang="en-US" altLang="zh-CN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*  &amp;</a:t>
              </a:r>
              <a:endParaRPr lang="zh-CN" altLang="en-US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3057114" y="4078534"/>
            <a:ext cx="7126287" cy="502426"/>
            <a:chOff x="2777888" y="2002457"/>
            <a:chExt cx="7126287" cy="573911"/>
          </a:xfrm>
        </p:grpSpPr>
        <p:sp>
          <p:nvSpPr>
            <p:cNvPr id="107" name="MH_Other_1"/>
            <p:cNvSpPr/>
            <p:nvPr>
              <p:custDataLst>
                <p:tags r:id="rId22"/>
              </p:custDataLst>
            </p:nvPr>
          </p:nvSpPr>
          <p:spPr bwMode="auto">
            <a:xfrm>
              <a:off x="2777888" y="2002457"/>
              <a:ext cx="569887" cy="5698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US" altLang="zh-CN" sz="2400" smtClean="0">
                  <a:solidFill>
                    <a:srgbClr val="FFFFFF"/>
                  </a:solidFill>
                  <a:latin typeface="+mj-lt"/>
                </a:rPr>
                <a:t>9</a:t>
              </a:r>
              <a:endParaRPr lang="zh-CN" altLang="en-US" sz="2400">
                <a:solidFill>
                  <a:srgbClr val="FFFFFF"/>
                </a:solidFill>
                <a:latin typeface="+mj-lt"/>
              </a:endParaRPr>
            </a:p>
          </p:txBody>
        </p:sp>
        <p:cxnSp>
          <p:nvCxnSpPr>
            <p:cNvPr id="108" name="MH_Other_2"/>
            <p:cNvCxnSpPr/>
            <p:nvPr>
              <p:custDataLst>
                <p:tags r:id="rId23"/>
              </p:custDataLst>
            </p:nvPr>
          </p:nvCxnSpPr>
          <p:spPr>
            <a:xfrm>
              <a:off x="3424175" y="2445372"/>
              <a:ext cx="6480000" cy="0"/>
            </a:xfrm>
            <a:prstGeom prst="line">
              <a:avLst/>
            </a:prstGeom>
            <a:ln w="25400" cap="rnd" cmpd="sng">
              <a:solidFill>
                <a:schemeClr val="accent1"/>
              </a:solidFill>
              <a:prstDash val="sysDot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MH_Other_12"/>
            <p:cNvSpPr/>
            <p:nvPr>
              <p:custDataLst>
                <p:tags r:id="rId24"/>
              </p:custDataLst>
            </p:nvPr>
          </p:nvSpPr>
          <p:spPr>
            <a:xfrm>
              <a:off x="2810704" y="2080226"/>
              <a:ext cx="496142" cy="496142"/>
            </a:xfrm>
            <a:prstGeom prst="ellipse">
              <a:avLst/>
            </a:prstGeom>
            <a:gradFill>
              <a:gsLst>
                <a:gs pos="28000">
                  <a:srgbClr val="FFFFFF">
                    <a:alpha val="0"/>
                  </a:srgbClr>
                </a:gs>
                <a:gs pos="98000">
                  <a:srgbClr val="FFFFFF">
                    <a:alpha val="79000"/>
                  </a:srgbClr>
                </a:gs>
                <a:gs pos="78000">
                  <a:srgbClr val="FFFFFF">
                    <a:alpha val="4100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10" name="MH_Other_11"/>
            <p:cNvSpPr/>
            <p:nvPr>
              <p:custDataLst>
                <p:tags r:id="rId25"/>
              </p:custDataLst>
            </p:nvPr>
          </p:nvSpPr>
          <p:spPr bwMode="auto">
            <a:xfrm rot="2140418">
              <a:off x="2879662" y="2027860"/>
              <a:ext cx="469900" cy="430212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6000">
                  <a:srgbClr val="FFFFFF">
                    <a:alpha val="88000"/>
                  </a:srgbClr>
                </a:gs>
                <a:gs pos="30000">
                  <a:srgbClr val="FFFFFF">
                    <a:alpha val="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11" name="MH_SubTitle_1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3424175" y="2045322"/>
              <a:ext cx="46799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b="1" smtClean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</a:rPr>
                <a:t>求字节数运算符</a:t>
              </a:r>
              <a:r>
                <a:rPr lang="en-US" altLang="zh-CN" b="1" smtClean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</a:rPr>
                <a:t>		</a:t>
              </a:r>
              <a:r>
                <a:rPr lang="en-US" altLang="zh-CN" b="1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sizeof</a:t>
              </a:r>
              <a:endParaRPr lang="zh-CN" altLang="en-US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3057114" y="4544471"/>
            <a:ext cx="7128116" cy="498904"/>
            <a:chOff x="1229037" y="1944580"/>
            <a:chExt cx="7128116" cy="569888"/>
          </a:xfrm>
        </p:grpSpPr>
        <p:sp>
          <p:nvSpPr>
            <p:cNvPr id="113" name="MH_Other_3"/>
            <p:cNvSpPr/>
            <p:nvPr>
              <p:custDataLst>
                <p:tags r:id="rId17"/>
              </p:custDataLst>
            </p:nvPr>
          </p:nvSpPr>
          <p:spPr bwMode="auto">
            <a:xfrm>
              <a:off x="1229037" y="1944580"/>
              <a:ext cx="569887" cy="5698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US" altLang="zh-CN" sz="2400" smtClean="0">
                  <a:solidFill>
                    <a:srgbClr val="FFFFFF"/>
                  </a:solidFill>
                  <a:latin typeface="+mj-lt"/>
                </a:rPr>
                <a:t>10</a:t>
              </a:r>
              <a:endParaRPr lang="zh-CN" altLang="en-US" sz="2400">
                <a:solidFill>
                  <a:srgbClr val="FFFFFF"/>
                </a:solidFill>
                <a:latin typeface="+mj-lt"/>
              </a:endParaRPr>
            </a:p>
          </p:txBody>
        </p:sp>
        <p:cxnSp>
          <p:nvCxnSpPr>
            <p:cNvPr id="114" name="MH_Other_4"/>
            <p:cNvCxnSpPr/>
            <p:nvPr>
              <p:custDataLst>
                <p:tags r:id="rId18"/>
              </p:custDataLst>
            </p:nvPr>
          </p:nvCxnSpPr>
          <p:spPr>
            <a:xfrm>
              <a:off x="1877153" y="2377638"/>
              <a:ext cx="6480000" cy="0"/>
            </a:xfrm>
            <a:prstGeom prst="line">
              <a:avLst/>
            </a:prstGeom>
            <a:ln w="25400" cap="rnd" cmpd="sng">
              <a:solidFill>
                <a:schemeClr val="accent2"/>
              </a:solidFill>
              <a:prstDash val="sysDot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MH_Other_13"/>
            <p:cNvSpPr/>
            <p:nvPr>
              <p:custDataLst>
                <p:tags r:id="rId19"/>
              </p:custDataLst>
            </p:nvPr>
          </p:nvSpPr>
          <p:spPr bwMode="auto">
            <a:xfrm rot="2140418">
              <a:off x="1268523" y="1949531"/>
              <a:ext cx="538904" cy="430213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6000">
                  <a:srgbClr val="FFFFFF">
                    <a:alpha val="88000"/>
                  </a:srgbClr>
                </a:gs>
                <a:gs pos="30000">
                  <a:srgbClr val="FFFFFF">
                    <a:alpha val="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16" name="MH_Other_14"/>
            <p:cNvSpPr/>
            <p:nvPr>
              <p:custDataLst>
                <p:tags r:id="rId20"/>
              </p:custDataLst>
            </p:nvPr>
          </p:nvSpPr>
          <p:spPr>
            <a:xfrm>
              <a:off x="1288230" y="2004771"/>
              <a:ext cx="496142" cy="496143"/>
            </a:xfrm>
            <a:prstGeom prst="ellipse">
              <a:avLst/>
            </a:prstGeom>
            <a:gradFill>
              <a:gsLst>
                <a:gs pos="28000">
                  <a:srgbClr val="FFFFFF">
                    <a:alpha val="0"/>
                  </a:srgbClr>
                </a:gs>
                <a:gs pos="98000">
                  <a:srgbClr val="FFFFFF">
                    <a:alpha val="79000"/>
                  </a:srgbClr>
                </a:gs>
                <a:gs pos="78000">
                  <a:srgbClr val="FFFFFF">
                    <a:alpha val="4100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17" name="MH_SubTitle_2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877153" y="1977588"/>
              <a:ext cx="5945546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b="1" smtClean="0">
                  <a:solidFill>
                    <a:schemeClr val="accent2">
                      <a:lumMod val="75000"/>
                    </a:schemeClr>
                  </a:solidFill>
                  <a:latin typeface="+mn-lt"/>
                  <a:ea typeface="+mn-ea"/>
                </a:rPr>
                <a:t>强制类型转换运算符</a:t>
              </a:r>
              <a:r>
                <a:rPr lang="en-US" altLang="zh-CN" b="1" smtClean="0">
                  <a:solidFill>
                    <a:schemeClr val="accent2">
                      <a:lumMod val="75000"/>
                    </a:schemeClr>
                  </a:solidFill>
                  <a:latin typeface="+mn-lt"/>
                  <a:ea typeface="+mn-ea"/>
                </a:rPr>
                <a:t>	</a:t>
              </a:r>
              <a:r>
                <a:rPr lang="en-US" altLang="zh-CN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(</a:t>
              </a:r>
              <a:r>
                <a:rPr lang="zh-CN" altLang="en-US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类型</a:t>
              </a:r>
              <a:r>
                <a:rPr lang="en-US" altLang="zh-CN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)</a:t>
              </a:r>
              <a:endParaRPr lang="zh-CN" altLang="en-US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3057114" y="5006886"/>
            <a:ext cx="7126287" cy="502426"/>
            <a:chOff x="2777888" y="2002457"/>
            <a:chExt cx="7126287" cy="573911"/>
          </a:xfrm>
        </p:grpSpPr>
        <p:sp>
          <p:nvSpPr>
            <p:cNvPr id="119" name="MH_Other_1"/>
            <p:cNvSpPr/>
            <p:nvPr>
              <p:custDataLst>
                <p:tags r:id="rId12"/>
              </p:custDataLst>
            </p:nvPr>
          </p:nvSpPr>
          <p:spPr bwMode="auto">
            <a:xfrm>
              <a:off x="2777888" y="2002457"/>
              <a:ext cx="569887" cy="5698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US" altLang="zh-CN" sz="2400" smtClean="0">
                  <a:solidFill>
                    <a:srgbClr val="FFFFFF"/>
                  </a:solidFill>
                  <a:latin typeface="+mj-lt"/>
                </a:rPr>
                <a:t>11</a:t>
              </a:r>
              <a:endParaRPr lang="zh-CN" altLang="en-US" sz="2400">
                <a:solidFill>
                  <a:srgbClr val="FFFFFF"/>
                </a:solidFill>
                <a:latin typeface="+mj-lt"/>
              </a:endParaRPr>
            </a:p>
          </p:txBody>
        </p:sp>
        <p:cxnSp>
          <p:nvCxnSpPr>
            <p:cNvPr id="120" name="MH_Other_2"/>
            <p:cNvCxnSpPr/>
            <p:nvPr>
              <p:custDataLst>
                <p:tags r:id="rId13"/>
              </p:custDataLst>
            </p:nvPr>
          </p:nvCxnSpPr>
          <p:spPr>
            <a:xfrm>
              <a:off x="3424175" y="2445372"/>
              <a:ext cx="6480000" cy="0"/>
            </a:xfrm>
            <a:prstGeom prst="line">
              <a:avLst/>
            </a:prstGeom>
            <a:ln w="25400" cap="rnd" cmpd="sng">
              <a:solidFill>
                <a:schemeClr val="accent1"/>
              </a:solidFill>
              <a:prstDash val="sysDot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MH_Other_12"/>
            <p:cNvSpPr/>
            <p:nvPr>
              <p:custDataLst>
                <p:tags r:id="rId14"/>
              </p:custDataLst>
            </p:nvPr>
          </p:nvSpPr>
          <p:spPr>
            <a:xfrm>
              <a:off x="2810704" y="2080226"/>
              <a:ext cx="496142" cy="496142"/>
            </a:xfrm>
            <a:prstGeom prst="ellipse">
              <a:avLst/>
            </a:prstGeom>
            <a:gradFill>
              <a:gsLst>
                <a:gs pos="28000">
                  <a:srgbClr val="FFFFFF">
                    <a:alpha val="0"/>
                  </a:srgbClr>
                </a:gs>
                <a:gs pos="98000">
                  <a:srgbClr val="FFFFFF">
                    <a:alpha val="79000"/>
                  </a:srgbClr>
                </a:gs>
                <a:gs pos="78000">
                  <a:srgbClr val="FFFFFF">
                    <a:alpha val="4100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22" name="MH_Other_11"/>
            <p:cNvSpPr/>
            <p:nvPr>
              <p:custDataLst>
                <p:tags r:id="rId15"/>
              </p:custDataLst>
            </p:nvPr>
          </p:nvSpPr>
          <p:spPr bwMode="auto">
            <a:xfrm rot="2140418">
              <a:off x="2879662" y="2027860"/>
              <a:ext cx="469900" cy="430212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6000">
                  <a:srgbClr val="FFFFFF">
                    <a:alpha val="88000"/>
                  </a:srgbClr>
                </a:gs>
                <a:gs pos="30000">
                  <a:srgbClr val="FFFFFF">
                    <a:alpha val="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23" name="MH_SubTitle_1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3424175" y="2045322"/>
              <a:ext cx="46799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b="1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</a:rPr>
                <a:t>成员</a:t>
              </a:r>
              <a:r>
                <a:rPr lang="zh-CN" altLang="en-US" b="1" smtClean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</a:rPr>
                <a:t>运算符</a:t>
              </a:r>
              <a:r>
                <a:rPr lang="en-US" altLang="zh-CN" b="1" smtClean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</a:rPr>
                <a:t>		</a:t>
              </a:r>
              <a:r>
                <a:rPr lang="en-US" altLang="zh-CN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.  -&gt;</a:t>
              </a:r>
              <a:endParaRPr lang="zh-CN" altLang="en-US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3057114" y="5472823"/>
            <a:ext cx="7128116" cy="498904"/>
            <a:chOff x="1229037" y="1944580"/>
            <a:chExt cx="7128116" cy="569888"/>
          </a:xfrm>
        </p:grpSpPr>
        <p:sp>
          <p:nvSpPr>
            <p:cNvPr id="125" name="MH_Other_3"/>
            <p:cNvSpPr/>
            <p:nvPr>
              <p:custDataLst>
                <p:tags r:id="rId7"/>
              </p:custDataLst>
            </p:nvPr>
          </p:nvSpPr>
          <p:spPr bwMode="auto">
            <a:xfrm>
              <a:off x="1229037" y="1944580"/>
              <a:ext cx="569887" cy="5698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US" altLang="zh-CN" sz="2400" smtClean="0">
                  <a:solidFill>
                    <a:srgbClr val="FFFFFF"/>
                  </a:solidFill>
                  <a:latin typeface="+mj-lt"/>
                </a:rPr>
                <a:t>12</a:t>
              </a:r>
              <a:endParaRPr lang="zh-CN" altLang="en-US" sz="2400">
                <a:solidFill>
                  <a:srgbClr val="FFFFFF"/>
                </a:solidFill>
                <a:latin typeface="+mj-lt"/>
              </a:endParaRPr>
            </a:p>
          </p:txBody>
        </p:sp>
        <p:cxnSp>
          <p:nvCxnSpPr>
            <p:cNvPr id="126" name="MH_Other_4"/>
            <p:cNvCxnSpPr/>
            <p:nvPr>
              <p:custDataLst>
                <p:tags r:id="rId8"/>
              </p:custDataLst>
            </p:nvPr>
          </p:nvCxnSpPr>
          <p:spPr>
            <a:xfrm>
              <a:off x="1877153" y="2377638"/>
              <a:ext cx="6480000" cy="0"/>
            </a:xfrm>
            <a:prstGeom prst="line">
              <a:avLst/>
            </a:prstGeom>
            <a:ln w="25400" cap="rnd" cmpd="sng">
              <a:solidFill>
                <a:schemeClr val="accent2"/>
              </a:solidFill>
              <a:prstDash val="sysDot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MH_Other_13"/>
            <p:cNvSpPr/>
            <p:nvPr>
              <p:custDataLst>
                <p:tags r:id="rId9"/>
              </p:custDataLst>
            </p:nvPr>
          </p:nvSpPr>
          <p:spPr bwMode="auto">
            <a:xfrm rot="2140418">
              <a:off x="1331053" y="1969651"/>
              <a:ext cx="469900" cy="430213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6000">
                  <a:srgbClr val="FFFFFF">
                    <a:alpha val="88000"/>
                  </a:srgbClr>
                </a:gs>
                <a:gs pos="30000">
                  <a:srgbClr val="FFFFFF">
                    <a:alpha val="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28" name="MH_Other_14"/>
            <p:cNvSpPr/>
            <p:nvPr>
              <p:custDataLst>
                <p:tags r:id="rId10"/>
              </p:custDataLst>
            </p:nvPr>
          </p:nvSpPr>
          <p:spPr>
            <a:xfrm>
              <a:off x="1288230" y="2004771"/>
              <a:ext cx="496142" cy="496143"/>
            </a:xfrm>
            <a:prstGeom prst="ellipse">
              <a:avLst/>
            </a:prstGeom>
            <a:gradFill>
              <a:gsLst>
                <a:gs pos="28000">
                  <a:srgbClr val="FFFFFF">
                    <a:alpha val="0"/>
                  </a:srgbClr>
                </a:gs>
                <a:gs pos="98000">
                  <a:srgbClr val="FFFFFF">
                    <a:alpha val="79000"/>
                  </a:srgbClr>
                </a:gs>
                <a:gs pos="78000">
                  <a:srgbClr val="FFFFFF">
                    <a:alpha val="4100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29" name="MH_SubTitle_2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877153" y="1977588"/>
              <a:ext cx="46799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b="1">
                  <a:solidFill>
                    <a:schemeClr val="accent2">
                      <a:lumMod val="75000"/>
                    </a:schemeClr>
                  </a:solidFill>
                  <a:latin typeface="+mn-lt"/>
                  <a:ea typeface="+mn-ea"/>
                </a:rPr>
                <a:t>下标</a:t>
              </a:r>
              <a:r>
                <a:rPr lang="zh-CN" altLang="en-US" b="1" smtClean="0">
                  <a:solidFill>
                    <a:schemeClr val="accent2">
                      <a:lumMod val="75000"/>
                    </a:schemeClr>
                  </a:solidFill>
                  <a:latin typeface="+mn-lt"/>
                  <a:ea typeface="+mn-ea"/>
                </a:rPr>
                <a:t>运算符</a:t>
              </a:r>
              <a:r>
                <a:rPr lang="en-US" altLang="zh-CN" b="1" smtClean="0">
                  <a:solidFill>
                    <a:schemeClr val="accent2">
                      <a:lumMod val="75000"/>
                    </a:schemeClr>
                  </a:solidFill>
                  <a:latin typeface="+mn-lt"/>
                  <a:ea typeface="+mn-ea"/>
                </a:rPr>
                <a:t>		</a:t>
              </a:r>
              <a:r>
                <a:rPr lang="en-US" altLang="zh-CN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[ ] </a:t>
              </a:r>
              <a:endParaRPr lang="zh-CN" altLang="en-US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3057114" y="5935232"/>
            <a:ext cx="7126287" cy="502426"/>
            <a:chOff x="2777888" y="2002457"/>
            <a:chExt cx="7126287" cy="573911"/>
          </a:xfrm>
        </p:grpSpPr>
        <p:sp>
          <p:nvSpPr>
            <p:cNvPr id="131" name="MH_Other_1"/>
            <p:cNvSpPr/>
            <p:nvPr>
              <p:custDataLst>
                <p:tags r:id="rId2"/>
              </p:custDataLst>
            </p:nvPr>
          </p:nvSpPr>
          <p:spPr bwMode="auto">
            <a:xfrm>
              <a:off x="2777888" y="2002457"/>
              <a:ext cx="569887" cy="5698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US" altLang="zh-CN" sz="2400" smtClean="0">
                  <a:solidFill>
                    <a:srgbClr val="FFFFFF"/>
                  </a:solidFill>
                  <a:latin typeface="+mj-lt"/>
                </a:rPr>
                <a:t>13</a:t>
              </a:r>
              <a:endParaRPr lang="zh-CN" altLang="en-US" sz="2400">
                <a:solidFill>
                  <a:srgbClr val="FFFFFF"/>
                </a:solidFill>
                <a:latin typeface="+mj-lt"/>
              </a:endParaRPr>
            </a:p>
          </p:txBody>
        </p:sp>
        <p:cxnSp>
          <p:nvCxnSpPr>
            <p:cNvPr id="132" name="MH_Other_2"/>
            <p:cNvCxnSpPr/>
            <p:nvPr>
              <p:custDataLst>
                <p:tags r:id="rId3"/>
              </p:custDataLst>
            </p:nvPr>
          </p:nvCxnSpPr>
          <p:spPr>
            <a:xfrm>
              <a:off x="3424175" y="2445372"/>
              <a:ext cx="6480000" cy="0"/>
            </a:xfrm>
            <a:prstGeom prst="line">
              <a:avLst/>
            </a:prstGeom>
            <a:ln w="25400" cap="rnd" cmpd="sng">
              <a:solidFill>
                <a:schemeClr val="accent1"/>
              </a:solidFill>
              <a:prstDash val="sysDot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MH_Other_12"/>
            <p:cNvSpPr/>
            <p:nvPr>
              <p:custDataLst>
                <p:tags r:id="rId4"/>
              </p:custDataLst>
            </p:nvPr>
          </p:nvSpPr>
          <p:spPr>
            <a:xfrm>
              <a:off x="2810704" y="2080226"/>
              <a:ext cx="496142" cy="496142"/>
            </a:xfrm>
            <a:prstGeom prst="ellipse">
              <a:avLst/>
            </a:prstGeom>
            <a:gradFill>
              <a:gsLst>
                <a:gs pos="28000">
                  <a:srgbClr val="FFFFFF">
                    <a:alpha val="0"/>
                  </a:srgbClr>
                </a:gs>
                <a:gs pos="98000">
                  <a:srgbClr val="FFFFFF">
                    <a:alpha val="79000"/>
                  </a:srgbClr>
                </a:gs>
                <a:gs pos="78000">
                  <a:srgbClr val="FFFFFF">
                    <a:alpha val="4100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34" name="MH_Other_11"/>
            <p:cNvSpPr/>
            <p:nvPr>
              <p:custDataLst>
                <p:tags r:id="rId5"/>
              </p:custDataLst>
            </p:nvPr>
          </p:nvSpPr>
          <p:spPr bwMode="auto">
            <a:xfrm rot="2140418">
              <a:off x="2879662" y="2027860"/>
              <a:ext cx="469900" cy="430212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6000">
                  <a:srgbClr val="FFFFFF">
                    <a:alpha val="88000"/>
                  </a:srgbClr>
                </a:gs>
                <a:gs pos="30000">
                  <a:srgbClr val="FFFFFF">
                    <a:alpha val="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35" name="MH_SubTitle_1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424174" y="2045322"/>
              <a:ext cx="633296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</a:rPr>
                <a:t>其他</a:t>
              </a:r>
              <a:r>
                <a:rPr lang="en-US" altLang="zh-CN" b="1" dirty="0" smtClean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</a:rPr>
                <a:t>			</a:t>
              </a:r>
              <a:r>
                <a:rPr lang="zh-CN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如函数调用运算符</a:t>
              </a:r>
              <a:r>
                <a:rPr lang="en-US" altLang="zh-CN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()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36" name="MH_Title_1"/>
          <p:cNvSpPr/>
          <p:nvPr>
            <p:custDataLst>
              <p:tags r:id="rId1"/>
            </p:custDataLst>
          </p:nvPr>
        </p:nvSpPr>
        <p:spPr>
          <a:xfrm>
            <a:off x="625681" y="158120"/>
            <a:ext cx="2187575" cy="5932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400" b="1" dirty="0">
                <a:solidFill>
                  <a:schemeClr val="bg1"/>
                </a:solidFill>
              </a:rPr>
              <a:t>运算符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06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96" name="Rectangle 12"/>
          <p:cNvSpPr>
            <a:spLocks noChangeArrowheads="1"/>
          </p:cNvSpPr>
          <p:nvPr/>
        </p:nvSpPr>
        <p:spPr bwMode="auto">
          <a:xfrm>
            <a:off x="2129964" y="1026856"/>
            <a:ext cx="5435958" cy="4784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lang="zh-CN" altLang="zh-CN" sz="3200" b="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学习运算符应注意</a:t>
            </a:r>
            <a:r>
              <a:rPr lang="zh-CN" altLang="zh-CN" sz="2800" b="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  <a:endParaRPr lang="zh-CN" altLang="zh-CN" sz="2000" b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zh-CN" sz="2800" b="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运算符功能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zh-CN" sz="2800" b="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与运算量关系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zh-CN" sz="2400" b="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要求运算量个数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zh-CN" sz="2400" b="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要求运算量类型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zh-CN" sz="2800" b="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运算符优先级别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zh-CN" sz="2800" b="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结合方向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zh-CN" sz="2800" b="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结果的类型</a:t>
            </a:r>
            <a:endParaRPr lang="zh-CN" altLang="en-US" sz="2800" b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MH_Title_1"/>
          <p:cNvSpPr/>
          <p:nvPr>
            <p:custDataLst>
              <p:tags r:id="rId1"/>
            </p:custDataLst>
          </p:nvPr>
        </p:nvSpPr>
        <p:spPr>
          <a:xfrm>
            <a:off x="625681" y="158120"/>
            <a:ext cx="2187575" cy="5932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400" b="1" dirty="0">
                <a:solidFill>
                  <a:schemeClr val="bg1"/>
                </a:solidFill>
              </a:rPr>
              <a:t>运算符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" name="AutoShape 15"/>
          <p:cNvSpPr>
            <a:spLocks noChangeArrowheads="1"/>
          </p:cNvSpPr>
          <p:nvPr/>
        </p:nvSpPr>
        <p:spPr bwMode="auto">
          <a:xfrm>
            <a:off x="7742903" y="1818635"/>
            <a:ext cx="4100052" cy="2768114"/>
          </a:xfrm>
          <a:prstGeom prst="wedgeRectCallout">
            <a:avLst>
              <a:gd name="adj1" fmla="val -116591"/>
              <a:gd name="adj2" fmla="val 40259"/>
            </a:avLst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如：</a:t>
            </a:r>
            <a:r>
              <a:rPr lang="en-US" altLang="zh-CN" sz="2000" b="1" dirty="0" err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a#b#c</a:t>
            </a:r>
            <a:r>
              <a:rPr lang="en-US" altLang="zh-CN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（#</a:t>
            </a:r>
            <a:r>
              <a:rPr lang="zh-CN" altLang="en-US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代表某一运算符）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</a:t>
            </a:r>
            <a:r>
              <a:rPr lang="zh-CN" altLang="en-US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若先运算</a:t>
            </a:r>
            <a:r>
              <a:rPr lang="en-US" altLang="zh-CN" sz="2000" b="1" dirty="0" err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a#b</a:t>
            </a:r>
            <a:r>
              <a:rPr lang="en-US" altLang="zh-CN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再将其结果与</a:t>
            </a:r>
            <a:r>
              <a:rPr lang="en-US" altLang="zh-CN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运算，称为左结合性；即从左至右运算规则。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</a:t>
            </a:r>
            <a:r>
              <a:rPr lang="zh-CN" altLang="en-US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若先运算</a:t>
            </a:r>
            <a:r>
              <a:rPr lang="en-US" altLang="zh-CN" sz="2000" b="1" dirty="0" err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b#c</a:t>
            </a:r>
            <a:r>
              <a:rPr lang="en-US" altLang="zh-CN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再将</a:t>
            </a:r>
            <a:r>
              <a:rPr lang="en-US" altLang="zh-CN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与其结果运算，则称右结合 性；即从右至左运算规则。</a:t>
            </a:r>
          </a:p>
        </p:txBody>
      </p:sp>
    </p:spTree>
    <p:extLst>
      <p:ext uri="{BB962C8B-B14F-4D97-AF65-F5344CB8AC3E}">
        <p14:creationId xmlns:p14="http://schemas.microsoft.com/office/powerpoint/2010/main" val="980924528"/>
      </p:ext>
    </p:extLst>
  </p:cSld>
  <p:clrMapOvr>
    <a:masterClrMapping/>
  </p:clrMapOvr>
  <p:transition>
    <p:cover/>
    <p:sndAc>
      <p:stSnd>
        <p:snd r:embed="rId4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9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9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9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9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9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9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9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9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99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99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99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99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99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99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99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99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96" grpId="0" uiExpand="1" build="p" bldLvl="3" autoUpdateAnimBg="0"/>
      <p:bldP spid="14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8" name="Rectangle 7"/>
          <p:cNvSpPr>
            <a:spLocks noChangeArrowheads="1"/>
          </p:cNvSpPr>
          <p:nvPr/>
        </p:nvSpPr>
        <p:spPr bwMode="auto">
          <a:xfrm>
            <a:off x="1694991" y="125360"/>
            <a:ext cx="9189319" cy="4535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1" eaLnBrk="1" hangingPunct="1">
              <a:lnSpc>
                <a:spcPct val="150000"/>
              </a:lnSpc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lang="zh-CN" altLang="en-US" sz="2800" dirty="0">
                <a:solidFill>
                  <a:schemeClr val="tx1"/>
                </a:solidFill>
                <a:latin typeface="隶书" panose="02010509060101010101" pitchFamily="49" charset="-122"/>
              </a:rPr>
              <a:t>算术运算符和算术表达式</a:t>
            </a:r>
          </a:p>
          <a:p>
            <a:pPr lvl="2" eaLnBrk="1" hangingPunct="1">
              <a:lnSpc>
                <a:spcPct val="150000"/>
              </a:lnSpc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schemeClr val="tx1"/>
                </a:solidFill>
                <a:latin typeface="隶书" panose="02010509060101010101" pitchFamily="49" charset="-122"/>
              </a:rPr>
              <a:t>基本算术运算符：  </a:t>
            </a:r>
            <a:r>
              <a:rPr lang="en-US" altLang="zh-CN" sz="2400" b="0" dirty="0">
                <a:solidFill>
                  <a:srgbClr val="0000FF"/>
                </a:solidFill>
                <a:latin typeface="隶书" panose="02010509060101010101" pitchFamily="49" charset="-122"/>
              </a:rPr>
              <a:t>+ </a:t>
            </a:r>
            <a:r>
              <a:rPr lang="en-US" altLang="zh-CN" sz="2400" b="0" dirty="0">
                <a:solidFill>
                  <a:srgbClr val="FF0000"/>
                </a:solidFill>
                <a:latin typeface="隶书" panose="02010509060101010101" pitchFamily="49" charset="-122"/>
              </a:rPr>
              <a:t>-</a:t>
            </a:r>
            <a:r>
              <a:rPr lang="en-US" altLang="zh-CN" sz="2400" b="0" dirty="0">
                <a:solidFill>
                  <a:srgbClr val="0000FF"/>
                </a:solidFill>
                <a:latin typeface="隶书" panose="02010509060101010101" pitchFamily="49" charset="-122"/>
              </a:rPr>
              <a:t> * / %</a:t>
            </a:r>
            <a:endParaRPr lang="en-US" altLang="zh-CN" sz="2400" b="0" dirty="0">
              <a:solidFill>
                <a:schemeClr val="tx1"/>
              </a:solidFill>
              <a:latin typeface="隶书" panose="02010509060101010101" pitchFamily="49" charset="-122"/>
            </a:endParaRPr>
          </a:p>
          <a:p>
            <a:pPr lvl="3" eaLnBrk="1" hangingPunct="1">
              <a:lnSpc>
                <a:spcPct val="150000"/>
              </a:lnSpc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隶书" panose="02010509060101010101" pitchFamily="49" charset="-122"/>
              </a:rPr>
              <a:t>结合方向：从左向右</a:t>
            </a:r>
          </a:p>
          <a:p>
            <a:pPr lvl="3" eaLnBrk="1" hangingPunct="1">
              <a:lnSpc>
                <a:spcPct val="150000"/>
              </a:lnSpc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隶书" panose="02010509060101010101" pitchFamily="49" charset="-122"/>
              </a:rPr>
              <a:t>优先级： </a:t>
            </a:r>
            <a:r>
              <a:rPr lang="en-US" altLang="zh-CN" sz="2000" b="0" dirty="0">
                <a:solidFill>
                  <a:srgbClr val="FF0000"/>
                </a:solidFill>
                <a:latin typeface="隶书" panose="02010509060101010101" pitchFamily="49" charset="-122"/>
              </a:rPr>
              <a:t>-</a:t>
            </a:r>
            <a:r>
              <a:rPr lang="en-US" altLang="zh-CN" sz="2000" b="0" dirty="0">
                <a:solidFill>
                  <a:schemeClr val="tx1"/>
                </a:solidFill>
                <a:latin typeface="隶书" panose="02010509060101010101" pitchFamily="49" charset="-122"/>
              </a:rPr>
              <a:t> ----&gt;</a:t>
            </a:r>
            <a:r>
              <a:rPr lang="en-US" altLang="zh-CN" sz="2000" b="0" dirty="0">
                <a:solidFill>
                  <a:srgbClr val="0000FF"/>
                </a:solidFill>
                <a:latin typeface="隶书" panose="02010509060101010101" pitchFamily="49" charset="-122"/>
              </a:rPr>
              <a:t>* / %</a:t>
            </a:r>
            <a:r>
              <a:rPr lang="en-US" altLang="zh-CN" sz="2000" b="0" dirty="0">
                <a:solidFill>
                  <a:schemeClr val="tx1"/>
                </a:solidFill>
                <a:latin typeface="隶书" panose="02010509060101010101" pitchFamily="49" charset="-122"/>
              </a:rPr>
              <a:t> -----&gt; </a:t>
            </a:r>
            <a:r>
              <a:rPr lang="en-US" altLang="zh-CN" sz="2000" b="0" dirty="0">
                <a:solidFill>
                  <a:srgbClr val="33CC33"/>
                </a:solidFill>
                <a:latin typeface="隶书" panose="02010509060101010101" pitchFamily="49" charset="-122"/>
              </a:rPr>
              <a:t>+ -</a:t>
            </a:r>
          </a:p>
          <a:p>
            <a:pPr lvl="2" eaLnBrk="1" hangingPunct="1">
              <a:lnSpc>
                <a:spcPct val="15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隶书" panose="02010509060101010101" pitchFamily="49" charset="-122"/>
              </a:rPr>
              <a:t>说明</a:t>
            </a:r>
            <a:r>
              <a:rPr lang="zh-CN" altLang="en-US" sz="2400" dirty="0">
                <a:solidFill>
                  <a:schemeClr val="tx1"/>
                </a:solidFill>
                <a:latin typeface="隶书" panose="02010509060101010101" pitchFamily="49" charset="-122"/>
              </a:rPr>
              <a:t>：</a:t>
            </a:r>
          </a:p>
          <a:p>
            <a:pPr lvl="3" eaLnBrk="1" hangingPunct="1">
              <a:lnSpc>
                <a:spcPct val="150000"/>
              </a:lnSpc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zh-CN" sz="2000" dirty="0">
                <a:solidFill>
                  <a:schemeClr val="tx1"/>
                </a:solidFill>
              </a:rPr>
              <a:t>“</a:t>
            </a:r>
            <a:r>
              <a:rPr lang="zh-CN" altLang="zh-CN" sz="2000" dirty="0">
                <a:solidFill>
                  <a:schemeClr val="tx1"/>
                </a:solidFill>
                <a:latin typeface="隶书" panose="02010509060101010101" pitchFamily="49" charset="-122"/>
              </a:rPr>
              <a:t>-</a:t>
            </a:r>
            <a:r>
              <a:rPr lang="zh-CN" altLang="zh-CN" sz="2000" dirty="0">
                <a:solidFill>
                  <a:schemeClr val="tx1"/>
                </a:solidFill>
              </a:rPr>
              <a:t>”</a:t>
            </a:r>
            <a:r>
              <a:rPr lang="zh-CN" altLang="zh-CN" sz="2000" dirty="0">
                <a:solidFill>
                  <a:schemeClr val="tx1"/>
                </a:solidFill>
                <a:latin typeface="隶书" panose="02010509060101010101" pitchFamily="49" charset="-122"/>
              </a:rPr>
              <a:t>可为</a:t>
            </a:r>
            <a:r>
              <a:rPr lang="zh-CN" altLang="zh-CN" sz="2000" dirty="0">
                <a:solidFill>
                  <a:srgbClr val="0000FF"/>
                </a:solidFill>
                <a:latin typeface="隶书" panose="02010509060101010101" pitchFamily="49" charset="-122"/>
              </a:rPr>
              <a:t>单目</a:t>
            </a:r>
            <a:r>
              <a:rPr lang="zh-CN" altLang="zh-CN" sz="2000" dirty="0">
                <a:solidFill>
                  <a:schemeClr val="tx1"/>
                </a:solidFill>
                <a:latin typeface="隶书" panose="02010509060101010101" pitchFamily="49" charset="-122"/>
              </a:rPr>
              <a:t>运算符时,</a:t>
            </a:r>
            <a:r>
              <a:rPr lang="zh-CN" altLang="zh-CN" sz="2000" dirty="0">
                <a:solidFill>
                  <a:srgbClr val="FF0000"/>
                </a:solidFill>
                <a:latin typeface="隶书" panose="02010509060101010101" pitchFamily="49" charset="-122"/>
              </a:rPr>
              <a:t>右结合性</a:t>
            </a:r>
            <a:endParaRPr lang="zh-CN" altLang="zh-CN" sz="2000" dirty="0">
              <a:solidFill>
                <a:schemeClr val="tx1"/>
              </a:solidFill>
              <a:latin typeface="隶书" panose="02010509060101010101" pitchFamily="49" charset="-122"/>
            </a:endParaRPr>
          </a:p>
          <a:p>
            <a:pPr lvl="3" eaLnBrk="1" hangingPunct="1">
              <a:lnSpc>
                <a:spcPct val="150000"/>
              </a:lnSpc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隶书" panose="02010509060101010101" pitchFamily="49" charset="-122"/>
              </a:rPr>
              <a:t>两整数相除，结果为整数</a:t>
            </a:r>
            <a:endParaRPr lang="zh-CN" altLang="zh-CN" sz="2000" dirty="0">
              <a:solidFill>
                <a:schemeClr val="tx1"/>
              </a:solidFill>
              <a:latin typeface="隶书" panose="02010509060101010101" pitchFamily="49" charset="-122"/>
            </a:endParaRPr>
          </a:p>
          <a:p>
            <a:pPr lvl="3" eaLnBrk="1" hangingPunct="1">
              <a:lnSpc>
                <a:spcPct val="150000"/>
              </a:lnSpc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zh-CN" sz="2000" dirty="0">
                <a:solidFill>
                  <a:schemeClr val="tx1"/>
                </a:solidFill>
                <a:latin typeface="隶书" panose="02010509060101010101" pitchFamily="49" charset="-122"/>
              </a:rPr>
              <a:t>%要求两侧均为整型数据</a:t>
            </a:r>
            <a:endParaRPr lang="zh-CN" altLang="en-US" sz="2000" dirty="0">
              <a:solidFill>
                <a:schemeClr val="tx1"/>
              </a:solidFill>
              <a:latin typeface="隶书" panose="02010509060101010101" pitchFamily="49" charset="-122"/>
            </a:endParaRPr>
          </a:p>
          <a:p>
            <a:pPr lvl="3" eaLnBrk="1" hangingPunct="1">
              <a:lnSpc>
                <a:spcPct val="150000"/>
              </a:lnSpc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tx1"/>
                </a:solidFill>
                <a:latin typeface="隶书" panose="02010509060101010101" pitchFamily="49" charset="-122"/>
              </a:rPr>
              <a:t>+ - * / </a:t>
            </a:r>
            <a:r>
              <a:rPr lang="zh-CN" altLang="en-US" sz="2000" dirty="0">
                <a:solidFill>
                  <a:schemeClr val="tx1"/>
                </a:solidFill>
                <a:latin typeface="隶书" panose="02010509060101010101" pitchFamily="49" charset="-122"/>
              </a:rPr>
              <a:t>运算的两个数中有一个数为实数，结果是</a:t>
            </a:r>
            <a:r>
              <a:rPr lang="en-US" altLang="zh-CN" sz="2000" dirty="0">
                <a:solidFill>
                  <a:schemeClr val="tx1"/>
                </a:solidFill>
                <a:latin typeface="隶书" panose="02010509060101010101" pitchFamily="49" charset="-122"/>
              </a:rPr>
              <a:t>double</a:t>
            </a:r>
            <a:r>
              <a:rPr lang="zh-CN" altLang="en-US" sz="2000" dirty="0">
                <a:solidFill>
                  <a:schemeClr val="tx1"/>
                </a:solidFill>
                <a:latin typeface="隶书" panose="02010509060101010101" pitchFamily="49" charset="-122"/>
              </a:rPr>
              <a:t>型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72040" name="Text Box 8"/>
          <p:cNvSpPr txBox="1">
            <a:spLocks noChangeArrowheads="1"/>
          </p:cNvSpPr>
          <p:nvPr/>
        </p:nvSpPr>
        <p:spPr bwMode="auto">
          <a:xfrm>
            <a:off x="3724276" y="4965701"/>
            <a:ext cx="2359025" cy="860425"/>
          </a:xfrm>
          <a:prstGeom prst="rect">
            <a:avLst/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 b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例      </a:t>
            </a: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5/2   =</a:t>
            </a:r>
          </a:p>
          <a:p>
            <a:pPr>
              <a:spcBef>
                <a:spcPct val="0"/>
              </a:spcBef>
            </a:pP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       -5/2.0  =</a:t>
            </a:r>
          </a:p>
        </p:txBody>
      </p:sp>
      <p:sp>
        <p:nvSpPr>
          <p:cNvPr id="172041" name="Text Box 9"/>
          <p:cNvSpPr txBox="1">
            <a:spLocks noChangeArrowheads="1"/>
          </p:cNvSpPr>
          <p:nvPr/>
        </p:nvSpPr>
        <p:spPr bwMode="auto">
          <a:xfrm>
            <a:off x="7648575" y="4718050"/>
            <a:ext cx="2565400" cy="1955800"/>
          </a:xfrm>
          <a:prstGeom prst="rect">
            <a:avLst/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 b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例      </a:t>
            </a: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5%2   =</a:t>
            </a:r>
          </a:p>
          <a:p>
            <a:pPr>
              <a:spcBef>
                <a:spcPct val="0"/>
              </a:spcBef>
            </a:pP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       -5%2    =</a:t>
            </a:r>
            <a:endParaRPr lang="en-US" altLang="zh-CN" sz="2400" b="0">
              <a:solidFill>
                <a:srgbClr val="FF000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       1%10   =</a:t>
            </a:r>
            <a:endParaRPr lang="en-US" altLang="zh-CN" sz="2400" b="0">
              <a:solidFill>
                <a:srgbClr val="FF000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400" b="0">
                <a:solidFill>
                  <a:srgbClr val="FF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        </a:t>
            </a: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5%1    =</a:t>
            </a:r>
            <a:endParaRPr lang="en-US" altLang="zh-CN" sz="2400" b="0">
              <a:solidFill>
                <a:srgbClr val="FF000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      5.5%2</a:t>
            </a:r>
          </a:p>
        </p:txBody>
      </p:sp>
      <p:sp>
        <p:nvSpPr>
          <p:cNvPr id="172042" name="Text Box 10"/>
          <p:cNvSpPr txBox="1">
            <a:spLocks noChangeArrowheads="1"/>
          </p:cNvSpPr>
          <p:nvPr/>
        </p:nvSpPr>
        <p:spPr bwMode="auto">
          <a:xfrm>
            <a:off x="3667125" y="4927601"/>
            <a:ext cx="2613514" cy="833178"/>
          </a:xfrm>
          <a:prstGeom prst="rect">
            <a:avLst/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 b="0" dirty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例      </a:t>
            </a: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5/2   = </a:t>
            </a:r>
            <a:r>
              <a:rPr lang="en-US" altLang="zh-CN" sz="2400" b="0" dirty="0">
                <a:solidFill>
                  <a:srgbClr val="0000FF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2</a:t>
            </a: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   </a:t>
            </a:r>
          </a:p>
          <a:p>
            <a:pPr>
              <a:spcBef>
                <a:spcPct val="0"/>
              </a:spcBef>
            </a:pP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       </a:t>
            </a: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 -</a:t>
            </a: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5/2.0 = </a:t>
            </a:r>
            <a:r>
              <a:rPr lang="en-US" altLang="zh-CN" sz="2400" b="0" dirty="0">
                <a:solidFill>
                  <a:srgbClr val="0000FF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-2.5</a:t>
            </a:r>
            <a:endParaRPr lang="en-US" altLang="zh-CN" sz="2400" b="0" dirty="0">
              <a:solidFill>
                <a:schemeClr val="tx1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sp>
        <p:nvSpPr>
          <p:cNvPr id="172043" name="Text Box 11"/>
          <p:cNvSpPr txBox="1">
            <a:spLocks noChangeArrowheads="1"/>
          </p:cNvSpPr>
          <p:nvPr/>
        </p:nvSpPr>
        <p:spPr bwMode="auto">
          <a:xfrm>
            <a:off x="7686676" y="4699000"/>
            <a:ext cx="2618322" cy="1941173"/>
          </a:xfrm>
          <a:prstGeom prst="rect">
            <a:avLst/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 b="0" dirty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例    </a:t>
            </a: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5%2   </a:t>
            </a: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= </a:t>
            </a:r>
            <a:r>
              <a:rPr lang="en-US" altLang="zh-CN" sz="2400" b="0" dirty="0">
                <a:solidFill>
                  <a:srgbClr val="0000FF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1  </a:t>
            </a: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 </a:t>
            </a:r>
          </a:p>
          <a:p>
            <a:pPr>
              <a:spcBef>
                <a:spcPct val="0"/>
              </a:spcBef>
            </a:pP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       -5%2    =  </a:t>
            </a:r>
            <a:r>
              <a:rPr lang="en-US" altLang="zh-CN" sz="2400" b="0" dirty="0">
                <a:solidFill>
                  <a:srgbClr val="0000FF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-1</a:t>
            </a:r>
            <a:endParaRPr lang="en-US" altLang="zh-CN" sz="2400" b="0" dirty="0">
              <a:solidFill>
                <a:srgbClr val="FF000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       1%10   =</a:t>
            </a:r>
            <a:r>
              <a:rPr lang="en-US" altLang="zh-CN" sz="2400" b="0" dirty="0">
                <a:solidFill>
                  <a:srgbClr val="FF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  </a:t>
            </a:r>
            <a:r>
              <a:rPr lang="en-US" altLang="zh-CN" sz="2400" b="0" dirty="0">
                <a:solidFill>
                  <a:srgbClr val="0000FF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1</a:t>
            </a:r>
            <a:endParaRPr lang="en-US" altLang="zh-CN" sz="2400" b="0" dirty="0">
              <a:solidFill>
                <a:srgbClr val="FF000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400" b="0" dirty="0">
                <a:solidFill>
                  <a:srgbClr val="FF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        </a:t>
            </a: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5%1    =</a:t>
            </a:r>
            <a:r>
              <a:rPr lang="en-US" altLang="zh-CN" sz="2400" b="0" dirty="0">
                <a:solidFill>
                  <a:srgbClr val="FF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  </a:t>
            </a:r>
            <a:r>
              <a:rPr lang="en-US" altLang="zh-CN" sz="2400" b="0" dirty="0">
                <a:solidFill>
                  <a:srgbClr val="0000FF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0</a:t>
            </a:r>
            <a:endParaRPr lang="en-US" altLang="zh-CN" sz="2400" b="0" dirty="0">
              <a:solidFill>
                <a:srgbClr val="FF000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      </a:t>
            </a: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  5.5%2</a:t>
            </a:r>
            <a:r>
              <a:rPr lang="en-US" altLang="zh-CN" sz="2400" b="0" dirty="0" smtClean="0">
                <a:solidFill>
                  <a:srgbClr val="FF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      </a:t>
            </a:r>
            <a:r>
              <a:rPr lang="en-US" altLang="zh-CN" sz="2400" b="0" dirty="0">
                <a:solidFill>
                  <a:srgbClr val="FF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(</a:t>
            </a:r>
            <a:r>
              <a:rPr lang="en-US" altLang="zh-CN" sz="2400" b="0" dirty="0">
                <a:solidFill>
                  <a:srgbClr val="FF0000"/>
                </a:solidFill>
                <a:latin typeface="Arial" panose="020B0604020202020204" pitchFamily="34" charset="0"/>
                <a:ea typeface="隶书" panose="02010509060101010101" pitchFamily="49" charset="-122"/>
                <a:sym typeface="Symbol" panose="05050102010706020507" pitchFamily="18" charset="2"/>
              </a:rPr>
              <a:t>)</a:t>
            </a:r>
            <a:endParaRPr lang="en-US" altLang="zh-CN" sz="2400" b="0" dirty="0">
              <a:solidFill>
                <a:schemeClr val="tx1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8604069"/>
      </p:ext>
    </p:extLst>
  </p:cSld>
  <p:clrMapOvr>
    <a:masterClrMapping/>
  </p:clrMapOvr>
  <p:transition>
    <p:cover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0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03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03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03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03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03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03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03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720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720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720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1720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40" grpId="0" animBg="1" autoUpdateAnimBg="0"/>
      <p:bldP spid="172041" grpId="0" animBg="1" autoUpdateAnimBg="0"/>
      <p:bldP spid="172042" grpId="0" animBg="1" autoUpdateAnimBg="0"/>
      <p:bldP spid="172043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990600" y="250032"/>
            <a:ext cx="731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dirty="0"/>
              <a:t>自增（</a:t>
            </a:r>
            <a:r>
              <a:rPr lang="en-US" altLang="zh-CN" sz="2800" dirty="0"/>
              <a:t>++</a:t>
            </a:r>
            <a:r>
              <a:rPr lang="zh-CN" altLang="en-US" sz="2800" dirty="0"/>
              <a:t>）自减（</a:t>
            </a:r>
            <a:r>
              <a:rPr lang="en-US" altLang="zh-CN" sz="2800" dirty="0"/>
              <a:t>--</a:t>
            </a:r>
            <a:r>
              <a:rPr lang="zh-CN" altLang="en-US" sz="2800" dirty="0"/>
              <a:t>）运算符</a:t>
            </a:r>
            <a:r>
              <a:rPr lang="zh-CN" altLang="en-US" sz="28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重点和难点</a:t>
            </a:r>
            <a:r>
              <a:rPr lang="zh-CN" alt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pic>
        <p:nvPicPr>
          <p:cNvPr id="8199" name="Picture 7" descr="F:\A严晖\教学文档\图片\8.files\13.GIF"/>
          <p:cNvPicPr>
            <a:picLocks noChangeAspect="1" noChangeArrowheads="1" noCrop="1"/>
          </p:cNvPicPr>
          <p:nvPr/>
        </p:nvPicPr>
        <p:blipFill>
          <a:blip r:embed="rId3">
            <a:lum bright="-40000" contrast="-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143001"/>
            <a:ext cx="547688" cy="41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2667000" y="1066801"/>
            <a:ext cx="251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++</a:t>
            </a:r>
            <a:r>
              <a:rPr lang="en-US" altLang="zh-CN" sz="2800" dirty="0" err="1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，--</a:t>
            </a:r>
            <a:r>
              <a:rPr lang="en-US" altLang="zh-CN" sz="2800" dirty="0" err="1">
                <a:latin typeface="楷体_GB2312" pitchFamily="49" charset="-122"/>
                <a:ea typeface="楷体_GB2312" pitchFamily="49" charset="-122"/>
              </a:rPr>
              <a:t>i</a:t>
            </a:r>
            <a:endParaRPr lang="en-US" altLang="zh-CN" sz="28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5638800" y="1066801"/>
            <a:ext cx="3886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先增（减）1，再使用</a:t>
            </a:r>
            <a:r>
              <a:rPr lang="en-US" altLang="zh-CN" sz="2800" dirty="0" err="1">
                <a:latin typeface="楷体_GB2312" pitchFamily="49" charset="-122"/>
                <a:ea typeface="楷体_GB2312" pitchFamily="49" charset="-122"/>
              </a:rPr>
              <a:t>i</a:t>
            </a:r>
            <a:endParaRPr lang="en-US" altLang="zh-CN" sz="28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202" name="AutoShape 10"/>
          <p:cNvSpPr>
            <a:spLocks noChangeArrowheads="1"/>
          </p:cNvSpPr>
          <p:nvPr/>
        </p:nvSpPr>
        <p:spPr bwMode="auto">
          <a:xfrm>
            <a:off x="4343401" y="1004770"/>
            <a:ext cx="256193" cy="733663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8203" name="Picture 11" descr="F:\A严晖\教学文档\图片\8.files\13.GIF"/>
          <p:cNvPicPr>
            <a:picLocks noChangeAspect="1" noChangeArrowheads="1" noCrop="1"/>
          </p:cNvPicPr>
          <p:nvPr/>
        </p:nvPicPr>
        <p:blipFill>
          <a:blip r:embed="rId3">
            <a:lum bright="-40000" contrast="-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28801"/>
            <a:ext cx="547688" cy="41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2667000" y="1828801"/>
            <a:ext cx="251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i++，i--</a:t>
            </a:r>
          </a:p>
        </p:txBody>
      </p:sp>
      <p:sp>
        <p:nvSpPr>
          <p:cNvPr id="8205" name="AutoShape 13"/>
          <p:cNvSpPr>
            <a:spLocks noChangeArrowheads="1"/>
          </p:cNvSpPr>
          <p:nvPr/>
        </p:nvSpPr>
        <p:spPr bwMode="auto">
          <a:xfrm>
            <a:off x="4305301" y="1690570"/>
            <a:ext cx="256193" cy="733663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5638800" y="1676401"/>
            <a:ext cx="3886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先使用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i，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再增（减）1</a:t>
            </a:r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2438400" y="2438401"/>
            <a:ext cx="3886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(1) 单独使用时</a:t>
            </a:r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2590800" y="3124201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++</a:t>
            </a:r>
            <a:r>
              <a:rPr lang="en-US" altLang="zh-CN" sz="280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i;</a:t>
            </a:r>
          </a:p>
        </p:txBody>
      </p:sp>
      <p:sp>
        <p:nvSpPr>
          <p:cNvPr id="8209" name="AutoShape 17"/>
          <p:cNvSpPr>
            <a:spLocks noChangeArrowheads="1"/>
          </p:cNvSpPr>
          <p:nvPr/>
        </p:nvSpPr>
        <p:spPr bwMode="auto">
          <a:xfrm>
            <a:off x="3733800" y="3083601"/>
            <a:ext cx="1676400" cy="733663"/>
          </a:xfrm>
          <a:prstGeom prst="leftRightArrow">
            <a:avLst>
              <a:gd name="adj1" fmla="val 50000"/>
              <a:gd name="adj2" fmla="val 51387"/>
            </a:avLst>
          </a:prstGeom>
          <a:solidFill>
            <a:schemeClr val="tx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等 价</a:t>
            </a:r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5638800" y="3124201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i++;</a:t>
            </a:r>
          </a:p>
        </p:txBody>
      </p:sp>
      <p:sp>
        <p:nvSpPr>
          <p:cNvPr id="8211" name="AutoShape 19"/>
          <p:cNvSpPr>
            <a:spLocks noChangeArrowheads="1"/>
          </p:cNvSpPr>
          <p:nvPr/>
        </p:nvSpPr>
        <p:spPr bwMode="auto">
          <a:xfrm>
            <a:off x="6705600" y="3083601"/>
            <a:ext cx="1676400" cy="733663"/>
          </a:xfrm>
          <a:prstGeom prst="leftRightArrow">
            <a:avLst>
              <a:gd name="adj1" fmla="val 50000"/>
              <a:gd name="adj2" fmla="val 51387"/>
            </a:avLst>
          </a:prstGeom>
          <a:solidFill>
            <a:schemeClr val="tx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等 价</a:t>
            </a:r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8686800" y="3124201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i=i+1;</a:t>
            </a:r>
          </a:p>
        </p:txBody>
      </p:sp>
      <p:sp>
        <p:nvSpPr>
          <p:cNvPr id="8213" name="Text Box 21"/>
          <p:cNvSpPr txBox="1">
            <a:spLocks noChangeArrowheads="1"/>
          </p:cNvSpPr>
          <p:nvPr/>
        </p:nvSpPr>
        <p:spPr bwMode="auto">
          <a:xfrm>
            <a:off x="2438400" y="3733801"/>
            <a:ext cx="3886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(2)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j=++</a:t>
            </a:r>
            <a:r>
              <a:rPr lang="en-US" altLang="zh-CN" sz="28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;</a:t>
            </a:r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6172200" y="3733801"/>
            <a:ext cx="3886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(3) </a:t>
            </a:r>
            <a:r>
              <a:rPr lang="en-US" altLang="zh-CN" sz="280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j=i++;</a:t>
            </a:r>
          </a:p>
        </p:txBody>
      </p:sp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4343400" y="4311650"/>
            <a:ext cx="2743200" cy="528638"/>
          </a:xfrm>
          <a:prstGeom prst="rect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8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的初始值为3</a:t>
            </a:r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3429000" y="5105400"/>
            <a:ext cx="1219200" cy="1169988"/>
          </a:xfrm>
          <a:prstGeom prst="rect">
            <a:avLst/>
          </a:prstGeom>
          <a:solidFill>
            <a:schemeClr val="tx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1C1C1C"/>
                  </a:outerShdw>
                </a:effectLst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800" dirty="0">
                <a:solidFill>
                  <a:schemeClr val="bg1"/>
                </a:solidFill>
                <a:effectLst>
                  <a:outerShdw blurRad="38100" dist="38100" dir="2700000" algn="tl">
                    <a:srgbClr val="1C1C1C"/>
                  </a:outerShdw>
                </a:effectLst>
                <a:latin typeface="楷体_GB2312" pitchFamily="49" charset="-122"/>
                <a:ea typeface="楷体_GB2312" pitchFamily="49" charset="-122"/>
              </a:rPr>
              <a:t>=4;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effectLst>
                  <a:outerShdw blurRad="38100" dist="38100" dir="2700000" algn="tl">
                    <a:srgbClr val="1C1C1C"/>
                  </a:outerShdw>
                </a:effectLst>
                <a:latin typeface="楷体_GB2312" pitchFamily="49" charset="-122"/>
                <a:ea typeface="楷体_GB2312" pitchFamily="49" charset="-122"/>
              </a:rPr>
              <a:t>j=4;</a:t>
            </a: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7162800" y="5029200"/>
            <a:ext cx="1143000" cy="1169988"/>
          </a:xfrm>
          <a:prstGeom prst="rect">
            <a:avLst/>
          </a:prstGeom>
          <a:solidFill>
            <a:schemeClr val="tx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effectLst>
                  <a:outerShdw blurRad="38100" dist="38100" dir="2700000" algn="tl">
                    <a:srgbClr val="1C1C1C"/>
                  </a:outerShdw>
                </a:effectLst>
                <a:latin typeface="楷体_GB2312" pitchFamily="49" charset="-122"/>
                <a:ea typeface="楷体_GB2312" pitchFamily="49" charset="-122"/>
              </a:rPr>
              <a:t>i=4;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effectLst>
                  <a:outerShdw blurRad="38100" dist="38100" dir="2700000" algn="tl">
                    <a:srgbClr val="1C1C1C"/>
                  </a:outerShdw>
                </a:effectLst>
                <a:latin typeface="楷体_GB2312" pitchFamily="49" charset="-122"/>
                <a:ea typeface="楷体_GB2312" pitchFamily="49" charset="-122"/>
              </a:rPr>
              <a:t> j=3;</a:t>
            </a:r>
          </a:p>
        </p:txBody>
      </p:sp>
      <p:sp>
        <p:nvSpPr>
          <p:cNvPr id="8218" name="Line 26"/>
          <p:cNvSpPr>
            <a:spLocks noChangeShapeType="1"/>
          </p:cNvSpPr>
          <p:nvPr/>
        </p:nvSpPr>
        <p:spPr bwMode="auto">
          <a:xfrm>
            <a:off x="3733800" y="4191000"/>
            <a:ext cx="0" cy="83820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219" name="Line 27"/>
          <p:cNvSpPr>
            <a:spLocks noChangeShapeType="1"/>
          </p:cNvSpPr>
          <p:nvPr/>
        </p:nvSpPr>
        <p:spPr bwMode="auto">
          <a:xfrm>
            <a:off x="7467600" y="4152900"/>
            <a:ext cx="0" cy="83820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650645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1643777" y="1332322"/>
            <a:ext cx="7618209" cy="3331939"/>
          </a:xfrm>
          <a:prstGeom prst="rect">
            <a:avLst/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zh-CN" sz="24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例</a:t>
            </a:r>
            <a:r>
              <a:rPr lang="zh-CN" altLang="en-US" sz="24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	</a:t>
            </a:r>
            <a:r>
              <a:rPr lang="en-US" altLang="zh-CN" sz="24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j=3;  k=++j; 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	j=3;  k=</a:t>
            </a:r>
            <a:r>
              <a:rPr lang="en-US" altLang="zh-CN" sz="2400" dirty="0" err="1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j++</a:t>
            </a:r>
            <a:r>
              <a:rPr lang="en-US" altLang="zh-CN" sz="24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; 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	j=3;  </a:t>
            </a:r>
            <a:r>
              <a:rPr lang="en-US" altLang="zh-CN" sz="2400" dirty="0" err="1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en-US" altLang="zh-CN" sz="2400" dirty="0">
                <a:solidFill>
                  <a:schemeClr val="tx1"/>
                </a:solidFill>
                <a:ea typeface="隶书" panose="02010509060101010101" pitchFamily="49" charset="-122"/>
              </a:rPr>
              <a:t>“</a:t>
            </a:r>
            <a:r>
              <a:rPr lang="en-US" altLang="zh-CN" sz="24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%d</a:t>
            </a:r>
            <a:r>
              <a:rPr lang="en-US" altLang="zh-CN" sz="2400" dirty="0">
                <a:solidFill>
                  <a:schemeClr val="tx1"/>
                </a:solidFill>
                <a:ea typeface="隶书" panose="02010509060101010101" pitchFamily="49" charset="-122"/>
              </a:rPr>
              <a:t>”</a:t>
            </a:r>
            <a:r>
              <a:rPr lang="en-US" altLang="zh-CN" sz="24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,++j);  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	j=3;  </a:t>
            </a:r>
            <a:r>
              <a:rPr lang="en-US" altLang="zh-CN" sz="2400" dirty="0" err="1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en-US" altLang="zh-CN" sz="2400" dirty="0">
                <a:solidFill>
                  <a:schemeClr val="tx1"/>
                </a:solidFill>
                <a:ea typeface="隶书" panose="02010509060101010101" pitchFamily="49" charset="-122"/>
              </a:rPr>
              <a:t>“</a:t>
            </a:r>
            <a:r>
              <a:rPr lang="en-US" altLang="zh-CN" sz="24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%</a:t>
            </a:r>
            <a:r>
              <a:rPr lang="en-US" altLang="zh-CN" sz="2400" dirty="0" err="1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d</a:t>
            </a:r>
            <a:r>
              <a:rPr lang="en-US" altLang="zh-CN" sz="2400" dirty="0" err="1">
                <a:solidFill>
                  <a:schemeClr val="tx1"/>
                </a:solidFill>
                <a:ea typeface="隶书" panose="02010509060101010101" pitchFamily="49" charset="-122"/>
              </a:rPr>
              <a:t>”</a:t>
            </a:r>
            <a:r>
              <a:rPr lang="en-US" altLang="zh-CN" sz="2400" dirty="0" err="1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,j</a:t>
            </a:r>
            <a:r>
              <a:rPr lang="en-US" altLang="zh-CN" sz="24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++);  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	a=3;b=5;c=(++a)*b;   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	a=3;b=5;c=(a++)*b;    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6434906" y="1410210"/>
            <a:ext cx="158118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40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//k=4,j=4</a:t>
            </a: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6449208" y="1963000"/>
            <a:ext cx="158118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//k=3,j=4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6449208" y="2513077"/>
            <a:ext cx="1552575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//4,j=4</a:t>
            </a: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6434906" y="3088268"/>
            <a:ext cx="1262063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//3,j=4</a:t>
            </a: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6434907" y="3601779"/>
            <a:ext cx="1736671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//c=20,a=4</a:t>
            </a:r>
          </a:p>
        </p:txBody>
      </p: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6434907" y="4200415"/>
            <a:ext cx="1736671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//c=15,a=4</a:t>
            </a:r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990600" y="250032"/>
            <a:ext cx="731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dirty="0"/>
              <a:t>自增（</a:t>
            </a:r>
            <a:r>
              <a:rPr lang="en-US" altLang="zh-CN" sz="2800" dirty="0"/>
              <a:t>++</a:t>
            </a:r>
            <a:r>
              <a:rPr lang="zh-CN" altLang="en-US" sz="2800" dirty="0"/>
              <a:t>）自减（</a:t>
            </a:r>
            <a:r>
              <a:rPr lang="en-US" altLang="zh-CN" sz="2800" dirty="0"/>
              <a:t>--</a:t>
            </a:r>
            <a:r>
              <a:rPr lang="zh-CN" altLang="en-US" sz="2800" dirty="0"/>
              <a:t>）运算符</a:t>
            </a:r>
            <a:r>
              <a:rPr lang="zh-CN" altLang="en-US" sz="28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重点和难点</a:t>
            </a:r>
            <a:r>
              <a:rPr lang="zh-CN" alt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27727181"/>
      </p:ext>
    </p:extLst>
  </p:cSld>
  <p:clrMapOvr>
    <a:masterClrMapping/>
  </p:clrMapOvr>
  <p:transition>
    <p:cover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 autoUpdateAnimBg="0"/>
      <p:bldP spid="16" grpId="0" build="p" autoUpdateAnimBg="0"/>
      <p:bldP spid="17" grpId="0" build="p" autoUpdateAnimBg="0"/>
      <p:bldP spid="18" grpId="0" build="p" autoUpdateAnimBg="0"/>
      <p:bldP spid="19" grpId="0" build="p" autoUpdateAnimBg="0"/>
      <p:bldP spid="20" grpId="0" build="p" autoUpdateAnimBg="0"/>
      <p:bldP spid="21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6" name="Rectangle 7"/>
          <p:cNvSpPr>
            <a:spLocks noChangeArrowheads="1"/>
          </p:cNvSpPr>
          <p:nvPr/>
        </p:nvSpPr>
        <p:spPr bwMode="auto">
          <a:xfrm>
            <a:off x="336094" y="1077247"/>
            <a:ext cx="77597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zh-CN" sz="2000" dirty="0">
                <a:solidFill>
                  <a:schemeClr val="tx1"/>
                </a:solidFill>
                <a:latin typeface="隶书" panose="02010509060101010101" pitchFamily="49" charset="-122"/>
              </a:rPr>
              <a:t>几点说明：</a:t>
            </a:r>
          </a:p>
        </p:txBody>
      </p:sp>
      <p:sp>
        <p:nvSpPr>
          <p:cNvPr id="176141" name="Text Box 13"/>
          <p:cNvSpPr txBox="1">
            <a:spLocks noChangeArrowheads="1"/>
          </p:cNvSpPr>
          <p:nvPr/>
        </p:nvSpPr>
        <p:spPr bwMode="auto">
          <a:xfrm>
            <a:off x="991731" y="3447385"/>
            <a:ext cx="6978650" cy="860425"/>
          </a:xfrm>
          <a:prstGeom prst="rect">
            <a:avLst/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3">
              <a:spcBef>
                <a:spcPct val="0"/>
              </a:spcBef>
            </a:pPr>
            <a:r>
              <a:rPr lang="zh-CN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zh-CN" altLang="zh-CN" sz="24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-</a:t>
            </a:r>
            <a:r>
              <a:rPr lang="en-US" altLang="zh-CN" sz="2400" dirty="0" err="1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i</a:t>
            </a:r>
            <a:r>
              <a:rPr lang="en-US" altLang="zh-CN" sz="24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++</a:t>
            </a:r>
            <a:endParaRPr lang="en-US" altLang="zh-CN" sz="2400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  <a:sym typeface="Wingdings" panose="05000000000000000000" pitchFamily="2" charset="2"/>
            </a:endParaRPr>
          </a:p>
          <a:p>
            <a:pPr lvl="3"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Wingdings" panose="05000000000000000000" pitchFamily="2" charset="2"/>
              </a:rPr>
              <a:t>   </a:t>
            </a:r>
            <a:r>
              <a:rPr lang="en-US" altLang="zh-CN" sz="2400" dirty="0" err="1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Wingdings" panose="05000000000000000000" pitchFamily="2" charset="2"/>
              </a:rPr>
              <a:t>i</a:t>
            </a:r>
            <a:r>
              <a:rPr lang="en-US" altLang="zh-CN" sz="24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Wingdings" panose="05000000000000000000" pitchFamily="2" charset="2"/>
              </a:rPr>
              <a:t>=3;  </a:t>
            </a:r>
            <a:r>
              <a:rPr lang="en-US" altLang="zh-CN" sz="2400" dirty="0" err="1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Wingdings" panose="05000000000000000000" pitchFamily="2" charset="2"/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Wingdings" panose="05000000000000000000" pitchFamily="2" charset="2"/>
              </a:rPr>
              <a:t>(</a:t>
            </a:r>
            <a:r>
              <a:rPr lang="en-US" altLang="zh-CN" sz="2400" dirty="0">
                <a:solidFill>
                  <a:schemeClr val="tx1"/>
                </a:solidFill>
                <a:ea typeface="隶书" panose="02010509060101010101" pitchFamily="49" charset="-122"/>
                <a:sym typeface="Wingdings" panose="05000000000000000000" pitchFamily="2" charset="2"/>
              </a:rPr>
              <a:t>“</a:t>
            </a:r>
            <a:r>
              <a:rPr lang="en-US" altLang="zh-CN" sz="24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Wingdings" panose="05000000000000000000" pitchFamily="2" charset="2"/>
              </a:rPr>
              <a:t>%d</a:t>
            </a:r>
            <a:r>
              <a:rPr lang="en-US" altLang="zh-CN" sz="2400" dirty="0">
                <a:solidFill>
                  <a:schemeClr val="tx1"/>
                </a:solidFill>
                <a:ea typeface="隶书" panose="02010509060101010101" pitchFamily="49" charset="-122"/>
                <a:sym typeface="Wingdings" panose="05000000000000000000" pitchFamily="2" charset="2"/>
              </a:rPr>
              <a:t>”</a:t>
            </a:r>
            <a:r>
              <a:rPr lang="en-US" altLang="zh-CN" sz="24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Wingdings" panose="05000000000000000000" pitchFamily="2" charset="2"/>
              </a:rPr>
              <a:t>,-</a:t>
            </a:r>
            <a:r>
              <a:rPr lang="en-US" altLang="zh-CN" sz="2400" dirty="0" err="1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Wingdings" panose="05000000000000000000" pitchFamily="2" charset="2"/>
              </a:rPr>
              <a:t>i</a:t>
            </a:r>
            <a:r>
              <a:rPr lang="en-US" altLang="zh-CN" sz="24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Wingdings" panose="05000000000000000000" pitchFamily="2" charset="2"/>
              </a:rPr>
              <a:t>++);</a:t>
            </a:r>
            <a:r>
              <a:rPr lang="en-US" altLang="zh-CN" sz="2400" b="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Wingdings" panose="05000000000000000000" pitchFamily="2" charset="2"/>
              </a:rPr>
              <a:t>   </a:t>
            </a:r>
            <a:endParaRPr lang="en-US" altLang="zh-CN" sz="2400" b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76142" name="Text Box 14"/>
          <p:cNvSpPr txBox="1">
            <a:spLocks noChangeArrowheads="1"/>
          </p:cNvSpPr>
          <p:nvPr/>
        </p:nvSpPr>
        <p:spPr bwMode="auto">
          <a:xfrm>
            <a:off x="3169782" y="3520410"/>
            <a:ext cx="3038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3">
              <a:spcBef>
                <a:spcPct val="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  <a:sym typeface="Wingdings" panose="05000000000000000000" pitchFamily="2" charset="2"/>
              </a:rPr>
              <a:t>  -(</a:t>
            </a:r>
            <a:r>
              <a:rPr lang="en-US" altLang="zh-CN" sz="2000" dirty="0" err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  <a:sym typeface="Wingdings" panose="05000000000000000000" pitchFamily="2" charset="2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  <a:sym typeface="Wingdings" panose="05000000000000000000" pitchFamily="2" charset="2"/>
              </a:rPr>
              <a:t>++)</a:t>
            </a:r>
          </a:p>
        </p:txBody>
      </p:sp>
      <p:sp>
        <p:nvSpPr>
          <p:cNvPr id="176143" name="Text Box 15"/>
          <p:cNvSpPr txBox="1">
            <a:spLocks noChangeArrowheads="1"/>
          </p:cNvSpPr>
          <p:nvPr/>
        </p:nvSpPr>
        <p:spPr bwMode="auto">
          <a:xfrm>
            <a:off x="5236707" y="3871246"/>
            <a:ext cx="22188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3">
              <a:spcBef>
                <a:spcPct val="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  <a:sym typeface="Wingdings" panose="05000000000000000000" pitchFamily="2" charset="2"/>
              </a:rPr>
              <a:t>//-3</a:t>
            </a:r>
            <a:r>
              <a:rPr lang="en-US" altLang="zh-CN" sz="20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Wingdings" panose="05000000000000000000" pitchFamily="2" charset="2"/>
              </a:rPr>
              <a:t> 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6144" name="Rectangle 16"/>
          <p:cNvSpPr>
            <a:spLocks noChangeArrowheads="1"/>
          </p:cNvSpPr>
          <p:nvPr/>
        </p:nvSpPr>
        <p:spPr bwMode="auto">
          <a:xfrm>
            <a:off x="137159" y="1480610"/>
            <a:ext cx="8976451" cy="185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4" eaLnBrk="1" hangingPunct="1">
              <a:lnSpc>
                <a:spcPct val="150000"/>
              </a:lnSpc>
              <a:spcBef>
                <a:spcPct val="20000"/>
              </a:spcBef>
              <a:buClr>
                <a:srgbClr val="FF00FF"/>
              </a:buClr>
              <a:buFont typeface="Wingdings" panose="05000000000000000000" pitchFamily="2" charset="2"/>
              <a:buChar char="u"/>
            </a:pPr>
            <a:r>
              <a:rPr lang="zh-CN" altLang="zh-CN" sz="2000" dirty="0">
                <a:solidFill>
                  <a:schemeClr val="tx1"/>
                </a:solidFill>
                <a:latin typeface="隶书" panose="02010509060101010101" pitchFamily="49" charset="-122"/>
              </a:rPr>
              <a:t>++ -- 不能用于常量和表达式,如</a:t>
            </a:r>
            <a:r>
              <a:rPr lang="zh-CN" altLang="en-US" sz="2000" dirty="0">
                <a:solidFill>
                  <a:schemeClr val="tx1"/>
                </a:solidFill>
                <a:latin typeface="隶书" panose="02010509060101010101" pitchFamily="49" charset="-122"/>
              </a:rPr>
              <a:t> </a:t>
            </a:r>
            <a:r>
              <a:rPr lang="zh-CN" altLang="zh-CN" sz="2000" dirty="0">
                <a:solidFill>
                  <a:srgbClr val="FF3300"/>
                </a:solidFill>
                <a:latin typeface="隶书" panose="02010509060101010101" pitchFamily="49" charset="-122"/>
              </a:rPr>
              <a:t>5++，(</a:t>
            </a:r>
            <a:r>
              <a:rPr lang="en-US" altLang="zh-CN" sz="2000" dirty="0" err="1">
                <a:solidFill>
                  <a:srgbClr val="FF3300"/>
                </a:solidFill>
                <a:latin typeface="隶书" panose="02010509060101010101" pitchFamily="49" charset="-122"/>
              </a:rPr>
              <a:t>a+b</a:t>
            </a:r>
            <a:r>
              <a:rPr lang="en-US" altLang="zh-CN" sz="2000" dirty="0">
                <a:solidFill>
                  <a:srgbClr val="FF3300"/>
                </a:solidFill>
                <a:latin typeface="隶书" panose="02010509060101010101" pitchFamily="49" charset="-122"/>
              </a:rPr>
              <a:t>)++</a:t>
            </a:r>
            <a:endParaRPr lang="en-US" altLang="zh-CN" sz="2000" dirty="0">
              <a:solidFill>
                <a:schemeClr val="tx1"/>
              </a:solidFill>
              <a:latin typeface="隶书" panose="02010509060101010101" pitchFamily="49" charset="-122"/>
            </a:endParaRPr>
          </a:p>
          <a:p>
            <a:pPr lvl="4" eaLnBrk="1" hangingPunct="1">
              <a:lnSpc>
                <a:spcPct val="150000"/>
              </a:lnSpc>
              <a:spcBef>
                <a:spcPct val="20000"/>
              </a:spcBef>
              <a:buClr>
                <a:srgbClr val="FF00FF"/>
              </a:buClr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chemeClr val="tx1"/>
                </a:solidFill>
                <a:latin typeface="隶书" panose="02010509060101010101" pitchFamily="49" charset="-122"/>
              </a:rPr>
              <a:t>++ -- </a:t>
            </a:r>
            <a:r>
              <a:rPr lang="zh-CN" altLang="zh-CN" sz="2000" dirty="0">
                <a:solidFill>
                  <a:schemeClr val="tx1"/>
                </a:solidFill>
                <a:latin typeface="隶书" panose="02010509060101010101" pitchFamily="49" charset="-122"/>
              </a:rPr>
              <a:t>结合方向：  </a:t>
            </a:r>
            <a:r>
              <a:rPr lang="zh-CN" altLang="zh-CN" sz="2000" dirty="0">
                <a:solidFill>
                  <a:srgbClr val="3333FF"/>
                </a:solidFill>
                <a:latin typeface="隶书" panose="02010509060101010101" pitchFamily="49" charset="-122"/>
              </a:rPr>
              <a:t>自右向左</a:t>
            </a:r>
            <a:endParaRPr lang="zh-CN" altLang="zh-CN" sz="2000" dirty="0">
              <a:solidFill>
                <a:schemeClr val="tx1"/>
              </a:solidFill>
              <a:latin typeface="隶书" panose="02010509060101010101" pitchFamily="49" charset="-122"/>
            </a:endParaRPr>
          </a:p>
          <a:p>
            <a:pPr lvl="4">
              <a:lnSpc>
                <a:spcPct val="150000"/>
              </a:lnSpc>
              <a:spcBef>
                <a:spcPct val="20000"/>
              </a:spcBef>
              <a:buClr>
                <a:srgbClr val="FF00FF"/>
              </a:buClr>
              <a:buFont typeface="Wingdings" panose="05000000000000000000" pitchFamily="2" charset="2"/>
              <a:buChar char="u"/>
            </a:pPr>
            <a:r>
              <a:rPr lang="zh-CN" altLang="zh-CN" sz="2000" dirty="0">
                <a:solidFill>
                  <a:schemeClr val="tx1"/>
                </a:solidFill>
                <a:latin typeface="隶书" panose="02010509060101010101" pitchFamily="49" charset="-122"/>
              </a:rPr>
              <a:t>优先级</a:t>
            </a:r>
            <a:r>
              <a:rPr lang="zh-CN" altLang="zh-CN" sz="2000" dirty="0" smtClean="0">
                <a:solidFill>
                  <a:schemeClr val="tx1"/>
                </a:solidFill>
                <a:latin typeface="隶书" panose="02010509060101010101" pitchFamily="49" charset="-122"/>
              </a:rPr>
              <a:t>：</a:t>
            </a:r>
            <a:r>
              <a:rPr lang="zh-CN" altLang="zh-CN" sz="2000" b="0" dirty="0" smtClean="0">
                <a:solidFill>
                  <a:schemeClr val="tx1"/>
                </a:solidFill>
                <a:latin typeface="隶书" panose="02010509060101010101" pitchFamily="49" charset="-122"/>
              </a:rPr>
              <a:t>++ </a:t>
            </a:r>
            <a:r>
              <a:rPr lang="zh-CN" altLang="zh-CN" sz="2000" b="0" dirty="0">
                <a:solidFill>
                  <a:schemeClr val="tx1"/>
                </a:solidFill>
                <a:latin typeface="隶书" panose="02010509060101010101" pitchFamily="49" charset="-122"/>
              </a:rPr>
              <a:t>-- </a:t>
            </a:r>
            <a:r>
              <a:rPr lang="zh-CN" altLang="zh-CN" sz="2000" b="0" dirty="0" smtClean="0">
                <a:solidFill>
                  <a:schemeClr val="tx1"/>
                </a:solidFill>
                <a:latin typeface="隶书" panose="02010509060101010101" pitchFamily="49" charset="-122"/>
              </a:rPr>
              <a:t>------&gt;</a:t>
            </a:r>
            <a:r>
              <a:rPr lang="zh-CN" altLang="zh-CN" sz="2000" b="0" dirty="0">
                <a:solidFill>
                  <a:schemeClr val="tx1"/>
                </a:solidFill>
                <a:latin typeface="隶书" panose="02010509060101010101" pitchFamily="49" charset="-122"/>
              </a:rPr>
              <a:t> </a:t>
            </a:r>
            <a:r>
              <a:rPr lang="zh-CN" altLang="zh-CN" sz="2000" b="0" dirty="0" smtClean="0">
                <a:solidFill>
                  <a:schemeClr val="tx1"/>
                </a:solidFill>
                <a:latin typeface="隶书" panose="02010509060101010101" pitchFamily="49" charset="-122"/>
              </a:rPr>
              <a:t>-</a:t>
            </a:r>
            <a:r>
              <a:rPr lang="zh-CN" altLang="zh-CN" sz="2000" b="0" dirty="0">
                <a:solidFill>
                  <a:schemeClr val="tx1"/>
                </a:solidFill>
                <a:latin typeface="隶书" panose="02010509060101010101" pitchFamily="49" charset="-122"/>
              </a:rPr>
              <a:t> ------&gt;</a:t>
            </a:r>
            <a:r>
              <a:rPr lang="zh-CN" altLang="zh-CN" sz="2000" b="0" dirty="0" smtClean="0">
                <a:solidFill>
                  <a:schemeClr val="tx1"/>
                </a:solidFill>
                <a:latin typeface="隶书" panose="02010509060101010101" pitchFamily="49" charset="-122"/>
              </a:rPr>
              <a:t> * </a:t>
            </a:r>
            <a:r>
              <a:rPr lang="zh-CN" altLang="zh-CN" sz="2000" b="0" dirty="0">
                <a:solidFill>
                  <a:schemeClr val="tx1"/>
                </a:solidFill>
                <a:latin typeface="隶书" panose="02010509060101010101" pitchFamily="49" charset="-122"/>
              </a:rPr>
              <a:t>/ % -----&gt;+ </a:t>
            </a:r>
            <a:r>
              <a:rPr lang="zh-CN" altLang="zh-CN" sz="2000" b="0" dirty="0" smtClean="0">
                <a:solidFill>
                  <a:schemeClr val="tx1"/>
                </a:solidFill>
                <a:latin typeface="隶书" panose="02010509060101010101" pitchFamily="49" charset="-122"/>
              </a:rPr>
              <a:t>-</a:t>
            </a:r>
            <a:endParaRPr lang="zh-CN" altLang="zh-CN" sz="2000" b="0" dirty="0">
              <a:solidFill>
                <a:schemeClr val="tx1"/>
              </a:solidFill>
              <a:latin typeface="隶书" panose="02010509060101010101" pitchFamily="49" charset="-122"/>
            </a:endParaRPr>
          </a:p>
        </p:txBody>
      </p:sp>
      <p:sp>
        <p:nvSpPr>
          <p:cNvPr id="176145" name="Rectangle 17"/>
          <p:cNvSpPr>
            <a:spLocks noChangeArrowheads="1"/>
          </p:cNvSpPr>
          <p:nvPr/>
        </p:nvSpPr>
        <p:spPr bwMode="auto">
          <a:xfrm>
            <a:off x="334506" y="4460210"/>
            <a:ext cx="7759700" cy="2088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schemeClr val="tx1"/>
                </a:solidFill>
                <a:latin typeface="隶书" panose="02010509060101010101" pitchFamily="49" charset="-122"/>
              </a:rPr>
              <a:t>有关表达式使用中的问题说明</a:t>
            </a:r>
          </a:p>
          <a:p>
            <a:pPr lvl="3" eaLnBrk="1" hangingPunct="1">
              <a:lnSpc>
                <a:spcPct val="150000"/>
              </a:lnSpc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隶书" panose="02010509060101010101" pitchFamily="49" charset="-122"/>
              </a:rPr>
              <a:t>不同系统对运算符和表达式的处理次序不同，尽可能写通用性强的语句</a:t>
            </a:r>
          </a:p>
          <a:p>
            <a:pPr lvl="3" eaLnBrk="1" hangingPunct="1">
              <a:lnSpc>
                <a:spcPct val="150000"/>
              </a:lnSpc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隶书" panose="02010509060101010101" pitchFamily="49" charset="-122"/>
              </a:rPr>
              <a:t>不要写有歧义和不知系统如何执行的程序</a:t>
            </a: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990600" y="250032"/>
            <a:ext cx="731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dirty="0"/>
              <a:t>自增（</a:t>
            </a:r>
            <a:r>
              <a:rPr lang="en-US" altLang="zh-CN" sz="2800" dirty="0"/>
              <a:t>++</a:t>
            </a:r>
            <a:r>
              <a:rPr lang="zh-CN" altLang="en-US" sz="2800" dirty="0"/>
              <a:t>）自减（</a:t>
            </a:r>
            <a:r>
              <a:rPr lang="en-US" altLang="zh-CN" sz="2800" dirty="0"/>
              <a:t>--</a:t>
            </a:r>
            <a:r>
              <a:rPr lang="zh-CN" altLang="en-US" sz="2800" dirty="0"/>
              <a:t>）运算符</a:t>
            </a:r>
            <a:r>
              <a:rPr lang="zh-CN" altLang="en-US" sz="28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重点和难点</a:t>
            </a:r>
            <a:r>
              <a:rPr lang="zh-CN" alt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8656774" y="94361"/>
            <a:ext cx="3234141" cy="3970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108000" indent="0"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</a:rPr>
              <a:t>(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en-US" altLang="zh-CN" sz="2400" dirty="0">
                <a:solidFill>
                  <a:schemeClr val="bg1"/>
                </a:solidFill>
              </a:rPr>
              <a:t>++)+(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en-US" altLang="zh-CN" sz="2400" dirty="0">
                <a:solidFill>
                  <a:schemeClr val="bg1"/>
                </a:solidFill>
              </a:rPr>
              <a:t>++)+(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en-US" altLang="zh-CN" sz="2400" dirty="0">
                <a:solidFill>
                  <a:schemeClr val="bg1"/>
                </a:solidFill>
              </a:rPr>
              <a:t>++) 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396000" indent="0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</a:rPr>
              <a:t>改</a:t>
            </a:r>
            <a:r>
              <a:rPr lang="zh-CN" altLang="en-US" sz="2400" dirty="0">
                <a:solidFill>
                  <a:schemeClr val="bg1"/>
                </a:solidFill>
              </a:rPr>
              <a:t>成：</a:t>
            </a:r>
          </a:p>
          <a:p>
            <a:pPr marL="396000" indent="0">
              <a:lnSpc>
                <a:spcPct val="150000"/>
              </a:lnSpc>
            </a:pP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en-US" altLang="zh-CN" sz="2400" dirty="0">
                <a:solidFill>
                  <a:schemeClr val="bg1"/>
                </a:solidFill>
              </a:rPr>
              <a:t> = 3;                                    </a:t>
            </a:r>
          </a:p>
          <a:p>
            <a:pPr marL="396000" indent="0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a = 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en-US" altLang="zh-CN" sz="2400" dirty="0">
                <a:solidFill>
                  <a:schemeClr val="bg1"/>
                </a:solidFill>
              </a:rPr>
              <a:t>++;                  </a:t>
            </a:r>
          </a:p>
          <a:p>
            <a:pPr marL="396000" indent="0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b = 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en-US" altLang="zh-CN" sz="2400" dirty="0">
                <a:solidFill>
                  <a:schemeClr val="bg1"/>
                </a:solidFill>
              </a:rPr>
              <a:t>++;    </a:t>
            </a:r>
          </a:p>
          <a:p>
            <a:pPr marL="396000" indent="0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c = 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en-US" altLang="zh-CN" sz="2400" dirty="0">
                <a:solidFill>
                  <a:schemeClr val="bg1"/>
                </a:solidFill>
              </a:rPr>
              <a:t>++; </a:t>
            </a:r>
            <a:r>
              <a:rPr lang="zh-CN" altLang="en-US" sz="2400" dirty="0">
                <a:solidFill>
                  <a:schemeClr val="bg1"/>
                </a:solidFill>
              </a:rPr>
              <a:t>　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396000" indent="0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d = a + b + c;</a:t>
            </a:r>
            <a:endParaRPr lang="en-US" altLang="zh-CN" sz="2400" b="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656774" y="4271356"/>
            <a:ext cx="3234141" cy="168424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en-US" altLang="zh-CN" sz="2400" dirty="0">
                <a:solidFill>
                  <a:schemeClr val="bg1"/>
                </a:solidFill>
              </a:rPr>
              <a:t>+++</a:t>
            </a:r>
            <a:r>
              <a:rPr lang="zh-CN" altLang="en-US" sz="2400" dirty="0">
                <a:solidFill>
                  <a:schemeClr val="bg1"/>
                </a:solidFill>
              </a:rPr>
              <a:t>ｊ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改成：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(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en-US" altLang="zh-CN" sz="2400" dirty="0">
                <a:solidFill>
                  <a:schemeClr val="bg1"/>
                </a:solidFill>
              </a:rPr>
              <a:t>++)+</a:t>
            </a:r>
            <a:r>
              <a:rPr lang="zh-CN" altLang="en-US" sz="2400" dirty="0">
                <a:solidFill>
                  <a:schemeClr val="bg1"/>
                </a:solidFill>
              </a:rPr>
              <a:t>ｊ或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en-US" altLang="zh-CN" sz="2400" dirty="0">
                <a:solidFill>
                  <a:schemeClr val="bg1"/>
                </a:solidFill>
              </a:rPr>
              <a:t>+(++</a:t>
            </a:r>
            <a:r>
              <a:rPr lang="zh-CN" altLang="en-US" sz="2400" dirty="0">
                <a:solidFill>
                  <a:schemeClr val="bg1"/>
                </a:solidFill>
              </a:rPr>
              <a:t>ｊ</a:t>
            </a:r>
            <a:r>
              <a:rPr lang="en-US" altLang="zh-CN" sz="2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8128656" y="4261596"/>
            <a:ext cx="3817299" cy="230832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bg1"/>
                </a:solidFill>
              </a:rPr>
              <a:t>printf</a:t>
            </a:r>
            <a:r>
              <a:rPr lang="en-US" altLang="zh-CN" sz="2400" dirty="0">
                <a:solidFill>
                  <a:schemeClr val="bg1"/>
                </a:solidFill>
              </a:rPr>
              <a:t>("%d</a:t>
            </a:r>
            <a:r>
              <a:rPr lang="zh-CN" altLang="en-US" sz="2400" dirty="0">
                <a:solidFill>
                  <a:schemeClr val="bg1"/>
                </a:solidFill>
              </a:rPr>
              <a:t>，</a:t>
            </a:r>
            <a:r>
              <a:rPr lang="en-US" altLang="zh-CN" sz="2400" dirty="0">
                <a:solidFill>
                  <a:schemeClr val="bg1"/>
                </a:solidFill>
              </a:rPr>
              <a:t>%d"</a:t>
            </a:r>
            <a:r>
              <a:rPr lang="zh-CN" altLang="en-US" sz="2400" dirty="0">
                <a:solidFill>
                  <a:schemeClr val="bg1"/>
                </a:solidFill>
              </a:rPr>
              <a:t>，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zh-CN" altLang="en-US" sz="2400" dirty="0">
                <a:solidFill>
                  <a:schemeClr val="bg1"/>
                </a:solidFill>
              </a:rPr>
              <a:t>，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en-US" altLang="zh-CN" sz="2400" dirty="0">
                <a:solidFill>
                  <a:schemeClr val="bg1"/>
                </a:solidFill>
              </a:rPr>
              <a:t>++)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</a:rPr>
              <a:t>改成：</a:t>
            </a:r>
            <a:endParaRPr lang="zh-CN" altLang="en-US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j = 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en-US" altLang="zh-CN" sz="2400" dirty="0">
                <a:solidFill>
                  <a:schemeClr val="bg1"/>
                </a:solidFill>
              </a:rPr>
              <a:t>++;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bg1"/>
                </a:solidFill>
              </a:rPr>
              <a:t>printf</a:t>
            </a:r>
            <a:r>
              <a:rPr lang="en-US" altLang="zh-CN" sz="2400" dirty="0">
                <a:solidFill>
                  <a:schemeClr val="bg1"/>
                </a:solidFill>
              </a:rPr>
              <a:t>("%d</a:t>
            </a:r>
            <a:r>
              <a:rPr lang="zh-CN" altLang="en-US" sz="2400" dirty="0">
                <a:solidFill>
                  <a:schemeClr val="bg1"/>
                </a:solidFill>
              </a:rPr>
              <a:t>， </a:t>
            </a:r>
            <a:r>
              <a:rPr lang="en-US" altLang="zh-CN" sz="2400" dirty="0">
                <a:solidFill>
                  <a:schemeClr val="bg1"/>
                </a:solidFill>
              </a:rPr>
              <a:t>%d"</a:t>
            </a:r>
            <a:r>
              <a:rPr lang="zh-CN" altLang="en-US" sz="2400" dirty="0">
                <a:solidFill>
                  <a:schemeClr val="bg1"/>
                </a:solidFill>
              </a:rPr>
              <a:t>， </a:t>
            </a:r>
            <a:r>
              <a:rPr lang="en-US" altLang="zh-CN" sz="2400" dirty="0">
                <a:solidFill>
                  <a:schemeClr val="bg1"/>
                </a:solidFill>
              </a:rPr>
              <a:t>j</a:t>
            </a:r>
            <a:r>
              <a:rPr lang="zh-CN" altLang="en-US" sz="2400" dirty="0">
                <a:solidFill>
                  <a:schemeClr val="bg1"/>
                </a:solidFill>
              </a:rPr>
              <a:t>，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en-US" altLang="zh-CN" sz="2400" dirty="0">
                <a:solidFill>
                  <a:schemeClr val="bg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19798597"/>
      </p:ext>
    </p:extLst>
  </p:cSld>
  <p:clrMapOvr>
    <a:masterClrMapping/>
  </p:clrMapOvr>
  <p:transition>
    <p:cover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6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6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761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1761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41" grpId="0" animBg="1" autoUpdateAnimBg="0"/>
      <p:bldP spid="176142" grpId="0" autoUpdateAnimBg="0"/>
      <p:bldP spid="176143" grpId="0" autoUpdateAnimBg="0"/>
      <p:bldP spid="176144" grpId="0" autoUpdateAnimBg="0"/>
      <p:bldP spid="176145" grpId="0" autoUpdateAnimBg="0"/>
      <p:bldP spid="15" grpId="0" animBg="1" autoUpdateAnimBg="0"/>
      <p:bldP spid="18" grpId="0" animBg="1" autoUpdateAnimBg="0"/>
      <p:bldP spid="19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4" name="Rectangle 8"/>
          <p:cNvSpPr>
            <a:spLocks noChangeArrowheads="1"/>
          </p:cNvSpPr>
          <p:nvPr/>
        </p:nvSpPr>
        <p:spPr bwMode="auto">
          <a:xfrm>
            <a:off x="1752600" y="222251"/>
            <a:ext cx="8483600" cy="346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«"/>
            </a:pPr>
            <a:endParaRPr lang="en-US" altLang="zh-CN" sz="2400" dirty="0" smtClean="0">
              <a:solidFill>
                <a:schemeClr val="tx1"/>
              </a:solidFill>
              <a:latin typeface="隶书" panose="02010509060101010101" pitchFamily="49" charset="-122"/>
            </a:endParaRPr>
          </a:p>
          <a:p>
            <a:pPr marL="457200" lvl="1" indent="0" eaLnBrk="1" hangingPunct="1">
              <a:spcBef>
                <a:spcPct val="20000"/>
              </a:spcBef>
              <a:buClr>
                <a:srgbClr val="339933"/>
              </a:buClr>
            </a:pPr>
            <a:r>
              <a:rPr lang="zh-CN" altLang="en-US" sz="2400" dirty="0" smtClean="0">
                <a:solidFill>
                  <a:schemeClr val="tx1"/>
                </a:solidFill>
                <a:latin typeface="隶书" panose="02010509060101010101" pitchFamily="49" charset="-122"/>
              </a:rPr>
              <a:t> 定义</a:t>
            </a:r>
            <a:r>
              <a:rPr lang="zh-CN" altLang="en-US" sz="2400" dirty="0">
                <a:solidFill>
                  <a:schemeClr val="tx1"/>
                </a:solidFill>
                <a:latin typeface="隶书" panose="02010509060101010101" pitchFamily="49" charset="-122"/>
              </a:rPr>
              <a:t>：其值可以改变的量。</a:t>
            </a:r>
          </a:p>
          <a:p>
            <a:pPr lvl="2" eaLnBrk="1" hangingPunct="1">
              <a:lnSpc>
                <a:spcPct val="13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schemeClr val="tx1"/>
                </a:solidFill>
                <a:latin typeface="隶书" panose="02010509060101010101" pitchFamily="49" charset="-122"/>
              </a:rPr>
              <a:t> 定义格式：</a:t>
            </a:r>
            <a:r>
              <a:rPr lang="zh-CN" altLang="en-US" sz="2400" dirty="0">
                <a:solidFill>
                  <a:srgbClr val="FF0000"/>
                </a:solidFill>
                <a:latin typeface="隶书" panose="02010509060101010101" pitchFamily="49" charset="-122"/>
              </a:rPr>
              <a:t>数据类型  变量名； </a:t>
            </a:r>
          </a:p>
          <a:p>
            <a:pPr lvl="2" eaLnBrk="1" hangingPunct="1">
              <a:lnSpc>
                <a:spcPct val="13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schemeClr val="tx1"/>
                </a:solidFill>
                <a:latin typeface="隶书" panose="02010509060101010101" pitchFamily="49" charset="-122"/>
              </a:rPr>
              <a:t> 变量应该有名字，并在内存中占据一定的存储单元。 </a:t>
            </a:r>
          </a:p>
          <a:p>
            <a:pPr lvl="2">
              <a:lnSpc>
                <a:spcPct val="13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400" dirty="0" smtClean="0">
                <a:solidFill>
                  <a:schemeClr val="tx1"/>
                </a:solidFill>
                <a:latin typeface="隶书" panose="02010509060101010101" pitchFamily="49" charset="-122"/>
              </a:rPr>
              <a:t> 变量名和变量值有不同的含义：</a:t>
            </a:r>
            <a:r>
              <a:rPr lang="zh-CN" altLang="en-US" sz="2400" dirty="0" smtClean="0">
                <a:solidFill>
                  <a:schemeClr val="tx1"/>
                </a:solidFill>
                <a:latin typeface="楷体_GB2312" pitchFamily="49" charset="-122"/>
              </a:rPr>
              <a:t>变量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</a:rPr>
              <a:t>名实为一个符号地址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2400" dirty="0" smtClean="0">
              <a:solidFill>
                <a:schemeClr val="tx1"/>
              </a:solidFill>
              <a:latin typeface="隶书" panose="02010509060101010101" pitchFamily="49" charset="-122"/>
            </a:endParaRPr>
          </a:p>
          <a:p>
            <a:pPr lvl="2">
              <a:lnSpc>
                <a:spcPct val="13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400" dirty="0" smtClean="0"/>
              <a:t>变量必须先定义，后使用。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719889" y="3889375"/>
            <a:ext cx="809625" cy="1606550"/>
            <a:chOff x="3133" y="2514"/>
            <a:chExt cx="510" cy="1004"/>
          </a:xfrm>
        </p:grpSpPr>
        <p:sp>
          <p:nvSpPr>
            <p:cNvPr id="75796" name="Text Box 10"/>
            <p:cNvSpPr txBox="1">
              <a:spLocks noChangeArrowheads="1"/>
            </p:cNvSpPr>
            <p:nvPr/>
          </p:nvSpPr>
          <p:spPr bwMode="auto">
            <a:xfrm>
              <a:off x="3272" y="2514"/>
              <a:ext cx="278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>
                <a:spcBef>
                  <a:spcPct val="0"/>
                </a:spcBef>
              </a:pPr>
              <a:r>
                <a:rPr kumimoji="0" lang="en-US" altLang="zh-CN" sz="3600">
                  <a:solidFill>
                    <a:srgbClr val="FF0000"/>
                  </a:solidFill>
                  <a:ea typeface="宋体" panose="02010600030101010101" pitchFamily="2" charset="-122"/>
                </a:rPr>
                <a:t>a</a:t>
              </a:r>
              <a:endParaRPr kumimoji="0" lang="en-US" altLang="zh-CN" sz="2400" b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797" name="Text Box 11"/>
            <p:cNvSpPr txBox="1">
              <a:spLocks noChangeArrowheads="1"/>
            </p:cNvSpPr>
            <p:nvPr/>
          </p:nvSpPr>
          <p:spPr bwMode="auto">
            <a:xfrm>
              <a:off x="3133" y="2950"/>
              <a:ext cx="510" cy="5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kumimoji="0" lang="en-US" altLang="zh-CN" sz="5400" b="0">
                  <a:solidFill>
                    <a:srgbClr val="000000"/>
                  </a:solidFill>
                  <a:ea typeface="宋体" panose="02010600030101010101" pitchFamily="2" charset="-122"/>
                </a:rPr>
                <a:t>3</a:t>
              </a:r>
              <a:endParaRPr kumimoji="0" lang="en-US" altLang="zh-CN" sz="5400" b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126988" name="Text Box 12"/>
          <p:cNvSpPr txBox="1">
            <a:spLocks noChangeArrowheads="1"/>
          </p:cNvSpPr>
          <p:nvPr/>
        </p:nvSpPr>
        <p:spPr bwMode="auto">
          <a:xfrm>
            <a:off x="3556000" y="3952875"/>
            <a:ext cx="3017838" cy="2686050"/>
          </a:xfrm>
          <a:prstGeom prst="rect">
            <a:avLst/>
          </a:prstGeom>
          <a:solidFill>
            <a:srgbClr val="0033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bg1"/>
                </a:solidFill>
                <a:ea typeface="宋体" panose="02010600030101010101" pitchFamily="2" charset="-122"/>
              </a:rPr>
              <a:t>例   变量的使用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main()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{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    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a;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    a=3;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    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(“a=%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d",a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);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2" name="MH_Title_1"/>
          <p:cNvSpPr/>
          <p:nvPr>
            <p:custDataLst>
              <p:tags r:id="rId1"/>
            </p:custDataLst>
          </p:nvPr>
        </p:nvSpPr>
        <p:spPr>
          <a:xfrm>
            <a:off x="1368425" y="222251"/>
            <a:ext cx="2187575" cy="403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400" b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 量</a:t>
            </a:r>
            <a:endParaRPr lang="zh-CN" altLang="en-US" sz="20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3" name="Group 13"/>
          <p:cNvGrpSpPr>
            <a:grpSpLocks/>
          </p:cNvGrpSpPr>
          <p:nvPr/>
        </p:nvGrpSpPr>
        <p:grpSpPr bwMode="auto">
          <a:xfrm>
            <a:off x="7993672" y="3930650"/>
            <a:ext cx="2716212" cy="657225"/>
            <a:chOff x="3539" y="2540"/>
            <a:chExt cx="1711" cy="411"/>
          </a:xfrm>
        </p:grpSpPr>
        <p:sp>
          <p:nvSpPr>
            <p:cNvPr id="24" name="Text Box 14"/>
            <p:cNvSpPr txBox="1">
              <a:spLocks noChangeArrowheads="1"/>
            </p:cNvSpPr>
            <p:nvPr/>
          </p:nvSpPr>
          <p:spPr bwMode="auto">
            <a:xfrm>
              <a:off x="4197" y="2540"/>
              <a:ext cx="1053" cy="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>
                <a:spcBef>
                  <a:spcPct val="0"/>
                </a:spcBef>
              </a:pPr>
              <a:r>
                <a:rPr kumimoji="0" lang="zh-CN" altLang="en-US" sz="2400" b="0">
                  <a:solidFill>
                    <a:srgbClr val="000000"/>
                  </a:solidFill>
                  <a:ea typeface="宋体" panose="02010600030101010101" pitchFamily="2" charset="-122"/>
                </a:rPr>
                <a:t>变量名</a:t>
              </a:r>
            </a:p>
            <a:p>
              <a:pPr>
                <a:spcBef>
                  <a:spcPct val="0"/>
                </a:spcBef>
              </a:pPr>
              <a:endParaRPr kumimoji="0" lang="en-US" altLang="zh-CN" sz="2400" b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5" name="AutoShape 15"/>
            <p:cNvSpPr>
              <a:spLocks noChangeArrowheads="1"/>
            </p:cNvSpPr>
            <p:nvPr/>
          </p:nvSpPr>
          <p:spPr bwMode="auto">
            <a:xfrm>
              <a:off x="3539" y="2621"/>
              <a:ext cx="676" cy="141"/>
            </a:xfrm>
            <a:prstGeom prst="leftArrow">
              <a:avLst>
                <a:gd name="adj1" fmla="val 50000"/>
                <a:gd name="adj2" fmla="val 119858"/>
              </a:avLst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26" name="Group 16"/>
          <p:cNvGrpSpPr>
            <a:grpSpLocks/>
          </p:cNvGrpSpPr>
          <p:nvPr/>
        </p:nvGrpSpPr>
        <p:grpSpPr bwMode="auto">
          <a:xfrm>
            <a:off x="7901597" y="4722813"/>
            <a:ext cx="2828925" cy="657225"/>
            <a:chOff x="3481" y="3039"/>
            <a:chExt cx="1782" cy="411"/>
          </a:xfrm>
        </p:grpSpPr>
        <p:sp>
          <p:nvSpPr>
            <p:cNvPr id="27" name="Text Box 17"/>
            <p:cNvSpPr txBox="1">
              <a:spLocks noChangeArrowheads="1"/>
            </p:cNvSpPr>
            <p:nvPr/>
          </p:nvSpPr>
          <p:spPr bwMode="auto">
            <a:xfrm>
              <a:off x="4210" y="3039"/>
              <a:ext cx="1053" cy="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>
                <a:spcBef>
                  <a:spcPct val="0"/>
                </a:spcBef>
              </a:pPr>
              <a:r>
                <a:rPr kumimoji="0" lang="zh-CN" altLang="en-US" sz="2400" b="0">
                  <a:solidFill>
                    <a:srgbClr val="000000"/>
                  </a:solidFill>
                  <a:ea typeface="宋体" panose="02010600030101010101" pitchFamily="2" charset="-122"/>
                </a:rPr>
                <a:t>变量值</a:t>
              </a:r>
            </a:p>
            <a:p>
              <a:pPr>
                <a:spcBef>
                  <a:spcPct val="0"/>
                </a:spcBef>
              </a:pPr>
              <a:endParaRPr kumimoji="0" lang="en-US" altLang="zh-CN" sz="2400" b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8" name="AutoShape 18"/>
            <p:cNvSpPr>
              <a:spLocks noChangeArrowheads="1"/>
            </p:cNvSpPr>
            <p:nvPr/>
          </p:nvSpPr>
          <p:spPr bwMode="auto">
            <a:xfrm>
              <a:off x="3481" y="3123"/>
              <a:ext cx="743" cy="159"/>
            </a:xfrm>
            <a:prstGeom prst="leftArrow">
              <a:avLst>
                <a:gd name="adj1" fmla="val 50000"/>
                <a:gd name="adj2" fmla="val 116824"/>
              </a:avLst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29" name="Group 19"/>
          <p:cNvGrpSpPr>
            <a:grpSpLocks/>
          </p:cNvGrpSpPr>
          <p:nvPr/>
        </p:nvGrpSpPr>
        <p:grpSpPr bwMode="auto">
          <a:xfrm>
            <a:off x="7719034" y="5478463"/>
            <a:ext cx="3052763" cy="895350"/>
            <a:chOff x="3366" y="3515"/>
            <a:chExt cx="1923" cy="559"/>
          </a:xfrm>
        </p:grpSpPr>
        <p:sp>
          <p:nvSpPr>
            <p:cNvPr id="30" name="Text Box 20"/>
            <p:cNvSpPr txBox="1">
              <a:spLocks noChangeArrowheads="1"/>
            </p:cNvSpPr>
            <p:nvPr/>
          </p:nvSpPr>
          <p:spPr bwMode="auto">
            <a:xfrm>
              <a:off x="4236" y="3663"/>
              <a:ext cx="1053" cy="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>
                <a:spcBef>
                  <a:spcPct val="0"/>
                </a:spcBef>
              </a:pPr>
              <a:r>
                <a:rPr kumimoji="0" lang="zh-CN" altLang="en-US" sz="2400" b="0">
                  <a:solidFill>
                    <a:srgbClr val="000000"/>
                  </a:solidFill>
                  <a:ea typeface="宋体" panose="02010600030101010101" pitchFamily="2" charset="-122"/>
                </a:rPr>
                <a:t>存储单元</a:t>
              </a:r>
            </a:p>
            <a:p>
              <a:pPr>
                <a:spcBef>
                  <a:spcPct val="0"/>
                </a:spcBef>
              </a:pPr>
              <a:endParaRPr kumimoji="0" lang="en-US" altLang="zh-CN" sz="2400" b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1" name="Line 21"/>
            <p:cNvSpPr>
              <a:spLocks noChangeShapeType="1"/>
            </p:cNvSpPr>
            <p:nvPr/>
          </p:nvSpPr>
          <p:spPr bwMode="auto">
            <a:xfrm flipH="1" flipV="1">
              <a:off x="3366" y="3515"/>
              <a:ext cx="450" cy="317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" name="Line 22"/>
            <p:cNvSpPr>
              <a:spLocks noChangeShapeType="1"/>
            </p:cNvSpPr>
            <p:nvPr/>
          </p:nvSpPr>
          <p:spPr bwMode="auto">
            <a:xfrm>
              <a:off x="3815" y="3823"/>
              <a:ext cx="401" cy="0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70838249"/>
      </p:ext>
    </p:extLst>
  </p:cSld>
  <p:clrMapOvr>
    <a:masterClrMapping/>
  </p:clrMapOvr>
  <p:transition>
    <p:cover/>
    <p:sndAc>
      <p:stSnd>
        <p:snd r:embed="rId4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69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269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269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269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269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1269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4" grpId="0" build="p" autoUpdateAnimBg="0" advAuto="0"/>
      <p:bldP spid="126988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58823"/>
            <a:ext cx="10515600" cy="1325563"/>
          </a:xfrm>
        </p:spPr>
        <p:txBody>
          <a:bodyPr/>
          <a:lstStyle/>
          <a:p>
            <a:r>
              <a:rPr lang="zh-CN" altLang="en-US" dirty="0"/>
              <a:t>不同类型数据间的混合运算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5877"/>
            <a:ext cx="11353800" cy="475369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+mn-ea"/>
                <a:ea typeface="+mn-ea"/>
              </a:rPr>
              <a:t>如果一个运算符两侧的数据类型不同，则先自动进行类型转换，使二者成为同一种类型，然后进行运算。整型、实型、字符型数据间可以进行混合运算。</a:t>
            </a:r>
            <a:r>
              <a:rPr lang="zh-CN" altLang="en-US" sz="2000" b="1" dirty="0">
                <a:solidFill>
                  <a:schemeClr val="accent1"/>
                </a:solidFill>
                <a:latin typeface="+mn-ea"/>
                <a:ea typeface="+mn-ea"/>
              </a:rPr>
              <a:t>规律</a:t>
            </a:r>
            <a:r>
              <a:rPr lang="zh-CN" altLang="en-US" sz="2000" dirty="0">
                <a:solidFill>
                  <a:schemeClr val="accent1"/>
                </a:solidFill>
                <a:latin typeface="+mn-ea"/>
                <a:ea typeface="+mn-ea"/>
              </a:rPr>
              <a:t>为</a:t>
            </a:r>
            <a:r>
              <a:rPr lang="en-US" altLang="zh-CN" sz="2000" dirty="0">
                <a:solidFill>
                  <a:schemeClr val="accent1"/>
                </a:solidFill>
                <a:latin typeface="+mn-ea"/>
                <a:ea typeface="+mn-ea"/>
              </a:rPr>
              <a:t>: </a:t>
            </a:r>
          </a:p>
          <a:p>
            <a:pPr marL="457200" lvl="1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+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-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、*、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/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运算的两个数中有一个数为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float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或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double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型，结果是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double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型，因为系统将所有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float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型数据都先转换为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double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型，然后进行运算。</a:t>
            </a:r>
          </a:p>
          <a:p>
            <a:pPr marL="914400" lvl="2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如果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int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型与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float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或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double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型数据进行运算，先把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int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型和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float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型数据转换为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double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型，然后进行运算，结果是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double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型。</a:t>
            </a:r>
          </a:p>
          <a:p>
            <a:pPr marL="1371600" lvl="3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字符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(char)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型数据与整型数据进行运算，就是把字符的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ASCII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代码与整型数据进行运算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。如果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字符型数据与实型数据进行运算，则将字符的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ASCII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代码转换为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double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型数据，然后进行运算。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838200" y="2575793"/>
            <a:ext cx="519154" cy="542829"/>
            <a:chOff x="2371725" y="1671639"/>
            <a:chExt cx="974725" cy="1019175"/>
          </a:xfrm>
        </p:grpSpPr>
        <p:sp>
          <p:nvSpPr>
            <p:cNvPr id="5" name="MH_Other_1"/>
            <p:cNvSpPr/>
            <p:nvPr>
              <p:custDataLst>
                <p:tags r:id="rId11"/>
              </p:custDataLst>
            </p:nvPr>
          </p:nvSpPr>
          <p:spPr>
            <a:xfrm>
              <a:off x="2784475" y="1800225"/>
              <a:ext cx="357188" cy="355600"/>
            </a:xfrm>
            <a:prstGeom prst="diamond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anchor="ctr"/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err="1">
                <a:solidFill>
                  <a:srgbClr val="FFFFFF"/>
                </a:solidFill>
              </a:endParaRPr>
            </a:p>
          </p:txBody>
        </p:sp>
        <p:sp>
          <p:nvSpPr>
            <p:cNvPr id="6" name="MH_Other_2"/>
            <p:cNvSpPr/>
            <p:nvPr>
              <p:custDataLst>
                <p:tags r:id="rId12"/>
              </p:custDataLst>
            </p:nvPr>
          </p:nvSpPr>
          <p:spPr>
            <a:xfrm>
              <a:off x="2784475" y="2205039"/>
              <a:ext cx="357188" cy="357187"/>
            </a:xfrm>
            <a:prstGeom prst="diamond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anchor="ctr"/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err="1">
                <a:solidFill>
                  <a:srgbClr val="FFFFFF"/>
                </a:solidFill>
              </a:endParaRPr>
            </a:p>
          </p:txBody>
        </p:sp>
        <p:sp>
          <p:nvSpPr>
            <p:cNvPr id="7" name="MH_Other_3"/>
            <p:cNvSpPr/>
            <p:nvPr>
              <p:custDataLst>
                <p:tags r:id="rId13"/>
              </p:custDataLst>
            </p:nvPr>
          </p:nvSpPr>
          <p:spPr>
            <a:xfrm>
              <a:off x="2990850" y="2003425"/>
              <a:ext cx="355600" cy="355600"/>
            </a:xfrm>
            <a:prstGeom prst="diamon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anchor="ctr"/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err="1">
                <a:solidFill>
                  <a:srgbClr val="FFFFFF"/>
                </a:solidFill>
              </a:endParaRPr>
            </a:p>
          </p:txBody>
        </p:sp>
        <p:sp>
          <p:nvSpPr>
            <p:cNvPr id="8" name="MH_Other_4"/>
            <p:cNvSpPr/>
            <p:nvPr>
              <p:custDataLst>
                <p:tags r:id="rId14"/>
              </p:custDataLst>
            </p:nvPr>
          </p:nvSpPr>
          <p:spPr>
            <a:xfrm>
              <a:off x="2400300" y="1671639"/>
              <a:ext cx="534988" cy="1019175"/>
            </a:xfrm>
            <a:custGeom>
              <a:avLst/>
              <a:gdLst>
                <a:gd name="connsiteX0" fmla="*/ 96494 w 1902905"/>
                <a:gd name="connsiteY0" fmla="*/ 0 h 3612822"/>
                <a:gd name="connsiteX1" fmla="*/ 1902905 w 1902905"/>
                <a:gd name="connsiteY1" fmla="*/ 1806411 h 3612822"/>
                <a:gd name="connsiteX2" fmla="*/ 96494 w 1902905"/>
                <a:gd name="connsiteY2" fmla="*/ 3612822 h 3612822"/>
                <a:gd name="connsiteX3" fmla="*/ 0 w 1902905"/>
                <a:gd name="connsiteY3" fmla="*/ 3516328 h 3612822"/>
                <a:gd name="connsiteX4" fmla="*/ 1709917 w 1902905"/>
                <a:gd name="connsiteY4" fmla="*/ 1806411 h 3612822"/>
                <a:gd name="connsiteX5" fmla="*/ 0 w 1902905"/>
                <a:gd name="connsiteY5" fmla="*/ 96494 h 3612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2905" h="3612822">
                  <a:moveTo>
                    <a:pt x="96494" y="0"/>
                  </a:moveTo>
                  <a:lnTo>
                    <a:pt x="1902905" y="1806411"/>
                  </a:lnTo>
                  <a:lnTo>
                    <a:pt x="96494" y="3612822"/>
                  </a:lnTo>
                  <a:lnTo>
                    <a:pt x="0" y="3516328"/>
                  </a:lnTo>
                  <a:lnTo>
                    <a:pt x="1709917" y="1806411"/>
                  </a:lnTo>
                  <a:lnTo>
                    <a:pt x="0" y="96494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</p:spPr>
          <p:txBody>
            <a:bodyPr anchor="ctr"/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err="1">
                <a:solidFill>
                  <a:srgbClr val="FFFFFF"/>
                </a:solidFill>
              </a:endParaRPr>
            </a:p>
          </p:txBody>
        </p:sp>
        <p:sp>
          <p:nvSpPr>
            <p:cNvPr id="9" name="MH_Other_5"/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2371725" y="1671639"/>
              <a:ext cx="509588" cy="1019175"/>
            </a:xfrm>
            <a:custGeom>
              <a:avLst/>
              <a:gdLst>
                <a:gd name="T0" fmla="*/ 36 w 1806862"/>
                <a:gd name="T1" fmla="*/ 0 h 3612822"/>
                <a:gd name="T2" fmla="*/ 143580 w 1806862"/>
                <a:gd name="T3" fmla="*/ 143580 h 3612822"/>
                <a:gd name="T4" fmla="*/ 36 w 1806862"/>
                <a:gd name="T5" fmla="*/ 287160 h 3612822"/>
                <a:gd name="T6" fmla="*/ 0 w 1806862"/>
                <a:gd name="T7" fmla="*/ 287124 h 3612822"/>
                <a:gd name="T8" fmla="*/ 0 w 1806862"/>
                <a:gd name="T9" fmla="*/ 36 h 36128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06862"/>
                <a:gd name="T16" fmla="*/ 0 h 3612822"/>
                <a:gd name="T17" fmla="*/ 1806862 w 1806862"/>
                <a:gd name="T18" fmla="*/ 3612822 h 36128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06862" h="3612822">
                  <a:moveTo>
                    <a:pt x="451" y="0"/>
                  </a:moveTo>
                  <a:lnTo>
                    <a:pt x="1806862" y="1806411"/>
                  </a:lnTo>
                  <a:lnTo>
                    <a:pt x="451" y="3612822"/>
                  </a:lnTo>
                  <a:lnTo>
                    <a:pt x="0" y="3612371"/>
                  </a:lnTo>
                  <a:lnTo>
                    <a:pt x="0" y="451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144000" b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245074" y="3647910"/>
            <a:ext cx="518400" cy="543600"/>
            <a:chOff x="3967163" y="3287714"/>
            <a:chExt cx="973137" cy="1017587"/>
          </a:xfrm>
        </p:grpSpPr>
        <p:sp>
          <p:nvSpPr>
            <p:cNvPr id="11" name="MH_Other_11"/>
            <p:cNvSpPr/>
            <p:nvPr>
              <p:custDataLst>
                <p:tags r:id="rId6"/>
              </p:custDataLst>
            </p:nvPr>
          </p:nvSpPr>
          <p:spPr>
            <a:xfrm>
              <a:off x="4379913" y="3414713"/>
              <a:ext cx="355600" cy="355600"/>
            </a:xfrm>
            <a:prstGeom prst="diamon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anchor="ctr"/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err="1">
                <a:solidFill>
                  <a:srgbClr val="FFFFFF"/>
                </a:solidFill>
              </a:endParaRPr>
            </a:p>
          </p:txBody>
        </p:sp>
        <p:sp>
          <p:nvSpPr>
            <p:cNvPr id="12" name="MH_Other_12"/>
            <p:cNvSpPr/>
            <p:nvPr>
              <p:custDataLst>
                <p:tags r:id="rId7"/>
              </p:custDataLst>
            </p:nvPr>
          </p:nvSpPr>
          <p:spPr>
            <a:xfrm>
              <a:off x="4379913" y="3821113"/>
              <a:ext cx="355600" cy="355600"/>
            </a:xfrm>
            <a:prstGeom prst="diamon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anchor="ctr"/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err="1">
                <a:solidFill>
                  <a:srgbClr val="FFFFFF"/>
                </a:solidFill>
              </a:endParaRPr>
            </a:p>
          </p:txBody>
        </p:sp>
        <p:sp>
          <p:nvSpPr>
            <p:cNvPr id="13" name="MH_Other_13"/>
            <p:cNvSpPr/>
            <p:nvPr>
              <p:custDataLst>
                <p:tags r:id="rId8"/>
              </p:custDataLst>
            </p:nvPr>
          </p:nvSpPr>
          <p:spPr>
            <a:xfrm>
              <a:off x="4584700" y="3617913"/>
              <a:ext cx="355600" cy="355600"/>
            </a:xfrm>
            <a:prstGeom prst="diamond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anchor="ctr"/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err="1">
                <a:solidFill>
                  <a:srgbClr val="FFFFFF"/>
                </a:solidFill>
              </a:endParaRPr>
            </a:p>
          </p:txBody>
        </p:sp>
        <p:sp>
          <p:nvSpPr>
            <p:cNvPr id="14" name="MH_Other_14"/>
            <p:cNvSpPr/>
            <p:nvPr>
              <p:custDataLst>
                <p:tags r:id="rId9"/>
              </p:custDataLst>
            </p:nvPr>
          </p:nvSpPr>
          <p:spPr>
            <a:xfrm>
              <a:off x="3994151" y="3287714"/>
              <a:ext cx="536575" cy="1017587"/>
            </a:xfrm>
            <a:custGeom>
              <a:avLst/>
              <a:gdLst>
                <a:gd name="connsiteX0" fmla="*/ 96494 w 1902905"/>
                <a:gd name="connsiteY0" fmla="*/ 0 h 3612822"/>
                <a:gd name="connsiteX1" fmla="*/ 1902905 w 1902905"/>
                <a:gd name="connsiteY1" fmla="*/ 1806411 h 3612822"/>
                <a:gd name="connsiteX2" fmla="*/ 96494 w 1902905"/>
                <a:gd name="connsiteY2" fmla="*/ 3612822 h 3612822"/>
                <a:gd name="connsiteX3" fmla="*/ 0 w 1902905"/>
                <a:gd name="connsiteY3" fmla="*/ 3516328 h 3612822"/>
                <a:gd name="connsiteX4" fmla="*/ 1709917 w 1902905"/>
                <a:gd name="connsiteY4" fmla="*/ 1806411 h 3612822"/>
                <a:gd name="connsiteX5" fmla="*/ 0 w 1902905"/>
                <a:gd name="connsiteY5" fmla="*/ 96494 h 3612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2905" h="3612822">
                  <a:moveTo>
                    <a:pt x="96494" y="0"/>
                  </a:moveTo>
                  <a:lnTo>
                    <a:pt x="1902905" y="1806411"/>
                  </a:lnTo>
                  <a:lnTo>
                    <a:pt x="96494" y="3612822"/>
                  </a:lnTo>
                  <a:lnTo>
                    <a:pt x="0" y="3516328"/>
                  </a:lnTo>
                  <a:lnTo>
                    <a:pt x="1709917" y="1806411"/>
                  </a:lnTo>
                  <a:lnTo>
                    <a:pt x="0" y="9649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</p:spPr>
          <p:txBody>
            <a:bodyPr anchor="ctr"/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err="1">
                <a:solidFill>
                  <a:srgbClr val="FFFFFF"/>
                </a:solidFill>
              </a:endParaRPr>
            </a:p>
          </p:txBody>
        </p:sp>
        <p:sp>
          <p:nvSpPr>
            <p:cNvPr id="15" name="MH_Other_15"/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3967163" y="3287714"/>
              <a:ext cx="508000" cy="1017587"/>
            </a:xfrm>
            <a:custGeom>
              <a:avLst/>
              <a:gdLst>
                <a:gd name="T0" fmla="*/ 36 w 1806862"/>
                <a:gd name="T1" fmla="*/ 0 h 3612822"/>
                <a:gd name="T2" fmla="*/ 143133 w 1806862"/>
                <a:gd name="T3" fmla="*/ 143356 h 3612822"/>
                <a:gd name="T4" fmla="*/ 36 w 1806862"/>
                <a:gd name="T5" fmla="*/ 286713 h 3612822"/>
                <a:gd name="T6" fmla="*/ 0 w 1806862"/>
                <a:gd name="T7" fmla="*/ 286677 h 3612822"/>
                <a:gd name="T8" fmla="*/ 0 w 1806862"/>
                <a:gd name="T9" fmla="*/ 36 h 36128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06862"/>
                <a:gd name="T16" fmla="*/ 0 h 3612822"/>
                <a:gd name="T17" fmla="*/ 1806862 w 1806862"/>
                <a:gd name="T18" fmla="*/ 3612822 h 36128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06862" h="3612822">
                  <a:moveTo>
                    <a:pt x="451" y="0"/>
                  </a:moveTo>
                  <a:lnTo>
                    <a:pt x="1806862" y="1806411"/>
                  </a:lnTo>
                  <a:lnTo>
                    <a:pt x="451" y="3612822"/>
                  </a:lnTo>
                  <a:lnTo>
                    <a:pt x="0" y="3612371"/>
                  </a:lnTo>
                  <a:lnTo>
                    <a:pt x="0" y="451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144000" b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99804" y="4684372"/>
            <a:ext cx="519154" cy="542829"/>
            <a:chOff x="2371725" y="1671639"/>
            <a:chExt cx="974725" cy="1019175"/>
          </a:xfrm>
        </p:grpSpPr>
        <p:sp>
          <p:nvSpPr>
            <p:cNvPr id="17" name="MH_Other_1"/>
            <p:cNvSpPr/>
            <p:nvPr>
              <p:custDataLst>
                <p:tags r:id="rId1"/>
              </p:custDataLst>
            </p:nvPr>
          </p:nvSpPr>
          <p:spPr>
            <a:xfrm>
              <a:off x="2784475" y="1800225"/>
              <a:ext cx="357188" cy="355600"/>
            </a:xfrm>
            <a:prstGeom prst="diamond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anchor="ctr"/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err="1">
                <a:solidFill>
                  <a:srgbClr val="FFFFFF"/>
                </a:solidFill>
              </a:endParaRPr>
            </a:p>
          </p:txBody>
        </p:sp>
        <p:sp>
          <p:nvSpPr>
            <p:cNvPr id="18" name="MH_Other_2"/>
            <p:cNvSpPr/>
            <p:nvPr>
              <p:custDataLst>
                <p:tags r:id="rId2"/>
              </p:custDataLst>
            </p:nvPr>
          </p:nvSpPr>
          <p:spPr>
            <a:xfrm>
              <a:off x="2784475" y="2205039"/>
              <a:ext cx="357188" cy="357187"/>
            </a:xfrm>
            <a:prstGeom prst="diamond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anchor="ctr"/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err="1">
                <a:solidFill>
                  <a:srgbClr val="FFFFFF"/>
                </a:solidFill>
              </a:endParaRPr>
            </a:p>
          </p:txBody>
        </p:sp>
        <p:sp>
          <p:nvSpPr>
            <p:cNvPr id="19" name="MH_Other_3"/>
            <p:cNvSpPr/>
            <p:nvPr>
              <p:custDataLst>
                <p:tags r:id="rId3"/>
              </p:custDataLst>
            </p:nvPr>
          </p:nvSpPr>
          <p:spPr>
            <a:xfrm>
              <a:off x="2990850" y="2003425"/>
              <a:ext cx="355600" cy="355600"/>
            </a:xfrm>
            <a:prstGeom prst="diamon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anchor="ctr"/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err="1">
                <a:solidFill>
                  <a:srgbClr val="FFFFFF"/>
                </a:solidFill>
              </a:endParaRPr>
            </a:p>
          </p:txBody>
        </p:sp>
        <p:sp>
          <p:nvSpPr>
            <p:cNvPr id="20" name="MH_Other_4"/>
            <p:cNvSpPr/>
            <p:nvPr>
              <p:custDataLst>
                <p:tags r:id="rId4"/>
              </p:custDataLst>
            </p:nvPr>
          </p:nvSpPr>
          <p:spPr>
            <a:xfrm>
              <a:off x="2400300" y="1671639"/>
              <a:ext cx="534988" cy="1019175"/>
            </a:xfrm>
            <a:custGeom>
              <a:avLst/>
              <a:gdLst>
                <a:gd name="connsiteX0" fmla="*/ 96494 w 1902905"/>
                <a:gd name="connsiteY0" fmla="*/ 0 h 3612822"/>
                <a:gd name="connsiteX1" fmla="*/ 1902905 w 1902905"/>
                <a:gd name="connsiteY1" fmla="*/ 1806411 h 3612822"/>
                <a:gd name="connsiteX2" fmla="*/ 96494 w 1902905"/>
                <a:gd name="connsiteY2" fmla="*/ 3612822 h 3612822"/>
                <a:gd name="connsiteX3" fmla="*/ 0 w 1902905"/>
                <a:gd name="connsiteY3" fmla="*/ 3516328 h 3612822"/>
                <a:gd name="connsiteX4" fmla="*/ 1709917 w 1902905"/>
                <a:gd name="connsiteY4" fmla="*/ 1806411 h 3612822"/>
                <a:gd name="connsiteX5" fmla="*/ 0 w 1902905"/>
                <a:gd name="connsiteY5" fmla="*/ 96494 h 3612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2905" h="3612822">
                  <a:moveTo>
                    <a:pt x="96494" y="0"/>
                  </a:moveTo>
                  <a:lnTo>
                    <a:pt x="1902905" y="1806411"/>
                  </a:lnTo>
                  <a:lnTo>
                    <a:pt x="96494" y="3612822"/>
                  </a:lnTo>
                  <a:lnTo>
                    <a:pt x="0" y="3516328"/>
                  </a:lnTo>
                  <a:lnTo>
                    <a:pt x="1709917" y="1806411"/>
                  </a:lnTo>
                  <a:lnTo>
                    <a:pt x="0" y="96494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</p:spPr>
          <p:txBody>
            <a:bodyPr anchor="ctr"/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err="1">
                <a:solidFill>
                  <a:srgbClr val="FFFFFF"/>
                </a:solidFill>
              </a:endParaRPr>
            </a:p>
          </p:txBody>
        </p:sp>
        <p:sp>
          <p:nvSpPr>
            <p:cNvPr id="21" name="MH_Other_5"/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2371725" y="1671639"/>
              <a:ext cx="509588" cy="1019175"/>
            </a:xfrm>
            <a:custGeom>
              <a:avLst/>
              <a:gdLst>
                <a:gd name="T0" fmla="*/ 36 w 1806862"/>
                <a:gd name="T1" fmla="*/ 0 h 3612822"/>
                <a:gd name="T2" fmla="*/ 143580 w 1806862"/>
                <a:gd name="T3" fmla="*/ 143580 h 3612822"/>
                <a:gd name="T4" fmla="*/ 36 w 1806862"/>
                <a:gd name="T5" fmla="*/ 287160 h 3612822"/>
                <a:gd name="T6" fmla="*/ 0 w 1806862"/>
                <a:gd name="T7" fmla="*/ 287124 h 3612822"/>
                <a:gd name="T8" fmla="*/ 0 w 1806862"/>
                <a:gd name="T9" fmla="*/ 36 h 36128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06862"/>
                <a:gd name="T16" fmla="*/ 0 h 3612822"/>
                <a:gd name="T17" fmla="*/ 1806862 w 1806862"/>
                <a:gd name="T18" fmla="*/ 3612822 h 36128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06862" h="3612822">
                  <a:moveTo>
                    <a:pt x="451" y="0"/>
                  </a:moveTo>
                  <a:lnTo>
                    <a:pt x="1806862" y="1806411"/>
                  </a:lnTo>
                  <a:lnTo>
                    <a:pt x="451" y="3612822"/>
                  </a:lnTo>
                  <a:lnTo>
                    <a:pt x="0" y="3612371"/>
                  </a:lnTo>
                  <a:lnTo>
                    <a:pt x="0" y="451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144000" b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957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4058" y="56469"/>
            <a:ext cx="10515600" cy="1325563"/>
          </a:xfrm>
        </p:spPr>
        <p:txBody>
          <a:bodyPr/>
          <a:lstStyle/>
          <a:p>
            <a:r>
              <a:rPr lang="zh-CN" altLang="en-US" dirty="0"/>
              <a:t>不同类型数据间的混合运算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919989" y="1091384"/>
            <a:ext cx="4846630" cy="1800038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=3,j;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float f=2.5;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double d=7.5;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printf</a:t>
            </a:r>
            <a:r>
              <a:rPr lang="en-US" altLang="zh-CN" dirty="0"/>
              <a:t>("%lf",10+'a'+i*f-d/3);</a:t>
            </a: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24" name="折角形 23"/>
          <p:cNvSpPr/>
          <p:nvPr/>
        </p:nvSpPr>
        <p:spPr>
          <a:xfrm>
            <a:off x="899490" y="3105508"/>
            <a:ext cx="10454310" cy="3141055"/>
          </a:xfrm>
          <a:prstGeom prst="foldedCorner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pSp>
        <p:nvGrpSpPr>
          <p:cNvPr id="25" name="组合 24"/>
          <p:cNvGrpSpPr/>
          <p:nvPr/>
        </p:nvGrpSpPr>
        <p:grpSpPr>
          <a:xfrm>
            <a:off x="1104900" y="3192273"/>
            <a:ext cx="1905000" cy="560717"/>
            <a:chOff x="8656983" y="1203671"/>
            <a:chExt cx="1905000" cy="497504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6983" y="1203671"/>
              <a:ext cx="487017" cy="487017"/>
            </a:xfrm>
            <a:prstGeom prst="rect">
              <a:avLst/>
            </a:prstGeom>
          </p:spPr>
        </p:pic>
        <p:sp>
          <p:nvSpPr>
            <p:cNvPr id="27" name="文本框 26"/>
            <p:cNvSpPr txBox="1"/>
            <p:nvPr/>
          </p:nvSpPr>
          <p:spPr>
            <a:xfrm>
              <a:off x="9253331" y="1331843"/>
              <a:ext cx="1242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程序分析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8656983" y="1690688"/>
              <a:ext cx="1905000" cy="104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28"/>
          <p:cNvSpPr txBox="1"/>
          <p:nvPr/>
        </p:nvSpPr>
        <p:spPr>
          <a:xfrm>
            <a:off x="1022073" y="3849092"/>
            <a:ext cx="1013957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en-US" altLang="zh-CN" b="1" dirty="0" smtClean="0">
                <a:solidFill>
                  <a:srgbClr val="FFFF00"/>
                </a:solidFill>
              </a:rPr>
              <a:t>10</a:t>
            </a:r>
            <a:r>
              <a:rPr lang="en-US" altLang="zh-CN" b="1" dirty="0">
                <a:solidFill>
                  <a:srgbClr val="FFFF00"/>
                </a:solidFill>
              </a:rPr>
              <a:t>+'a'+</a:t>
            </a:r>
            <a:r>
              <a:rPr lang="en-US" altLang="zh-CN" b="1" dirty="0" smtClean="0">
                <a:solidFill>
                  <a:srgbClr val="FFFF00"/>
                </a:solidFill>
              </a:rPr>
              <a:t>i*f-d/3</a:t>
            </a:r>
          </a:p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zh-CN" altLang="en-US" sz="1600" dirty="0">
                <a:solidFill>
                  <a:schemeClr val="bg1"/>
                </a:solidFill>
              </a:rPr>
              <a:t>① 进行</a:t>
            </a:r>
            <a:r>
              <a:rPr lang="en-US" altLang="zh-CN" sz="1600" dirty="0">
                <a:solidFill>
                  <a:schemeClr val="bg1"/>
                </a:solidFill>
              </a:rPr>
              <a:t>10+′a′</a:t>
            </a:r>
            <a:r>
              <a:rPr lang="zh-CN" altLang="en-US" sz="1600" dirty="0">
                <a:solidFill>
                  <a:schemeClr val="bg1"/>
                </a:solidFill>
              </a:rPr>
              <a:t>的运算，</a:t>
            </a:r>
            <a:r>
              <a:rPr lang="en-US" altLang="zh-CN" sz="1600" dirty="0">
                <a:solidFill>
                  <a:schemeClr val="bg1"/>
                </a:solidFill>
              </a:rPr>
              <a:t>′a′</a:t>
            </a:r>
            <a:r>
              <a:rPr lang="zh-CN" altLang="en-US" sz="1600" dirty="0">
                <a:solidFill>
                  <a:schemeClr val="bg1"/>
                </a:solidFill>
              </a:rPr>
              <a:t>的值是整数</a:t>
            </a:r>
            <a:r>
              <a:rPr lang="en-US" altLang="zh-CN" sz="1600" dirty="0">
                <a:solidFill>
                  <a:schemeClr val="bg1"/>
                </a:solidFill>
              </a:rPr>
              <a:t>97</a:t>
            </a:r>
            <a:r>
              <a:rPr lang="zh-CN" altLang="en-US" sz="1600" dirty="0">
                <a:solidFill>
                  <a:schemeClr val="bg1"/>
                </a:solidFill>
              </a:rPr>
              <a:t>，运算结果为</a:t>
            </a:r>
            <a:r>
              <a:rPr lang="en-US" altLang="zh-CN" sz="1600" dirty="0">
                <a:solidFill>
                  <a:schemeClr val="bg1"/>
                </a:solidFill>
              </a:rPr>
              <a:t>107</a:t>
            </a:r>
            <a:r>
              <a:rPr lang="zh-CN" altLang="en-US" sz="1600" dirty="0">
                <a:solidFill>
                  <a:schemeClr val="bg1"/>
                </a:solidFill>
              </a:rPr>
              <a:t>。</a:t>
            </a:r>
          </a:p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zh-CN" altLang="en-US" sz="1600" dirty="0" smtClean="0">
                <a:solidFill>
                  <a:schemeClr val="bg1"/>
                </a:solidFill>
              </a:rPr>
              <a:t>② </a:t>
            </a:r>
            <a:r>
              <a:rPr lang="zh-CN" altLang="en-US" sz="1600" dirty="0">
                <a:solidFill>
                  <a:schemeClr val="bg1"/>
                </a:solidFill>
              </a:rPr>
              <a:t>由于</a:t>
            </a:r>
            <a:r>
              <a:rPr lang="zh-CN" altLang="en-US" sz="1600" dirty="0" smtClean="0">
                <a:solidFill>
                  <a:schemeClr val="bg1"/>
                </a:solidFill>
              </a:rPr>
              <a:t>“</a:t>
            </a:r>
            <a:r>
              <a:rPr lang="en-US" altLang="zh-CN" sz="1600" dirty="0" smtClean="0">
                <a:solidFill>
                  <a:schemeClr val="bg1"/>
                </a:solidFill>
              </a:rPr>
              <a:t>*</a:t>
            </a:r>
            <a:r>
              <a:rPr lang="zh-CN" altLang="en-US" sz="1600" dirty="0" smtClean="0">
                <a:solidFill>
                  <a:schemeClr val="bg1"/>
                </a:solidFill>
              </a:rPr>
              <a:t>”</a:t>
            </a:r>
            <a:r>
              <a:rPr lang="zh-CN" altLang="en-US" sz="1600" dirty="0">
                <a:solidFill>
                  <a:schemeClr val="bg1"/>
                </a:solidFill>
              </a:rPr>
              <a:t>比“</a:t>
            </a:r>
            <a:r>
              <a:rPr lang="en-US" altLang="zh-CN" sz="1600" dirty="0">
                <a:solidFill>
                  <a:schemeClr val="bg1"/>
                </a:solidFill>
              </a:rPr>
              <a:t>+”</a:t>
            </a:r>
            <a:r>
              <a:rPr lang="zh-CN" altLang="en-US" sz="1600" dirty="0">
                <a:solidFill>
                  <a:schemeClr val="bg1"/>
                </a:solidFill>
              </a:rPr>
              <a:t>优先级高，先进行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i</a:t>
            </a:r>
            <a:r>
              <a:rPr lang="en-US" altLang="zh-CN" sz="1600" dirty="0" smtClean="0">
                <a:solidFill>
                  <a:schemeClr val="bg1"/>
                </a:solidFill>
              </a:rPr>
              <a:t>*f</a:t>
            </a:r>
            <a:r>
              <a:rPr lang="zh-CN" altLang="en-US" sz="1600" dirty="0">
                <a:solidFill>
                  <a:schemeClr val="bg1"/>
                </a:solidFill>
              </a:rPr>
              <a:t>的运算。先将</a:t>
            </a:r>
            <a:r>
              <a:rPr lang="en-US" altLang="zh-CN" sz="1600" dirty="0" err="1">
                <a:solidFill>
                  <a:schemeClr val="bg1"/>
                </a:solidFill>
              </a:rPr>
              <a:t>i</a:t>
            </a:r>
            <a:r>
              <a:rPr lang="zh-CN" altLang="en-US" sz="1600" dirty="0">
                <a:solidFill>
                  <a:schemeClr val="bg1"/>
                </a:solidFill>
              </a:rPr>
              <a:t>与</a:t>
            </a:r>
            <a:r>
              <a:rPr lang="en-US" altLang="zh-CN" sz="1600" dirty="0">
                <a:solidFill>
                  <a:schemeClr val="bg1"/>
                </a:solidFill>
              </a:rPr>
              <a:t>f</a:t>
            </a:r>
            <a:r>
              <a:rPr lang="zh-CN" altLang="en-US" sz="1600" dirty="0">
                <a:solidFill>
                  <a:schemeClr val="bg1"/>
                </a:solidFill>
              </a:rPr>
              <a:t>都转成</a:t>
            </a:r>
            <a:r>
              <a:rPr lang="en-US" altLang="zh-CN" sz="1600" dirty="0">
                <a:solidFill>
                  <a:schemeClr val="bg1"/>
                </a:solidFill>
              </a:rPr>
              <a:t>double</a:t>
            </a:r>
            <a:r>
              <a:rPr lang="zh-CN" altLang="en-US" sz="1600" dirty="0">
                <a:solidFill>
                  <a:schemeClr val="bg1"/>
                </a:solidFill>
              </a:rPr>
              <a:t>型，运算结果为</a:t>
            </a:r>
            <a:r>
              <a:rPr lang="en-US" altLang="zh-CN" sz="1600" dirty="0">
                <a:solidFill>
                  <a:schemeClr val="bg1"/>
                </a:solidFill>
              </a:rPr>
              <a:t>7.5</a:t>
            </a:r>
            <a:r>
              <a:rPr lang="zh-CN" altLang="en-US" sz="1600" dirty="0">
                <a:solidFill>
                  <a:schemeClr val="bg1"/>
                </a:solidFill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</a:rPr>
              <a:t>double</a:t>
            </a:r>
            <a:r>
              <a:rPr lang="zh-CN" altLang="en-US" sz="1600" dirty="0">
                <a:solidFill>
                  <a:schemeClr val="bg1"/>
                </a:solidFill>
              </a:rPr>
              <a:t>型。</a:t>
            </a:r>
          </a:p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zh-CN" altLang="en-US" sz="1600" dirty="0" smtClean="0">
                <a:solidFill>
                  <a:schemeClr val="bg1"/>
                </a:solidFill>
              </a:rPr>
              <a:t>③ </a:t>
            </a:r>
            <a:r>
              <a:rPr lang="zh-CN" altLang="en-US" sz="1600" dirty="0">
                <a:solidFill>
                  <a:schemeClr val="bg1"/>
                </a:solidFill>
              </a:rPr>
              <a:t>整数</a:t>
            </a:r>
            <a:r>
              <a:rPr lang="en-US" altLang="zh-CN" sz="1600" dirty="0">
                <a:solidFill>
                  <a:schemeClr val="bg1"/>
                </a:solidFill>
              </a:rPr>
              <a:t>107</a:t>
            </a:r>
            <a:r>
              <a:rPr lang="zh-CN" altLang="en-US" sz="1600" dirty="0">
                <a:solidFill>
                  <a:schemeClr val="bg1"/>
                </a:solidFill>
              </a:rPr>
              <a:t>与</a:t>
            </a:r>
            <a:r>
              <a:rPr lang="zh-CN" altLang="en-US" sz="1600" dirty="0" smtClean="0">
                <a:solidFill>
                  <a:schemeClr val="bg1"/>
                </a:solidFill>
              </a:rPr>
              <a:t>ｉ</a:t>
            </a:r>
            <a:r>
              <a:rPr lang="en-US" altLang="zh-CN" sz="1600" dirty="0" smtClean="0">
                <a:solidFill>
                  <a:schemeClr val="bg1"/>
                </a:solidFill>
              </a:rPr>
              <a:t>*</a:t>
            </a:r>
            <a:r>
              <a:rPr lang="zh-CN" altLang="en-US" sz="1600" dirty="0" smtClean="0">
                <a:solidFill>
                  <a:schemeClr val="bg1"/>
                </a:solidFill>
              </a:rPr>
              <a:t>ｆ</a:t>
            </a:r>
            <a:r>
              <a:rPr lang="zh-CN" altLang="en-US" sz="1600" dirty="0">
                <a:solidFill>
                  <a:schemeClr val="bg1"/>
                </a:solidFill>
              </a:rPr>
              <a:t>的积相加。先将整数</a:t>
            </a:r>
            <a:r>
              <a:rPr lang="en-US" altLang="zh-CN" sz="1600" dirty="0">
                <a:solidFill>
                  <a:schemeClr val="bg1"/>
                </a:solidFill>
              </a:rPr>
              <a:t>107</a:t>
            </a:r>
            <a:r>
              <a:rPr lang="zh-CN" altLang="en-US" sz="1600" dirty="0">
                <a:solidFill>
                  <a:schemeClr val="bg1"/>
                </a:solidFill>
              </a:rPr>
              <a:t>转换成双精度数，相加结果为</a:t>
            </a:r>
            <a:r>
              <a:rPr lang="en-US" altLang="zh-CN" sz="1600" dirty="0">
                <a:solidFill>
                  <a:schemeClr val="bg1"/>
                </a:solidFill>
              </a:rPr>
              <a:t>114.5</a:t>
            </a:r>
            <a:r>
              <a:rPr lang="zh-CN" altLang="en-US" sz="1600" dirty="0">
                <a:solidFill>
                  <a:schemeClr val="bg1"/>
                </a:solidFill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</a:rPr>
              <a:t>double</a:t>
            </a:r>
            <a:r>
              <a:rPr lang="zh-CN" altLang="en-US" sz="1600" dirty="0">
                <a:solidFill>
                  <a:schemeClr val="bg1"/>
                </a:solidFill>
              </a:rPr>
              <a:t>型。</a:t>
            </a:r>
          </a:p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zh-CN" altLang="en-US" sz="1600" dirty="0" smtClean="0">
                <a:solidFill>
                  <a:schemeClr val="bg1"/>
                </a:solidFill>
              </a:rPr>
              <a:t>④ </a:t>
            </a:r>
            <a:r>
              <a:rPr lang="zh-CN" altLang="en-US" sz="1600" dirty="0">
                <a:solidFill>
                  <a:schemeClr val="bg1"/>
                </a:solidFill>
              </a:rPr>
              <a:t>进行</a:t>
            </a:r>
            <a:r>
              <a:rPr lang="en-US" altLang="zh-CN" sz="1600" dirty="0">
                <a:solidFill>
                  <a:schemeClr val="bg1"/>
                </a:solidFill>
              </a:rPr>
              <a:t>d/3</a:t>
            </a:r>
            <a:r>
              <a:rPr lang="zh-CN" altLang="en-US" sz="1600" dirty="0">
                <a:solidFill>
                  <a:schemeClr val="bg1"/>
                </a:solidFill>
              </a:rPr>
              <a:t>的运算，先将</a:t>
            </a:r>
            <a:r>
              <a:rPr lang="en-US" altLang="zh-CN" sz="1600" dirty="0">
                <a:solidFill>
                  <a:schemeClr val="bg1"/>
                </a:solidFill>
              </a:rPr>
              <a:t>3</a:t>
            </a:r>
            <a:r>
              <a:rPr lang="zh-CN" altLang="en-US" sz="1600" dirty="0">
                <a:solidFill>
                  <a:schemeClr val="bg1"/>
                </a:solidFill>
              </a:rPr>
              <a:t>转换成</a:t>
            </a:r>
            <a:r>
              <a:rPr lang="en-US" altLang="zh-CN" sz="1600" dirty="0">
                <a:solidFill>
                  <a:schemeClr val="bg1"/>
                </a:solidFill>
              </a:rPr>
              <a:t>double</a:t>
            </a:r>
            <a:r>
              <a:rPr lang="zh-CN" altLang="en-US" sz="1600" dirty="0">
                <a:solidFill>
                  <a:schemeClr val="bg1"/>
                </a:solidFill>
              </a:rPr>
              <a:t>型，</a:t>
            </a:r>
            <a:r>
              <a:rPr lang="en-US" altLang="zh-CN" sz="1600" dirty="0">
                <a:solidFill>
                  <a:schemeClr val="bg1"/>
                </a:solidFill>
              </a:rPr>
              <a:t>d/3</a:t>
            </a:r>
            <a:r>
              <a:rPr lang="zh-CN" altLang="en-US" sz="1600" dirty="0">
                <a:solidFill>
                  <a:schemeClr val="bg1"/>
                </a:solidFill>
              </a:rPr>
              <a:t>结果为</a:t>
            </a:r>
            <a:r>
              <a:rPr lang="en-US" altLang="zh-CN" sz="1600" dirty="0">
                <a:solidFill>
                  <a:schemeClr val="bg1"/>
                </a:solidFill>
              </a:rPr>
              <a:t>2.5</a:t>
            </a:r>
            <a:r>
              <a:rPr lang="zh-CN" altLang="en-US" sz="1600" dirty="0">
                <a:solidFill>
                  <a:schemeClr val="bg1"/>
                </a:solidFill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</a:rPr>
              <a:t>double</a:t>
            </a:r>
            <a:r>
              <a:rPr lang="zh-CN" altLang="en-US" sz="1600" dirty="0">
                <a:solidFill>
                  <a:schemeClr val="bg1"/>
                </a:solidFill>
              </a:rPr>
              <a:t>型。</a:t>
            </a:r>
          </a:p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zh-CN" altLang="en-US" sz="1600" dirty="0" smtClean="0">
                <a:solidFill>
                  <a:schemeClr val="bg1"/>
                </a:solidFill>
              </a:rPr>
              <a:t>⑤ </a:t>
            </a:r>
            <a:r>
              <a:rPr lang="zh-CN" altLang="en-US" sz="1600" dirty="0">
                <a:solidFill>
                  <a:schemeClr val="bg1"/>
                </a:solidFill>
              </a:rPr>
              <a:t>将</a:t>
            </a:r>
            <a:r>
              <a:rPr lang="en-US" altLang="zh-CN" sz="1600" dirty="0">
                <a:solidFill>
                  <a:schemeClr val="bg1"/>
                </a:solidFill>
              </a:rPr>
              <a:t>10+′a′+</a:t>
            </a:r>
            <a:r>
              <a:rPr lang="en-US" altLang="zh-CN" sz="1600" dirty="0" smtClean="0">
                <a:solidFill>
                  <a:schemeClr val="bg1"/>
                </a:solidFill>
              </a:rPr>
              <a:t>i*f</a:t>
            </a:r>
            <a:r>
              <a:rPr lang="zh-CN" altLang="en-US" sz="1600" dirty="0">
                <a:solidFill>
                  <a:schemeClr val="bg1"/>
                </a:solidFill>
              </a:rPr>
              <a:t>的结果</a:t>
            </a:r>
            <a:r>
              <a:rPr lang="en-US" altLang="zh-CN" sz="1600" dirty="0">
                <a:solidFill>
                  <a:schemeClr val="bg1"/>
                </a:solidFill>
              </a:rPr>
              <a:t>114.5</a:t>
            </a:r>
            <a:r>
              <a:rPr lang="zh-CN" altLang="en-US" sz="1600" dirty="0">
                <a:solidFill>
                  <a:schemeClr val="bg1"/>
                </a:solidFill>
              </a:rPr>
              <a:t>与</a:t>
            </a:r>
            <a:r>
              <a:rPr lang="en-US" altLang="zh-CN" sz="1600" dirty="0">
                <a:solidFill>
                  <a:schemeClr val="bg1"/>
                </a:solidFill>
              </a:rPr>
              <a:t>d/3</a:t>
            </a:r>
            <a:r>
              <a:rPr lang="zh-CN" altLang="en-US" sz="1600" dirty="0">
                <a:solidFill>
                  <a:schemeClr val="bg1"/>
                </a:solidFill>
              </a:rPr>
              <a:t>的商</a:t>
            </a:r>
            <a:r>
              <a:rPr lang="en-US" altLang="zh-CN" sz="1600" dirty="0">
                <a:solidFill>
                  <a:schemeClr val="bg1"/>
                </a:solidFill>
              </a:rPr>
              <a:t>2.5</a:t>
            </a:r>
            <a:r>
              <a:rPr lang="zh-CN" altLang="en-US" sz="1600" dirty="0">
                <a:solidFill>
                  <a:schemeClr val="bg1"/>
                </a:solidFill>
              </a:rPr>
              <a:t>相减，结果为</a:t>
            </a:r>
            <a:r>
              <a:rPr lang="en-US" altLang="zh-CN" sz="1600" dirty="0">
                <a:solidFill>
                  <a:schemeClr val="bg1"/>
                </a:solidFill>
              </a:rPr>
              <a:t>112.0</a:t>
            </a:r>
            <a:r>
              <a:rPr lang="zh-CN" altLang="en-US" sz="1600" dirty="0">
                <a:solidFill>
                  <a:schemeClr val="bg1"/>
                </a:solidFill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</a:rPr>
              <a:t>double</a:t>
            </a:r>
            <a:r>
              <a:rPr lang="zh-CN" altLang="en-US" sz="1600" dirty="0">
                <a:solidFill>
                  <a:schemeClr val="bg1"/>
                </a:solidFill>
              </a:rPr>
              <a:t>型。</a:t>
            </a:r>
            <a:endParaRPr lang="en-US" altLang="zh-CN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0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MH_SubTitle_2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6038851" y="2154238"/>
            <a:ext cx="3275013" cy="431800"/>
          </a:xfrm>
          <a:custGeom>
            <a:avLst/>
            <a:gdLst>
              <a:gd name="T0" fmla="*/ 27367 w 3275513"/>
              <a:gd name="T1" fmla="*/ 0 h 431880"/>
              <a:gd name="T2" fmla="*/ 3058172 w 3275513"/>
              <a:gd name="T3" fmla="*/ 0 h 431880"/>
              <a:gd name="T4" fmla="*/ 3274013 w 3275513"/>
              <a:gd name="T5" fmla="*/ 215820 h 431880"/>
              <a:gd name="T6" fmla="*/ 3058172 w 3275513"/>
              <a:gd name="T7" fmla="*/ 431640 h 431880"/>
              <a:gd name="T8" fmla="*/ 873032 w 3275513"/>
              <a:gd name="T9" fmla="*/ 431640 h 431880"/>
              <a:gd name="T10" fmla="*/ 803886 w 3275513"/>
              <a:gd name="T11" fmla="*/ 355570 h 431880"/>
              <a:gd name="T12" fmla="*/ 69518 w 3275513"/>
              <a:gd name="T13" fmla="*/ 6269 h 431880"/>
              <a:gd name="T14" fmla="*/ 0 w 3275513"/>
              <a:gd name="T15" fmla="*/ 2757 h 4318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275513"/>
              <a:gd name="T25" fmla="*/ 0 h 431880"/>
              <a:gd name="T26" fmla="*/ 3275513 w 3275513"/>
              <a:gd name="T27" fmla="*/ 431880 h 43188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275513" h="431880">
                <a:moveTo>
                  <a:pt x="27379" y="0"/>
                </a:moveTo>
                <a:lnTo>
                  <a:pt x="3059573" y="0"/>
                </a:lnTo>
                <a:cubicBezTo>
                  <a:pt x="3178833" y="0"/>
                  <a:pt x="3275513" y="96680"/>
                  <a:pt x="3275513" y="215940"/>
                </a:cubicBezTo>
                <a:cubicBezTo>
                  <a:pt x="3275513" y="335200"/>
                  <a:pt x="3178833" y="431880"/>
                  <a:pt x="3059573" y="431880"/>
                </a:cubicBezTo>
                <a:lnTo>
                  <a:pt x="873431" y="431880"/>
                </a:lnTo>
                <a:lnTo>
                  <a:pt x="804255" y="355768"/>
                </a:lnTo>
                <a:cubicBezTo>
                  <a:pt x="611921" y="163433"/>
                  <a:pt x="355385" y="35300"/>
                  <a:pt x="69551" y="6272"/>
                </a:cubicBezTo>
                <a:lnTo>
                  <a:pt x="0" y="2760"/>
                </a:lnTo>
                <a:lnTo>
                  <a:pt x="273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rIns="180000" anchor="ctr">
            <a:normAutofit lnSpcReduction="10000"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000" smtClean="0">
                <a:solidFill>
                  <a:srgbClr val="FFFFFF"/>
                </a:solidFill>
                <a:latin typeface="+mn-lt"/>
                <a:ea typeface="+mn-ea"/>
              </a:rPr>
              <a:t>强制类型转换</a:t>
            </a:r>
            <a:endParaRPr lang="zh-CN" altLang="en-US" sz="200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075" name="MH_SubTitle_1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2703514" y="4151313"/>
            <a:ext cx="3279775" cy="431800"/>
          </a:xfrm>
          <a:custGeom>
            <a:avLst/>
            <a:gdLst>
              <a:gd name="T0" fmla="*/ 216036 w 3279285"/>
              <a:gd name="T1" fmla="*/ 0 h 431880"/>
              <a:gd name="T2" fmla="*/ 2354086 w 3279285"/>
              <a:gd name="T3" fmla="*/ 0 h 431880"/>
              <a:gd name="T4" fmla="*/ 2423293 w 3279285"/>
              <a:gd name="T5" fmla="*/ 76072 h 431880"/>
              <a:gd name="T6" fmla="*/ 3158326 w 3279285"/>
              <a:gd name="T7" fmla="*/ 425372 h 431880"/>
              <a:gd name="T8" fmla="*/ 3280755 w 3279285"/>
              <a:gd name="T9" fmla="*/ 431549 h 431880"/>
              <a:gd name="T10" fmla="*/ 3279845 w 3279285"/>
              <a:gd name="T11" fmla="*/ 431640 h 431880"/>
              <a:gd name="T12" fmla="*/ 216036 w 3279285"/>
              <a:gd name="T13" fmla="*/ 431640 h 431880"/>
              <a:gd name="T14" fmla="*/ 0 w 3279285"/>
              <a:gd name="T15" fmla="*/ 215820 h 431880"/>
              <a:gd name="T16" fmla="*/ 216036 w 3279285"/>
              <a:gd name="T17" fmla="*/ 0 h 4318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79285"/>
              <a:gd name="T28" fmla="*/ 0 h 431880"/>
              <a:gd name="T29" fmla="*/ 3279285 w 3279285"/>
              <a:gd name="T30" fmla="*/ 431880 h 43188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79285" h="431880">
                <a:moveTo>
                  <a:pt x="215940" y="0"/>
                </a:moveTo>
                <a:lnTo>
                  <a:pt x="2353030" y="0"/>
                </a:lnTo>
                <a:lnTo>
                  <a:pt x="2422207" y="76114"/>
                </a:lnTo>
                <a:cubicBezTo>
                  <a:pt x="2614541" y="268448"/>
                  <a:pt x="2871077" y="396581"/>
                  <a:pt x="3156910" y="425609"/>
                </a:cubicBezTo>
                <a:lnTo>
                  <a:pt x="3279285" y="431789"/>
                </a:lnTo>
                <a:lnTo>
                  <a:pt x="3278375" y="431880"/>
                </a:lnTo>
                <a:lnTo>
                  <a:pt x="215940" y="431880"/>
                </a:lnTo>
                <a:cubicBezTo>
                  <a:pt x="96680" y="431880"/>
                  <a:pt x="0" y="335200"/>
                  <a:pt x="0" y="215940"/>
                </a:cubicBezTo>
                <a:cubicBezTo>
                  <a:pt x="0" y="96680"/>
                  <a:pt x="96680" y="0"/>
                  <a:pt x="21594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rIns="180000" anchor="ctr">
            <a:normAutofit lnSpcReduction="10000"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000" smtClean="0">
                <a:solidFill>
                  <a:srgbClr val="FFFFFF"/>
                </a:solidFill>
                <a:latin typeface="+mn-lt"/>
                <a:ea typeface="+mn-ea"/>
              </a:rPr>
              <a:t>自动类型转换</a:t>
            </a:r>
            <a:endParaRPr lang="zh-CN" altLang="en-US" sz="200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3" name="MH_Title_1"/>
          <p:cNvSpPr/>
          <p:nvPr>
            <p:custDataLst>
              <p:tags r:id="rId4"/>
            </p:custDataLst>
          </p:nvPr>
        </p:nvSpPr>
        <p:spPr>
          <a:xfrm>
            <a:off x="4913313" y="2278064"/>
            <a:ext cx="2178050" cy="2179637"/>
          </a:xfrm>
          <a:prstGeom prst="donut">
            <a:avLst>
              <a:gd name="adj" fmla="val 6327"/>
            </a:avLst>
          </a:prstGeom>
          <a:solidFill>
            <a:schemeClr val="accent1"/>
          </a:solidFill>
        </p:spPr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sz="3200" smtClean="0">
                <a:solidFill>
                  <a:schemeClr val="accent1"/>
                </a:solidFill>
              </a:rPr>
              <a:t>类型</a:t>
            </a:r>
            <a:endParaRPr lang="en-US" altLang="zh-CN" sz="3200" smtClean="0">
              <a:solidFill>
                <a:schemeClr val="accent1"/>
              </a:solidFill>
            </a:endParaRPr>
          </a:p>
          <a:p>
            <a:pPr algn="ctr">
              <a:defRPr/>
            </a:pPr>
            <a:r>
              <a:rPr lang="zh-CN" altLang="en-US" sz="3200" smtClean="0">
                <a:solidFill>
                  <a:schemeClr val="accent1"/>
                </a:solidFill>
              </a:rPr>
              <a:t>转换</a:t>
            </a:r>
            <a:endParaRPr lang="zh-CN" altLang="en-US" sz="3200">
              <a:solidFill>
                <a:schemeClr val="accent1"/>
              </a:solidFill>
            </a:endParaRPr>
          </a:p>
        </p:txBody>
      </p:sp>
      <p:sp>
        <p:nvSpPr>
          <p:cNvPr id="8" name="MH_Text_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03514" y="1995489"/>
            <a:ext cx="2066925" cy="213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44000" rIns="180000" bIns="144000" anchor="b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在运算时不必用户干预，系统自动进行的类型</a:t>
            </a:r>
            <a:r>
              <a:rPr lang="zh-CN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转换。</a:t>
            </a:r>
            <a:endParaRPr lang="en-US" altLang="zh-CN" sz="16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" name="MH_Text_2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237414" y="2574926"/>
            <a:ext cx="2066925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tIns="144000" rIns="0" bIns="144000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当自动类型转换不能实现目的时，可以用强制类型转换。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079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强制类型转换运算符</a:t>
            </a:r>
          </a:p>
        </p:txBody>
      </p:sp>
      <p:sp>
        <p:nvSpPr>
          <p:cNvPr id="4" name="矩形 3"/>
          <p:cNvSpPr/>
          <p:nvPr/>
        </p:nvSpPr>
        <p:spPr>
          <a:xfrm>
            <a:off x="927100" y="1411288"/>
            <a:ext cx="3657600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smtClean="0"/>
              <a:t>(</a:t>
            </a:r>
            <a:r>
              <a:rPr lang="zh-CN" altLang="en-US" sz="2400" b="1" smtClean="0"/>
              <a:t>类型名</a:t>
            </a:r>
            <a:r>
              <a:rPr lang="en-US" altLang="zh-CN" sz="2400" b="1" smtClean="0"/>
              <a:t>)(</a:t>
            </a:r>
            <a:r>
              <a:rPr lang="zh-CN" altLang="en-US" sz="2400" b="1" smtClean="0"/>
              <a:t>表达式</a:t>
            </a:r>
            <a:r>
              <a:rPr lang="en-US" altLang="zh-CN" sz="2400" b="1" smtClean="0"/>
              <a:t>)</a:t>
            </a:r>
            <a:endParaRPr lang="zh-CN" altLang="en-US" sz="2400" b="1"/>
          </a:p>
        </p:txBody>
      </p:sp>
      <p:sp>
        <p:nvSpPr>
          <p:cNvPr id="5" name="圆角矩形 4"/>
          <p:cNvSpPr/>
          <p:nvPr/>
        </p:nvSpPr>
        <p:spPr>
          <a:xfrm>
            <a:off x="927100" y="2327298"/>
            <a:ext cx="10426700" cy="4132495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50000"/>
              </a:lnSpc>
            </a:pPr>
            <a:r>
              <a:rPr lang="en-US" altLang="zh-CN" b="1" dirty="0" smtClean="0"/>
              <a:t>(double)a		</a:t>
            </a:r>
            <a:r>
              <a:rPr lang="zh-CN" altLang="en-US" b="1" dirty="0" smtClean="0">
                <a:solidFill>
                  <a:srgbClr val="0070C0"/>
                </a:solidFill>
              </a:rPr>
              <a:t>将</a:t>
            </a:r>
            <a:r>
              <a:rPr lang="zh-CN" altLang="en-US" b="1" dirty="0">
                <a:solidFill>
                  <a:srgbClr val="0070C0"/>
                </a:solidFill>
              </a:rPr>
              <a:t>ａ转换成</a:t>
            </a:r>
            <a:r>
              <a:rPr lang="en-US" altLang="zh-CN" b="1" dirty="0">
                <a:solidFill>
                  <a:srgbClr val="0070C0"/>
                </a:solidFill>
              </a:rPr>
              <a:t>double</a:t>
            </a:r>
            <a:r>
              <a:rPr lang="zh-CN" altLang="en-US" b="1" dirty="0">
                <a:solidFill>
                  <a:srgbClr val="0070C0"/>
                </a:solidFill>
              </a:rPr>
              <a:t>型</a:t>
            </a:r>
          </a:p>
          <a:p>
            <a:pPr defTabSz="363538">
              <a:lnSpc>
                <a:spcPct val="150000"/>
              </a:lnSpc>
            </a:pPr>
            <a:r>
              <a:rPr lang="en-US" altLang="zh-CN" b="1" dirty="0"/>
              <a:t>(</a:t>
            </a:r>
            <a:r>
              <a:rPr lang="en-US" altLang="zh-CN" b="1" dirty="0" err="1"/>
              <a:t>int</a:t>
            </a:r>
            <a:r>
              <a:rPr lang="en-US" altLang="zh-CN" b="1" dirty="0"/>
              <a:t>)(</a:t>
            </a:r>
            <a:r>
              <a:rPr lang="en-US" altLang="zh-CN" b="1" dirty="0" err="1"/>
              <a:t>x+y</a:t>
            </a:r>
            <a:r>
              <a:rPr lang="en-US" altLang="zh-CN" b="1" dirty="0" smtClean="0"/>
              <a:t>)		</a:t>
            </a:r>
            <a:r>
              <a:rPr lang="zh-CN" altLang="en-US" b="1" dirty="0">
                <a:solidFill>
                  <a:srgbClr val="0070C0"/>
                </a:solidFill>
              </a:rPr>
              <a:t>将</a:t>
            </a:r>
            <a:r>
              <a:rPr lang="en-US" altLang="zh-CN" b="1" dirty="0" err="1">
                <a:solidFill>
                  <a:srgbClr val="0070C0"/>
                </a:solidFill>
              </a:rPr>
              <a:t>x+y</a:t>
            </a:r>
            <a:r>
              <a:rPr lang="zh-CN" altLang="en-US" b="1" dirty="0">
                <a:solidFill>
                  <a:srgbClr val="0070C0"/>
                </a:solidFill>
              </a:rPr>
              <a:t>的值转换成</a:t>
            </a:r>
            <a:r>
              <a:rPr lang="en-US" altLang="zh-CN" b="1" dirty="0" err="1">
                <a:solidFill>
                  <a:srgbClr val="0070C0"/>
                </a:solidFill>
              </a:rPr>
              <a:t>int</a:t>
            </a:r>
            <a:r>
              <a:rPr lang="zh-CN" altLang="en-US" b="1" dirty="0">
                <a:solidFill>
                  <a:srgbClr val="0070C0"/>
                </a:solidFill>
              </a:rPr>
              <a:t>型</a:t>
            </a:r>
          </a:p>
          <a:p>
            <a:pPr defTabSz="363538">
              <a:lnSpc>
                <a:spcPct val="150000"/>
              </a:lnSpc>
            </a:pPr>
            <a:r>
              <a:rPr lang="en-US" altLang="zh-CN" b="1" dirty="0"/>
              <a:t>(float)(5%3</a:t>
            </a:r>
            <a:r>
              <a:rPr lang="en-US" altLang="zh-CN" b="1" dirty="0" smtClean="0"/>
              <a:t>)		</a:t>
            </a:r>
            <a:r>
              <a:rPr lang="zh-CN" altLang="en-US" b="1" dirty="0">
                <a:solidFill>
                  <a:srgbClr val="0070C0"/>
                </a:solidFill>
              </a:rPr>
              <a:t>将</a:t>
            </a:r>
            <a:r>
              <a:rPr lang="en-US" altLang="zh-CN" b="1" dirty="0">
                <a:solidFill>
                  <a:srgbClr val="0070C0"/>
                </a:solidFill>
              </a:rPr>
              <a:t>5%3</a:t>
            </a:r>
            <a:r>
              <a:rPr lang="zh-CN" altLang="en-US" b="1" dirty="0">
                <a:solidFill>
                  <a:srgbClr val="0070C0"/>
                </a:solidFill>
              </a:rPr>
              <a:t>的值转换成</a:t>
            </a:r>
            <a:r>
              <a:rPr lang="en-US" altLang="zh-CN" b="1" dirty="0">
                <a:solidFill>
                  <a:srgbClr val="0070C0"/>
                </a:solidFill>
              </a:rPr>
              <a:t>float</a:t>
            </a:r>
            <a:r>
              <a:rPr lang="zh-CN" altLang="en-US" b="1" dirty="0">
                <a:solidFill>
                  <a:srgbClr val="0070C0"/>
                </a:solidFill>
              </a:rPr>
              <a:t>型</a:t>
            </a:r>
          </a:p>
          <a:p>
            <a:pPr defTabSz="363538">
              <a:lnSpc>
                <a:spcPct val="150000"/>
              </a:lnSpc>
            </a:pPr>
            <a:r>
              <a:rPr lang="en-US" altLang="zh-CN" b="1" dirty="0"/>
              <a:t>(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)</a:t>
            </a:r>
            <a:r>
              <a:rPr lang="en-US" altLang="zh-CN" b="1" dirty="0" err="1" smtClean="0"/>
              <a:t>x+y</a:t>
            </a:r>
            <a:r>
              <a:rPr lang="en-US" altLang="zh-CN" b="1" dirty="0" smtClean="0"/>
              <a:t>		</a:t>
            </a:r>
            <a:r>
              <a:rPr lang="zh-CN" altLang="en-US" b="1" dirty="0">
                <a:solidFill>
                  <a:srgbClr val="0070C0"/>
                </a:solidFill>
              </a:rPr>
              <a:t>只将</a:t>
            </a:r>
            <a:r>
              <a:rPr lang="en-US" altLang="zh-CN" b="1" dirty="0">
                <a:solidFill>
                  <a:srgbClr val="0070C0"/>
                </a:solidFill>
              </a:rPr>
              <a:t>x</a:t>
            </a:r>
            <a:r>
              <a:rPr lang="zh-CN" altLang="en-US" b="1" dirty="0">
                <a:solidFill>
                  <a:srgbClr val="0070C0"/>
                </a:solidFill>
              </a:rPr>
              <a:t>转换成整型，然后与</a:t>
            </a:r>
            <a:r>
              <a:rPr lang="en-US" altLang="zh-CN" b="1" dirty="0">
                <a:solidFill>
                  <a:srgbClr val="0070C0"/>
                </a:solidFill>
              </a:rPr>
              <a:t>y</a:t>
            </a:r>
            <a:r>
              <a:rPr lang="zh-CN" altLang="en-US" b="1" dirty="0">
                <a:solidFill>
                  <a:srgbClr val="0070C0"/>
                </a:solidFill>
              </a:rPr>
              <a:t>相加</a:t>
            </a:r>
            <a:endParaRPr lang="en-US" altLang="zh-CN" b="1" dirty="0">
              <a:solidFill>
                <a:srgbClr val="0070C0"/>
              </a:solidFill>
            </a:endParaRPr>
          </a:p>
          <a:p>
            <a:pPr defTabSz="363538">
              <a:lnSpc>
                <a:spcPct val="150000"/>
              </a:lnSpc>
            </a:pPr>
            <a:endParaRPr lang="en-US" altLang="zh-CN" b="1" dirty="0" smtClean="0"/>
          </a:p>
          <a:p>
            <a:pPr defTabSz="363538">
              <a:lnSpc>
                <a:spcPct val="150000"/>
              </a:lnSpc>
            </a:pPr>
            <a:r>
              <a:rPr lang="en-US" altLang="zh-CN" b="1" dirty="0" err="1"/>
              <a:t>int</a:t>
            </a:r>
            <a:r>
              <a:rPr lang="en-US" altLang="zh-CN" b="1" dirty="0"/>
              <a:t> a; float </a:t>
            </a:r>
            <a:r>
              <a:rPr lang="en-US" altLang="zh-CN" b="1" dirty="0" err="1"/>
              <a:t>x,y;double</a:t>
            </a:r>
            <a:r>
              <a:rPr lang="en-US" altLang="zh-CN" b="1" dirty="0"/>
              <a:t> b</a:t>
            </a:r>
            <a:r>
              <a:rPr lang="en-US" altLang="zh-CN" b="1" dirty="0" smtClean="0"/>
              <a:t>;</a:t>
            </a:r>
            <a:endParaRPr lang="zh-CN" altLang="en-US" b="1" dirty="0"/>
          </a:p>
          <a:p>
            <a:pPr defTabSz="363538">
              <a:lnSpc>
                <a:spcPct val="150000"/>
              </a:lnSpc>
            </a:pPr>
            <a:r>
              <a:rPr lang="en-US" altLang="zh-CN" b="1" dirty="0"/>
              <a:t>a=(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)x</a:t>
            </a:r>
          </a:p>
          <a:p>
            <a:pPr defTabSz="363538">
              <a:lnSpc>
                <a:spcPct val="150000"/>
              </a:lnSpc>
            </a:pPr>
            <a:r>
              <a:rPr lang="zh-CN" altLang="en-US" b="1" dirty="0">
                <a:solidFill>
                  <a:srgbClr val="0070C0"/>
                </a:solidFill>
              </a:rPr>
              <a:t>进行强制类型运算</a:t>
            </a:r>
            <a:r>
              <a:rPr lang="en-US" altLang="zh-CN" b="1" dirty="0">
                <a:solidFill>
                  <a:srgbClr val="0070C0"/>
                </a:solidFill>
              </a:rPr>
              <a:t>(</a:t>
            </a:r>
            <a:r>
              <a:rPr lang="en-US" altLang="zh-CN" b="1" dirty="0" err="1">
                <a:solidFill>
                  <a:srgbClr val="0070C0"/>
                </a:solidFill>
              </a:rPr>
              <a:t>int</a:t>
            </a:r>
            <a:r>
              <a:rPr lang="en-US" altLang="zh-CN" b="1" dirty="0">
                <a:solidFill>
                  <a:srgbClr val="0070C0"/>
                </a:solidFill>
              </a:rPr>
              <a:t>)x</a:t>
            </a:r>
            <a:r>
              <a:rPr lang="zh-CN" altLang="en-US" b="1" dirty="0">
                <a:solidFill>
                  <a:srgbClr val="0070C0"/>
                </a:solidFill>
              </a:rPr>
              <a:t>后得到一个</a:t>
            </a:r>
            <a:r>
              <a:rPr lang="en-US" altLang="zh-CN" b="1" dirty="0" err="1">
                <a:solidFill>
                  <a:srgbClr val="0070C0"/>
                </a:solidFill>
              </a:rPr>
              <a:t>int</a:t>
            </a:r>
            <a:r>
              <a:rPr lang="zh-CN" altLang="en-US" b="1" dirty="0">
                <a:solidFill>
                  <a:srgbClr val="0070C0"/>
                </a:solidFill>
              </a:rPr>
              <a:t>类型的临时值，它的值等于ｘ的整数部分，把它赋给</a:t>
            </a:r>
            <a:r>
              <a:rPr lang="en-US" altLang="zh-CN" b="1" dirty="0">
                <a:solidFill>
                  <a:srgbClr val="0070C0"/>
                </a:solidFill>
              </a:rPr>
              <a:t>a</a:t>
            </a:r>
            <a:r>
              <a:rPr lang="zh-CN" altLang="en-US" b="1" dirty="0">
                <a:solidFill>
                  <a:srgbClr val="0070C0"/>
                </a:solidFill>
              </a:rPr>
              <a:t>，注意</a:t>
            </a:r>
            <a:r>
              <a:rPr lang="en-US" altLang="zh-CN" b="1" dirty="0">
                <a:solidFill>
                  <a:srgbClr val="0070C0"/>
                </a:solidFill>
              </a:rPr>
              <a:t>x</a:t>
            </a:r>
            <a:r>
              <a:rPr lang="zh-CN" altLang="en-US" b="1" dirty="0">
                <a:solidFill>
                  <a:srgbClr val="0070C0"/>
                </a:solidFill>
              </a:rPr>
              <a:t>的值和类型都未变化，仍为</a:t>
            </a:r>
            <a:r>
              <a:rPr lang="en-US" altLang="zh-CN" b="1" dirty="0">
                <a:solidFill>
                  <a:srgbClr val="0070C0"/>
                </a:solidFill>
              </a:rPr>
              <a:t>float</a:t>
            </a:r>
            <a:r>
              <a:rPr lang="zh-CN" altLang="en-US" b="1" dirty="0">
                <a:solidFill>
                  <a:srgbClr val="0070C0"/>
                </a:solidFill>
              </a:rPr>
              <a:t>型。该临时值在赋值后就不再存在了。</a:t>
            </a:r>
          </a:p>
        </p:txBody>
      </p:sp>
    </p:spTree>
    <p:extLst>
      <p:ext uri="{BB962C8B-B14F-4D97-AF65-F5344CB8AC3E}">
        <p14:creationId xmlns:p14="http://schemas.microsoft.com/office/powerpoint/2010/main" val="301476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2" name="Rectangle 7"/>
          <p:cNvSpPr>
            <a:spLocks noChangeArrowheads="1"/>
          </p:cNvSpPr>
          <p:nvPr/>
        </p:nvSpPr>
        <p:spPr bwMode="auto">
          <a:xfrm>
            <a:off x="2179638" y="446088"/>
            <a:ext cx="7759700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3200" dirty="0" smtClean="0">
                <a:solidFill>
                  <a:schemeClr val="tx1"/>
                </a:solidFill>
                <a:latin typeface="隶书" panose="02010509060101010101" pitchFamily="49" charset="-122"/>
              </a:rPr>
              <a:t>逗号</a:t>
            </a:r>
            <a:r>
              <a:rPr lang="zh-CN" altLang="en-US" sz="3200" dirty="0">
                <a:solidFill>
                  <a:schemeClr val="tx1"/>
                </a:solidFill>
                <a:latin typeface="隶书" panose="02010509060101010101" pitchFamily="49" charset="-122"/>
              </a:rPr>
              <a:t>运算符和逗号表达式</a:t>
            </a:r>
            <a:endParaRPr lang="zh-CN" altLang="en-US" sz="3200" dirty="0">
              <a:solidFill>
                <a:schemeClr val="tx1"/>
              </a:solidFill>
            </a:endParaRP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schemeClr val="tx1"/>
                </a:solidFill>
              </a:rPr>
              <a:t>形式：</a:t>
            </a:r>
            <a:r>
              <a:rPr lang="zh-CN" altLang="en-US" sz="2400" dirty="0">
                <a:solidFill>
                  <a:srgbClr val="3333FF"/>
                </a:solidFill>
              </a:rPr>
              <a:t>表达式</a:t>
            </a:r>
            <a:r>
              <a:rPr lang="en-US" altLang="zh-CN" sz="2400" dirty="0">
                <a:solidFill>
                  <a:srgbClr val="3333FF"/>
                </a:solidFill>
              </a:rPr>
              <a:t>1</a:t>
            </a:r>
            <a:r>
              <a:rPr lang="en-US" altLang="zh-CN" sz="2400" dirty="0">
                <a:solidFill>
                  <a:srgbClr val="FF0000"/>
                </a:solidFill>
              </a:rPr>
              <a:t>,</a:t>
            </a:r>
            <a:r>
              <a:rPr lang="zh-CN" altLang="en-US" sz="2400" dirty="0">
                <a:solidFill>
                  <a:srgbClr val="3333FF"/>
                </a:solidFill>
              </a:rPr>
              <a:t>表达式</a:t>
            </a:r>
            <a:r>
              <a:rPr lang="en-US" altLang="zh-CN" sz="2400" dirty="0">
                <a:solidFill>
                  <a:srgbClr val="3333FF"/>
                </a:solidFill>
              </a:rPr>
              <a:t>2</a:t>
            </a:r>
            <a:r>
              <a:rPr lang="en-US" altLang="zh-CN" sz="2400" dirty="0">
                <a:solidFill>
                  <a:srgbClr val="FF0000"/>
                </a:solidFill>
              </a:rPr>
              <a:t>,</a:t>
            </a:r>
            <a:r>
              <a:rPr lang="en-US" altLang="zh-CN" sz="2400" dirty="0">
                <a:solidFill>
                  <a:srgbClr val="3333FF"/>
                </a:solidFill>
              </a:rPr>
              <a:t>……</a:t>
            </a:r>
            <a:r>
              <a:rPr lang="zh-CN" altLang="en-US" sz="2400" dirty="0">
                <a:solidFill>
                  <a:srgbClr val="3333FF"/>
                </a:solidFill>
              </a:rPr>
              <a:t>表达式</a:t>
            </a:r>
            <a:r>
              <a:rPr lang="en-US" altLang="zh-CN" sz="2400" dirty="0">
                <a:solidFill>
                  <a:srgbClr val="3333FF"/>
                </a:solidFill>
              </a:rPr>
              <a:t>n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schemeClr val="tx1"/>
                </a:solidFill>
              </a:rPr>
              <a:t>结合性</a:t>
            </a:r>
            <a:r>
              <a:rPr lang="en-US" altLang="zh-CN" sz="2400" dirty="0">
                <a:solidFill>
                  <a:schemeClr val="tx1"/>
                </a:solidFill>
              </a:rPr>
              <a:t>:</a:t>
            </a:r>
            <a:r>
              <a:rPr lang="zh-CN" altLang="en-US" sz="2400" dirty="0">
                <a:solidFill>
                  <a:schemeClr val="tx1"/>
                </a:solidFill>
              </a:rPr>
              <a:t>从左向右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schemeClr val="tx1"/>
                </a:solidFill>
              </a:rPr>
              <a:t>优先级</a:t>
            </a:r>
            <a:r>
              <a:rPr lang="en-US" altLang="zh-CN" sz="2400" dirty="0">
                <a:solidFill>
                  <a:schemeClr val="tx1"/>
                </a:solidFill>
              </a:rPr>
              <a:t>: </a:t>
            </a:r>
            <a:r>
              <a:rPr lang="en-US" altLang="zh-CN" sz="2400" dirty="0">
                <a:solidFill>
                  <a:srgbClr val="FF0000"/>
                </a:solidFill>
              </a:rPr>
              <a:t>15</a:t>
            </a:r>
            <a:r>
              <a:rPr lang="zh-CN" altLang="en-US" sz="2400" dirty="0">
                <a:solidFill>
                  <a:srgbClr val="FF0000"/>
                </a:solidFill>
              </a:rPr>
              <a:t>，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级别最低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schemeClr val="tx1"/>
                </a:solidFill>
              </a:rPr>
              <a:t>逗号表达式</a:t>
            </a:r>
            <a:r>
              <a:rPr lang="zh-CN" altLang="zh-CN" sz="2400" dirty="0">
                <a:solidFill>
                  <a:schemeClr val="tx1"/>
                </a:solidFill>
              </a:rPr>
              <a:t>的值：等于表达式</a:t>
            </a:r>
            <a:r>
              <a:rPr lang="en-US" altLang="zh-CN" sz="2400" dirty="0">
                <a:solidFill>
                  <a:schemeClr val="tx1"/>
                </a:solidFill>
              </a:rPr>
              <a:t>n</a:t>
            </a:r>
            <a:r>
              <a:rPr lang="zh-CN" altLang="zh-CN" sz="2400" dirty="0">
                <a:solidFill>
                  <a:schemeClr val="tx1"/>
                </a:solidFill>
              </a:rPr>
              <a:t>的值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schemeClr val="tx1"/>
                </a:solidFill>
              </a:rPr>
              <a:t>用途：</a:t>
            </a:r>
            <a:r>
              <a:rPr lang="zh-CN" altLang="zh-CN" sz="2400" dirty="0">
                <a:solidFill>
                  <a:schemeClr val="tx1"/>
                </a:solidFill>
              </a:rPr>
              <a:t>常用于循环</a:t>
            </a:r>
            <a:r>
              <a:rPr lang="en-US" altLang="zh-CN" sz="2400" dirty="0">
                <a:solidFill>
                  <a:schemeClr val="tx1"/>
                </a:solidFill>
              </a:rPr>
              <a:t>for</a:t>
            </a:r>
            <a:r>
              <a:rPr lang="zh-CN" altLang="zh-CN" sz="2400" dirty="0">
                <a:solidFill>
                  <a:schemeClr val="tx1"/>
                </a:solidFill>
              </a:rPr>
              <a:t>语句中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82280" name="Text Box 8"/>
          <p:cNvSpPr txBox="1">
            <a:spLocks noChangeArrowheads="1"/>
          </p:cNvSpPr>
          <p:nvPr/>
        </p:nvSpPr>
        <p:spPr bwMode="auto">
          <a:xfrm>
            <a:off x="2330450" y="3282950"/>
            <a:ext cx="8121650" cy="2686050"/>
          </a:xfrm>
          <a:prstGeom prst="rect">
            <a:avLst/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1">
              <a:spcBef>
                <a:spcPct val="0"/>
              </a:spcBef>
            </a:pPr>
            <a:r>
              <a:rPr lang="zh-CN" altLang="en-US" sz="2400" b="0" dirty="0">
                <a:solidFill>
                  <a:schemeClr val="tx1"/>
                </a:solidFill>
                <a:ea typeface="宋体" panose="02010600030101010101" pitchFamily="2" charset="-122"/>
              </a:rPr>
              <a:t>例   </a:t>
            </a:r>
            <a:r>
              <a:rPr lang="en-US" altLang="zh-CN" sz="2400" b="0" dirty="0">
                <a:solidFill>
                  <a:schemeClr val="tx1"/>
                </a:solidFill>
                <a:ea typeface="宋体" panose="02010600030101010101" pitchFamily="2" charset="-122"/>
              </a:rPr>
              <a:t>a=3*5,a*4</a:t>
            </a:r>
          </a:p>
          <a:p>
            <a:pPr lvl="1">
              <a:spcBef>
                <a:spcPct val="0"/>
              </a:spcBef>
            </a:pPr>
            <a:r>
              <a:rPr lang="en-US" altLang="zh-CN" sz="2400" b="0" dirty="0">
                <a:solidFill>
                  <a:schemeClr val="tx1"/>
                </a:solidFill>
                <a:ea typeface="宋体" panose="02010600030101010101" pitchFamily="2" charset="-122"/>
              </a:rPr>
              <a:t>       a=3*5,a*4,a+5</a:t>
            </a:r>
          </a:p>
          <a:p>
            <a:pPr lvl="1">
              <a:spcBef>
                <a:spcPct val="0"/>
              </a:spcBef>
            </a:pPr>
            <a:r>
              <a:rPr lang="zh-CN" altLang="zh-CN" sz="2400" b="0" dirty="0">
                <a:solidFill>
                  <a:schemeClr val="tx1"/>
                </a:solidFill>
                <a:ea typeface="宋体" panose="02010600030101010101" pitchFamily="2" charset="-122"/>
              </a:rPr>
              <a:t>例 </a:t>
            </a:r>
            <a:r>
              <a:rPr lang="zh-CN" altLang="en-US" sz="2400" b="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zh-CN" sz="2400" b="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ea typeface="宋体" panose="02010600030101010101" pitchFamily="2" charset="-122"/>
              </a:rPr>
              <a:t>x=(a=3,6*3)</a:t>
            </a:r>
          </a:p>
          <a:p>
            <a:pPr lvl="1">
              <a:spcBef>
                <a:spcPct val="0"/>
              </a:spcBef>
            </a:pPr>
            <a:r>
              <a:rPr lang="en-US" altLang="zh-CN" sz="2400" b="0" dirty="0">
                <a:solidFill>
                  <a:schemeClr val="tx1"/>
                </a:solidFill>
                <a:ea typeface="宋体" panose="02010600030101010101" pitchFamily="2" charset="-122"/>
              </a:rPr>
              <a:t>       x=a=3,6*a</a:t>
            </a:r>
          </a:p>
          <a:p>
            <a:pPr lvl="1">
              <a:spcBef>
                <a:spcPct val="0"/>
              </a:spcBef>
            </a:pPr>
            <a:r>
              <a:rPr lang="zh-CN" altLang="zh-CN" sz="2400" b="0" dirty="0">
                <a:solidFill>
                  <a:schemeClr val="tx1"/>
                </a:solidFill>
                <a:ea typeface="宋体" panose="02010600030101010101" pitchFamily="2" charset="-122"/>
              </a:rPr>
              <a:t>例   </a:t>
            </a:r>
            <a:r>
              <a:rPr lang="en-US" altLang="zh-CN" sz="2400" b="0" dirty="0">
                <a:solidFill>
                  <a:schemeClr val="tx1"/>
                </a:solidFill>
                <a:ea typeface="宋体" panose="02010600030101010101" pitchFamily="2" charset="-122"/>
              </a:rPr>
              <a:t>a=1;b=2;c=3;</a:t>
            </a:r>
          </a:p>
          <a:p>
            <a:pPr lvl="1">
              <a:spcBef>
                <a:spcPct val="0"/>
              </a:spcBef>
            </a:pPr>
            <a:r>
              <a:rPr lang="en-US" altLang="zh-CN" sz="2400" b="0" dirty="0">
                <a:solidFill>
                  <a:schemeClr val="tx1"/>
                </a:solidFill>
                <a:ea typeface="宋体" panose="02010600030101010101" pitchFamily="2" charset="-122"/>
              </a:rPr>
              <a:t>       </a:t>
            </a:r>
            <a:r>
              <a:rPr lang="en-US" altLang="zh-CN" sz="2400" b="0" dirty="0" err="1">
                <a:solidFill>
                  <a:schemeClr val="tx1"/>
                </a:solidFill>
                <a:ea typeface="宋体" panose="02010600030101010101" pitchFamily="2" charset="-122"/>
              </a:rPr>
              <a:t>printf</a:t>
            </a:r>
            <a:r>
              <a:rPr lang="en-US" altLang="zh-CN" sz="2400" b="0" dirty="0">
                <a:solidFill>
                  <a:schemeClr val="tx1"/>
                </a:solidFill>
                <a:ea typeface="宋体" panose="02010600030101010101" pitchFamily="2" charset="-122"/>
              </a:rPr>
              <a:t>(“%d,%d,%d”,</a:t>
            </a:r>
            <a:r>
              <a:rPr lang="en-US" altLang="zh-CN" sz="2400" b="0" dirty="0" err="1">
                <a:solidFill>
                  <a:schemeClr val="tx1"/>
                </a:solidFill>
                <a:ea typeface="宋体" panose="02010600030101010101" pitchFamily="2" charset="-122"/>
              </a:rPr>
              <a:t>a,b,c</a:t>
            </a:r>
            <a:r>
              <a:rPr lang="en-US" altLang="zh-CN" sz="2400" b="0" dirty="0">
                <a:solidFill>
                  <a:schemeClr val="tx1"/>
                </a:solidFill>
                <a:ea typeface="宋体" panose="02010600030101010101" pitchFamily="2" charset="-122"/>
              </a:rPr>
              <a:t>);   </a:t>
            </a:r>
          </a:p>
          <a:p>
            <a:pPr lvl="1">
              <a:spcBef>
                <a:spcPct val="0"/>
              </a:spcBef>
            </a:pPr>
            <a:r>
              <a:rPr lang="en-US" altLang="zh-CN" sz="2400" b="0" dirty="0">
                <a:solidFill>
                  <a:schemeClr val="tx1"/>
                </a:solidFill>
                <a:ea typeface="宋体" panose="02010600030101010101" pitchFamily="2" charset="-122"/>
              </a:rPr>
              <a:t>       </a:t>
            </a:r>
            <a:r>
              <a:rPr lang="en-US" altLang="zh-CN" sz="2400" b="0" dirty="0" err="1">
                <a:solidFill>
                  <a:schemeClr val="tx1"/>
                </a:solidFill>
                <a:ea typeface="宋体" panose="02010600030101010101" pitchFamily="2" charset="-122"/>
              </a:rPr>
              <a:t>printf</a:t>
            </a:r>
            <a:r>
              <a:rPr lang="en-US" altLang="zh-CN" sz="2400" b="0" dirty="0">
                <a:solidFill>
                  <a:schemeClr val="tx1"/>
                </a:solidFill>
                <a:ea typeface="宋体" panose="02010600030101010101" pitchFamily="2" charset="-122"/>
              </a:rPr>
              <a:t>(“%</a:t>
            </a:r>
            <a:r>
              <a:rPr lang="en-US" altLang="zh-CN" sz="2400" b="0" dirty="0" err="1">
                <a:solidFill>
                  <a:schemeClr val="tx1"/>
                </a:solidFill>
                <a:ea typeface="宋体" panose="02010600030101010101" pitchFamily="2" charset="-122"/>
              </a:rPr>
              <a:t>d,%d,%d</a:t>
            </a:r>
            <a:r>
              <a:rPr lang="en-US" altLang="zh-CN" sz="2400" b="0" dirty="0">
                <a:solidFill>
                  <a:schemeClr val="tx1"/>
                </a:solidFill>
                <a:ea typeface="宋体" panose="02010600030101010101" pitchFamily="2" charset="-122"/>
              </a:rPr>
              <a:t>”,(</a:t>
            </a:r>
            <a:r>
              <a:rPr lang="en-US" altLang="zh-CN" sz="2400" b="0" dirty="0" err="1">
                <a:solidFill>
                  <a:schemeClr val="tx1"/>
                </a:solidFill>
                <a:ea typeface="宋体" panose="02010600030101010101" pitchFamily="2" charset="-122"/>
              </a:rPr>
              <a:t>a,b,c</a:t>
            </a:r>
            <a:r>
              <a:rPr lang="en-US" altLang="zh-CN" sz="2400" b="0" dirty="0">
                <a:solidFill>
                  <a:schemeClr val="tx1"/>
                </a:solidFill>
                <a:ea typeface="宋体" panose="02010600030101010101" pitchFamily="2" charset="-122"/>
              </a:rPr>
              <a:t>),</a:t>
            </a:r>
            <a:r>
              <a:rPr lang="en-US" altLang="zh-CN" sz="2400" b="0" dirty="0" err="1">
                <a:solidFill>
                  <a:schemeClr val="tx1"/>
                </a:solidFill>
                <a:ea typeface="宋体" panose="02010600030101010101" pitchFamily="2" charset="-122"/>
              </a:rPr>
              <a:t>b,c</a:t>
            </a:r>
            <a:r>
              <a:rPr lang="en-US" altLang="zh-CN" sz="2400" b="0" dirty="0">
                <a:solidFill>
                  <a:schemeClr val="tx1"/>
                </a:solidFill>
                <a:ea typeface="宋体" panose="02010600030101010101" pitchFamily="2" charset="-122"/>
              </a:rPr>
              <a:t>);     </a:t>
            </a:r>
            <a:endParaRPr lang="en-US" altLang="zh-CN" sz="2000" b="0" dirty="0">
              <a:solidFill>
                <a:schemeClr val="tx1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sp>
        <p:nvSpPr>
          <p:cNvPr id="182281" name="Text Box 9"/>
          <p:cNvSpPr txBox="1">
            <a:spLocks noChangeArrowheads="1"/>
          </p:cNvSpPr>
          <p:nvPr/>
        </p:nvSpPr>
        <p:spPr bwMode="auto">
          <a:xfrm>
            <a:off x="6589713" y="3257550"/>
            <a:ext cx="258466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400" b="0">
                <a:solidFill>
                  <a:srgbClr val="0000FF"/>
                </a:solidFill>
                <a:ea typeface="宋体" panose="02010600030101010101" pitchFamily="2" charset="-122"/>
              </a:rPr>
              <a:t>//a=15,</a:t>
            </a:r>
            <a:r>
              <a:rPr lang="zh-CN" altLang="zh-CN" sz="2400" b="0">
                <a:solidFill>
                  <a:srgbClr val="0000FF"/>
                </a:solidFill>
                <a:ea typeface="宋体" panose="02010600030101010101" pitchFamily="2" charset="-122"/>
              </a:rPr>
              <a:t>表达式值60</a:t>
            </a:r>
            <a:endParaRPr lang="en-US" altLang="zh-CN" sz="2400" b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182282" name="Text Box 10"/>
          <p:cNvSpPr txBox="1">
            <a:spLocks noChangeArrowheads="1"/>
          </p:cNvSpPr>
          <p:nvPr/>
        </p:nvSpPr>
        <p:spPr bwMode="auto">
          <a:xfrm>
            <a:off x="6532563" y="3625850"/>
            <a:ext cx="258466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400" b="0">
                <a:solidFill>
                  <a:srgbClr val="0000FF"/>
                </a:solidFill>
                <a:ea typeface="宋体" panose="02010600030101010101" pitchFamily="2" charset="-122"/>
              </a:rPr>
              <a:t>//a=15,</a:t>
            </a:r>
            <a:r>
              <a:rPr lang="zh-CN" altLang="zh-CN" sz="2400" b="0">
                <a:solidFill>
                  <a:srgbClr val="0000FF"/>
                </a:solidFill>
                <a:ea typeface="宋体" panose="02010600030101010101" pitchFamily="2" charset="-122"/>
              </a:rPr>
              <a:t>表达式值20</a:t>
            </a:r>
            <a:endParaRPr lang="en-US" altLang="zh-CN" sz="2400" b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182283" name="Text Box 11"/>
          <p:cNvSpPr txBox="1">
            <a:spLocks noChangeArrowheads="1"/>
          </p:cNvSpPr>
          <p:nvPr/>
        </p:nvSpPr>
        <p:spPr bwMode="auto">
          <a:xfrm>
            <a:off x="5683250" y="4057650"/>
            <a:ext cx="467978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400" b="0">
                <a:solidFill>
                  <a:srgbClr val="0000FF"/>
                </a:solidFill>
                <a:ea typeface="宋体" panose="02010600030101010101" pitchFamily="2" charset="-122"/>
              </a:rPr>
              <a:t>//</a:t>
            </a:r>
            <a:r>
              <a:rPr lang="zh-CN" altLang="zh-CN" sz="2400" b="0">
                <a:solidFill>
                  <a:srgbClr val="0000FF"/>
                </a:solidFill>
                <a:ea typeface="宋体" panose="02010600030101010101" pitchFamily="2" charset="-122"/>
              </a:rPr>
              <a:t>赋值表达式，表达式值18，</a:t>
            </a:r>
            <a:r>
              <a:rPr lang="en-US" altLang="zh-CN" sz="2400" b="0">
                <a:solidFill>
                  <a:srgbClr val="0000FF"/>
                </a:solidFill>
                <a:ea typeface="宋体" panose="02010600030101010101" pitchFamily="2" charset="-122"/>
              </a:rPr>
              <a:t>x=18</a:t>
            </a:r>
          </a:p>
        </p:txBody>
      </p:sp>
      <p:sp>
        <p:nvSpPr>
          <p:cNvPr id="182284" name="Text Box 12"/>
          <p:cNvSpPr txBox="1">
            <a:spLocks noChangeArrowheads="1"/>
          </p:cNvSpPr>
          <p:nvPr/>
        </p:nvSpPr>
        <p:spPr bwMode="auto">
          <a:xfrm>
            <a:off x="5980114" y="4476750"/>
            <a:ext cx="4064231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400" b="0">
                <a:solidFill>
                  <a:srgbClr val="0000FF"/>
                </a:solidFill>
                <a:ea typeface="宋体" panose="02010600030101010101" pitchFamily="2" charset="-122"/>
              </a:rPr>
              <a:t>//</a:t>
            </a:r>
            <a:r>
              <a:rPr lang="zh-CN" altLang="zh-CN" sz="2400" b="0">
                <a:solidFill>
                  <a:srgbClr val="0000FF"/>
                </a:solidFill>
                <a:ea typeface="宋体" panose="02010600030101010101" pitchFamily="2" charset="-122"/>
              </a:rPr>
              <a:t>逗号表达式,表达式值18,</a:t>
            </a:r>
            <a:r>
              <a:rPr lang="en-US" altLang="zh-CN" sz="2400" b="0">
                <a:solidFill>
                  <a:srgbClr val="0000FF"/>
                </a:solidFill>
                <a:ea typeface="宋体" panose="02010600030101010101" pitchFamily="2" charset="-122"/>
              </a:rPr>
              <a:t>x=3</a:t>
            </a:r>
          </a:p>
        </p:txBody>
      </p:sp>
      <p:sp>
        <p:nvSpPr>
          <p:cNvPr id="182285" name="Text Box 13"/>
          <p:cNvSpPr txBox="1">
            <a:spLocks noChangeArrowheads="1"/>
          </p:cNvSpPr>
          <p:nvPr/>
        </p:nvSpPr>
        <p:spPr bwMode="auto">
          <a:xfrm>
            <a:off x="8589964" y="5105400"/>
            <a:ext cx="967229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400" b="0">
                <a:solidFill>
                  <a:srgbClr val="0000FF"/>
                </a:solidFill>
                <a:ea typeface="宋体" panose="02010600030101010101" pitchFamily="2" charset="-122"/>
              </a:rPr>
              <a:t>//1,2,3</a:t>
            </a:r>
          </a:p>
        </p:txBody>
      </p:sp>
      <p:sp>
        <p:nvSpPr>
          <p:cNvPr id="182286" name="Text Box 14"/>
          <p:cNvSpPr txBox="1">
            <a:spLocks noChangeArrowheads="1"/>
          </p:cNvSpPr>
          <p:nvPr/>
        </p:nvSpPr>
        <p:spPr bwMode="auto">
          <a:xfrm>
            <a:off x="8551864" y="5524500"/>
            <a:ext cx="967229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400" b="0">
                <a:solidFill>
                  <a:srgbClr val="0000FF"/>
                </a:solidFill>
                <a:ea typeface="宋体" panose="02010600030101010101" pitchFamily="2" charset="-122"/>
              </a:rPr>
              <a:t>//3,2,3</a:t>
            </a:r>
          </a:p>
        </p:txBody>
      </p:sp>
    </p:spTree>
    <p:extLst>
      <p:ext uri="{BB962C8B-B14F-4D97-AF65-F5344CB8AC3E}">
        <p14:creationId xmlns:p14="http://schemas.microsoft.com/office/powerpoint/2010/main" val="2350151971"/>
      </p:ext>
    </p:extLst>
  </p:cSld>
  <p:clrMapOvr>
    <a:masterClrMapping/>
  </p:clrMapOvr>
  <p:transition>
    <p:cover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22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82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82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82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82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82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82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80" grpId="0" animBg="1" autoUpdateAnimBg="0"/>
      <p:bldP spid="182281" grpId="0" build="p" autoUpdateAnimBg="0"/>
      <p:bldP spid="182282" grpId="0" build="p" autoUpdateAnimBg="0"/>
      <p:bldP spid="182283" grpId="0" build="p" autoUpdateAnimBg="0"/>
      <p:bldP spid="182284" grpId="0" build="p" autoUpdateAnimBg="0"/>
      <p:bldP spid="182285" grpId="0" build="p" autoUpdateAnimBg="0"/>
      <p:bldP spid="182286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6" name="Text Box 8"/>
          <p:cNvSpPr txBox="1">
            <a:spLocks noChangeArrowheads="1"/>
          </p:cNvSpPr>
          <p:nvPr/>
        </p:nvSpPr>
        <p:spPr bwMode="auto">
          <a:xfrm>
            <a:off x="2741613" y="742950"/>
            <a:ext cx="3281965" cy="3049169"/>
          </a:xfrm>
          <a:prstGeom prst="rect">
            <a:avLst/>
          </a:prstGeom>
          <a:solidFill>
            <a:srgbClr val="0033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bg1"/>
                </a:solidFill>
                <a:ea typeface="宋体" panose="02010600030101010101" pitchFamily="2" charset="-122"/>
              </a:rPr>
              <a:t>例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: </a:t>
            </a:r>
            <a:r>
              <a:rPr lang="zh-CN" altLang="en-US" sz="2400" dirty="0">
                <a:solidFill>
                  <a:schemeClr val="bg1"/>
                </a:solidFill>
                <a:ea typeface="宋体" panose="02010600030101010101" pitchFamily="2" charset="-122"/>
              </a:rPr>
              <a:t>逗号表达式使用</a:t>
            </a:r>
          </a:p>
          <a:p>
            <a:pPr>
              <a:spcBef>
                <a:spcPct val="0"/>
              </a:spcBef>
            </a:pPr>
            <a:r>
              <a:rPr lang="en-US" altLang="zh-CN" sz="2400" dirty="0" err="1" smtClean="0">
                <a:solidFill>
                  <a:schemeClr val="bg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 main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()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{   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x,y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=7;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   float z=4;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   x=(y=y+6,y/z);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("x=%d\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n",x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); </a:t>
            </a:r>
            <a:endParaRPr lang="en-US" altLang="zh-CN" sz="2400" dirty="0" smtClean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   return 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;</a:t>
            </a:r>
            <a:endParaRPr lang="en-US" altLang="zh-CN" sz="2400" dirty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}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6191250" y="2497139"/>
            <a:ext cx="2413000" cy="946150"/>
            <a:chOff x="2940" y="1573"/>
            <a:chExt cx="1520" cy="596"/>
          </a:xfrm>
        </p:grpSpPr>
        <p:sp>
          <p:nvSpPr>
            <p:cNvPr id="107532" name="Text Box 10"/>
            <p:cNvSpPr txBox="1">
              <a:spLocks noChangeArrowheads="1"/>
            </p:cNvSpPr>
            <p:nvPr/>
          </p:nvSpPr>
          <p:spPr bwMode="auto">
            <a:xfrm>
              <a:off x="3536" y="1878"/>
              <a:ext cx="924" cy="291"/>
            </a:xfrm>
            <a:prstGeom prst="rect">
              <a:avLst/>
            </a:prstGeom>
            <a:gradFill rotWithShape="0">
              <a:gsLst>
                <a:gs pos="0">
                  <a:srgbClr val="CCECFF"/>
                </a:gs>
                <a:gs pos="100000">
                  <a:srgbClr val="F1FAFF"/>
                </a:gs>
              </a:gsLst>
              <a:lin ang="2700000" scaled="1"/>
            </a:gra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CN" sz="2400" b="0" dirty="0">
                  <a:solidFill>
                    <a:schemeClr val="bg1"/>
                  </a:solidFill>
                  <a:ea typeface="宋体" panose="02010600030101010101" pitchFamily="2" charset="-122"/>
                </a:rPr>
                <a:t>  </a:t>
              </a:r>
              <a:r>
                <a:rPr lang="en-US" altLang="zh-CN" sz="2400" b="0" dirty="0" smtClean="0">
                  <a:solidFill>
                    <a:srgbClr val="FF0000"/>
                  </a:solidFill>
                  <a:ea typeface="宋体" panose="02010600030101010101" pitchFamily="2" charset="-122"/>
                </a:rPr>
                <a:t>x=3</a:t>
              </a:r>
              <a:endParaRPr lang="en-US" altLang="zh-CN" sz="2400" b="0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7533" name="Text Box 11"/>
            <p:cNvSpPr txBox="1">
              <a:spLocks noChangeArrowheads="1"/>
            </p:cNvSpPr>
            <p:nvPr/>
          </p:nvSpPr>
          <p:spPr bwMode="auto">
            <a:xfrm>
              <a:off x="2940" y="1573"/>
              <a:ext cx="12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lang="en-US" altLang="zh-CN" sz="2400" b="0">
                  <a:solidFill>
                    <a:srgbClr val="000000"/>
                  </a:solidFill>
                  <a:ea typeface="宋体" panose="02010600030101010101" pitchFamily="2" charset="-122"/>
                </a:rPr>
                <a:t>   </a:t>
              </a:r>
              <a:r>
                <a:rPr lang="zh-CN" altLang="zh-CN" sz="2400">
                  <a:solidFill>
                    <a:srgbClr val="000000"/>
                  </a:solidFill>
                  <a:ea typeface="宋体" panose="02010600030101010101" pitchFamily="2" charset="-122"/>
                </a:rPr>
                <a:t>运行结果：</a:t>
              </a: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060580"/>
      </p:ext>
    </p:extLst>
  </p:cSld>
  <p:clrMapOvr>
    <a:masterClrMapping/>
  </p:clrMapOvr>
  <p:transition>
    <p:cover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30" name="Rectangle 7"/>
          <p:cNvSpPr>
            <a:spLocks noChangeArrowheads="1"/>
          </p:cNvSpPr>
          <p:nvPr/>
        </p:nvSpPr>
        <p:spPr bwMode="auto">
          <a:xfrm>
            <a:off x="1509252" y="220020"/>
            <a:ext cx="77597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3200" dirty="0" smtClean="0">
                <a:solidFill>
                  <a:schemeClr val="tx1"/>
                </a:solidFill>
                <a:latin typeface="隶书" panose="02010509060101010101" pitchFamily="49" charset="-122"/>
              </a:rPr>
              <a:t>赋值</a:t>
            </a:r>
            <a:r>
              <a:rPr lang="zh-CN" altLang="en-US" sz="3200" dirty="0">
                <a:solidFill>
                  <a:schemeClr val="tx1"/>
                </a:solidFill>
                <a:latin typeface="隶书" panose="02010509060101010101" pitchFamily="49" charset="-122"/>
              </a:rPr>
              <a:t>运算符和赋值表达式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178187" name="Rectangle 11"/>
          <p:cNvSpPr>
            <a:spLocks noChangeArrowheads="1"/>
          </p:cNvSpPr>
          <p:nvPr/>
        </p:nvSpPr>
        <p:spPr bwMode="auto">
          <a:xfrm>
            <a:off x="2178050" y="981076"/>
            <a:ext cx="7759700" cy="162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schemeClr val="tx1"/>
                </a:solidFill>
                <a:latin typeface="隶书" panose="02010509060101010101" pitchFamily="49" charset="-122"/>
              </a:rPr>
              <a:t>简单赋值运算符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隶书" panose="02010509060101010101" pitchFamily="49" charset="-122"/>
              </a:rPr>
              <a:t>符号：   </a:t>
            </a:r>
            <a:r>
              <a:rPr lang="en-US" altLang="zh-CN" sz="2000" dirty="0">
                <a:solidFill>
                  <a:schemeClr val="tx1"/>
                </a:solidFill>
                <a:latin typeface="隶书" panose="02010509060101010101" pitchFamily="49" charset="-122"/>
              </a:rPr>
              <a:t>=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隶书" panose="02010509060101010101" pitchFamily="49" charset="-122"/>
              </a:rPr>
              <a:t>格式：  </a:t>
            </a:r>
            <a:r>
              <a:rPr lang="zh-CN" altLang="en-US" sz="2000" dirty="0">
                <a:solidFill>
                  <a:srgbClr val="3333FF"/>
                </a:solidFill>
                <a:latin typeface="隶书" panose="02010509060101010101" pitchFamily="49" charset="-122"/>
              </a:rPr>
              <a:t>变量标识符</a:t>
            </a:r>
            <a:r>
              <a:rPr lang="en-US" altLang="zh-CN" sz="2000" dirty="0">
                <a:solidFill>
                  <a:srgbClr val="3333FF"/>
                </a:solidFill>
                <a:latin typeface="隶书" panose="02010509060101010101" pitchFamily="49" charset="-122"/>
              </a:rPr>
              <a:t>=</a:t>
            </a:r>
            <a:r>
              <a:rPr lang="zh-CN" altLang="en-US" sz="2000" dirty="0">
                <a:solidFill>
                  <a:srgbClr val="3333FF"/>
                </a:solidFill>
                <a:latin typeface="隶书" panose="02010509060101010101" pitchFamily="49" charset="-122"/>
              </a:rPr>
              <a:t>表达式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隶书" panose="02010509060101010101" pitchFamily="49" charset="-122"/>
              </a:rPr>
              <a:t>作用：将一个数据（常量或表达式）赋给一个变量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隶书" panose="02010509060101010101" pitchFamily="49" charset="-122"/>
              </a:rPr>
              <a:t>左侧必须是变量，不能是常量或表达式</a:t>
            </a:r>
          </a:p>
        </p:txBody>
      </p:sp>
      <p:sp>
        <p:nvSpPr>
          <p:cNvPr id="178188" name="Text Box 12"/>
          <p:cNvSpPr txBox="1">
            <a:spLocks noChangeArrowheads="1"/>
          </p:cNvSpPr>
          <p:nvPr/>
        </p:nvSpPr>
        <p:spPr bwMode="auto">
          <a:xfrm>
            <a:off x="4043364" y="2928938"/>
            <a:ext cx="4952295" cy="463846"/>
          </a:xfrm>
          <a:prstGeom prst="rect">
            <a:avLst/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 b="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例  </a:t>
            </a:r>
            <a:r>
              <a:rPr lang="en-US" altLang="zh-CN" sz="2400" b="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a=3;    d=</a:t>
            </a:r>
            <a:r>
              <a:rPr lang="en-US" altLang="zh-CN" sz="2400" b="0" dirty="0" err="1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func</a:t>
            </a:r>
            <a:r>
              <a:rPr lang="en-US" altLang="zh-CN" sz="2400" b="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();    c=d+2;</a:t>
            </a:r>
          </a:p>
        </p:txBody>
      </p:sp>
      <p:sp>
        <p:nvSpPr>
          <p:cNvPr id="178202" name="Text Box 26"/>
          <p:cNvSpPr txBox="1">
            <a:spLocks noChangeArrowheads="1"/>
          </p:cNvSpPr>
          <p:nvPr/>
        </p:nvSpPr>
        <p:spPr bwMode="auto">
          <a:xfrm>
            <a:off x="4043364" y="3482975"/>
            <a:ext cx="4935537" cy="463846"/>
          </a:xfrm>
          <a:prstGeom prst="rect">
            <a:avLst/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 b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例  </a:t>
            </a:r>
            <a:r>
              <a:rPr lang="en-US" altLang="zh-CN" sz="2000" b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3=x-2*y; 	   a+b=3; </a:t>
            </a:r>
            <a:r>
              <a:rPr lang="zh-CN" altLang="en-US" sz="2400" b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2400" b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×</a:t>
            </a:r>
            <a:r>
              <a:rPr lang="zh-CN" altLang="en-US" sz="2400" b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103435" name="Rectangle 28"/>
          <p:cNvSpPr>
            <a:spLocks noChangeArrowheads="1"/>
          </p:cNvSpPr>
          <p:nvPr/>
        </p:nvSpPr>
        <p:spPr bwMode="auto">
          <a:xfrm>
            <a:off x="2063750" y="4057651"/>
            <a:ext cx="7759700" cy="115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schemeClr val="tx1"/>
                </a:solidFill>
              </a:rPr>
              <a:t>类型转换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00FF"/>
                </a:solidFill>
                <a:latin typeface="隶书" panose="02010509060101010101" pitchFamily="49" charset="-122"/>
              </a:rPr>
              <a:t>赋值转换</a:t>
            </a:r>
            <a:r>
              <a:rPr lang="zh-CN" altLang="en-US" sz="2000" dirty="0">
                <a:solidFill>
                  <a:schemeClr val="tx1"/>
                </a:solidFill>
                <a:latin typeface="隶书" panose="02010509060101010101" pitchFamily="49" charset="-122"/>
              </a:rPr>
              <a:t>规则</a:t>
            </a:r>
            <a:r>
              <a:rPr lang="en-US" altLang="zh-CN" sz="2000" dirty="0">
                <a:solidFill>
                  <a:schemeClr val="tx1"/>
                </a:solidFill>
                <a:latin typeface="隶书" panose="02010509060101010101" pitchFamily="49" charset="-122"/>
              </a:rPr>
              <a:t>:</a:t>
            </a:r>
            <a:r>
              <a:rPr lang="zh-CN" altLang="en-US" sz="2000" dirty="0">
                <a:solidFill>
                  <a:schemeClr val="tx1"/>
                </a:solidFill>
                <a:latin typeface="隶书" panose="02010509060101010101" pitchFamily="49" charset="-122"/>
              </a:rPr>
              <a:t>使赋值号右边表达式值</a:t>
            </a:r>
            <a:r>
              <a:rPr lang="zh-CN" altLang="en-US" sz="2000" dirty="0">
                <a:solidFill>
                  <a:srgbClr val="0000FF"/>
                </a:solidFill>
                <a:latin typeface="隶书" panose="02010509060101010101" pitchFamily="49" charset="-122"/>
              </a:rPr>
              <a:t>自动</a:t>
            </a:r>
            <a:r>
              <a:rPr lang="zh-CN" altLang="en-US" sz="2000" dirty="0">
                <a:solidFill>
                  <a:schemeClr val="tx1"/>
                </a:solidFill>
                <a:latin typeface="隶书" panose="02010509060101010101" pitchFamily="49" charset="-122"/>
              </a:rPr>
              <a:t>转换成其左边变量的类型</a:t>
            </a:r>
          </a:p>
        </p:txBody>
      </p:sp>
      <p:sp>
        <p:nvSpPr>
          <p:cNvPr id="178205" name="Text Box 29"/>
          <p:cNvSpPr txBox="1">
            <a:spLocks noChangeArrowheads="1"/>
          </p:cNvSpPr>
          <p:nvPr/>
        </p:nvSpPr>
        <p:spPr bwMode="auto">
          <a:xfrm>
            <a:off x="3476626" y="5175251"/>
            <a:ext cx="4073525" cy="710067"/>
          </a:xfrm>
          <a:prstGeom prst="rect">
            <a:avLst/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1">
              <a:spcBef>
                <a:spcPct val="0"/>
              </a:spcBef>
            </a:pPr>
            <a:r>
              <a:rPr lang="zh-CN" altLang="en-US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zh-CN" altLang="en-US" sz="2000" b="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en-US" altLang="zh-CN" sz="2000" b="0" dirty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float f ;   </a:t>
            </a:r>
            <a:r>
              <a:rPr lang="en-US" altLang="zh-CN" sz="2000" b="0" dirty="0" err="1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int</a:t>
            </a:r>
            <a:r>
              <a:rPr lang="en-US" altLang="zh-CN" sz="2000" b="0" dirty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i</a:t>
            </a:r>
            <a:r>
              <a:rPr lang="en-US" altLang="zh-CN" sz="2000" b="0" dirty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=10;    f=</a:t>
            </a:r>
            <a:r>
              <a:rPr lang="en-US" altLang="zh-CN" sz="2000" b="0" dirty="0" err="1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i</a:t>
            </a:r>
            <a:r>
              <a:rPr lang="en-US" altLang="zh-CN" sz="2000" b="0" dirty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;</a:t>
            </a:r>
          </a:p>
          <a:p>
            <a:pPr lvl="2">
              <a:spcBef>
                <a:spcPct val="0"/>
              </a:spcBef>
            </a:pPr>
            <a:r>
              <a:rPr lang="zh-CN" altLang="en-US" sz="20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则</a:t>
            </a:r>
            <a:r>
              <a:rPr lang="zh-CN" altLang="en-US" sz="2000" b="0" dirty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   </a:t>
            </a:r>
            <a:r>
              <a:rPr lang="en-US" altLang="zh-CN" sz="2000" b="0" dirty="0">
                <a:solidFill>
                  <a:srgbClr val="0000FF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f=10.0</a:t>
            </a:r>
            <a:endParaRPr lang="en-US" altLang="zh-CN" sz="24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8206" name="Text Box 30"/>
          <p:cNvSpPr txBox="1">
            <a:spLocks noChangeArrowheads="1"/>
          </p:cNvSpPr>
          <p:nvPr/>
        </p:nvSpPr>
        <p:spPr bwMode="auto">
          <a:xfrm>
            <a:off x="6276976" y="5900738"/>
            <a:ext cx="2752725" cy="707886"/>
          </a:xfrm>
          <a:prstGeom prst="rect">
            <a:avLst/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0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例  </a:t>
            </a:r>
            <a:r>
              <a:rPr lang="en-US" altLang="zh-CN" sz="2000" b="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0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; 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0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sz="2000" b="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=2.56;    //</a:t>
            </a:r>
            <a:r>
              <a:rPr lang="zh-CN" altLang="zh-CN" sz="2000" b="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结果</a:t>
            </a:r>
            <a:r>
              <a:rPr lang="en-US" altLang="zh-CN" sz="2000" b="0" dirty="0" err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b="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=2</a:t>
            </a:r>
            <a:r>
              <a:rPr lang="en-US" altLang="zh-CN" sz="20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93313688"/>
      </p:ext>
    </p:extLst>
  </p:cSld>
  <p:clrMapOvr>
    <a:masterClrMapping/>
  </p:clrMapOvr>
  <p:transition>
    <p:cover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81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781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782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782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782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7" grpId="0" autoUpdateAnimBg="0"/>
      <p:bldP spid="178188" grpId="0" animBg="1" autoUpdateAnimBg="0"/>
      <p:bldP spid="178202" grpId="0" animBg="1" autoUpdateAnimBg="0"/>
      <p:bldP spid="178205" grpId="0" animBg="1" autoUpdateAnimBg="0"/>
      <p:bldP spid="178206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964" name="Rectangle 4"/>
          <p:cNvSpPr>
            <a:spLocks noChangeArrowheads="1"/>
          </p:cNvSpPr>
          <p:nvPr/>
        </p:nvSpPr>
        <p:spPr bwMode="auto">
          <a:xfrm>
            <a:off x="1058863" y="1179910"/>
            <a:ext cx="11020066" cy="280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lvl="2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schemeClr val="tx1"/>
                </a:solidFill>
                <a:latin typeface="隶书" panose="02010509060101010101" pitchFamily="49" charset="-122"/>
                <a:sym typeface="Wingdings" panose="05000000000000000000" pitchFamily="2" charset="2"/>
              </a:rPr>
              <a:t>复合赋值</a:t>
            </a:r>
            <a:r>
              <a:rPr lang="zh-CN" altLang="en-US" sz="2400" dirty="0" smtClean="0">
                <a:solidFill>
                  <a:schemeClr val="tx1"/>
                </a:solidFill>
                <a:latin typeface="隶书" panose="02010509060101010101" pitchFamily="49" charset="-122"/>
                <a:sym typeface="Wingdings" panose="05000000000000000000" pitchFamily="2" charset="2"/>
              </a:rPr>
              <a:t>运算符：</a:t>
            </a:r>
            <a:r>
              <a:rPr lang="zh-CN" altLang="en-US" sz="2400" dirty="0"/>
              <a:t>在赋值符“</a:t>
            </a:r>
            <a:r>
              <a:rPr lang="en-US" altLang="zh-CN" sz="2400" dirty="0"/>
              <a:t>=”</a:t>
            </a:r>
            <a:r>
              <a:rPr lang="zh-CN" altLang="en-US" sz="2400" dirty="0"/>
              <a:t>之前加上其他运算符，可以构成复合的运算符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lvl="2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schemeClr val="tx1"/>
                </a:solidFill>
                <a:latin typeface="隶书" panose="02010509060101010101" pitchFamily="49" charset="-122"/>
                <a:sym typeface="Wingdings" panose="05000000000000000000" pitchFamily="2" charset="2"/>
              </a:rPr>
              <a:t>种类：</a:t>
            </a:r>
            <a:r>
              <a:rPr lang="zh-CN" altLang="en-US" sz="2400" dirty="0">
                <a:solidFill>
                  <a:schemeClr val="tx1"/>
                </a:solidFill>
                <a:latin typeface="隶书" panose="02010509060101010101" pitchFamily="49" charset="-122"/>
              </a:rPr>
              <a:t>共10个</a:t>
            </a:r>
            <a:r>
              <a:rPr lang="en-US" altLang="zh-CN" sz="2400" dirty="0">
                <a:solidFill>
                  <a:schemeClr val="tx1"/>
                </a:solidFill>
                <a:latin typeface="隶书" panose="02010509060101010101" pitchFamily="49" charset="-122"/>
              </a:rPr>
              <a:t>,</a:t>
            </a:r>
            <a:r>
              <a:rPr lang="zh-CN" altLang="en-US" sz="2400" dirty="0">
                <a:solidFill>
                  <a:schemeClr val="tx1"/>
                </a:solidFill>
                <a:latin typeface="隶书" panose="02010509060101010101" pitchFamily="49" charset="-122"/>
              </a:rPr>
              <a:t>由赋值运算符与算术、位移、位逻辑运算符</a:t>
            </a:r>
            <a:r>
              <a:rPr lang="zh-CN" altLang="en-US" sz="2400" dirty="0" smtClean="0">
                <a:solidFill>
                  <a:schemeClr val="tx1"/>
                </a:solidFill>
                <a:latin typeface="隶书" panose="02010509060101010101" pitchFamily="49" charset="-122"/>
              </a:rPr>
              <a:t>组成</a:t>
            </a:r>
            <a:endParaRPr lang="zh-CN" altLang="en-US" sz="2400" dirty="0">
              <a:solidFill>
                <a:schemeClr val="tx1"/>
              </a:solidFill>
              <a:latin typeface="隶书" panose="02010509060101010101" pitchFamily="49" charset="-122"/>
              <a:sym typeface="Wingdings" panose="05000000000000000000" pitchFamily="2" charset="2"/>
            </a:endParaRPr>
          </a:p>
          <a:p>
            <a:pPr marL="914400" lvl="5">
              <a:lnSpc>
                <a:spcPct val="150000"/>
              </a:lnSpc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en-US" altLang="zh-CN" sz="2000" b="0" dirty="0" smtClean="0">
                <a:solidFill>
                  <a:srgbClr val="0000FF"/>
                </a:solidFill>
                <a:latin typeface="隶书" panose="02010509060101010101" pitchFamily="49" charset="-122"/>
                <a:sym typeface="Wingdings" panose="05000000000000000000" pitchFamily="2" charset="2"/>
              </a:rPr>
              <a:t>+=  </a:t>
            </a:r>
            <a:r>
              <a:rPr lang="en-US" altLang="zh-CN" sz="2000" b="0" dirty="0">
                <a:solidFill>
                  <a:srgbClr val="0000FF"/>
                </a:solidFill>
                <a:latin typeface="隶书" panose="02010509060101010101" pitchFamily="49" charset="-122"/>
                <a:sym typeface="Wingdings" panose="05000000000000000000" pitchFamily="2" charset="2"/>
              </a:rPr>
              <a:t>-=  *=  /=  %=</a:t>
            </a:r>
            <a:r>
              <a:rPr lang="en-US" altLang="zh-CN" sz="2000" b="0" dirty="0">
                <a:solidFill>
                  <a:schemeClr val="tx1"/>
                </a:solidFill>
                <a:latin typeface="隶书" panose="02010509060101010101" pitchFamily="49" charset="-122"/>
                <a:sym typeface="Wingdings" panose="05000000000000000000" pitchFamily="2" charset="2"/>
              </a:rPr>
              <a:t> 《=  》=  &amp;=  ^=  |=</a:t>
            </a:r>
          </a:p>
          <a:p>
            <a:pPr marL="914400" lvl="5">
              <a:lnSpc>
                <a:spcPct val="150000"/>
              </a:lnSpc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隶书" panose="02010509060101010101" pitchFamily="49" charset="-122"/>
                <a:sym typeface="Wingdings" panose="05000000000000000000" pitchFamily="2" charset="2"/>
              </a:rPr>
              <a:t>含义： </a:t>
            </a:r>
            <a:r>
              <a:rPr lang="en-US" altLang="zh-CN" sz="2000" dirty="0">
                <a:solidFill>
                  <a:srgbClr val="33CC33"/>
                </a:solidFill>
                <a:latin typeface="隶书" panose="02010509060101010101" pitchFamily="49" charset="-122"/>
                <a:sym typeface="Wingdings" panose="05000000000000000000" pitchFamily="2" charset="2"/>
              </a:rPr>
              <a:t>exp1 op= exp2</a:t>
            </a:r>
            <a:r>
              <a:rPr lang="en-US" altLang="zh-CN" sz="2000" dirty="0">
                <a:solidFill>
                  <a:schemeClr val="tx1"/>
                </a:solidFill>
                <a:latin typeface="隶书" panose="02010509060101010101" pitchFamily="49" charset="-122"/>
                <a:sym typeface="Wingdings" panose="05000000000000000000" pitchFamily="2" charset="2"/>
              </a:rPr>
              <a:t>  </a:t>
            </a:r>
            <a:r>
              <a:rPr lang="en-US" altLang="zh-CN" sz="2000" dirty="0">
                <a:solidFill>
                  <a:srgbClr val="FF0000"/>
                </a:solidFill>
                <a:latin typeface="隶书" panose="02010509060101010101" pitchFamily="49" charset="-122"/>
                <a:sym typeface="Wingdings" panose="05000000000000000000" pitchFamily="2" charset="2"/>
              </a:rPr>
              <a:t>exp1 = exp1  op  </a:t>
            </a:r>
            <a:r>
              <a:rPr lang="en-US" altLang="zh-CN" sz="2000" dirty="0" smtClean="0">
                <a:solidFill>
                  <a:srgbClr val="FF0000"/>
                </a:solidFill>
                <a:latin typeface="隶书" panose="02010509060101010101" pitchFamily="49" charset="-122"/>
                <a:sym typeface="Wingdings" panose="05000000000000000000" pitchFamily="2" charset="2"/>
              </a:rPr>
              <a:t>exp2</a:t>
            </a:r>
            <a:endParaRPr lang="en-US" altLang="zh-CN" sz="2000" dirty="0" smtClean="0">
              <a:solidFill>
                <a:schemeClr val="tx1"/>
              </a:solidFill>
              <a:latin typeface="隶书" panose="02010509060101010101" pitchFamily="49" charset="-122"/>
              <a:sym typeface="Wingdings" panose="05000000000000000000" pitchFamily="2" charset="2"/>
            </a:endParaRPr>
          </a:p>
          <a:p>
            <a:pPr marL="0" lvl="2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schemeClr val="tx1"/>
                </a:solidFill>
                <a:latin typeface="隶书" panose="02010509060101010101" pitchFamily="49" charset="-122"/>
              </a:rPr>
              <a:t>复合运算符是一个运算符,但功能上,是两个运算符功能的组合。</a:t>
            </a:r>
          </a:p>
          <a:p>
            <a:pPr marL="914400" lvl="5">
              <a:lnSpc>
                <a:spcPct val="150000"/>
              </a:lnSpc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rgbClr val="FF0000"/>
              </a:solidFill>
              <a:latin typeface="隶书" panose="02010509060101010101" pitchFamily="49" charset="-122"/>
              <a:sym typeface="Wingdings" panose="05000000000000000000" pitchFamily="2" charset="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415203" y="4457850"/>
            <a:ext cx="2854325" cy="457200"/>
            <a:chOff x="1680" y="2561"/>
            <a:chExt cx="1798" cy="288"/>
          </a:xfrm>
        </p:grpSpPr>
        <p:sp>
          <p:nvSpPr>
            <p:cNvPr id="104460" name="AutoShape 6"/>
            <p:cNvSpPr>
              <a:spLocks noChangeArrowheads="1"/>
            </p:cNvSpPr>
            <p:nvPr/>
          </p:nvSpPr>
          <p:spPr bwMode="auto">
            <a:xfrm>
              <a:off x="2304" y="2688"/>
              <a:ext cx="422" cy="47"/>
            </a:xfrm>
            <a:prstGeom prst="leftRightArrow">
              <a:avLst>
                <a:gd name="adj1" fmla="val 50000"/>
                <a:gd name="adj2" fmla="val 17957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4461" name="Text Box 7"/>
            <p:cNvSpPr txBox="1">
              <a:spLocks noChangeArrowheads="1"/>
            </p:cNvSpPr>
            <p:nvPr/>
          </p:nvSpPr>
          <p:spPr bwMode="auto">
            <a:xfrm>
              <a:off x="1680" y="2561"/>
              <a:ext cx="5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400" b="0" dirty="0">
                  <a:solidFill>
                    <a:schemeClr val="tx1"/>
                  </a:solidFill>
                  <a:ea typeface="宋体" panose="02010600030101010101" pitchFamily="2" charset="-122"/>
                </a:rPr>
                <a:t>a+=3</a:t>
              </a:r>
            </a:p>
          </p:txBody>
        </p:sp>
        <p:sp>
          <p:nvSpPr>
            <p:cNvPr id="104462" name="Text Box 8"/>
            <p:cNvSpPr txBox="1">
              <a:spLocks noChangeArrowheads="1"/>
            </p:cNvSpPr>
            <p:nvPr/>
          </p:nvSpPr>
          <p:spPr bwMode="auto">
            <a:xfrm>
              <a:off x="2880" y="2561"/>
              <a:ext cx="5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400" b="0" dirty="0">
                  <a:solidFill>
                    <a:schemeClr val="tx1"/>
                  </a:solidFill>
                  <a:ea typeface="宋体" panose="02010600030101010101" pitchFamily="2" charset="-122"/>
                </a:rPr>
                <a:t>a=a+3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297728" y="4924575"/>
            <a:ext cx="3397250" cy="457200"/>
            <a:chOff x="1680" y="2753"/>
            <a:chExt cx="2140" cy="288"/>
          </a:xfrm>
        </p:grpSpPr>
        <p:sp>
          <p:nvSpPr>
            <p:cNvPr id="104457" name="AutoShape 10"/>
            <p:cNvSpPr>
              <a:spLocks noChangeArrowheads="1"/>
            </p:cNvSpPr>
            <p:nvPr/>
          </p:nvSpPr>
          <p:spPr bwMode="auto">
            <a:xfrm>
              <a:off x="2304" y="2880"/>
              <a:ext cx="422" cy="47"/>
            </a:xfrm>
            <a:prstGeom prst="leftRightArrow">
              <a:avLst>
                <a:gd name="adj1" fmla="val 50000"/>
                <a:gd name="adj2" fmla="val 17957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4458" name="Text Box 11"/>
            <p:cNvSpPr txBox="1">
              <a:spLocks noChangeArrowheads="1"/>
            </p:cNvSpPr>
            <p:nvPr/>
          </p:nvSpPr>
          <p:spPr bwMode="auto">
            <a:xfrm>
              <a:off x="1680" y="2753"/>
              <a:ext cx="7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400" b="0" dirty="0">
                  <a:solidFill>
                    <a:schemeClr val="tx1"/>
                  </a:solidFill>
                  <a:ea typeface="宋体" panose="02010600030101010101" pitchFamily="2" charset="-122"/>
                </a:rPr>
                <a:t>x*=y+8</a:t>
              </a:r>
            </a:p>
          </p:txBody>
        </p:sp>
        <p:sp>
          <p:nvSpPr>
            <p:cNvPr id="104459" name="Text Box 12"/>
            <p:cNvSpPr txBox="1">
              <a:spLocks noChangeArrowheads="1"/>
            </p:cNvSpPr>
            <p:nvPr/>
          </p:nvSpPr>
          <p:spPr bwMode="auto">
            <a:xfrm>
              <a:off x="2880" y="2753"/>
              <a:ext cx="9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400" b="0">
                  <a:solidFill>
                    <a:schemeClr val="tx1"/>
                  </a:solidFill>
                  <a:ea typeface="宋体" panose="02010600030101010101" pitchFamily="2" charset="-122"/>
                </a:rPr>
                <a:t>x=x*(y+8)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297728" y="5391300"/>
            <a:ext cx="2971800" cy="457200"/>
            <a:chOff x="1680" y="2945"/>
            <a:chExt cx="1872" cy="288"/>
          </a:xfrm>
        </p:grpSpPr>
        <p:sp>
          <p:nvSpPr>
            <p:cNvPr id="104454" name="AutoShape 14"/>
            <p:cNvSpPr>
              <a:spLocks noChangeArrowheads="1"/>
            </p:cNvSpPr>
            <p:nvPr/>
          </p:nvSpPr>
          <p:spPr bwMode="auto">
            <a:xfrm>
              <a:off x="2304" y="3072"/>
              <a:ext cx="422" cy="47"/>
            </a:xfrm>
            <a:prstGeom prst="leftRightArrow">
              <a:avLst>
                <a:gd name="adj1" fmla="val 50000"/>
                <a:gd name="adj2" fmla="val 17957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4455" name="Text Box 15"/>
            <p:cNvSpPr txBox="1">
              <a:spLocks noChangeArrowheads="1"/>
            </p:cNvSpPr>
            <p:nvPr/>
          </p:nvSpPr>
          <p:spPr bwMode="auto">
            <a:xfrm>
              <a:off x="1680" y="2945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400" b="0">
                  <a:solidFill>
                    <a:schemeClr val="tx1"/>
                  </a:solidFill>
                  <a:ea typeface="宋体" panose="02010600030101010101" pitchFamily="2" charset="-122"/>
                </a:rPr>
                <a:t>x%=3</a:t>
              </a:r>
            </a:p>
          </p:txBody>
        </p:sp>
        <p:sp>
          <p:nvSpPr>
            <p:cNvPr id="104456" name="Text Box 16"/>
            <p:cNvSpPr txBox="1">
              <a:spLocks noChangeArrowheads="1"/>
            </p:cNvSpPr>
            <p:nvPr/>
          </p:nvSpPr>
          <p:spPr bwMode="auto">
            <a:xfrm>
              <a:off x="2880" y="2945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400" b="0" dirty="0">
                  <a:solidFill>
                    <a:schemeClr val="tx1"/>
                  </a:solidFill>
                  <a:ea typeface="宋体" panose="02010600030101010101" pitchFamily="2" charset="-122"/>
                </a:rPr>
                <a:t>x=x%3</a:t>
              </a:r>
            </a:p>
          </p:txBody>
        </p:sp>
      </p:grp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1247775" y="284956"/>
            <a:ext cx="77597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3200" dirty="0" smtClean="0">
                <a:solidFill>
                  <a:schemeClr val="tx1"/>
                </a:solidFill>
                <a:latin typeface="隶书" panose="02010509060101010101" pitchFamily="49" charset="-122"/>
              </a:rPr>
              <a:t>赋值</a:t>
            </a:r>
            <a:r>
              <a:rPr lang="zh-CN" altLang="en-US" sz="3200" dirty="0">
                <a:solidFill>
                  <a:schemeClr val="tx1"/>
                </a:solidFill>
                <a:latin typeface="隶书" panose="02010509060101010101" pitchFamily="49" charset="-122"/>
              </a:rPr>
              <a:t>运算符和赋值表达式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17" name="AutoShape 15"/>
          <p:cNvSpPr>
            <a:spLocks noChangeArrowheads="1"/>
          </p:cNvSpPr>
          <p:nvPr/>
        </p:nvSpPr>
        <p:spPr bwMode="auto">
          <a:xfrm>
            <a:off x="6957449" y="5163494"/>
            <a:ext cx="4100052" cy="1036302"/>
          </a:xfrm>
          <a:prstGeom prst="wedgeRectCallout">
            <a:avLst>
              <a:gd name="adj1" fmla="val -83497"/>
              <a:gd name="adj2" fmla="val -47978"/>
            </a:avLst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180000" lvl="1">
              <a:lnSpc>
                <a:spcPct val="150000"/>
              </a:lnSpc>
            </a:pPr>
            <a:r>
              <a:rPr lang="zh-CN" altLang="en-US" b="1" dirty="0">
                <a:solidFill>
                  <a:srgbClr val="FFC000"/>
                </a:solidFill>
              </a:rPr>
              <a:t>赋值操作符右边的子表达式作为整体参与运算</a:t>
            </a:r>
          </a:p>
        </p:txBody>
      </p:sp>
    </p:spTree>
    <p:extLst>
      <p:ext uri="{BB962C8B-B14F-4D97-AF65-F5344CB8AC3E}">
        <p14:creationId xmlns:p14="http://schemas.microsoft.com/office/powerpoint/2010/main" val="177498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92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92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92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192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192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32" name="Rectangle 8"/>
          <p:cNvSpPr>
            <a:spLocks noChangeArrowheads="1"/>
          </p:cNvSpPr>
          <p:nvPr/>
        </p:nvSpPr>
        <p:spPr bwMode="auto">
          <a:xfrm>
            <a:off x="1012500" y="1195263"/>
            <a:ext cx="9886557" cy="1829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2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schemeClr val="tx1"/>
                </a:solidFill>
              </a:rPr>
              <a:t>赋值</a:t>
            </a:r>
            <a:r>
              <a:rPr lang="zh-CN" altLang="en-US" sz="2400" dirty="0" smtClean="0">
                <a:solidFill>
                  <a:schemeClr val="tx1"/>
                </a:solidFill>
              </a:rPr>
              <a:t>表达式：</a:t>
            </a:r>
            <a:r>
              <a:rPr lang="zh-CN" altLang="en-US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</a:rPr>
              <a:t>用赋值运算符将变量和表达式连接起来的</a:t>
            </a:r>
            <a:r>
              <a:rPr lang="zh-CN" altLang="en-US" sz="24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</a:rPr>
              <a:t>式子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lvl="3" eaLnBrk="1" hangingPunct="1">
              <a:lnSpc>
                <a:spcPct val="150000"/>
              </a:lnSpc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</a:rPr>
              <a:t>形式：</a:t>
            </a:r>
            <a:r>
              <a:rPr lang="en-US" altLang="zh-CN" sz="2000" dirty="0">
                <a:solidFill>
                  <a:schemeClr val="tx1"/>
                </a:solidFill>
              </a:rPr>
              <a:t>&lt;</a:t>
            </a:r>
            <a:r>
              <a:rPr lang="zh-CN" altLang="en-US" sz="2000" dirty="0">
                <a:solidFill>
                  <a:schemeClr val="tx1"/>
                </a:solidFill>
              </a:rPr>
              <a:t>变量</a:t>
            </a:r>
            <a:r>
              <a:rPr lang="en-US" altLang="zh-CN" sz="2000" dirty="0">
                <a:solidFill>
                  <a:schemeClr val="tx1"/>
                </a:solidFill>
              </a:rPr>
              <a:t>&gt; &lt;</a:t>
            </a:r>
            <a:r>
              <a:rPr lang="zh-CN" altLang="en-US" sz="2000" dirty="0">
                <a:solidFill>
                  <a:schemeClr val="tx1"/>
                </a:solidFill>
              </a:rPr>
              <a:t>赋值运算符</a:t>
            </a:r>
            <a:r>
              <a:rPr lang="en-US" altLang="zh-CN" sz="2000" dirty="0">
                <a:solidFill>
                  <a:schemeClr val="tx1"/>
                </a:solidFill>
              </a:rPr>
              <a:t>&gt; &lt;</a:t>
            </a:r>
            <a:r>
              <a:rPr lang="zh-CN" altLang="en-US" sz="2000" dirty="0">
                <a:solidFill>
                  <a:schemeClr val="tx1"/>
                </a:solidFill>
              </a:rPr>
              <a:t>表达式</a:t>
            </a:r>
            <a:r>
              <a:rPr lang="en-US" altLang="zh-CN" sz="2000" dirty="0">
                <a:solidFill>
                  <a:schemeClr val="tx1"/>
                </a:solidFill>
              </a:rPr>
              <a:t>&gt;</a:t>
            </a:r>
          </a:p>
          <a:p>
            <a:pPr lvl="3" eaLnBrk="1" hangingPunct="1">
              <a:lnSpc>
                <a:spcPct val="150000"/>
              </a:lnSpc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</a:rPr>
              <a:t>赋值表达式的值与变量值相等</a:t>
            </a:r>
            <a:r>
              <a:rPr lang="en-US" altLang="zh-CN" sz="2000" dirty="0">
                <a:solidFill>
                  <a:schemeClr val="tx1"/>
                </a:solidFill>
              </a:rPr>
              <a:t>,</a:t>
            </a:r>
            <a:r>
              <a:rPr lang="zh-CN" altLang="en-US" sz="2000" dirty="0">
                <a:solidFill>
                  <a:schemeClr val="tx1"/>
                </a:solidFill>
              </a:rPr>
              <a:t>且可</a:t>
            </a:r>
            <a:r>
              <a:rPr lang="zh-CN" altLang="en-US" sz="2000" dirty="0" smtClean="0">
                <a:solidFill>
                  <a:schemeClr val="tx1"/>
                </a:solidFill>
              </a:rPr>
              <a:t>嵌套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lvl="3">
              <a:lnSpc>
                <a:spcPct val="150000"/>
              </a:lnSpc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sym typeface="Symbol" panose="05050102010706020507" pitchFamily="18" charset="2"/>
              </a:rPr>
              <a:t>求值规则: </a:t>
            </a:r>
            <a:r>
              <a:rPr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</a:rPr>
              <a:t>将</a:t>
            </a:r>
            <a:r>
              <a:rPr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“</a:t>
            </a:r>
            <a:r>
              <a:rPr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</a:rPr>
              <a:t>=</a:t>
            </a:r>
            <a:r>
              <a:rPr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”</a:t>
            </a:r>
            <a:r>
              <a:rPr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</a:rPr>
              <a:t>右边表达式的值赋给左边的变量</a:t>
            </a:r>
            <a:r>
              <a:rPr lang="zh-CN" altLang="en-US" sz="20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</a:rPr>
              <a:t>。</a:t>
            </a:r>
            <a:endParaRPr lang="en-US" altLang="zh-CN" sz="2000" dirty="0" smtClean="0"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</a:endParaRPr>
          </a:p>
          <a:p>
            <a:pPr lvl="3">
              <a:lnSpc>
                <a:spcPct val="150000"/>
              </a:lnSpc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</a:rPr>
              <a:t>结合性：自右至左</a:t>
            </a:r>
            <a:r>
              <a:rPr lang="zh-CN" altLang="en-US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endParaRPr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</a:endParaRPr>
          </a:p>
          <a:p>
            <a:pPr lvl="3" eaLnBrk="1" hangingPunct="1">
              <a:lnSpc>
                <a:spcPct val="150000"/>
              </a:lnSpc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80235" name="Text Box 11"/>
          <p:cNvSpPr txBox="1">
            <a:spLocks noChangeArrowheads="1"/>
          </p:cNvSpPr>
          <p:nvPr/>
        </p:nvSpPr>
        <p:spPr bwMode="auto">
          <a:xfrm>
            <a:off x="1432641" y="4379503"/>
            <a:ext cx="7191375" cy="1955800"/>
          </a:xfrm>
          <a:prstGeom prst="rect">
            <a:avLst/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 b="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例</a:t>
            </a:r>
            <a:r>
              <a:rPr lang="en-US" altLang="zh-CN" sz="2400" b="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: </a:t>
            </a:r>
            <a:r>
              <a:rPr lang="en-US" altLang="zh-CN" sz="2400" b="0" dirty="0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a=b=c=5</a:t>
            </a:r>
          </a:p>
          <a:p>
            <a:pPr>
              <a:spcBef>
                <a:spcPct val="0"/>
              </a:spcBef>
            </a:pPr>
            <a:r>
              <a:rPr lang="en-US" altLang="zh-CN" sz="2400" b="0" dirty="0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a=(b=5)</a:t>
            </a:r>
          </a:p>
          <a:p>
            <a:pPr>
              <a:spcBef>
                <a:spcPct val="0"/>
              </a:spcBef>
            </a:pPr>
            <a:r>
              <a:rPr lang="en-US" altLang="zh-CN" sz="2400" b="0" dirty="0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</a:t>
            </a:r>
            <a:r>
              <a:rPr lang="en-US" altLang="zh-CN" sz="2400" b="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a=5+(c=6)</a:t>
            </a:r>
          </a:p>
          <a:p>
            <a:pPr>
              <a:spcBef>
                <a:spcPct val="0"/>
              </a:spcBef>
            </a:pPr>
            <a:r>
              <a:rPr lang="en-US" altLang="zh-CN" sz="2400" b="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a=(b=4)+(c=6)</a:t>
            </a:r>
          </a:p>
          <a:p>
            <a:pPr>
              <a:spcBef>
                <a:spcPct val="0"/>
              </a:spcBef>
            </a:pPr>
            <a:r>
              <a:rPr lang="en-US" altLang="zh-CN" sz="2400" b="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a=(b=10)/(c=2)</a:t>
            </a:r>
          </a:p>
        </p:txBody>
      </p:sp>
      <p:sp>
        <p:nvSpPr>
          <p:cNvPr id="180236" name="Text Box 12"/>
          <p:cNvSpPr txBox="1">
            <a:spLocks noChangeArrowheads="1"/>
          </p:cNvSpPr>
          <p:nvPr/>
        </p:nvSpPr>
        <p:spPr bwMode="auto">
          <a:xfrm>
            <a:off x="4437779" y="4385853"/>
            <a:ext cx="4028965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400" b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//</a:t>
            </a:r>
            <a:r>
              <a:rPr lang="zh-CN" altLang="zh-CN" sz="2400" b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表达式值为5，</a:t>
            </a:r>
            <a:r>
              <a:rPr lang="en-US" altLang="zh-CN" sz="2400" b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a,b,c</a:t>
            </a:r>
            <a:r>
              <a:rPr lang="zh-CN" altLang="zh-CN" sz="2400" b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值为5</a:t>
            </a:r>
            <a:endParaRPr lang="en-US" altLang="zh-CN" sz="2400" b="0">
              <a:solidFill>
                <a:srgbClr val="00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80237" name="Text Box 13"/>
          <p:cNvSpPr txBox="1">
            <a:spLocks noChangeArrowheads="1"/>
          </p:cNvSpPr>
          <p:nvPr/>
        </p:nvSpPr>
        <p:spPr bwMode="auto">
          <a:xfrm>
            <a:off x="4437779" y="4747803"/>
            <a:ext cx="1720641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400" b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// b=5;a=5</a:t>
            </a:r>
          </a:p>
        </p:txBody>
      </p:sp>
      <p:sp>
        <p:nvSpPr>
          <p:cNvPr id="180238" name="Text Box 14"/>
          <p:cNvSpPr txBox="1">
            <a:spLocks noChangeArrowheads="1"/>
          </p:cNvSpPr>
          <p:nvPr/>
        </p:nvSpPr>
        <p:spPr bwMode="auto">
          <a:xfrm>
            <a:off x="4437778" y="5046253"/>
            <a:ext cx="356730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400" b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//</a:t>
            </a:r>
            <a:r>
              <a:rPr lang="zh-CN" altLang="zh-CN" sz="2400" b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表达式值11，</a:t>
            </a:r>
            <a:r>
              <a:rPr lang="en-US" altLang="zh-CN" sz="2400" b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c=6,a=11</a:t>
            </a:r>
          </a:p>
        </p:txBody>
      </p:sp>
      <p:sp>
        <p:nvSpPr>
          <p:cNvPr id="180239" name="Text Box 15"/>
          <p:cNvSpPr txBox="1">
            <a:spLocks noChangeArrowheads="1"/>
          </p:cNvSpPr>
          <p:nvPr/>
        </p:nvSpPr>
        <p:spPr bwMode="auto">
          <a:xfrm>
            <a:off x="4437779" y="5446303"/>
            <a:ext cx="4182853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400" b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//</a:t>
            </a:r>
            <a:r>
              <a:rPr lang="zh-CN" altLang="zh-CN" sz="2400" b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表达式值</a:t>
            </a:r>
            <a:r>
              <a:rPr lang="zh-CN" altLang="zh-CN" sz="2400" b="0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10</a:t>
            </a:r>
            <a:r>
              <a:rPr lang="zh-CN" altLang="zh-CN" sz="2400" b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sz="2400" b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a=10,b=4,c=6</a:t>
            </a:r>
          </a:p>
        </p:txBody>
      </p:sp>
      <p:sp>
        <p:nvSpPr>
          <p:cNvPr id="180240" name="Text Box 16"/>
          <p:cNvSpPr txBox="1">
            <a:spLocks noChangeArrowheads="1"/>
          </p:cNvSpPr>
          <p:nvPr/>
        </p:nvSpPr>
        <p:spPr bwMode="auto">
          <a:xfrm>
            <a:off x="4599704" y="5808253"/>
            <a:ext cx="4028965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400" b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//</a:t>
            </a:r>
            <a:r>
              <a:rPr lang="zh-CN" altLang="zh-CN" sz="2400" b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表达式值</a:t>
            </a:r>
            <a:r>
              <a:rPr lang="zh-CN" altLang="zh-CN" sz="2400" b="0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5</a:t>
            </a:r>
            <a:r>
              <a:rPr lang="zh-CN" altLang="zh-CN" sz="2400" b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sz="2400" b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a=5,b=10,c=2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864316" y="237730"/>
            <a:ext cx="77597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3200" dirty="0" smtClean="0">
                <a:solidFill>
                  <a:schemeClr val="tx1"/>
                </a:solidFill>
                <a:latin typeface="隶书" panose="02010509060101010101" pitchFamily="49" charset="-122"/>
              </a:rPr>
              <a:t>赋值</a:t>
            </a:r>
            <a:r>
              <a:rPr lang="zh-CN" altLang="en-US" sz="3200" dirty="0">
                <a:solidFill>
                  <a:schemeClr val="tx1"/>
                </a:solidFill>
                <a:latin typeface="隶书" panose="02010509060101010101" pitchFamily="49" charset="-122"/>
              </a:rPr>
              <a:t>运算符和赋值表达式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471631"/>
      </p:ext>
    </p:extLst>
  </p:cSld>
  <p:clrMapOvr>
    <a:masterClrMapping/>
  </p:clrMapOvr>
  <p:transition>
    <p:cover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02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802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80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80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80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80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80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32" grpId="0" autoUpdateAnimBg="0"/>
      <p:bldP spid="180235" grpId="0" animBg="1" autoUpdateAnimBg="0"/>
      <p:bldP spid="180236" grpId="0" build="p" autoUpdateAnimBg="0"/>
      <p:bldP spid="180237" grpId="0" build="p" autoUpdateAnimBg="0"/>
      <p:bldP spid="180238" grpId="0" build="p" autoUpdateAnimBg="0"/>
      <p:bldP spid="180239" grpId="0" build="p" autoUpdateAnimBg="0"/>
      <p:bldP spid="180240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32" name="Rectangle 8"/>
          <p:cNvSpPr>
            <a:spLocks noChangeArrowheads="1"/>
          </p:cNvSpPr>
          <p:nvPr/>
        </p:nvSpPr>
        <p:spPr bwMode="auto">
          <a:xfrm>
            <a:off x="864316" y="929115"/>
            <a:ext cx="9886557" cy="2727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sz="2400" dirty="0" smtClean="0">
                <a:solidFill>
                  <a:schemeClr val="tx1"/>
                </a:solidFill>
              </a:rPr>
              <a:t>赋值语句：</a:t>
            </a:r>
            <a:r>
              <a:rPr lang="zh-CN" altLang="en-US" sz="2400" dirty="0" smtClean="0"/>
              <a:t>以</a:t>
            </a:r>
            <a:r>
              <a:rPr lang="zh-CN" altLang="en-US" sz="2400" dirty="0"/>
              <a:t>分号结束的赋值表达式</a:t>
            </a:r>
          </a:p>
          <a:p>
            <a:pPr lvl="3">
              <a:lnSpc>
                <a:spcPct val="150000"/>
              </a:lnSpc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 dirty="0"/>
              <a:t>格式：</a:t>
            </a:r>
            <a:r>
              <a:rPr lang="zh-CN" altLang="en-US" sz="2000" dirty="0">
                <a:solidFill>
                  <a:srgbClr val="CCFF33"/>
                </a:solidFill>
                <a:latin typeface="Palatino Linotype" panose="02040502050505030304" pitchFamily="18" charset="0"/>
                <a:ea typeface="华文楷体" panose="02010600040101010101" pitchFamily="2" charset="-122"/>
              </a:rPr>
              <a:t>变量名 = 表达式</a:t>
            </a:r>
            <a:r>
              <a:rPr lang="zh-CN" altLang="en-US" sz="2000" dirty="0" smtClean="0">
                <a:solidFill>
                  <a:srgbClr val="CCFF33"/>
                </a:solidFill>
                <a:latin typeface="Palatino Linotype" panose="02040502050505030304" pitchFamily="18" charset="0"/>
                <a:ea typeface="华文楷体" panose="02010600040101010101" pitchFamily="2" charset="-122"/>
              </a:rPr>
              <a:t>；</a:t>
            </a:r>
            <a:endParaRPr lang="en-US" altLang="zh-CN" sz="2000" dirty="0" smtClean="0"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</a:endParaRPr>
          </a:p>
          <a:p>
            <a:pPr lvl="3">
              <a:lnSpc>
                <a:spcPct val="150000"/>
              </a:lnSpc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 dirty="0"/>
              <a:t>赋值语句对左边变量名或等价的数组元素名实施写操作</a:t>
            </a:r>
          </a:p>
          <a:p>
            <a:pPr lvl="3">
              <a:lnSpc>
                <a:spcPct val="150000"/>
              </a:lnSpc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 dirty="0"/>
              <a:t>右边的表达式结果若与左边的类型不同，则先转换再赋值，此时可能导致数据精度的损失</a:t>
            </a:r>
          </a:p>
          <a:p>
            <a:pPr lvl="3">
              <a:lnSpc>
                <a:spcPct val="150000"/>
              </a:lnSpc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可以用赋值语句对变量赋值，也可以在定义变量时对变量赋以初值。</a:t>
            </a:r>
          </a:p>
          <a:p>
            <a:pPr lvl="3" eaLnBrk="1" hangingPunct="1">
              <a:lnSpc>
                <a:spcPct val="150000"/>
              </a:lnSpc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864316" y="237730"/>
            <a:ext cx="77597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3200" dirty="0" smtClean="0">
                <a:solidFill>
                  <a:schemeClr val="tx1"/>
                </a:solidFill>
                <a:latin typeface="隶书" panose="02010509060101010101" pitchFamily="49" charset="-122"/>
              </a:rPr>
              <a:t>赋值</a:t>
            </a:r>
            <a:r>
              <a:rPr lang="zh-CN" altLang="en-US" sz="3200" dirty="0">
                <a:solidFill>
                  <a:schemeClr val="tx1"/>
                </a:solidFill>
                <a:latin typeface="隶书" panose="02010509060101010101" pitchFamily="49" charset="-122"/>
              </a:rPr>
              <a:t>运算符和赋值表达式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793427" y="4367475"/>
            <a:ext cx="8579580" cy="1814948"/>
          </a:xfrm>
          <a:prstGeom prst="roundRect">
            <a:avLst>
              <a:gd name="adj" fmla="val 44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 dirty="0" err="1">
                <a:solidFill>
                  <a:srgbClr val="000000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 a=3; </a:t>
            </a:r>
            <a:r>
              <a:rPr lang="en-US" altLang="zh-CN" dirty="0" smtClean="0">
                <a:solidFill>
                  <a:srgbClr val="000000"/>
                </a:solidFill>
              </a:rPr>
              <a:t>		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指定</a:t>
            </a:r>
            <a:r>
              <a:rPr lang="en-US" altLang="zh-CN" dirty="0">
                <a:solidFill>
                  <a:srgbClr val="008000"/>
                </a:solidFill>
              </a:rPr>
              <a:t>a</a:t>
            </a:r>
            <a:r>
              <a:rPr lang="zh-CN" altLang="en-US" dirty="0">
                <a:solidFill>
                  <a:srgbClr val="008000"/>
                </a:solidFill>
              </a:rPr>
              <a:t>为整型变量，初值为</a:t>
            </a:r>
            <a:r>
              <a:rPr lang="en-US" altLang="zh-CN" dirty="0">
                <a:solidFill>
                  <a:srgbClr val="008000"/>
                </a:solidFill>
              </a:rPr>
              <a:t>3</a:t>
            </a:r>
            <a:r>
              <a:rPr lang="zh-CN" altLang="en-US" dirty="0">
                <a:solidFill>
                  <a:srgbClr val="008000"/>
                </a:solidFill>
              </a:rPr>
              <a:t>；相当于</a:t>
            </a:r>
            <a:r>
              <a:rPr lang="en-US" altLang="zh-CN" dirty="0" err="1">
                <a:solidFill>
                  <a:srgbClr val="008000"/>
                </a:solidFill>
              </a:rPr>
              <a:t>int</a:t>
            </a:r>
            <a:r>
              <a:rPr lang="en-US" altLang="zh-CN" dirty="0">
                <a:solidFill>
                  <a:srgbClr val="008000"/>
                </a:solidFill>
              </a:rPr>
              <a:t> a; a=3;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 dirty="0" smtClean="0">
                <a:solidFill>
                  <a:srgbClr val="000000"/>
                </a:solidFill>
              </a:rPr>
              <a:t>float </a:t>
            </a:r>
            <a:r>
              <a:rPr lang="en-US" altLang="zh-CN" dirty="0">
                <a:solidFill>
                  <a:srgbClr val="000000"/>
                </a:solidFill>
              </a:rPr>
              <a:t>f=3.56</a:t>
            </a:r>
            <a:r>
              <a:rPr lang="en-US" altLang="zh-CN" dirty="0" smtClean="0">
                <a:solidFill>
                  <a:srgbClr val="000000"/>
                </a:solidFill>
              </a:rPr>
              <a:t>;	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指定</a:t>
            </a:r>
            <a:r>
              <a:rPr lang="en-US" altLang="zh-CN" dirty="0">
                <a:solidFill>
                  <a:srgbClr val="008000"/>
                </a:solidFill>
              </a:rPr>
              <a:t>f</a:t>
            </a:r>
            <a:r>
              <a:rPr lang="zh-CN" altLang="en-US" dirty="0">
                <a:solidFill>
                  <a:srgbClr val="008000"/>
                </a:solidFill>
              </a:rPr>
              <a:t>为浮点型变量，初值为</a:t>
            </a:r>
            <a:r>
              <a:rPr lang="en-US" altLang="zh-CN" dirty="0">
                <a:solidFill>
                  <a:srgbClr val="008000"/>
                </a:solidFill>
              </a:rPr>
              <a:t>3.56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 dirty="0" smtClean="0">
                <a:solidFill>
                  <a:srgbClr val="000000"/>
                </a:solidFill>
              </a:rPr>
              <a:t>char </a:t>
            </a:r>
            <a:r>
              <a:rPr lang="en-US" altLang="zh-CN" dirty="0">
                <a:solidFill>
                  <a:srgbClr val="000000"/>
                </a:solidFill>
              </a:rPr>
              <a:t>c=′a</a:t>
            </a:r>
            <a:r>
              <a:rPr lang="en-US" altLang="zh-CN" dirty="0" smtClean="0">
                <a:solidFill>
                  <a:srgbClr val="000000"/>
                </a:solidFill>
              </a:rPr>
              <a:t>′;	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指定</a:t>
            </a:r>
            <a:r>
              <a:rPr lang="en-US" altLang="zh-CN" dirty="0">
                <a:solidFill>
                  <a:srgbClr val="008000"/>
                </a:solidFill>
              </a:rPr>
              <a:t>c</a:t>
            </a:r>
            <a:r>
              <a:rPr lang="zh-CN" altLang="en-US" dirty="0">
                <a:solidFill>
                  <a:srgbClr val="008000"/>
                </a:solidFill>
              </a:rPr>
              <a:t>为字符变量，初值为</a:t>
            </a:r>
            <a:r>
              <a:rPr lang="en-US" altLang="zh-CN" dirty="0">
                <a:solidFill>
                  <a:srgbClr val="008000"/>
                </a:solidFill>
              </a:rPr>
              <a:t>′a′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 dirty="0" err="1">
                <a:solidFill>
                  <a:srgbClr val="000000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err="1">
                <a:solidFill>
                  <a:srgbClr val="000000"/>
                </a:solidFill>
              </a:rPr>
              <a:t>a,b,c</a:t>
            </a:r>
            <a:r>
              <a:rPr lang="en-US" altLang="zh-CN" dirty="0">
                <a:solidFill>
                  <a:srgbClr val="000000"/>
                </a:solidFill>
              </a:rPr>
              <a:t>=5</a:t>
            </a:r>
            <a:r>
              <a:rPr lang="zh-CN" altLang="en-US" dirty="0">
                <a:solidFill>
                  <a:srgbClr val="000000"/>
                </a:solidFill>
              </a:rPr>
              <a:t>；</a:t>
            </a:r>
            <a:r>
              <a:rPr lang="en-US" altLang="zh-CN" dirty="0" smtClean="0">
                <a:solidFill>
                  <a:srgbClr val="008000"/>
                </a:solidFill>
              </a:rPr>
              <a:t>	//</a:t>
            </a:r>
            <a:r>
              <a:rPr lang="zh-CN" altLang="en-US" dirty="0" smtClean="0">
                <a:solidFill>
                  <a:srgbClr val="008000"/>
                </a:solidFill>
              </a:rPr>
              <a:t>指定</a:t>
            </a:r>
            <a:r>
              <a:rPr lang="en-US" altLang="zh-CN" dirty="0">
                <a:solidFill>
                  <a:srgbClr val="008000"/>
                </a:solidFill>
              </a:rPr>
              <a:t>a,</a:t>
            </a:r>
            <a:r>
              <a:rPr lang="zh-CN" altLang="en-US" dirty="0">
                <a:solidFill>
                  <a:srgbClr val="008000"/>
                </a:solidFill>
              </a:rPr>
              <a:t>ｂ</a:t>
            </a:r>
            <a:r>
              <a:rPr lang="en-US" altLang="zh-CN" dirty="0">
                <a:solidFill>
                  <a:srgbClr val="008000"/>
                </a:solidFill>
              </a:rPr>
              <a:t>,c</a:t>
            </a:r>
            <a:r>
              <a:rPr lang="zh-CN" altLang="en-US" dirty="0">
                <a:solidFill>
                  <a:srgbClr val="008000"/>
                </a:solidFill>
              </a:rPr>
              <a:t>为整型变量，但只对</a:t>
            </a:r>
            <a:r>
              <a:rPr lang="en-US" altLang="zh-CN" dirty="0">
                <a:solidFill>
                  <a:srgbClr val="008000"/>
                </a:solidFill>
              </a:rPr>
              <a:t>c</a:t>
            </a:r>
            <a:r>
              <a:rPr lang="zh-CN" altLang="en-US" dirty="0">
                <a:solidFill>
                  <a:srgbClr val="008000"/>
                </a:solidFill>
              </a:rPr>
              <a:t>初始化，</a:t>
            </a:r>
            <a:r>
              <a:rPr lang="en-US" altLang="zh-CN" dirty="0">
                <a:solidFill>
                  <a:srgbClr val="008000"/>
                </a:solidFill>
              </a:rPr>
              <a:t>c</a:t>
            </a:r>
            <a:r>
              <a:rPr lang="zh-CN" altLang="en-US" dirty="0">
                <a:solidFill>
                  <a:srgbClr val="008000"/>
                </a:solidFill>
              </a:rPr>
              <a:t>的初值为</a:t>
            </a:r>
            <a:r>
              <a:rPr lang="zh-CN" altLang="en-US" dirty="0" smtClean="0">
                <a:solidFill>
                  <a:srgbClr val="008000"/>
                </a:solidFill>
              </a:rPr>
              <a:t>５；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008000"/>
                </a:solidFill>
              </a:rPr>
              <a:t>	</a:t>
            </a:r>
            <a:r>
              <a:rPr lang="en-US" altLang="zh-CN" dirty="0" smtClean="0">
                <a:solidFill>
                  <a:srgbClr val="008000"/>
                </a:solidFill>
              </a:rPr>
              <a:t>	//</a:t>
            </a:r>
            <a:r>
              <a:rPr lang="zh-CN" altLang="en-US" dirty="0" smtClean="0">
                <a:solidFill>
                  <a:srgbClr val="008000"/>
                </a:solidFill>
              </a:rPr>
              <a:t>相当于</a:t>
            </a:r>
            <a:r>
              <a:rPr lang="en-US" altLang="zh-CN" dirty="0" err="1" smtClean="0">
                <a:solidFill>
                  <a:srgbClr val="008000"/>
                </a:solidFill>
              </a:rPr>
              <a:t>int</a:t>
            </a:r>
            <a:r>
              <a:rPr lang="en-US" altLang="zh-CN" dirty="0" smtClean="0">
                <a:solidFill>
                  <a:srgbClr val="008000"/>
                </a:solidFill>
              </a:rPr>
              <a:t> </a:t>
            </a:r>
            <a:r>
              <a:rPr lang="en-US" altLang="zh-CN" dirty="0" err="1" smtClean="0">
                <a:solidFill>
                  <a:srgbClr val="008000"/>
                </a:solidFill>
              </a:rPr>
              <a:t>a,b,c</a:t>
            </a:r>
            <a:r>
              <a:rPr lang="en-US" altLang="zh-CN" dirty="0" smtClean="0">
                <a:solidFill>
                  <a:srgbClr val="008000"/>
                </a:solidFill>
              </a:rPr>
              <a:t>; c=5;</a:t>
            </a:r>
          </a:p>
        </p:txBody>
      </p:sp>
    </p:spTree>
    <p:extLst>
      <p:ext uri="{BB962C8B-B14F-4D97-AF65-F5344CB8AC3E}">
        <p14:creationId xmlns:p14="http://schemas.microsoft.com/office/powerpoint/2010/main" val="4161477747"/>
      </p:ext>
    </p:extLst>
  </p:cSld>
  <p:clrMapOvr>
    <a:masterClrMapping/>
  </p:clrMapOvr>
  <p:transition>
    <p:cover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02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32" grpId="0" autoUpdateAnimBg="0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7" name="Rectangle 7"/>
          <p:cNvSpPr>
            <a:spLocks noChangeArrowheads="1"/>
          </p:cNvSpPr>
          <p:nvPr/>
        </p:nvSpPr>
        <p:spPr bwMode="auto">
          <a:xfrm>
            <a:off x="2179638" y="918032"/>
            <a:ext cx="8191500" cy="439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339933"/>
              </a:buClr>
              <a:buSzPct val="120000"/>
              <a:buFont typeface="Wingdings" panose="05000000000000000000" pitchFamily="2" charset="2"/>
              <a:buChar char="«"/>
            </a:pPr>
            <a:r>
              <a:rPr lang="zh-CN" altLang="en-US" sz="2800" dirty="0">
                <a:solidFill>
                  <a:schemeClr val="tx1"/>
                </a:solidFill>
                <a:latin typeface="隶书" panose="02010509060101010101" pitchFamily="49" charset="-122"/>
              </a:rPr>
              <a:t>标识符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schemeClr val="tx1"/>
                </a:solidFill>
                <a:latin typeface="隶书" panose="02010509060101010101" pitchFamily="49" charset="-122"/>
              </a:rPr>
              <a:t>定义：标识变量名、符号常量名、函数名、数组名、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隶书" panose="02010509060101010101" pitchFamily="49" charset="-122"/>
              </a:rPr>
              <a:t>       文件名的字符串序列</a:t>
            </a:r>
            <a:r>
              <a:rPr lang="en-US" altLang="zh-CN" sz="2400" dirty="0">
                <a:solidFill>
                  <a:schemeClr val="tx1"/>
                </a:solidFill>
              </a:rPr>
              <a:t>——</a:t>
            </a:r>
            <a:r>
              <a:rPr lang="zh-CN" altLang="en-US" sz="2400" dirty="0">
                <a:solidFill>
                  <a:srgbClr val="FF0000"/>
                </a:solidFill>
                <a:latin typeface="隶书" panose="02010509060101010101" pitchFamily="49" charset="-122"/>
              </a:rPr>
              <a:t>名字</a:t>
            </a:r>
            <a:r>
              <a:rPr lang="zh-CN" altLang="en-US" sz="2400" dirty="0">
                <a:solidFill>
                  <a:schemeClr val="tx1"/>
                </a:solidFill>
                <a:latin typeface="隶书" panose="02010509060101010101" pitchFamily="49" charset="-122"/>
              </a:rPr>
              <a:t>。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schemeClr val="tx1"/>
                </a:solidFill>
                <a:latin typeface="隶书" panose="02010509060101010101" pitchFamily="49" charset="-122"/>
              </a:rPr>
              <a:t>命名规则：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zh-CN" sz="2400" dirty="0">
                <a:solidFill>
                  <a:schemeClr val="tx1"/>
                </a:solidFill>
                <a:latin typeface="隶书" panose="02010509060101010101" pitchFamily="49" charset="-122"/>
              </a:rPr>
              <a:t>只能由</a:t>
            </a:r>
            <a:r>
              <a:rPr lang="zh-CN" altLang="zh-CN" sz="2400" dirty="0">
                <a:solidFill>
                  <a:srgbClr val="FF0000"/>
                </a:solidFill>
                <a:latin typeface="隶书" panose="02010509060101010101" pitchFamily="49" charset="-122"/>
              </a:rPr>
              <a:t>字母、数字、下划线</a:t>
            </a:r>
            <a:r>
              <a:rPr lang="zh-CN" altLang="zh-CN" sz="2400" dirty="0">
                <a:solidFill>
                  <a:schemeClr val="tx1"/>
                </a:solidFill>
                <a:latin typeface="隶书" panose="02010509060101010101" pitchFamily="49" charset="-122"/>
              </a:rPr>
              <a:t>组成，且</a:t>
            </a:r>
            <a:r>
              <a:rPr lang="zh-CN" altLang="zh-CN" sz="2400" dirty="0">
                <a:solidFill>
                  <a:srgbClr val="FF0000"/>
                </a:solidFill>
                <a:latin typeface="隶书" panose="02010509060101010101" pitchFamily="49" charset="-122"/>
              </a:rPr>
              <a:t>第一个字符必须是字母或下划线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zh-CN" sz="2400" dirty="0">
                <a:solidFill>
                  <a:schemeClr val="tx1"/>
                </a:solidFill>
                <a:latin typeface="隶书" panose="02010509060101010101" pitchFamily="49" charset="-122"/>
              </a:rPr>
              <a:t>大小写字母含义不同，一般用</a:t>
            </a:r>
            <a:r>
              <a:rPr lang="zh-CN" altLang="zh-CN" sz="2400" dirty="0">
                <a:solidFill>
                  <a:srgbClr val="FF0000"/>
                </a:solidFill>
                <a:latin typeface="隶书" panose="02010509060101010101" pitchFamily="49" charset="-122"/>
              </a:rPr>
              <a:t>小写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zh-CN" sz="2400" dirty="0">
                <a:solidFill>
                  <a:schemeClr val="tx1"/>
                </a:solidFill>
                <a:latin typeface="隶书" panose="02010509060101010101" pitchFamily="49" charset="-122"/>
              </a:rPr>
              <a:t>不能使用</a:t>
            </a:r>
            <a:r>
              <a:rPr lang="zh-CN" altLang="zh-CN" sz="2400" dirty="0">
                <a:solidFill>
                  <a:srgbClr val="FF0000"/>
                </a:solidFill>
                <a:latin typeface="隶书" panose="02010509060101010101" pitchFamily="49" charset="-122"/>
              </a:rPr>
              <a:t>关键字</a:t>
            </a:r>
            <a:endParaRPr lang="zh-CN" altLang="en-US" sz="2400" dirty="0">
              <a:solidFill>
                <a:srgbClr val="FF0000"/>
              </a:solidFill>
              <a:latin typeface="隶书" panose="02010509060101010101" pitchFamily="49" charset="-122"/>
            </a:endParaRP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</a:rPr>
              <a:t>TC</a:t>
            </a:r>
            <a:r>
              <a:rPr lang="zh-CN" altLang="en-US" sz="2400" dirty="0">
                <a:solidFill>
                  <a:schemeClr val="tx1"/>
                </a:solidFill>
                <a:latin typeface="隶书" panose="02010509060101010101" pitchFamily="49" charset="-122"/>
              </a:rPr>
              <a:t>允许最长</a:t>
            </a:r>
            <a:r>
              <a:rPr lang="en-US" altLang="zh-CN" sz="2400" dirty="0">
                <a:solidFill>
                  <a:schemeClr val="tx1"/>
                </a:solidFill>
              </a:rPr>
              <a:t>32</a:t>
            </a:r>
            <a:r>
              <a:rPr lang="zh-CN" altLang="en-US" sz="2400" dirty="0">
                <a:solidFill>
                  <a:schemeClr val="tx1"/>
                </a:solidFill>
                <a:latin typeface="隶书" panose="02010509060101010101" pitchFamily="49" charset="-122"/>
              </a:rPr>
              <a:t>个字符，建议长度不超过</a:t>
            </a:r>
            <a:r>
              <a:rPr lang="en-US" altLang="zh-CN" sz="2400" dirty="0">
                <a:solidFill>
                  <a:schemeClr val="tx1"/>
                </a:solidFill>
              </a:rPr>
              <a:t>8</a:t>
            </a:r>
            <a:r>
              <a:rPr lang="zh-CN" altLang="en-US" sz="2400" dirty="0">
                <a:solidFill>
                  <a:schemeClr val="tx1"/>
                </a:solidFill>
                <a:latin typeface="隶书" panose="02010509060101010101" pitchFamily="49" charset="-122"/>
              </a:rPr>
              <a:t>个字符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schemeClr val="tx1"/>
                </a:solidFill>
                <a:latin typeface="隶书" panose="02010509060101010101" pitchFamily="49" charset="-122"/>
              </a:rPr>
              <a:t>使用：</a:t>
            </a:r>
            <a:r>
              <a:rPr lang="zh-CN" altLang="en-US" sz="2400" dirty="0">
                <a:solidFill>
                  <a:srgbClr val="FF0000"/>
                </a:solidFill>
                <a:latin typeface="隶书" panose="02010509060101010101" pitchFamily="49" charset="-122"/>
              </a:rPr>
              <a:t>先定义、后使用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317875" y="5753558"/>
            <a:ext cx="6313488" cy="769937"/>
            <a:chOff x="1064" y="3196"/>
            <a:chExt cx="3977" cy="485"/>
          </a:xfrm>
        </p:grpSpPr>
        <p:pic>
          <p:nvPicPr>
            <p:cNvPr id="76811" name="Picture 13" descr="注意图标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4" y="3196"/>
              <a:ext cx="37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812" name="Text Box 14"/>
            <p:cNvSpPr txBox="1">
              <a:spLocks noChangeArrowheads="1"/>
            </p:cNvSpPr>
            <p:nvPr/>
          </p:nvSpPr>
          <p:spPr bwMode="auto">
            <a:xfrm>
              <a:off x="1439" y="3201"/>
              <a:ext cx="3602" cy="48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200" b="0">
                  <a:solidFill>
                    <a:srgbClr val="0000FF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标识符应该</a:t>
              </a:r>
              <a:r>
                <a:rPr lang="zh-CN" altLang="en-US" sz="2200">
                  <a:solidFill>
                    <a:srgbClr val="0000FF"/>
                  </a:solidFill>
                  <a:ea typeface="幼圆" panose="02010509060101010101" pitchFamily="49" charset="-122"/>
                </a:rPr>
                <a:t>“</a:t>
              </a:r>
              <a:r>
                <a:rPr lang="zh-CN" altLang="en-US" sz="220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见名知意</a:t>
              </a:r>
              <a:r>
                <a:rPr lang="zh-CN" altLang="en-US" sz="220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”</a:t>
              </a:r>
              <a:r>
                <a:rPr lang="zh-CN" altLang="en-US" sz="220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，如 </a:t>
              </a:r>
              <a:r>
                <a:rPr lang="en-US" altLang="zh-CN" sz="220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total , max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zh-CN" altLang="en-US" sz="2200" b="0">
                  <a:solidFill>
                    <a:srgbClr val="0000FF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标识符应该</a:t>
              </a:r>
              <a:r>
                <a:rPr lang="zh-CN" altLang="en-US" sz="2200">
                  <a:solidFill>
                    <a:srgbClr val="0000FF"/>
                  </a:solidFill>
                  <a:ea typeface="幼圆" panose="02010509060101010101" pitchFamily="49" charset="-122"/>
                </a:rPr>
                <a:t>“</a:t>
              </a:r>
              <a:r>
                <a:rPr lang="zh-CN" altLang="en-US" sz="220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不宜混淆</a:t>
              </a:r>
              <a:r>
                <a:rPr lang="zh-CN" altLang="en-US" sz="220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”</a:t>
              </a:r>
              <a:r>
                <a:rPr lang="zh-CN" altLang="en-US" sz="220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，如 </a:t>
              </a:r>
              <a:r>
                <a:rPr lang="en-US" altLang="zh-CN" sz="220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l</a:t>
              </a:r>
              <a:r>
                <a:rPr lang="zh-CN" altLang="en-US" sz="220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与</a:t>
              </a:r>
              <a:r>
                <a:rPr lang="en-US" altLang="zh-CN" sz="220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 , O</a:t>
              </a:r>
              <a:r>
                <a:rPr lang="zh-CN" altLang="en-US" sz="220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与</a:t>
              </a:r>
              <a:r>
                <a:rPr lang="en-US" altLang="zh-CN" sz="220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</a:t>
              </a:r>
            </a:p>
          </p:txBody>
        </p:sp>
      </p:grpSp>
      <p:sp>
        <p:nvSpPr>
          <p:cNvPr id="129039" name="AutoShape 15"/>
          <p:cNvSpPr>
            <a:spLocks noChangeArrowheads="1"/>
          </p:cNvSpPr>
          <p:nvPr/>
        </p:nvSpPr>
        <p:spPr bwMode="auto">
          <a:xfrm>
            <a:off x="2817813" y="2797632"/>
            <a:ext cx="6164262" cy="1657350"/>
          </a:xfrm>
          <a:prstGeom prst="cloudCallout">
            <a:avLst>
              <a:gd name="adj1" fmla="val -55153"/>
              <a:gd name="adj2" fmla="val 62644"/>
            </a:avLst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Verdana" pitchFamily="34" charset="0"/>
                <a:ea typeface="宋体" pitchFamily="2" charset="-122"/>
              </a:rPr>
              <a:t>这些标识符合法吗？</a:t>
            </a:r>
          </a:p>
          <a:p>
            <a:pPr algn="ctr"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Verdana" pitchFamily="34" charset="0"/>
                <a:ea typeface="宋体" pitchFamily="2" charset="-122"/>
              </a:rPr>
              <a:t>1A</a:t>
            </a:r>
            <a:r>
              <a:rPr lang="zh-CN" altLang="en-US" sz="2000" b="1" dirty="0">
                <a:solidFill>
                  <a:schemeClr val="tx1"/>
                </a:solidFill>
                <a:latin typeface="Verdana" pitchFamily="34" charset="0"/>
                <a:ea typeface="宋体" pitchFamily="2" charset="-122"/>
              </a:rPr>
              <a:t>、</a:t>
            </a:r>
            <a:r>
              <a:rPr lang="en-US" altLang="zh-CN" sz="2000" b="1" dirty="0" err="1">
                <a:solidFill>
                  <a:schemeClr val="tx1"/>
                </a:solidFill>
                <a:latin typeface="Verdana" pitchFamily="34" charset="0"/>
                <a:ea typeface="宋体" pitchFamily="2" charset="-122"/>
              </a:rPr>
              <a:t>M.D.John</a:t>
            </a:r>
            <a:r>
              <a:rPr lang="zh-CN" altLang="en-US" sz="2000" b="1" dirty="0">
                <a:solidFill>
                  <a:schemeClr val="tx1"/>
                </a:solidFill>
                <a:latin typeface="Verdana" pitchFamily="34" charset="0"/>
                <a:ea typeface="宋体" pitchFamily="2" charset="-122"/>
              </a:rPr>
              <a:t>、￥</a:t>
            </a:r>
            <a:r>
              <a:rPr lang="en-US" altLang="zh-CN" sz="2000" b="1" dirty="0">
                <a:solidFill>
                  <a:schemeClr val="tx1"/>
                </a:solidFill>
                <a:latin typeface="Verdana" pitchFamily="34" charset="0"/>
                <a:ea typeface="宋体" pitchFamily="2" charset="-122"/>
              </a:rPr>
              <a:t>123</a:t>
            </a:r>
            <a:r>
              <a:rPr lang="zh-CN" altLang="en-US" sz="2000" b="1" dirty="0">
                <a:solidFill>
                  <a:schemeClr val="tx1"/>
                </a:solidFill>
                <a:latin typeface="Verdana" pitchFamily="34" charset="0"/>
                <a:ea typeface="宋体" pitchFamily="2" charset="-122"/>
              </a:rPr>
              <a:t>、</a:t>
            </a:r>
            <a:r>
              <a:rPr lang="en-US" altLang="zh-CN" sz="2000" b="1" dirty="0">
                <a:solidFill>
                  <a:schemeClr val="tx1"/>
                </a:solidFill>
                <a:latin typeface="Verdana" pitchFamily="34" charset="0"/>
                <a:ea typeface="宋体" pitchFamily="2" charset="-122"/>
              </a:rPr>
              <a:t>#33</a:t>
            </a:r>
            <a:r>
              <a:rPr lang="zh-CN" altLang="en-US" sz="2000" b="1" dirty="0">
                <a:solidFill>
                  <a:schemeClr val="tx1"/>
                </a:solidFill>
                <a:latin typeface="Verdana" pitchFamily="34" charset="0"/>
                <a:ea typeface="宋体" pitchFamily="2" charset="-122"/>
              </a:rPr>
              <a:t>、</a:t>
            </a:r>
          </a:p>
          <a:p>
            <a:pPr algn="ctr">
              <a:defRPr/>
            </a:pPr>
            <a:r>
              <a:rPr lang="en-US" altLang="zh-CN" sz="2000" b="1" dirty="0" err="1">
                <a:solidFill>
                  <a:schemeClr val="tx1"/>
                </a:solidFill>
                <a:latin typeface="Verdana" pitchFamily="34" charset="0"/>
                <a:ea typeface="宋体" pitchFamily="2" charset="-122"/>
              </a:rPr>
              <a:t>Tatol</a:t>
            </a:r>
            <a:r>
              <a:rPr lang="zh-CN" altLang="en-US" sz="2000" b="1" dirty="0">
                <a:solidFill>
                  <a:schemeClr val="tx1"/>
                </a:solidFill>
                <a:latin typeface="Verdana" pitchFamily="34" charset="0"/>
                <a:ea typeface="宋体" pitchFamily="2" charset="-122"/>
              </a:rPr>
              <a:t>、</a:t>
            </a:r>
            <a:r>
              <a:rPr lang="en-US" altLang="zh-CN" sz="2000" b="1" dirty="0" err="1">
                <a:solidFill>
                  <a:schemeClr val="tx1"/>
                </a:solidFill>
                <a:latin typeface="Verdana" pitchFamily="34" charset="0"/>
                <a:ea typeface="宋体" pitchFamily="2" charset="-122"/>
              </a:rPr>
              <a:t>int</a:t>
            </a:r>
            <a:r>
              <a:rPr lang="zh-CN" altLang="en-US" sz="2000" b="1" dirty="0">
                <a:solidFill>
                  <a:schemeClr val="tx1"/>
                </a:solidFill>
                <a:latin typeface="Verdana" pitchFamily="34" charset="0"/>
                <a:ea typeface="宋体" pitchFamily="2" charset="-122"/>
              </a:rPr>
              <a:t>、</a:t>
            </a:r>
            <a:r>
              <a:rPr lang="en-US" altLang="zh-CN" sz="2000" b="1" dirty="0">
                <a:solidFill>
                  <a:schemeClr val="tx1"/>
                </a:solidFill>
                <a:latin typeface="Verdana" pitchFamily="34" charset="0"/>
                <a:ea typeface="宋体" pitchFamily="2" charset="-122"/>
              </a:rPr>
              <a:t>max</a:t>
            </a:r>
          </a:p>
        </p:txBody>
      </p:sp>
      <p:pic>
        <p:nvPicPr>
          <p:cNvPr id="129040" name="Picture 16" descr="head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776" y="4696283"/>
            <a:ext cx="1133475" cy="109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MH_Title_1"/>
          <p:cNvSpPr/>
          <p:nvPr>
            <p:custDataLst>
              <p:tags r:id="rId1"/>
            </p:custDataLst>
          </p:nvPr>
        </p:nvSpPr>
        <p:spPr>
          <a:xfrm>
            <a:off x="1047135" y="285997"/>
            <a:ext cx="4483510" cy="403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格式：数据类型  变量名； </a:t>
            </a:r>
          </a:p>
        </p:txBody>
      </p:sp>
    </p:spTree>
    <p:extLst>
      <p:ext uri="{BB962C8B-B14F-4D97-AF65-F5344CB8AC3E}">
        <p14:creationId xmlns:p14="http://schemas.microsoft.com/office/powerpoint/2010/main" val="3506503433"/>
      </p:ext>
    </p:extLst>
  </p:cSld>
  <p:clrMapOvr>
    <a:masterClrMapping/>
  </p:clrMapOvr>
  <p:transition>
    <p:cover/>
    <p:sndAc>
      <p:stSnd>
        <p:snd r:embed="rId4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9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832976" y="261147"/>
            <a:ext cx="8686800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kumimoji="0" lang="zh-CN" altLang="en-US" sz="2800" b="0" dirty="0">
                <a:solidFill>
                  <a:schemeClr val="tx1"/>
                </a:solidFill>
                <a:ea typeface="隶书" panose="02010509060101010101" pitchFamily="49" charset="-122"/>
              </a:rPr>
              <a:t>连续赋值语句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5832" name="Text Box 8"/>
          <p:cNvSpPr txBox="1">
            <a:spLocks noChangeArrowheads="1"/>
          </p:cNvSpPr>
          <p:nvPr/>
        </p:nvSpPr>
        <p:spPr bwMode="auto">
          <a:xfrm>
            <a:off x="4320525" y="1293813"/>
            <a:ext cx="2933700" cy="860425"/>
          </a:xfrm>
          <a:prstGeom prst="rect">
            <a:avLst/>
          </a:prstGeom>
          <a:solidFill>
            <a:srgbClr val="FFEFFB"/>
          </a:solidFill>
          <a:ln w="38100">
            <a:solidFill>
              <a:srgbClr val="80008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1">
              <a:spcBef>
                <a:spcPct val="0"/>
              </a:spcBef>
            </a:pPr>
            <a:r>
              <a:rPr lang="en-US" altLang="zh-CN" sz="2400" b="0" dirty="0" err="1">
                <a:solidFill>
                  <a:srgbClr val="33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b="0" dirty="0">
                <a:solidFill>
                  <a:srgbClr val="33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a , b , c ;</a:t>
            </a:r>
          </a:p>
          <a:p>
            <a:pPr lvl="1">
              <a:spcBef>
                <a:spcPct val="0"/>
              </a:spcBef>
            </a:pPr>
            <a:r>
              <a:rPr lang="en-US" altLang="zh-CN" sz="2400" b="0" dirty="0">
                <a:solidFill>
                  <a:srgbClr val="33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a=b=c=1 ;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828413" y="2511347"/>
            <a:ext cx="6446838" cy="4122738"/>
            <a:chOff x="670" y="1045"/>
            <a:chExt cx="3890" cy="2597"/>
          </a:xfrm>
        </p:grpSpPr>
        <p:sp>
          <p:nvSpPr>
            <p:cNvPr id="115728" name="Text Box 10"/>
            <p:cNvSpPr txBox="1">
              <a:spLocks noChangeArrowheads="1"/>
            </p:cNvSpPr>
            <p:nvPr/>
          </p:nvSpPr>
          <p:spPr bwMode="auto">
            <a:xfrm>
              <a:off x="1395" y="1070"/>
              <a:ext cx="3165" cy="2572"/>
            </a:xfrm>
            <a:prstGeom prst="rect">
              <a:avLst/>
            </a:prstGeom>
            <a:gradFill rotWithShape="0">
              <a:gsLst>
                <a:gs pos="0">
                  <a:srgbClr val="FF99CC"/>
                </a:gs>
                <a:gs pos="100000">
                  <a:schemeClr val="hlink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marL="457200" indent="-4572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2400" b="0" dirty="0">
                  <a:solidFill>
                    <a:schemeClr val="tx1"/>
                  </a:solidFill>
                  <a:ea typeface="宋体" panose="02010600030101010101" pitchFamily="2" charset="-122"/>
                </a:rPr>
                <a:t>连续赋值语句应“</a:t>
              </a:r>
              <a:r>
                <a: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rPr>
                <a:t>从右向左</a:t>
              </a:r>
              <a:r>
                <a:rPr lang="zh-CN" altLang="en-US" sz="2400" dirty="0">
                  <a:solidFill>
                    <a:schemeClr val="tx1"/>
                  </a:solidFill>
                  <a:ea typeface="宋体" panose="02010600030101010101" pitchFamily="2" charset="-122"/>
                </a:rPr>
                <a:t>”</a:t>
              </a:r>
              <a:r>
                <a:rPr lang="zh-CN" altLang="en-US" sz="2400" b="0" dirty="0">
                  <a:solidFill>
                    <a:schemeClr val="tx1"/>
                  </a:solidFill>
                  <a:ea typeface="宋体" panose="02010600030101010101" pitchFamily="2" charset="-122"/>
                </a:rPr>
                <a:t>计算</a:t>
              </a:r>
              <a:r>
                <a: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rPr>
                <a:t>    </a:t>
              </a:r>
              <a:r>
                <a:rPr lang="en-US" altLang="zh-CN" sz="2400" b="0" dirty="0">
                  <a:solidFill>
                    <a:srgbClr val="3366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a=b=c=1 ;</a:t>
              </a:r>
            </a:p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2400" b="0" dirty="0">
                  <a:solidFill>
                    <a:schemeClr val="tx1"/>
                  </a:solidFill>
                  <a:ea typeface="隶书" panose="02010509060101010101" pitchFamily="49" charset="-122"/>
                </a:rPr>
                <a:t>等价于：</a:t>
              </a:r>
            </a:p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2400" b="0" dirty="0">
                  <a:solidFill>
                    <a:schemeClr val="tx1"/>
                  </a:solidFill>
                  <a:ea typeface="隶书" panose="02010509060101010101" pitchFamily="49" charset="-122"/>
                </a:rPr>
                <a:t>      </a:t>
              </a:r>
              <a:r>
                <a:rPr lang="en-US" altLang="zh-CN" sz="2400" b="0" dirty="0">
                  <a:solidFill>
                    <a:srgbClr val="3366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a=(b=(c=1) );</a:t>
              </a:r>
              <a:endParaRPr lang="en-US" altLang="zh-CN" sz="2400" b="0" dirty="0">
                <a:solidFill>
                  <a:schemeClr val="tx1"/>
                </a:solidFill>
                <a:ea typeface="隶书" panose="02010509060101010101" pitchFamily="49" charset="-122"/>
              </a:endParaRPr>
            </a:p>
            <a:p>
              <a:pPr>
                <a:lnSpc>
                  <a:spcPct val="120000"/>
                </a:lnSpc>
                <a:spcBef>
                  <a:spcPct val="0"/>
                </a:spcBef>
                <a:buFontTx/>
                <a:buAutoNum type="arabicPeriod"/>
              </a:pPr>
              <a:r>
                <a:rPr lang="zh-CN" altLang="en-US" sz="2400" b="0" dirty="0">
                  <a:solidFill>
                    <a:schemeClr val="tx1"/>
                  </a:solidFill>
                  <a:ea typeface="宋体" panose="02010600030101010101" pitchFamily="2" charset="-122"/>
                </a:rPr>
                <a:t>把常数 </a:t>
              </a:r>
              <a:r>
                <a:rPr lang="en-US" altLang="zh-CN" sz="2400" b="0" dirty="0">
                  <a:solidFill>
                    <a:srgbClr val="3366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 </a:t>
              </a:r>
              <a:r>
                <a:rPr lang="zh-CN" altLang="en-US" sz="2400" b="0" dirty="0">
                  <a:solidFill>
                    <a:schemeClr val="tx1"/>
                  </a:solidFill>
                  <a:ea typeface="宋体" panose="02010600030101010101" pitchFamily="2" charset="-122"/>
                </a:rPr>
                <a:t>赋给变量</a:t>
              </a:r>
              <a:r>
                <a:rPr lang="en-US" altLang="zh-CN" sz="2400" b="0" dirty="0">
                  <a:solidFill>
                    <a:srgbClr val="3366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  <a:r>
                <a:rPr lang="zh-CN" altLang="en-US" sz="24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，</a:t>
              </a:r>
              <a:r>
                <a:rPr lang="zh-CN" altLang="en-US" sz="2400" b="0" dirty="0">
                  <a:solidFill>
                    <a:schemeClr val="tx1"/>
                  </a:solidFill>
                  <a:ea typeface="宋体" panose="02010600030101010101" pitchFamily="2" charset="-122"/>
                </a:rPr>
                <a:t>表达式</a:t>
              </a:r>
              <a:r>
                <a:rPr lang="en-US" altLang="zh-CN" sz="2400" b="0" dirty="0">
                  <a:solidFill>
                    <a:srgbClr val="3366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(c=1) </a:t>
              </a:r>
              <a:r>
                <a:rPr lang="zh-CN" altLang="en-US" sz="24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的值为</a:t>
              </a:r>
              <a:r>
                <a:rPr lang="en-US" altLang="zh-CN" sz="2400" b="0" dirty="0">
                  <a:solidFill>
                    <a:srgbClr val="3366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zh-CN" sz="2400" b="0" dirty="0">
                  <a:solidFill>
                    <a:schemeClr val="tx1"/>
                  </a:solidFill>
                  <a:ea typeface="宋体" panose="02010600030101010101" pitchFamily="2" charset="-122"/>
                </a:rPr>
                <a:t>;</a:t>
              </a:r>
            </a:p>
            <a:p>
              <a:pPr>
                <a:lnSpc>
                  <a:spcPct val="120000"/>
                </a:lnSpc>
                <a:spcBef>
                  <a:spcPct val="0"/>
                </a:spcBef>
                <a:buFontTx/>
                <a:buAutoNum type="arabicPeriod"/>
              </a:pPr>
              <a:r>
                <a:rPr lang="zh-CN" altLang="en-US" sz="2400" b="0" dirty="0">
                  <a:solidFill>
                    <a:schemeClr val="tx1"/>
                  </a:solidFill>
                  <a:ea typeface="宋体" panose="02010600030101010101" pitchFamily="2" charset="-122"/>
                </a:rPr>
                <a:t>把表达式</a:t>
              </a:r>
              <a:r>
                <a:rPr lang="en-US" altLang="zh-CN" sz="2400" b="0" dirty="0">
                  <a:solidFill>
                    <a:srgbClr val="3366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(c=1)</a:t>
              </a:r>
              <a:r>
                <a:rPr lang="zh-CN" altLang="en-US" sz="2400" b="0" dirty="0">
                  <a:solidFill>
                    <a:schemeClr val="tx1"/>
                  </a:solidFill>
                  <a:ea typeface="宋体" panose="02010600030101010101" pitchFamily="2" charset="-122"/>
                </a:rPr>
                <a:t>赋给变量</a:t>
              </a:r>
              <a:r>
                <a:rPr lang="en-US" altLang="zh-CN" sz="2400" b="0" dirty="0">
                  <a:solidFill>
                    <a:srgbClr val="3366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  <a:r>
                <a:rPr lang="zh-CN" altLang="en-US" sz="24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，</a:t>
              </a:r>
              <a:r>
                <a:rPr lang="zh-CN" altLang="en-US" sz="2400" b="0" dirty="0">
                  <a:solidFill>
                    <a:schemeClr val="tx1"/>
                  </a:solidFill>
                  <a:ea typeface="宋体" panose="02010600030101010101" pitchFamily="2" charset="-122"/>
                </a:rPr>
                <a:t>表达式</a:t>
              </a:r>
              <a:r>
                <a:rPr lang="en-US" altLang="zh-CN" sz="2400" b="0" dirty="0">
                  <a:solidFill>
                    <a:srgbClr val="3366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(b=(c=1) )</a:t>
              </a:r>
              <a:r>
                <a:rPr lang="zh-CN" altLang="en-US" sz="24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的值为</a:t>
              </a:r>
              <a:r>
                <a:rPr lang="en-US" altLang="zh-CN" sz="2400" b="0" dirty="0">
                  <a:solidFill>
                    <a:srgbClr val="3366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zh-CN" sz="2400" b="0" dirty="0">
                  <a:solidFill>
                    <a:schemeClr val="tx1"/>
                  </a:solidFill>
                  <a:ea typeface="宋体" panose="02010600030101010101" pitchFamily="2" charset="-122"/>
                </a:rPr>
                <a:t>;</a:t>
              </a:r>
            </a:p>
            <a:p>
              <a:pPr>
                <a:lnSpc>
                  <a:spcPct val="120000"/>
                </a:lnSpc>
                <a:spcBef>
                  <a:spcPct val="0"/>
                </a:spcBef>
                <a:buFontTx/>
                <a:buAutoNum type="arabicPeriod"/>
              </a:pPr>
              <a:r>
                <a:rPr lang="zh-CN" altLang="en-US" sz="2400" b="0" dirty="0">
                  <a:solidFill>
                    <a:schemeClr val="tx1"/>
                  </a:solidFill>
                  <a:ea typeface="宋体" panose="02010600030101010101" pitchFamily="2" charset="-122"/>
                </a:rPr>
                <a:t>将右侧表达式的值</a:t>
              </a:r>
              <a:r>
                <a:rPr lang="en-US" altLang="zh-CN" sz="2400" b="0" dirty="0">
                  <a:solidFill>
                    <a:srgbClr val="3366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zh-CN" altLang="en-US" sz="2400" b="0" dirty="0">
                  <a:solidFill>
                    <a:schemeClr val="tx1"/>
                  </a:solidFill>
                  <a:ea typeface="宋体" panose="02010600030101010101" pitchFamily="2" charset="-122"/>
                </a:rPr>
                <a:t>赋给</a:t>
              </a:r>
              <a:r>
                <a:rPr lang="en-US" altLang="zh-CN" sz="2400" b="0" dirty="0">
                  <a:solidFill>
                    <a:srgbClr val="3366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0" dirty="0">
                  <a:solidFill>
                    <a:schemeClr val="tx1"/>
                  </a:solidFill>
                  <a:ea typeface="宋体" panose="02010600030101010101" pitchFamily="2" charset="-122"/>
                </a:rPr>
                <a:t> , </a:t>
              </a:r>
              <a:r>
                <a:rPr lang="en-US" altLang="zh-CN" sz="2400" b="0" dirty="0">
                  <a:solidFill>
                    <a:srgbClr val="3366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 =1</a:t>
              </a:r>
              <a:r>
                <a:rPr lang="en-US" altLang="zh-CN" sz="2400" b="0" dirty="0">
                  <a:solidFill>
                    <a:schemeClr val="tx1"/>
                  </a:solidFill>
                  <a:ea typeface="宋体" panose="02010600030101010101" pitchFamily="2" charset="-122"/>
                </a:rPr>
                <a:t> </a:t>
              </a:r>
              <a:r>
                <a:rPr lang="zh-CN" altLang="en-US" sz="2400" b="0" dirty="0">
                  <a:solidFill>
                    <a:schemeClr val="tx1"/>
                  </a:solidFill>
                  <a:ea typeface="宋体" panose="02010600030101010101" pitchFamily="2" charset="-122"/>
                </a:rPr>
                <a:t>。</a:t>
              </a:r>
            </a:p>
          </p:txBody>
        </p:sp>
        <p:sp>
          <p:nvSpPr>
            <p:cNvPr id="115729" name="Text Box 11"/>
            <p:cNvSpPr txBox="1">
              <a:spLocks noChangeArrowheads="1"/>
            </p:cNvSpPr>
            <p:nvPr/>
          </p:nvSpPr>
          <p:spPr bwMode="auto">
            <a:xfrm>
              <a:off x="670" y="1045"/>
              <a:ext cx="760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0" dirty="0">
                  <a:solidFill>
                    <a:srgbClr val="336600"/>
                  </a:solidFill>
                  <a:ea typeface="隶书" panose="02010509060101010101" pitchFamily="49" charset="-122"/>
                </a:rPr>
                <a:t>步骤：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482554" y="1293813"/>
            <a:ext cx="3243263" cy="860425"/>
            <a:chOff x="3196" y="691"/>
            <a:chExt cx="2043" cy="542"/>
          </a:xfrm>
        </p:grpSpPr>
        <p:sp>
          <p:nvSpPr>
            <p:cNvPr id="115726" name="Text Box 13"/>
            <p:cNvSpPr txBox="1">
              <a:spLocks noChangeArrowheads="1"/>
            </p:cNvSpPr>
            <p:nvPr/>
          </p:nvSpPr>
          <p:spPr bwMode="auto">
            <a:xfrm>
              <a:off x="3196" y="691"/>
              <a:ext cx="2043" cy="542"/>
            </a:xfrm>
            <a:prstGeom prst="rect">
              <a:avLst/>
            </a:prstGeom>
            <a:solidFill>
              <a:srgbClr val="FFEFFB"/>
            </a:solidFill>
            <a:ln w="38100">
              <a:solidFill>
                <a:srgbClr val="800080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>
              <a:lvl1pPr marL="342900" indent="-3429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lvl="1">
                <a:spcBef>
                  <a:spcPct val="0"/>
                </a:spcBef>
              </a:pPr>
              <a:r>
                <a:rPr lang="en-US" altLang="zh-CN" sz="2400" b="0" dirty="0">
                  <a:solidFill>
                    <a:srgbClr val="3366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     </a:t>
              </a:r>
              <a:r>
                <a:rPr lang="en-US" altLang="zh-CN" sz="2400" b="0" dirty="0" err="1">
                  <a:solidFill>
                    <a:srgbClr val="3366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int</a:t>
              </a:r>
              <a:r>
                <a:rPr lang="en-US" altLang="zh-CN" sz="2400" b="0" dirty="0">
                  <a:solidFill>
                    <a:srgbClr val="3366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  a=b=c=1 ;</a:t>
              </a:r>
            </a:p>
            <a:p>
              <a:pPr lvl="1">
                <a:spcBef>
                  <a:spcPct val="0"/>
                </a:spcBef>
              </a:pPr>
              <a:endParaRPr lang="en-US" altLang="zh-CN" sz="2400" b="0" dirty="0">
                <a:solidFill>
                  <a:srgbClr val="3366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115727" name="Picture 14" descr="BD00028_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8" y="701"/>
              <a:ext cx="543" cy="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9554369" y="1690475"/>
            <a:ext cx="592137" cy="398462"/>
            <a:chOff x="4235" y="958"/>
            <a:chExt cx="373" cy="251"/>
          </a:xfrm>
        </p:grpSpPr>
        <p:sp>
          <p:nvSpPr>
            <p:cNvPr id="115724" name="Line 16"/>
            <p:cNvSpPr>
              <a:spLocks noChangeShapeType="1"/>
            </p:cNvSpPr>
            <p:nvPr/>
          </p:nvSpPr>
          <p:spPr bwMode="auto">
            <a:xfrm>
              <a:off x="4235" y="982"/>
              <a:ext cx="373" cy="2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15725" name="Line 17"/>
            <p:cNvSpPr>
              <a:spLocks noChangeShapeType="1"/>
            </p:cNvSpPr>
            <p:nvPr/>
          </p:nvSpPr>
          <p:spPr bwMode="auto">
            <a:xfrm flipH="1">
              <a:off x="4259" y="958"/>
              <a:ext cx="300" cy="25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1164436" y="1351994"/>
            <a:ext cx="2933700" cy="537712"/>
          </a:xfrm>
          <a:prstGeom prst="rect">
            <a:avLst/>
          </a:prstGeom>
          <a:solidFill>
            <a:srgbClr val="FFEFFB"/>
          </a:solidFill>
          <a:ln w="38100">
            <a:solidFill>
              <a:srgbClr val="80008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0" algn="just">
              <a:lnSpc>
                <a:spcPct val="120000"/>
              </a:lnSpc>
              <a:defRPr/>
            </a:pPr>
            <a:r>
              <a:rPr lang="en-US" altLang="zh-CN" sz="2400" b="0" dirty="0" err="1">
                <a:solidFill>
                  <a:srgbClr val="33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sz="2400" b="0" dirty="0">
                <a:solidFill>
                  <a:srgbClr val="33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a=3,b=3,c=3</a:t>
            </a:r>
            <a:r>
              <a:rPr lang="en-US" altLang="zh-CN" dirty="0">
                <a:solidFill>
                  <a:srgbClr val="000000"/>
                </a:solidFill>
              </a:rPr>
              <a:t>;</a:t>
            </a:r>
            <a:endParaRPr lang="en-US" altLang="zh-CN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878675"/>
      </p:ext>
    </p:extLst>
  </p:cSld>
  <p:clrMapOvr>
    <a:masterClrMapping/>
  </p:clrMapOvr>
  <p:transition>
    <p:cover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32" grpId="0" animBg="1" autoUpdateAnimBg="0"/>
      <p:bldP spid="19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latinLnBrk="1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rgbClr val="660033"/>
              </a:buClr>
              <a:buSzPct val="80000"/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200" b="1">
                <a:solidFill>
                  <a:srgbClr val="000066"/>
                </a:solidFill>
                <a:latin typeface="-소망M" pitchFamily="18" charset="-127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CDD44A2C-9A35-4C3E-933E-C423A488E22A}" type="slidenum">
              <a:rPr lang="ko-KR" altLang="en-US" sz="1800">
                <a:solidFill>
                  <a:schemeClr val="bg1"/>
                </a:solidFill>
                <a:latin typeface="Comic Sans MS" panose="030F0702030302020204" pitchFamily="66" charset="0"/>
                <a:ea typeface="-소망M" pitchFamily="18" charset="-127"/>
              </a:rPr>
              <a:pPr>
                <a:spcBef>
                  <a:spcPct val="0"/>
                </a:spcBef>
                <a:buSzTx/>
                <a:buFontTx/>
                <a:buNone/>
              </a:pPr>
              <a:t>41</a:t>
            </a:fld>
            <a:endParaRPr lang="en-US" altLang="ko-KR" sz="1800">
              <a:solidFill>
                <a:schemeClr val="bg1"/>
              </a:solidFill>
              <a:latin typeface="Comic Sans MS" panose="030F0702030302020204" pitchFamily="66" charset="0"/>
              <a:ea typeface="-소망M" pitchFamily="18" charset="-127"/>
            </a:endParaRPr>
          </a:p>
        </p:txBody>
      </p:sp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课堂练习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写出下面表达式运算后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的值，设原来</a:t>
            </a:r>
            <a:r>
              <a:rPr lang="en-US" altLang="zh-CN" dirty="0" smtClean="0"/>
              <a:t>a=12</a:t>
            </a:r>
            <a:r>
              <a:rPr lang="zh-CN" altLang="en-US" dirty="0" smtClean="0"/>
              <a:t>。设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</a:t>
            </a:r>
            <a:r>
              <a:rPr lang="zh-CN" altLang="en-US" dirty="0" smtClean="0"/>
              <a:t>已定义为整型变量。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(1) a+=a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(2) a-=2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(3) a*=2+3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(4) a/=</a:t>
            </a:r>
            <a:r>
              <a:rPr lang="en-US" altLang="zh-CN" dirty="0" err="1" smtClean="0"/>
              <a:t>a+a</a:t>
            </a:r>
            <a:endParaRPr lang="en-US" altLang="zh-CN" dirty="0" smtClean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(5) a%=(n%=2)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的值等于</a:t>
            </a:r>
            <a:r>
              <a:rPr lang="en-US" altLang="zh-CN" dirty="0" smtClean="0"/>
              <a:t>5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(6) a+=a-=a*=a  </a:t>
            </a:r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1975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顺序程序设计举例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8923" y="1417784"/>
            <a:ext cx="7392478" cy="1007364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 smtClean="0">
                <a:solidFill>
                  <a:schemeClr val="accent1"/>
                </a:solidFill>
              </a:rPr>
              <a:t>【</a:t>
            </a:r>
            <a:r>
              <a:rPr lang="zh-CN" altLang="en-US" sz="2000" dirty="0" smtClean="0">
                <a:solidFill>
                  <a:schemeClr val="accent1"/>
                </a:solidFill>
              </a:rPr>
              <a:t>例</a:t>
            </a:r>
            <a:r>
              <a:rPr lang="en-US" altLang="zh-CN" sz="2000" dirty="0" smtClean="0">
                <a:solidFill>
                  <a:schemeClr val="accent1"/>
                </a:solidFill>
              </a:rPr>
              <a:t>3.1】</a:t>
            </a:r>
            <a:r>
              <a:rPr lang="zh-CN" altLang="en-US" sz="2000" dirty="0">
                <a:solidFill>
                  <a:schemeClr val="accent1"/>
                </a:solidFill>
              </a:rPr>
              <a:t>有人用温度计测量出用华氏法表示的温度</a:t>
            </a:r>
            <a:r>
              <a:rPr lang="en-US" altLang="zh-CN" sz="2000" dirty="0">
                <a:solidFill>
                  <a:schemeClr val="accent1"/>
                </a:solidFill>
              </a:rPr>
              <a:t>(</a:t>
            </a:r>
            <a:r>
              <a:rPr lang="zh-CN" altLang="en-US" sz="2000" dirty="0">
                <a:solidFill>
                  <a:schemeClr val="accent1"/>
                </a:solidFill>
              </a:rPr>
              <a:t>如</a:t>
            </a:r>
            <a:r>
              <a:rPr lang="en-US" altLang="zh-CN" sz="2000" dirty="0">
                <a:solidFill>
                  <a:schemeClr val="accent1"/>
                </a:solidFill>
              </a:rPr>
              <a:t>64°F</a:t>
            </a:r>
            <a:r>
              <a:rPr lang="zh-CN" altLang="en-US" sz="2000" dirty="0" smtClean="0">
                <a:solidFill>
                  <a:schemeClr val="accent1"/>
                </a:solidFill>
              </a:rPr>
              <a:t>），</a:t>
            </a:r>
            <a:endParaRPr lang="en-US" altLang="zh-CN" sz="2000" dirty="0" smtClean="0">
              <a:solidFill>
                <a:schemeClr val="accent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chemeClr val="accent1"/>
                </a:solidFill>
              </a:rPr>
              <a:t> </a:t>
            </a:r>
            <a:r>
              <a:rPr lang="en-US" altLang="zh-CN" sz="2000" dirty="0" smtClean="0">
                <a:solidFill>
                  <a:schemeClr val="accent1"/>
                </a:solidFill>
              </a:rPr>
              <a:t> </a:t>
            </a:r>
            <a:r>
              <a:rPr lang="zh-CN" altLang="en-US" sz="2000" dirty="0" smtClean="0">
                <a:solidFill>
                  <a:schemeClr val="accent1"/>
                </a:solidFill>
              </a:rPr>
              <a:t>今</a:t>
            </a:r>
            <a:r>
              <a:rPr lang="zh-CN" altLang="en-US" sz="2000" dirty="0">
                <a:solidFill>
                  <a:schemeClr val="accent1"/>
                </a:solidFill>
              </a:rPr>
              <a:t>要求把它转换为以摄氏法表示的温度</a:t>
            </a:r>
            <a:r>
              <a:rPr lang="en-US" altLang="zh-CN" sz="2000" dirty="0">
                <a:solidFill>
                  <a:schemeClr val="accent1"/>
                </a:solidFill>
              </a:rPr>
              <a:t>(</a:t>
            </a:r>
            <a:r>
              <a:rPr lang="zh-CN" altLang="en-US" sz="2000" dirty="0">
                <a:solidFill>
                  <a:schemeClr val="accent1"/>
                </a:solidFill>
              </a:rPr>
              <a:t>如</a:t>
            </a:r>
            <a:r>
              <a:rPr lang="en-US" altLang="zh-CN" sz="2000" dirty="0">
                <a:solidFill>
                  <a:schemeClr val="accent1"/>
                </a:solidFill>
              </a:rPr>
              <a:t>17.8℃</a:t>
            </a:r>
            <a:r>
              <a:rPr lang="en-US" altLang="zh-CN" sz="2000" dirty="0" smtClean="0">
                <a:solidFill>
                  <a:schemeClr val="accent1"/>
                </a:solidFill>
              </a:rPr>
              <a:t>)</a:t>
            </a:r>
            <a:r>
              <a:rPr lang="zh-CN" altLang="en-US" sz="2000" dirty="0" smtClean="0">
                <a:solidFill>
                  <a:schemeClr val="accent1"/>
                </a:solidFill>
              </a:rPr>
              <a:t>。</a:t>
            </a:r>
            <a:endParaRPr lang="en-US" altLang="zh-CN" sz="2000" dirty="0" smtClean="0">
              <a:solidFill>
                <a:schemeClr val="accent1"/>
              </a:solidFill>
            </a:endParaRPr>
          </a:p>
        </p:txBody>
      </p:sp>
      <p:sp>
        <p:nvSpPr>
          <p:cNvPr id="27" name="MH_SubTitle_1"/>
          <p:cNvSpPr/>
          <p:nvPr>
            <p:custDataLst>
              <p:tags r:id="rId1"/>
            </p:custDataLst>
          </p:nvPr>
        </p:nvSpPr>
        <p:spPr>
          <a:xfrm>
            <a:off x="8281401" y="964918"/>
            <a:ext cx="3448050" cy="2365375"/>
          </a:xfrm>
          <a:custGeom>
            <a:avLst/>
            <a:gdLst>
              <a:gd name="connsiteX0" fmla="*/ 4225707 w 4387423"/>
              <a:gd name="connsiteY0" fmla="*/ 474136 h 3234796"/>
              <a:gd name="connsiteX1" fmla="*/ 4183374 w 4387423"/>
              <a:gd name="connsiteY1" fmla="*/ 516469 h 3234796"/>
              <a:gd name="connsiteX2" fmla="*/ 4225707 w 4387423"/>
              <a:gd name="connsiteY2" fmla="*/ 558802 h 3234796"/>
              <a:gd name="connsiteX3" fmla="*/ 4268040 w 4387423"/>
              <a:gd name="connsiteY3" fmla="*/ 516469 h 3234796"/>
              <a:gd name="connsiteX4" fmla="*/ 4225707 w 4387423"/>
              <a:gd name="connsiteY4" fmla="*/ 474136 h 3234796"/>
              <a:gd name="connsiteX5" fmla="*/ 4056374 w 4387423"/>
              <a:gd name="connsiteY5" fmla="*/ 474136 h 3234796"/>
              <a:gd name="connsiteX6" fmla="*/ 4014041 w 4387423"/>
              <a:gd name="connsiteY6" fmla="*/ 516469 h 3234796"/>
              <a:gd name="connsiteX7" fmla="*/ 4056374 w 4387423"/>
              <a:gd name="connsiteY7" fmla="*/ 558802 h 3234796"/>
              <a:gd name="connsiteX8" fmla="*/ 4098707 w 4387423"/>
              <a:gd name="connsiteY8" fmla="*/ 516469 h 3234796"/>
              <a:gd name="connsiteX9" fmla="*/ 4056374 w 4387423"/>
              <a:gd name="connsiteY9" fmla="*/ 474136 h 3234796"/>
              <a:gd name="connsiteX10" fmla="*/ 3887041 w 4387423"/>
              <a:gd name="connsiteY10" fmla="*/ 474136 h 3234796"/>
              <a:gd name="connsiteX11" fmla="*/ 3844708 w 4387423"/>
              <a:gd name="connsiteY11" fmla="*/ 516469 h 3234796"/>
              <a:gd name="connsiteX12" fmla="*/ 3887041 w 4387423"/>
              <a:gd name="connsiteY12" fmla="*/ 558802 h 3234796"/>
              <a:gd name="connsiteX13" fmla="*/ 3929374 w 4387423"/>
              <a:gd name="connsiteY13" fmla="*/ 516469 h 3234796"/>
              <a:gd name="connsiteX14" fmla="*/ 3887041 w 4387423"/>
              <a:gd name="connsiteY14" fmla="*/ 474136 h 3234796"/>
              <a:gd name="connsiteX15" fmla="*/ 3717708 w 4387423"/>
              <a:gd name="connsiteY15" fmla="*/ 474136 h 3234796"/>
              <a:gd name="connsiteX16" fmla="*/ 3675375 w 4387423"/>
              <a:gd name="connsiteY16" fmla="*/ 516469 h 3234796"/>
              <a:gd name="connsiteX17" fmla="*/ 3717708 w 4387423"/>
              <a:gd name="connsiteY17" fmla="*/ 558802 h 3234796"/>
              <a:gd name="connsiteX18" fmla="*/ 3760041 w 4387423"/>
              <a:gd name="connsiteY18" fmla="*/ 516469 h 3234796"/>
              <a:gd name="connsiteX19" fmla="*/ 3717708 w 4387423"/>
              <a:gd name="connsiteY19" fmla="*/ 474136 h 3234796"/>
              <a:gd name="connsiteX20" fmla="*/ 3548375 w 4387423"/>
              <a:gd name="connsiteY20" fmla="*/ 474136 h 3234796"/>
              <a:gd name="connsiteX21" fmla="*/ 3506042 w 4387423"/>
              <a:gd name="connsiteY21" fmla="*/ 516469 h 3234796"/>
              <a:gd name="connsiteX22" fmla="*/ 3548375 w 4387423"/>
              <a:gd name="connsiteY22" fmla="*/ 558802 h 3234796"/>
              <a:gd name="connsiteX23" fmla="*/ 3590708 w 4387423"/>
              <a:gd name="connsiteY23" fmla="*/ 516469 h 3234796"/>
              <a:gd name="connsiteX24" fmla="*/ 3548375 w 4387423"/>
              <a:gd name="connsiteY24" fmla="*/ 474136 h 3234796"/>
              <a:gd name="connsiteX25" fmla="*/ 3379042 w 4387423"/>
              <a:gd name="connsiteY25" fmla="*/ 474136 h 3234796"/>
              <a:gd name="connsiteX26" fmla="*/ 3336709 w 4387423"/>
              <a:gd name="connsiteY26" fmla="*/ 516469 h 3234796"/>
              <a:gd name="connsiteX27" fmla="*/ 3379042 w 4387423"/>
              <a:gd name="connsiteY27" fmla="*/ 558802 h 3234796"/>
              <a:gd name="connsiteX28" fmla="*/ 3421375 w 4387423"/>
              <a:gd name="connsiteY28" fmla="*/ 516469 h 3234796"/>
              <a:gd name="connsiteX29" fmla="*/ 3379042 w 4387423"/>
              <a:gd name="connsiteY29" fmla="*/ 474136 h 3234796"/>
              <a:gd name="connsiteX30" fmla="*/ 3209709 w 4387423"/>
              <a:gd name="connsiteY30" fmla="*/ 474136 h 3234796"/>
              <a:gd name="connsiteX31" fmla="*/ 3167376 w 4387423"/>
              <a:gd name="connsiteY31" fmla="*/ 516469 h 3234796"/>
              <a:gd name="connsiteX32" fmla="*/ 3209709 w 4387423"/>
              <a:gd name="connsiteY32" fmla="*/ 558802 h 3234796"/>
              <a:gd name="connsiteX33" fmla="*/ 3252042 w 4387423"/>
              <a:gd name="connsiteY33" fmla="*/ 516469 h 3234796"/>
              <a:gd name="connsiteX34" fmla="*/ 3209709 w 4387423"/>
              <a:gd name="connsiteY34" fmla="*/ 474136 h 3234796"/>
              <a:gd name="connsiteX35" fmla="*/ 3040376 w 4387423"/>
              <a:gd name="connsiteY35" fmla="*/ 474136 h 3234796"/>
              <a:gd name="connsiteX36" fmla="*/ 2998043 w 4387423"/>
              <a:gd name="connsiteY36" fmla="*/ 516469 h 3234796"/>
              <a:gd name="connsiteX37" fmla="*/ 3040376 w 4387423"/>
              <a:gd name="connsiteY37" fmla="*/ 558802 h 3234796"/>
              <a:gd name="connsiteX38" fmla="*/ 3082709 w 4387423"/>
              <a:gd name="connsiteY38" fmla="*/ 516469 h 3234796"/>
              <a:gd name="connsiteX39" fmla="*/ 3040376 w 4387423"/>
              <a:gd name="connsiteY39" fmla="*/ 474136 h 3234796"/>
              <a:gd name="connsiteX40" fmla="*/ 2871043 w 4387423"/>
              <a:gd name="connsiteY40" fmla="*/ 474136 h 3234796"/>
              <a:gd name="connsiteX41" fmla="*/ 2828710 w 4387423"/>
              <a:gd name="connsiteY41" fmla="*/ 516469 h 3234796"/>
              <a:gd name="connsiteX42" fmla="*/ 2871043 w 4387423"/>
              <a:gd name="connsiteY42" fmla="*/ 558802 h 3234796"/>
              <a:gd name="connsiteX43" fmla="*/ 2913376 w 4387423"/>
              <a:gd name="connsiteY43" fmla="*/ 516469 h 3234796"/>
              <a:gd name="connsiteX44" fmla="*/ 2871043 w 4387423"/>
              <a:gd name="connsiteY44" fmla="*/ 474136 h 3234796"/>
              <a:gd name="connsiteX45" fmla="*/ 2701710 w 4387423"/>
              <a:gd name="connsiteY45" fmla="*/ 474136 h 3234796"/>
              <a:gd name="connsiteX46" fmla="*/ 2659377 w 4387423"/>
              <a:gd name="connsiteY46" fmla="*/ 516469 h 3234796"/>
              <a:gd name="connsiteX47" fmla="*/ 2701710 w 4387423"/>
              <a:gd name="connsiteY47" fmla="*/ 558802 h 3234796"/>
              <a:gd name="connsiteX48" fmla="*/ 2744043 w 4387423"/>
              <a:gd name="connsiteY48" fmla="*/ 516469 h 3234796"/>
              <a:gd name="connsiteX49" fmla="*/ 2701710 w 4387423"/>
              <a:gd name="connsiteY49" fmla="*/ 474136 h 3234796"/>
              <a:gd name="connsiteX50" fmla="*/ 2532377 w 4387423"/>
              <a:gd name="connsiteY50" fmla="*/ 474136 h 3234796"/>
              <a:gd name="connsiteX51" fmla="*/ 2490044 w 4387423"/>
              <a:gd name="connsiteY51" fmla="*/ 516469 h 3234796"/>
              <a:gd name="connsiteX52" fmla="*/ 2532377 w 4387423"/>
              <a:gd name="connsiteY52" fmla="*/ 558802 h 3234796"/>
              <a:gd name="connsiteX53" fmla="*/ 2574710 w 4387423"/>
              <a:gd name="connsiteY53" fmla="*/ 516469 h 3234796"/>
              <a:gd name="connsiteX54" fmla="*/ 2532377 w 4387423"/>
              <a:gd name="connsiteY54" fmla="*/ 474136 h 3234796"/>
              <a:gd name="connsiteX55" fmla="*/ 2363044 w 4387423"/>
              <a:gd name="connsiteY55" fmla="*/ 474136 h 3234796"/>
              <a:gd name="connsiteX56" fmla="*/ 2320711 w 4387423"/>
              <a:gd name="connsiteY56" fmla="*/ 516469 h 3234796"/>
              <a:gd name="connsiteX57" fmla="*/ 2363044 w 4387423"/>
              <a:gd name="connsiteY57" fmla="*/ 558802 h 3234796"/>
              <a:gd name="connsiteX58" fmla="*/ 2405377 w 4387423"/>
              <a:gd name="connsiteY58" fmla="*/ 516469 h 3234796"/>
              <a:gd name="connsiteX59" fmla="*/ 2363044 w 4387423"/>
              <a:gd name="connsiteY59" fmla="*/ 474136 h 3234796"/>
              <a:gd name="connsiteX60" fmla="*/ 2193711 w 4387423"/>
              <a:gd name="connsiteY60" fmla="*/ 474136 h 3234796"/>
              <a:gd name="connsiteX61" fmla="*/ 2151378 w 4387423"/>
              <a:gd name="connsiteY61" fmla="*/ 516469 h 3234796"/>
              <a:gd name="connsiteX62" fmla="*/ 2193711 w 4387423"/>
              <a:gd name="connsiteY62" fmla="*/ 558802 h 3234796"/>
              <a:gd name="connsiteX63" fmla="*/ 2236044 w 4387423"/>
              <a:gd name="connsiteY63" fmla="*/ 516469 h 3234796"/>
              <a:gd name="connsiteX64" fmla="*/ 2193711 w 4387423"/>
              <a:gd name="connsiteY64" fmla="*/ 474136 h 3234796"/>
              <a:gd name="connsiteX65" fmla="*/ 2024378 w 4387423"/>
              <a:gd name="connsiteY65" fmla="*/ 474136 h 3234796"/>
              <a:gd name="connsiteX66" fmla="*/ 1982045 w 4387423"/>
              <a:gd name="connsiteY66" fmla="*/ 516469 h 3234796"/>
              <a:gd name="connsiteX67" fmla="*/ 2024378 w 4387423"/>
              <a:gd name="connsiteY67" fmla="*/ 558802 h 3234796"/>
              <a:gd name="connsiteX68" fmla="*/ 2066711 w 4387423"/>
              <a:gd name="connsiteY68" fmla="*/ 516469 h 3234796"/>
              <a:gd name="connsiteX69" fmla="*/ 2024378 w 4387423"/>
              <a:gd name="connsiteY69" fmla="*/ 474136 h 3234796"/>
              <a:gd name="connsiteX70" fmla="*/ 1855045 w 4387423"/>
              <a:gd name="connsiteY70" fmla="*/ 474136 h 3234796"/>
              <a:gd name="connsiteX71" fmla="*/ 1812712 w 4387423"/>
              <a:gd name="connsiteY71" fmla="*/ 516469 h 3234796"/>
              <a:gd name="connsiteX72" fmla="*/ 1855045 w 4387423"/>
              <a:gd name="connsiteY72" fmla="*/ 558802 h 3234796"/>
              <a:gd name="connsiteX73" fmla="*/ 1897378 w 4387423"/>
              <a:gd name="connsiteY73" fmla="*/ 516469 h 3234796"/>
              <a:gd name="connsiteX74" fmla="*/ 1855045 w 4387423"/>
              <a:gd name="connsiteY74" fmla="*/ 474136 h 3234796"/>
              <a:gd name="connsiteX75" fmla="*/ 1685712 w 4387423"/>
              <a:gd name="connsiteY75" fmla="*/ 474136 h 3234796"/>
              <a:gd name="connsiteX76" fmla="*/ 1643379 w 4387423"/>
              <a:gd name="connsiteY76" fmla="*/ 516469 h 3234796"/>
              <a:gd name="connsiteX77" fmla="*/ 1685712 w 4387423"/>
              <a:gd name="connsiteY77" fmla="*/ 558802 h 3234796"/>
              <a:gd name="connsiteX78" fmla="*/ 1728045 w 4387423"/>
              <a:gd name="connsiteY78" fmla="*/ 516469 h 3234796"/>
              <a:gd name="connsiteX79" fmla="*/ 1685712 w 4387423"/>
              <a:gd name="connsiteY79" fmla="*/ 474136 h 3234796"/>
              <a:gd name="connsiteX80" fmla="*/ 1516379 w 4387423"/>
              <a:gd name="connsiteY80" fmla="*/ 474136 h 3234796"/>
              <a:gd name="connsiteX81" fmla="*/ 1474046 w 4387423"/>
              <a:gd name="connsiteY81" fmla="*/ 516469 h 3234796"/>
              <a:gd name="connsiteX82" fmla="*/ 1516379 w 4387423"/>
              <a:gd name="connsiteY82" fmla="*/ 558802 h 3234796"/>
              <a:gd name="connsiteX83" fmla="*/ 1558712 w 4387423"/>
              <a:gd name="connsiteY83" fmla="*/ 516469 h 3234796"/>
              <a:gd name="connsiteX84" fmla="*/ 1516379 w 4387423"/>
              <a:gd name="connsiteY84" fmla="*/ 474136 h 3234796"/>
              <a:gd name="connsiteX85" fmla="*/ 1347046 w 4387423"/>
              <a:gd name="connsiteY85" fmla="*/ 474136 h 3234796"/>
              <a:gd name="connsiteX86" fmla="*/ 1304713 w 4387423"/>
              <a:gd name="connsiteY86" fmla="*/ 516469 h 3234796"/>
              <a:gd name="connsiteX87" fmla="*/ 1347046 w 4387423"/>
              <a:gd name="connsiteY87" fmla="*/ 558802 h 3234796"/>
              <a:gd name="connsiteX88" fmla="*/ 1389379 w 4387423"/>
              <a:gd name="connsiteY88" fmla="*/ 516469 h 3234796"/>
              <a:gd name="connsiteX89" fmla="*/ 1347046 w 4387423"/>
              <a:gd name="connsiteY89" fmla="*/ 474136 h 3234796"/>
              <a:gd name="connsiteX90" fmla="*/ 1177713 w 4387423"/>
              <a:gd name="connsiteY90" fmla="*/ 474136 h 3234796"/>
              <a:gd name="connsiteX91" fmla="*/ 1135381 w 4387423"/>
              <a:gd name="connsiteY91" fmla="*/ 516469 h 3234796"/>
              <a:gd name="connsiteX92" fmla="*/ 1177713 w 4387423"/>
              <a:gd name="connsiteY92" fmla="*/ 558802 h 3234796"/>
              <a:gd name="connsiteX93" fmla="*/ 1220046 w 4387423"/>
              <a:gd name="connsiteY93" fmla="*/ 516469 h 3234796"/>
              <a:gd name="connsiteX94" fmla="*/ 1177713 w 4387423"/>
              <a:gd name="connsiteY94" fmla="*/ 474136 h 3234796"/>
              <a:gd name="connsiteX95" fmla="*/ 1008381 w 4387423"/>
              <a:gd name="connsiteY95" fmla="*/ 474136 h 3234796"/>
              <a:gd name="connsiteX96" fmla="*/ 966048 w 4387423"/>
              <a:gd name="connsiteY96" fmla="*/ 516469 h 3234796"/>
              <a:gd name="connsiteX97" fmla="*/ 1008381 w 4387423"/>
              <a:gd name="connsiteY97" fmla="*/ 558802 h 3234796"/>
              <a:gd name="connsiteX98" fmla="*/ 1050714 w 4387423"/>
              <a:gd name="connsiteY98" fmla="*/ 516469 h 3234796"/>
              <a:gd name="connsiteX99" fmla="*/ 1008381 w 4387423"/>
              <a:gd name="connsiteY99" fmla="*/ 474136 h 3234796"/>
              <a:gd name="connsiteX100" fmla="*/ 839048 w 4387423"/>
              <a:gd name="connsiteY100" fmla="*/ 474136 h 3234796"/>
              <a:gd name="connsiteX101" fmla="*/ 796716 w 4387423"/>
              <a:gd name="connsiteY101" fmla="*/ 516469 h 3234796"/>
              <a:gd name="connsiteX102" fmla="*/ 839048 w 4387423"/>
              <a:gd name="connsiteY102" fmla="*/ 558802 h 3234796"/>
              <a:gd name="connsiteX103" fmla="*/ 881381 w 4387423"/>
              <a:gd name="connsiteY103" fmla="*/ 516469 h 3234796"/>
              <a:gd name="connsiteX104" fmla="*/ 839048 w 4387423"/>
              <a:gd name="connsiteY104" fmla="*/ 474136 h 3234796"/>
              <a:gd name="connsiteX105" fmla="*/ 669716 w 4387423"/>
              <a:gd name="connsiteY105" fmla="*/ 474136 h 3234796"/>
              <a:gd name="connsiteX106" fmla="*/ 627383 w 4387423"/>
              <a:gd name="connsiteY106" fmla="*/ 516469 h 3234796"/>
              <a:gd name="connsiteX107" fmla="*/ 669716 w 4387423"/>
              <a:gd name="connsiteY107" fmla="*/ 558802 h 3234796"/>
              <a:gd name="connsiteX108" fmla="*/ 712049 w 4387423"/>
              <a:gd name="connsiteY108" fmla="*/ 516469 h 3234796"/>
              <a:gd name="connsiteX109" fmla="*/ 669716 w 4387423"/>
              <a:gd name="connsiteY109" fmla="*/ 474136 h 3234796"/>
              <a:gd name="connsiteX110" fmla="*/ 500382 w 4387423"/>
              <a:gd name="connsiteY110" fmla="*/ 474136 h 3234796"/>
              <a:gd name="connsiteX111" fmla="*/ 458049 w 4387423"/>
              <a:gd name="connsiteY111" fmla="*/ 516469 h 3234796"/>
              <a:gd name="connsiteX112" fmla="*/ 500382 w 4387423"/>
              <a:gd name="connsiteY112" fmla="*/ 558802 h 3234796"/>
              <a:gd name="connsiteX113" fmla="*/ 542715 w 4387423"/>
              <a:gd name="connsiteY113" fmla="*/ 516469 h 3234796"/>
              <a:gd name="connsiteX114" fmla="*/ 500382 w 4387423"/>
              <a:gd name="connsiteY114" fmla="*/ 474136 h 3234796"/>
              <a:gd name="connsiteX115" fmla="*/ 331050 w 4387423"/>
              <a:gd name="connsiteY115" fmla="*/ 474136 h 3234796"/>
              <a:gd name="connsiteX116" fmla="*/ 288717 w 4387423"/>
              <a:gd name="connsiteY116" fmla="*/ 516469 h 3234796"/>
              <a:gd name="connsiteX117" fmla="*/ 331050 w 4387423"/>
              <a:gd name="connsiteY117" fmla="*/ 558802 h 3234796"/>
              <a:gd name="connsiteX118" fmla="*/ 373382 w 4387423"/>
              <a:gd name="connsiteY118" fmla="*/ 516469 h 3234796"/>
              <a:gd name="connsiteX119" fmla="*/ 331050 w 4387423"/>
              <a:gd name="connsiteY119" fmla="*/ 474136 h 3234796"/>
              <a:gd name="connsiteX120" fmla="*/ 161717 w 4387423"/>
              <a:gd name="connsiteY120" fmla="*/ 474136 h 3234796"/>
              <a:gd name="connsiteX121" fmla="*/ 119384 w 4387423"/>
              <a:gd name="connsiteY121" fmla="*/ 516469 h 3234796"/>
              <a:gd name="connsiteX122" fmla="*/ 161717 w 4387423"/>
              <a:gd name="connsiteY122" fmla="*/ 558802 h 3234796"/>
              <a:gd name="connsiteX123" fmla="*/ 204050 w 4387423"/>
              <a:gd name="connsiteY123" fmla="*/ 516469 h 3234796"/>
              <a:gd name="connsiteX124" fmla="*/ 161717 w 4387423"/>
              <a:gd name="connsiteY124" fmla="*/ 474136 h 3234796"/>
              <a:gd name="connsiteX125" fmla="*/ 0 w 4387423"/>
              <a:gd name="connsiteY125" fmla="*/ 0 h 3234796"/>
              <a:gd name="connsiteX126" fmla="*/ 4387423 w 4387423"/>
              <a:gd name="connsiteY126" fmla="*/ 0 h 3234796"/>
              <a:gd name="connsiteX127" fmla="*/ 4387423 w 4387423"/>
              <a:gd name="connsiteY127" fmla="*/ 152400 h 3234796"/>
              <a:gd name="connsiteX128" fmla="*/ 4387423 w 4387423"/>
              <a:gd name="connsiteY128" fmla="*/ 242993 h 3234796"/>
              <a:gd name="connsiteX129" fmla="*/ 4387423 w 4387423"/>
              <a:gd name="connsiteY129" fmla="*/ 477291 h 3234796"/>
              <a:gd name="connsiteX130" fmla="*/ 4365106 w 4387423"/>
              <a:gd name="connsiteY130" fmla="*/ 486535 h 3234796"/>
              <a:gd name="connsiteX131" fmla="*/ 4352707 w 4387423"/>
              <a:gd name="connsiteY131" fmla="*/ 516469 h 3234796"/>
              <a:gd name="connsiteX132" fmla="*/ 4365106 w 4387423"/>
              <a:gd name="connsiteY132" fmla="*/ 546403 h 3234796"/>
              <a:gd name="connsiteX133" fmla="*/ 4387423 w 4387423"/>
              <a:gd name="connsiteY133" fmla="*/ 555647 h 3234796"/>
              <a:gd name="connsiteX134" fmla="*/ 4387423 w 4387423"/>
              <a:gd name="connsiteY134" fmla="*/ 3164104 h 3234796"/>
              <a:gd name="connsiteX135" fmla="*/ 4369407 w 4387423"/>
              <a:gd name="connsiteY135" fmla="*/ 3167742 h 3234796"/>
              <a:gd name="connsiteX136" fmla="*/ 4326828 w 4387423"/>
              <a:gd name="connsiteY136" fmla="*/ 3210321 h 3234796"/>
              <a:gd name="connsiteX137" fmla="*/ 4321886 w 4387423"/>
              <a:gd name="connsiteY137" fmla="*/ 3234796 h 3234796"/>
              <a:gd name="connsiteX138" fmla="*/ 4248202 w 4387423"/>
              <a:gd name="connsiteY138" fmla="*/ 3234796 h 3234796"/>
              <a:gd name="connsiteX139" fmla="*/ 4243261 w 4387423"/>
              <a:gd name="connsiteY139" fmla="*/ 3210321 h 3234796"/>
              <a:gd name="connsiteX140" fmla="*/ 4169538 w 4387423"/>
              <a:gd name="connsiteY140" fmla="*/ 3161454 h 3234796"/>
              <a:gd name="connsiteX141" fmla="*/ 4095816 w 4387423"/>
              <a:gd name="connsiteY141" fmla="*/ 3210321 h 3234796"/>
              <a:gd name="connsiteX142" fmla="*/ 4090874 w 4387423"/>
              <a:gd name="connsiteY142" fmla="*/ 3234796 h 3234796"/>
              <a:gd name="connsiteX143" fmla="*/ 4017196 w 4387423"/>
              <a:gd name="connsiteY143" fmla="*/ 3234796 h 3234796"/>
              <a:gd name="connsiteX144" fmla="*/ 4012255 w 4387423"/>
              <a:gd name="connsiteY144" fmla="*/ 3210321 h 3234796"/>
              <a:gd name="connsiteX145" fmla="*/ 3938532 w 4387423"/>
              <a:gd name="connsiteY145" fmla="*/ 3161454 h 3234796"/>
              <a:gd name="connsiteX146" fmla="*/ 3864810 w 4387423"/>
              <a:gd name="connsiteY146" fmla="*/ 3210321 h 3234796"/>
              <a:gd name="connsiteX147" fmla="*/ 3859868 w 4387423"/>
              <a:gd name="connsiteY147" fmla="*/ 3234796 h 3234796"/>
              <a:gd name="connsiteX148" fmla="*/ 3786190 w 4387423"/>
              <a:gd name="connsiteY148" fmla="*/ 3234796 h 3234796"/>
              <a:gd name="connsiteX149" fmla="*/ 3781249 w 4387423"/>
              <a:gd name="connsiteY149" fmla="*/ 3210321 h 3234796"/>
              <a:gd name="connsiteX150" fmla="*/ 3707526 w 4387423"/>
              <a:gd name="connsiteY150" fmla="*/ 3161454 h 3234796"/>
              <a:gd name="connsiteX151" fmla="*/ 3633804 w 4387423"/>
              <a:gd name="connsiteY151" fmla="*/ 3210321 h 3234796"/>
              <a:gd name="connsiteX152" fmla="*/ 3628863 w 4387423"/>
              <a:gd name="connsiteY152" fmla="*/ 3234796 h 3234796"/>
              <a:gd name="connsiteX153" fmla="*/ 3555184 w 4387423"/>
              <a:gd name="connsiteY153" fmla="*/ 3234796 h 3234796"/>
              <a:gd name="connsiteX154" fmla="*/ 3550243 w 4387423"/>
              <a:gd name="connsiteY154" fmla="*/ 3210321 h 3234796"/>
              <a:gd name="connsiteX155" fmla="*/ 3476520 w 4387423"/>
              <a:gd name="connsiteY155" fmla="*/ 3161454 h 3234796"/>
              <a:gd name="connsiteX156" fmla="*/ 3402798 w 4387423"/>
              <a:gd name="connsiteY156" fmla="*/ 3210321 h 3234796"/>
              <a:gd name="connsiteX157" fmla="*/ 3397856 w 4387423"/>
              <a:gd name="connsiteY157" fmla="*/ 3234796 h 3234796"/>
              <a:gd name="connsiteX158" fmla="*/ 3324178 w 4387423"/>
              <a:gd name="connsiteY158" fmla="*/ 3234796 h 3234796"/>
              <a:gd name="connsiteX159" fmla="*/ 3319237 w 4387423"/>
              <a:gd name="connsiteY159" fmla="*/ 3210321 h 3234796"/>
              <a:gd name="connsiteX160" fmla="*/ 3245514 w 4387423"/>
              <a:gd name="connsiteY160" fmla="*/ 3161454 h 3234796"/>
              <a:gd name="connsiteX161" fmla="*/ 3171792 w 4387423"/>
              <a:gd name="connsiteY161" fmla="*/ 3210321 h 3234796"/>
              <a:gd name="connsiteX162" fmla="*/ 3166850 w 4387423"/>
              <a:gd name="connsiteY162" fmla="*/ 3234796 h 3234796"/>
              <a:gd name="connsiteX163" fmla="*/ 3093172 w 4387423"/>
              <a:gd name="connsiteY163" fmla="*/ 3234796 h 3234796"/>
              <a:gd name="connsiteX164" fmla="*/ 3088230 w 4387423"/>
              <a:gd name="connsiteY164" fmla="*/ 3210321 h 3234796"/>
              <a:gd name="connsiteX165" fmla="*/ 3014508 w 4387423"/>
              <a:gd name="connsiteY165" fmla="*/ 3161454 h 3234796"/>
              <a:gd name="connsiteX166" fmla="*/ 2940786 w 4387423"/>
              <a:gd name="connsiteY166" fmla="*/ 3210321 h 3234796"/>
              <a:gd name="connsiteX167" fmla="*/ 2935844 w 4387423"/>
              <a:gd name="connsiteY167" fmla="*/ 3234796 h 3234796"/>
              <a:gd name="connsiteX168" fmla="*/ 2862166 w 4387423"/>
              <a:gd name="connsiteY168" fmla="*/ 3234796 h 3234796"/>
              <a:gd name="connsiteX169" fmla="*/ 2857224 w 4387423"/>
              <a:gd name="connsiteY169" fmla="*/ 3210321 h 3234796"/>
              <a:gd name="connsiteX170" fmla="*/ 2783502 w 4387423"/>
              <a:gd name="connsiteY170" fmla="*/ 3161454 h 3234796"/>
              <a:gd name="connsiteX171" fmla="*/ 2709780 w 4387423"/>
              <a:gd name="connsiteY171" fmla="*/ 3210321 h 3234796"/>
              <a:gd name="connsiteX172" fmla="*/ 2704838 w 4387423"/>
              <a:gd name="connsiteY172" fmla="*/ 3234796 h 3234796"/>
              <a:gd name="connsiteX173" fmla="*/ 2631160 w 4387423"/>
              <a:gd name="connsiteY173" fmla="*/ 3234796 h 3234796"/>
              <a:gd name="connsiteX174" fmla="*/ 2626219 w 4387423"/>
              <a:gd name="connsiteY174" fmla="*/ 3210321 h 3234796"/>
              <a:gd name="connsiteX175" fmla="*/ 2552496 w 4387423"/>
              <a:gd name="connsiteY175" fmla="*/ 3161454 h 3234796"/>
              <a:gd name="connsiteX176" fmla="*/ 2478774 w 4387423"/>
              <a:gd name="connsiteY176" fmla="*/ 3210321 h 3234796"/>
              <a:gd name="connsiteX177" fmla="*/ 2473832 w 4387423"/>
              <a:gd name="connsiteY177" fmla="*/ 3234796 h 3234796"/>
              <a:gd name="connsiteX178" fmla="*/ 2400154 w 4387423"/>
              <a:gd name="connsiteY178" fmla="*/ 3234796 h 3234796"/>
              <a:gd name="connsiteX179" fmla="*/ 2395213 w 4387423"/>
              <a:gd name="connsiteY179" fmla="*/ 3210321 h 3234796"/>
              <a:gd name="connsiteX180" fmla="*/ 2321490 w 4387423"/>
              <a:gd name="connsiteY180" fmla="*/ 3161454 h 3234796"/>
              <a:gd name="connsiteX181" fmla="*/ 2247768 w 4387423"/>
              <a:gd name="connsiteY181" fmla="*/ 3210321 h 3234796"/>
              <a:gd name="connsiteX182" fmla="*/ 2242826 w 4387423"/>
              <a:gd name="connsiteY182" fmla="*/ 3234796 h 3234796"/>
              <a:gd name="connsiteX183" fmla="*/ 2169148 w 4387423"/>
              <a:gd name="connsiteY183" fmla="*/ 3234796 h 3234796"/>
              <a:gd name="connsiteX184" fmla="*/ 2164207 w 4387423"/>
              <a:gd name="connsiteY184" fmla="*/ 3210321 h 3234796"/>
              <a:gd name="connsiteX185" fmla="*/ 2090484 w 4387423"/>
              <a:gd name="connsiteY185" fmla="*/ 3161454 h 3234796"/>
              <a:gd name="connsiteX186" fmla="*/ 2016762 w 4387423"/>
              <a:gd name="connsiteY186" fmla="*/ 3210321 h 3234796"/>
              <a:gd name="connsiteX187" fmla="*/ 2011820 w 4387423"/>
              <a:gd name="connsiteY187" fmla="*/ 3234796 h 3234796"/>
              <a:gd name="connsiteX188" fmla="*/ 1938142 w 4387423"/>
              <a:gd name="connsiteY188" fmla="*/ 3234796 h 3234796"/>
              <a:gd name="connsiteX189" fmla="*/ 1933201 w 4387423"/>
              <a:gd name="connsiteY189" fmla="*/ 3210321 h 3234796"/>
              <a:gd name="connsiteX190" fmla="*/ 1859478 w 4387423"/>
              <a:gd name="connsiteY190" fmla="*/ 3161454 h 3234796"/>
              <a:gd name="connsiteX191" fmla="*/ 1785756 w 4387423"/>
              <a:gd name="connsiteY191" fmla="*/ 3210321 h 3234796"/>
              <a:gd name="connsiteX192" fmla="*/ 1780814 w 4387423"/>
              <a:gd name="connsiteY192" fmla="*/ 3234796 h 3234796"/>
              <a:gd name="connsiteX193" fmla="*/ 1707136 w 4387423"/>
              <a:gd name="connsiteY193" fmla="*/ 3234796 h 3234796"/>
              <a:gd name="connsiteX194" fmla="*/ 1702195 w 4387423"/>
              <a:gd name="connsiteY194" fmla="*/ 3210321 h 3234796"/>
              <a:gd name="connsiteX195" fmla="*/ 1628472 w 4387423"/>
              <a:gd name="connsiteY195" fmla="*/ 3161454 h 3234796"/>
              <a:gd name="connsiteX196" fmla="*/ 1554750 w 4387423"/>
              <a:gd name="connsiteY196" fmla="*/ 3210321 h 3234796"/>
              <a:gd name="connsiteX197" fmla="*/ 1549808 w 4387423"/>
              <a:gd name="connsiteY197" fmla="*/ 3234796 h 3234796"/>
              <a:gd name="connsiteX198" fmla="*/ 1476130 w 4387423"/>
              <a:gd name="connsiteY198" fmla="*/ 3234796 h 3234796"/>
              <a:gd name="connsiteX199" fmla="*/ 1471189 w 4387423"/>
              <a:gd name="connsiteY199" fmla="*/ 3210321 h 3234796"/>
              <a:gd name="connsiteX200" fmla="*/ 1397466 w 4387423"/>
              <a:gd name="connsiteY200" fmla="*/ 3161454 h 3234796"/>
              <a:gd name="connsiteX201" fmla="*/ 1323744 w 4387423"/>
              <a:gd name="connsiteY201" fmla="*/ 3210321 h 3234796"/>
              <a:gd name="connsiteX202" fmla="*/ 1318802 w 4387423"/>
              <a:gd name="connsiteY202" fmla="*/ 3234796 h 3234796"/>
              <a:gd name="connsiteX203" fmla="*/ 1245124 w 4387423"/>
              <a:gd name="connsiteY203" fmla="*/ 3234796 h 3234796"/>
              <a:gd name="connsiteX204" fmla="*/ 1240183 w 4387423"/>
              <a:gd name="connsiteY204" fmla="*/ 3210321 h 3234796"/>
              <a:gd name="connsiteX205" fmla="*/ 1166461 w 4387423"/>
              <a:gd name="connsiteY205" fmla="*/ 3161454 h 3234796"/>
              <a:gd name="connsiteX206" fmla="*/ 1092739 w 4387423"/>
              <a:gd name="connsiteY206" fmla="*/ 3210321 h 3234796"/>
              <a:gd name="connsiteX207" fmla="*/ 1087797 w 4387423"/>
              <a:gd name="connsiteY207" fmla="*/ 3234796 h 3234796"/>
              <a:gd name="connsiteX208" fmla="*/ 1014119 w 4387423"/>
              <a:gd name="connsiteY208" fmla="*/ 3234796 h 3234796"/>
              <a:gd name="connsiteX209" fmla="*/ 1009178 w 4387423"/>
              <a:gd name="connsiteY209" fmla="*/ 3210321 h 3234796"/>
              <a:gd name="connsiteX210" fmla="*/ 935455 w 4387423"/>
              <a:gd name="connsiteY210" fmla="*/ 3161454 h 3234796"/>
              <a:gd name="connsiteX211" fmla="*/ 861733 w 4387423"/>
              <a:gd name="connsiteY211" fmla="*/ 3210321 h 3234796"/>
              <a:gd name="connsiteX212" fmla="*/ 856791 w 4387423"/>
              <a:gd name="connsiteY212" fmla="*/ 3234796 h 3234796"/>
              <a:gd name="connsiteX213" fmla="*/ 783113 w 4387423"/>
              <a:gd name="connsiteY213" fmla="*/ 3234796 h 3234796"/>
              <a:gd name="connsiteX214" fmla="*/ 778171 w 4387423"/>
              <a:gd name="connsiteY214" fmla="*/ 3210321 h 3234796"/>
              <a:gd name="connsiteX215" fmla="*/ 704449 w 4387423"/>
              <a:gd name="connsiteY215" fmla="*/ 3161454 h 3234796"/>
              <a:gd name="connsiteX216" fmla="*/ 630727 w 4387423"/>
              <a:gd name="connsiteY216" fmla="*/ 3210321 h 3234796"/>
              <a:gd name="connsiteX217" fmla="*/ 625785 w 4387423"/>
              <a:gd name="connsiteY217" fmla="*/ 3234796 h 3234796"/>
              <a:gd name="connsiteX218" fmla="*/ 552107 w 4387423"/>
              <a:gd name="connsiteY218" fmla="*/ 3234796 h 3234796"/>
              <a:gd name="connsiteX219" fmla="*/ 547165 w 4387423"/>
              <a:gd name="connsiteY219" fmla="*/ 3210321 h 3234796"/>
              <a:gd name="connsiteX220" fmla="*/ 473443 w 4387423"/>
              <a:gd name="connsiteY220" fmla="*/ 3161454 h 3234796"/>
              <a:gd name="connsiteX221" fmla="*/ 399721 w 4387423"/>
              <a:gd name="connsiteY221" fmla="*/ 3210321 h 3234796"/>
              <a:gd name="connsiteX222" fmla="*/ 394779 w 4387423"/>
              <a:gd name="connsiteY222" fmla="*/ 3234796 h 3234796"/>
              <a:gd name="connsiteX223" fmla="*/ 321101 w 4387423"/>
              <a:gd name="connsiteY223" fmla="*/ 3234796 h 3234796"/>
              <a:gd name="connsiteX224" fmla="*/ 316160 w 4387423"/>
              <a:gd name="connsiteY224" fmla="*/ 3210321 h 3234796"/>
              <a:gd name="connsiteX225" fmla="*/ 242438 w 4387423"/>
              <a:gd name="connsiteY225" fmla="*/ 3161454 h 3234796"/>
              <a:gd name="connsiteX226" fmla="*/ 168716 w 4387423"/>
              <a:gd name="connsiteY226" fmla="*/ 3210321 h 3234796"/>
              <a:gd name="connsiteX227" fmla="*/ 163774 w 4387423"/>
              <a:gd name="connsiteY227" fmla="*/ 3234796 h 3234796"/>
              <a:gd name="connsiteX228" fmla="*/ 90095 w 4387423"/>
              <a:gd name="connsiteY228" fmla="*/ 3234796 h 3234796"/>
              <a:gd name="connsiteX229" fmla="*/ 85153 w 4387423"/>
              <a:gd name="connsiteY229" fmla="*/ 3210321 h 3234796"/>
              <a:gd name="connsiteX230" fmla="*/ 11431 w 4387423"/>
              <a:gd name="connsiteY230" fmla="*/ 3161454 h 3234796"/>
              <a:gd name="connsiteX231" fmla="*/ 0 w 4387423"/>
              <a:gd name="connsiteY231" fmla="*/ 3163762 h 3234796"/>
              <a:gd name="connsiteX232" fmla="*/ 0 w 4387423"/>
              <a:gd name="connsiteY232" fmla="*/ 555648 h 3234796"/>
              <a:gd name="connsiteX233" fmla="*/ 22318 w 4387423"/>
              <a:gd name="connsiteY233" fmla="*/ 546403 h 3234796"/>
              <a:gd name="connsiteX234" fmla="*/ 34717 w 4387423"/>
              <a:gd name="connsiteY234" fmla="*/ 516469 h 3234796"/>
              <a:gd name="connsiteX235" fmla="*/ 22318 w 4387423"/>
              <a:gd name="connsiteY235" fmla="*/ 486535 h 3234796"/>
              <a:gd name="connsiteX236" fmla="*/ 0 w 4387423"/>
              <a:gd name="connsiteY236" fmla="*/ 477291 h 3234796"/>
              <a:gd name="connsiteX237" fmla="*/ 0 w 4387423"/>
              <a:gd name="connsiteY237" fmla="*/ 242993 h 3234796"/>
              <a:gd name="connsiteX238" fmla="*/ 0 w 4387423"/>
              <a:gd name="connsiteY238" fmla="*/ 152400 h 3234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</a:cxnLst>
            <a:rect l="l" t="t" r="r" b="b"/>
            <a:pathLst>
              <a:path w="4387423" h="3234796">
                <a:moveTo>
                  <a:pt x="4225707" y="474136"/>
                </a:moveTo>
                <a:cubicBezTo>
                  <a:pt x="4202327" y="474136"/>
                  <a:pt x="4183374" y="493089"/>
                  <a:pt x="4183374" y="516469"/>
                </a:cubicBezTo>
                <a:cubicBezTo>
                  <a:pt x="4183374" y="539849"/>
                  <a:pt x="4202327" y="558802"/>
                  <a:pt x="4225707" y="558802"/>
                </a:cubicBezTo>
                <a:cubicBezTo>
                  <a:pt x="4249087" y="558802"/>
                  <a:pt x="4268040" y="539849"/>
                  <a:pt x="4268040" y="516469"/>
                </a:cubicBezTo>
                <a:cubicBezTo>
                  <a:pt x="4268040" y="493089"/>
                  <a:pt x="4249087" y="474136"/>
                  <a:pt x="4225707" y="474136"/>
                </a:cubicBezTo>
                <a:close/>
                <a:moveTo>
                  <a:pt x="4056374" y="474136"/>
                </a:moveTo>
                <a:cubicBezTo>
                  <a:pt x="4032994" y="474136"/>
                  <a:pt x="4014041" y="493089"/>
                  <a:pt x="4014041" y="516469"/>
                </a:cubicBezTo>
                <a:cubicBezTo>
                  <a:pt x="4014041" y="539849"/>
                  <a:pt x="4032994" y="558802"/>
                  <a:pt x="4056374" y="558802"/>
                </a:cubicBezTo>
                <a:cubicBezTo>
                  <a:pt x="4079754" y="558802"/>
                  <a:pt x="4098707" y="539849"/>
                  <a:pt x="4098707" y="516469"/>
                </a:cubicBezTo>
                <a:cubicBezTo>
                  <a:pt x="4098707" y="493089"/>
                  <a:pt x="4079754" y="474136"/>
                  <a:pt x="4056374" y="474136"/>
                </a:cubicBezTo>
                <a:close/>
                <a:moveTo>
                  <a:pt x="3887041" y="474136"/>
                </a:moveTo>
                <a:cubicBezTo>
                  <a:pt x="3863661" y="474136"/>
                  <a:pt x="3844708" y="493089"/>
                  <a:pt x="3844708" y="516469"/>
                </a:cubicBezTo>
                <a:cubicBezTo>
                  <a:pt x="3844708" y="539849"/>
                  <a:pt x="3863661" y="558802"/>
                  <a:pt x="3887041" y="558802"/>
                </a:cubicBezTo>
                <a:cubicBezTo>
                  <a:pt x="3910421" y="558802"/>
                  <a:pt x="3929374" y="539849"/>
                  <a:pt x="3929374" y="516469"/>
                </a:cubicBezTo>
                <a:cubicBezTo>
                  <a:pt x="3929374" y="493089"/>
                  <a:pt x="3910421" y="474136"/>
                  <a:pt x="3887041" y="474136"/>
                </a:cubicBezTo>
                <a:close/>
                <a:moveTo>
                  <a:pt x="3717708" y="474136"/>
                </a:moveTo>
                <a:cubicBezTo>
                  <a:pt x="3694328" y="474136"/>
                  <a:pt x="3675375" y="493089"/>
                  <a:pt x="3675375" y="516469"/>
                </a:cubicBezTo>
                <a:cubicBezTo>
                  <a:pt x="3675375" y="539849"/>
                  <a:pt x="3694328" y="558802"/>
                  <a:pt x="3717708" y="558802"/>
                </a:cubicBezTo>
                <a:cubicBezTo>
                  <a:pt x="3741088" y="558802"/>
                  <a:pt x="3760041" y="539849"/>
                  <a:pt x="3760041" y="516469"/>
                </a:cubicBezTo>
                <a:cubicBezTo>
                  <a:pt x="3760041" y="493089"/>
                  <a:pt x="3741088" y="474136"/>
                  <a:pt x="3717708" y="474136"/>
                </a:cubicBezTo>
                <a:close/>
                <a:moveTo>
                  <a:pt x="3548375" y="474136"/>
                </a:moveTo>
                <a:cubicBezTo>
                  <a:pt x="3524995" y="474136"/>
                  <a:pt x="3506042" y="493089"/>
                  <a:pt x="3506042" y="516469"/>
                </a:cubicBezTo>
                <a:cubicBezTo>
                  <a:pt x="3506042" y="539849"/>
                  <a:pt x="3524995" y="558802"/>
                  <a:pt x="3548375" y="558802"/>
                </a:cubicBezTo>
                <a:cubicBezTo>
                  <a:pt x="3571755" y="558802"/>
                  <a:pt x="3590708" y="539849"/>
                  <a:pt x="3590708" y="516469"/>
                </a:cubicBezTo>
                <a:cubicBezTo>
                  <a:pt x="3590708" y="493089"/>
                  <a:pt x="3571755" y="474136"/>
                  <a:pt x="3548375" y="474136"/>
                </a:cubicBezTo>
                <a:close/>
                <a:moveTo>
                  <a:pt x="3379042" y="474136"/>
                </a:moveTo>
                <a:cubicBezTo>
                  <a:pt x="3355662" y="474136"/>
                  <a:pt x="3336709" y="493089"/>
                  <a:pt x="3336709" y="516469"/>
                </a:cubicBezTo>
                <a:cubicBezTo>
                  <a:pt x="3336709" y="539849"/>
                  <a:pt x="3355662" y="558802"/>
                  <a:pt x="3379042" y="558802"/>
                </a:cubicBezTo>
                <a:cubicBezTo>
                  <a:pt x="3402422" y="558802"/>
                  <a:pt x="3421375" y="539849"/>
                  <a:pt x="3421375" y="516469"/>
                </a:cubicBezTo>
                <a:cubicBezTo>
                  <a:pt x="3421375" y="493089"/>
                  <a:pt x="3402422" y="474136"/>
                  <a:pt x="3379042" y="474136"/>
                </a:cubicBezTo>
                <a:close/>
                <a:moveTo>
                  <a:pt x="3209709" y="474136"/>
                </a:moveTo>
                <a:cubicBezTo>
                  <a:pt x="3186329" y="474136"/>
                  <a:pt x="3167376" y="493089"/>
                  <a:pt x="3167376" y="516469"/>
                </a:cubicBezTo>
                <a:cubicBezTo>
                  <a:pt x="3167376" y="539849"/>
                  <a:pt x="3186329" y="558802"/>
                  <a:pt x="3209709" y="558802"/>
                </a:cubicBezTo>
                <a:cubicBezTo>
                  <a:pt x="3233089" y="558802"/>
                  <a:pt x="3252042" y="539849"/>
                  <a:pt x="3252042" y="516469"/>
                </a:cubicBezTo>
                <a:cubicBezTo>
                  <a:pt x="3252042" y="493089"/>
                  <a:pt x="3233089" y="474136"/>
                  <a:pt x="3209709" y="474136"/>
                </a:cubicBezTo>
                <a:close/>
                <a:moveTo>
                  <a:pt x="3040376" y="474136"/>
                </a:moveTo>
                <a:cubicBezTo>
                  <a:pt x="3016996" y="474136"/>
                  <a:pt x="2998043" y="493089"/>
                  <a:pt x="2998043" y="516469"/>
                </a:cubicBezTo>
                <a:cubicBezTo>
                  <a:pt x="2998043" y="539849"/>
                  <a:pt x="3016996" y="558802"/>
                  <a:pt x="3040376" y="558802"/>
                </a:cubicBezTo>
                <a:cubicBezTo>
                  <a:pt x="3063756" y="558802"/>
                  <a:pt x="3082709" y="539849"/>
                  <a:pt x="3082709" y="516469"/>
                </a:cubicBezTo>
                <a:cubicBezTo>
                  <a:pt x="3082709" y="493089"/>
                  <a:pt x="3063756" y="474136"/>
                  <a:pt x="3040376" y="474136"/>
                </a:cubicBezTo>
                <a:close/>
                <a:moveTo>
                  <a:pt x="2871043" y="474136"/>
                </a:moveTo>
                <a:cubicBezTo>
                  <a:pt x="2847663" y="474136"/>
                  <a:pt x="2828710" y="493089"/>
                  <a:pt x="2828710" y="516469"/>
                </a:cubicBezTo>
                <a:cubicBezTo>
                  <a:pt x="2828710" y="539849"/>
                  <a:pt x="2847663" y="558802"/>
                  <a:pt x="2871043" y="558802"/>
                </a:cubicBezTo>
                <a:cubicBezTo>
                  <a:pt x="2894423" y="558802"/>
                  <a:pt x="2913376" y="539849"/>
                  <a:pt x="2913376" y="516469"/>
                </a:cubicBezTo>
                <a:cubicBezTo>
                  <a:pt x="2913376" y="493089"/>
                  <a:pt x="2894423" y="474136"/>
                  <a:pt x="2871043" y="474136"/>
                </a:cubicBezTo>
                <a:close/>
                <a:moveTo>
                  <a:pt x="2701710" y="474136"/>
                </a:moveTo>
                <a:cubicBezTo>
                  <a:pt x="2678330" y="474136"/>
                  <a:pt x="2659377" y="493089"/>
                  <a:pt x="2659377" y="516469"/>
                </a:cubicBezTo>
                <a:cubicBezTo>
                  <a:pt x="2659377" y="539849"/>
                  <a:pt x="2678330" y="558802"/>
                  <a:pt x="2701710" y="558802"/>
                </a:cubicBezTo>
                <a:cubicBezTo>
                  <a:pt x="2725090" y="558802"/>
                  <a:pt x="2744043" y="539849"/>
                  <a:pt x="2744043" y="516469"/>
                </a:cubicBezTo>
                <a:cubicBezTo>
                  <a:pt x="2744043" y="493089"/>
                  <a:pt x="2725090" y="474136"/>
                  <a:pt x="2701710" y="474136"/>
                </a:cubicBezTo>
                <a:close/>
                <a:moveTo>
                  <a:pt x="2532377" y="474136"/>
                </a:moveTo>
                <a:cubicBezTo>
                  <a:pt x="2508997" y="474136"/>
                  <a:pt x="2490044" y="493089"/>
                  <a:pt x="2490044" y="516469"/>
                </a:cubicBezTo>
                <a:cubicBezTo>
                  <a:pt x="2490044" y="539849"/>
                  <a:pt x="2508997" y="558802"/>
                  <a:pt x="2532377" y="558802"/>
                </a:cubicBezTo>
                <a:cubicBezTo>
                  <a:pt x="2555757" y="558802"/>
                  <a:pt x="2574710" y="539849"/>
                  <a:pt x="2574710" y="516469"/>
                </a:cubicBezTo>
                <a:cubicBezTo>
                  <a:pt x="2574710" y="493089"/>
                  <a:pt x="2555757" y="474136"/>
                  <a:pt x="2532377" y="474136"/>
                </a:cubicBezTo>
                <a:close/>
                <a:moveTo>
                  <a:pt x="2363044" y="474136"/>
                </a:moveTo>
                <a:cubicBezTo>
                  <a:pt x="2339664" y="474136"/>
                  <a:pt x="2320711" y="493089"/>
                  <a:pt x="2320711" y="516469"/>
                </a:cubicBezTo>
                <a:cubicBezTo>
                  <a:pt x="2320711" y="539849"/>
                  <a:pt x="2339664" y="558802"/>
                  <a:pt x="2363044" y="558802"/>
                </a:cubicBezTo>
                <a:cubicBezTo>
                  <a:pt x="2386424" y="558802"/>
                  <a:pt x="2405377" y="539849"/>
                  <a:pt x="2405377" y="516469"/>
                </a:cubicBezTo>
                <a:cubicBezTo>
                  <a:pt x="2405377" y="493089"/>
                  <a:pt x="2386424" y="474136"/>
                  <a:pt x="2363044" y="474136"/>
                </a:cubicBezTo>
                <a:close/>
                <a:moveTo>
                  <a:pt x="2193711" y="474136"/>
                </a:moveTo>
                <a:cubicBezTo>
                  <a:pt x="2170331" y="474136"/>
                  <a:pt x="2151378" y="493089"/>
                  <a:pt x="2151378" y="516469"/>
                </a:cubicBezTo>
                <a:cubicBezTo>
                  <a:pt x="2151378" y="539849"/>
                  <a:pt x="2170331" y="558802"/>
                  <a:pt x="2193711" y="558802"/>
                </a:cubicBezTo>
                <a:cubicBezTo>
                  <a:pt x="2217091" y="558802"/>
                  <a:pt x="2236044" y="539849"/>
                  <a:pt x="2236044" y="516469"/>
                </a:cubicBezTo>
                <a:cubicBezTo>
                  <a:pt x="2236044" y="493089"/>
                  <a:pt x="2217091" y="474136"/>
                  <a:pt x="2193711" y="474136"/>
                </a:cubicBezTo>
                <a:close/>
                <a:moveTo>
                  <a:pt x="2024378" y="474136"/>
                </a:moveTo>
                <a:cubicBezTo>
                  <a:pt x="2000998" y="474136"/>
                  <a:pt x="1982045" y="493089"/>
                  <a:pt x="1982045" y="516469"/>
                </a:cubicBezTo>
                <a:cubicBezTo>
                  <a:pt x="1982045" y="539849"/>
                  <a:pt x="2000998" y="558802"/>
                  <a:pt x="2024378" y="558802"/>
                </a:cubicBezTo>
                <a:cubicBezTo>
                  <a:pt x="2047758" y="558802"/>
                  <a:pt x="2066711" y="539849"/>
                  <a:pt x="2066711" y="516469"/>
                </a:cubicBezTo>
                <a:cubicBezTo>
                  <a:pt x="2066711" y="493089"/>
                  <a:pt x="2047758" y="474136"/>
                  <a:pt x="2024378" y="474136"/>
                </a:cubicBezTo>
                <a:close/>
                <a:moveTo>
                  <a:pt x="1855045" y="474136"/>
                </a:moveTo>
                <a:cubicBezTo>
                  <a:pt x="1831665" y="474136"/>
                  <a:pt x="1812712" y="493089"/>
                  <a:pt x="1812712" y="516469"/>
                </a:cubicBezTo>
                <a:cubicBezTo>
                  <a:pt x="1812712" y="539849"/>
                  <a:pt x="1831665" y="558802"/>
                  <a:pt x="1855045" y="558802"/>
                </a:cubicBezTo>
                <a:cubicBezTo>
                  <a:pt x="1878425" y="558802"/>
                  <a:pt x="1897378" y="539849"/>
                  <a:pt x="1897378" y="516469"/>
                </a:cubicBezTo>
                <a:cubicBezTo>
                  <a:pt x="1897378" y="493089"/>
                  <a:pt x="1878425" y="474136"/>
                  <a:pt x="1855045" y="474136"/>
                </a:cubicBezTo>
                <a:close/>
                <a:moveTo>
                  <a:pt x="1685712" y="474136"/>
                </a:moveTo>
                <a:cubicBezTo>
                  <a:pt x="1662332" y="474136"/>
                  <a:pt x="1643379" y="493089"/>
                  <a:pt x="1643379" y="516469"/>
                </a:cubicBezTo>
                <a:cubicBezTo>
                  <a:pt x="1643379" y="539849"/>
                  <a:pt x="1662332" y="558802"/>
                  <a:pt x="1685712" y="558802"/>
                </a:cubicBezTo>
                <a:cubicBezTo>
                  <a:pt x="1709092" y="558802"/>
                  <a:pt x="1728045" y="539849"/>
                  <a:pt x="1728045" y="516469"/>
                </a:cubicBezTo>
                <a:cubicBezTo>
                  <a:pt x="1728045" y="493089"/>
                  <a:pt x="1709092" y="474136"/>
                  <a:pt x="1685712" y="474136"/>
                </a:cubicBezTo>
                <a:close/>
                <a:moveTo>
                  <a:pt x="1516379" y="474136"/>
                </a:moveTo>
                <a:cubicBezTo>
                  <a:pt x="1492999" y="474136"/>
                  <a:pt x="1474046" y="493089"/>
                  <a:pt x="1474046" y="516469"/>
                </a:cubicBezTo>
                <a:cubicBezTo>
                  <a:pt x="1474046" y="539849"/>
                  <a:pt x="1492999" y="558802"/>
                  <a:pt x="1516379" y="558802"/>
                </a:cubicBezTo>
                <a:cubicBezTo>
                  <a:pt x="1539759" y="558802"/>
                  <a:pt x="1558712" y="539849"/>
                  <a:pt x="1558712" y="516469"/>
                </a:cubicBezTo>
                <a:cubicBezTo>
                  <a:pt x="1558712" y="493089"/>
                  <a:pt x="1539759" y="474136"/>
                  <a:pt x="1516379" y="474136"/>
                </a:cubicBezTo>
                <a:close/>
                <a:moveTo>
                  <a:pt x="1347046" y="474136"/>
                </a:moveTo>
                <a:cubicBezTo>
                  <a:pt x="1323666" y="474136"/>
                  <a:pt x="1304713" y="493089"/>
                  <a:pt x="1304713" y="516469"/>
                </a:cubicBezTo>
                <a:cubicBezTo>
                  <a:pt x="1304713" y="539849"/>
                  <a:pt x="1323666" y="558802"/>
                  <a:pt x="1347046" y="558802"/>
                </a:cubicBezTo>
                <a:cubicBezTo>
                  <a:pt x="1370426" y="558802"/>
                  <a:pt x="1389379" y="539849"/>
                  <a:pt x="1389379" y="516469"/>
                </a:cubicBezTo>
                <a:cubicBezTo>
                  <a:pt x="1389379" y="493089"/>
                  <a:pt x="1370426" y="474136"/>
                  <a:pt x="1347046" y="474136"/>
                </a:cubicBezTo>
                <a:close/>
                <a:moveTo>
                  <a:pt x="1177713" y="474136"/>
                </a:moveTo>
                <a:cubicBezTo>
                  <a:pt x="1154334" y="474136"/>
                  <a:pt x="1135381" y="493089"/>
                  <a:pt x="1135381" y="516469"/>
                </a:cubicBezTo>
                <a:cubicBezTo>
                  <a:pt x="1135381" y="539849"/>
                  <a:pt x="1154334" y="558802"/>
                  <a:pt x="1177713" y="558802"/>
                </a:cubicBezTo>
                <a:cubicBezTo>
                  <a:pt x="1201093" y="558802"/>
                  <a:pt x="1220046" y="539849"/>
                  <a:pt x="1220046" y="516469"/>
                </a:cubicBezTo>
                <a:cubicBezTo>
                  <a:pt x="1220046" y="493089"/>
                  <a:pt x="1201093" y="474136"/>
                  <a:pt x="1177713" y="474136"/>
                </a:cubicBezTo>
                <a:close/>
                <a:moveTo>
                  <a:pt x="1008381" y="474136"/>
                </a:moveTo>
                <a:cubicBezTo>
                  <a:pt x="985001" y="474136"/>
                  <a:pt x="966048" y="493089"/>
                  <a:pt x="966048" y="516469"/>
                </a:cubicBezTo>
                <a:cubicBezTo>
                  <a:pt x="966048" y="539849"/>
                  <a:pt x="985001" y="558802"/>
                  <a:pt x="1008381" y="558802"/>
                </a:cubicBezTo>
                <a:cubicBezTo>
                  <a:pt x="1031761" y="558802"/>
                  <a:pt x="1050714" y="539849"/>
                  <a:pt x="1050714" y="516469"/>
                </a:cubicBezTo>
                <a:cubicBezTo>
                  <a:pt x="1050714" y="493089"/>
                  <a:pt x="1031761" y="474136"/>
                  <a:pt x="1008381" y="474136"/>
                </a:cubicBezTo>
                <a:close/>
                <a:moveTo>
                  <a:pt x="839048" y="474136"/>
                </a:moveTo>
                <a:cubicBezTo>
                  <a:pt x="815668" y="474136"/>
                  <a:pt x="796716" y="493089"/>
                  <a:pt x="796716" y="516469"/>
                </a:cubicBezTo>
                <a:cubicBezTo>
                  <a:pt x="796716" y="539849"/>
                  <a:pt x="815668" y="558802"/>
                  <a:pt x="839048" y="558802"/>
                </a:cubicBezTo>
                <a:cubicBezTo>
                  <a:pt x="862428" y="558802"/>
                  <a:pt x="881381" y="539849"/>
                  <a:pt x="881381" y="516469"/>
                </a:cubicBezTo>
                <a:cubicBezTo>
                  <a:pt x="881381" y="493089"/>
                  <a:pt x="862428" y="474136"/>
                  <a:pt x="839048" y="474136"/>
                </a:cubicBezTo>
                <a:close/>
                <a:moveTo>
                  <a:pt x="669716" y="474136"/>
                </a:moveTo>
                <a:cubicBezTo>
                  <a:pt x="646335" y="474136"/>
                  <a:pt x="627383" y="493089"/>
                  <a:pt x="627383" y="516469"/>
                </a:cubicBezTo>
                <a:cubicBezTo>
                  <a:pt x="627383" y="539849"/>
                  <a:pt x="646335" y="558802"/>
                  <a:pt x="669716" y="558802"/>
                </a:cubicBezTo>
                <a:cubicBezTo>
                  <a:pt x="693096" y="558802"/>
                  <a:pt x="712049" y="539849"/>
                  <a:pt x="712049" y="516469"/>
                </a:cubicBezTo>
                <a:cubicBezTo>
                  <a:pt x="712049" y="493089"/>
                  <a:pt x="693096" y="474136"/>
                  <a:pt x="669716" y="474136"/>
                </a:cubicBezTo>
                <a:close/>
                <a:moveTo>
                  <a:pt x="500382" y="474136"/>
                </a:moveTo>
                <a:cubicBezTo>
                  <a:pt x="477002" y="474136"/>
                  <a:pt x="458049" y="493089"/>
                  <a:pt x="458049" y="516469"/>
                </a:cubicBezTo>
                <a:cubicBezTo>
                  <a:pt x="458049" y="539849"/>
                  <a:pt x="477002" y="558802"/>
                  <a:pt x="500382" y="558802"/>
                </a:cubicBezTo>
                <a:cubicBezTo>
                  <a:pt x="523763" y="558802"/>
                  <a:pt x="542715" y="539849"/>
                  <a:pt x="542715" y="516469"/>
                </a:cubicBezTo>
                <a:cubicBezTo>
                  <a:pt x="542715" y="493089"/>
                  <a:pt x="523763" y="474136"/>
                  <a:pt x="500382" y="474136"/>
                </a:cubicBezTo>
                <a:close/>
                <a:moveTo>
                  <a:pt x="331050" y="474136"/>
                </a:moveTo>
                <a:cubicBezTo>
                  <a:pt x="307670" y="474136"/>
                  <a:pt x="288717" y="493089"/>
                  <a:pt x="288717" y="516469"/>
                </a:cubicBezTo>
                <a:cubicBezTo>
                  <a:pt x="288717" y="539849"/>
                  <a:pt x="307670" y="558802"/>
                  <a:pt x="331050" y="558802"/>
                </a:cubicBezTo>
                <a:cubicBezTo>
                  <a:pt x="354430" y="558802"/>
                  <a:pt x="373382" y="539849"/>
                  <a:pt x="373382" y="516469"/>
                </a:cubicBezTo>
                <a:cubicBezTo>
                  <a:pt x="373382" y="493089"/>
                  <a:pt x="354430" y="474136"/>
                  <a:pt x="331050" y="474136"/>
                </a:cubicBezTo>
                <a:close/>
                <a:moveTo>
                  <a:pt x="161717" y="474136"/>
                </a:moveTo>
                <a:cubicBezTo>
                  <a:pt x="138337" y="474136"/>
                  <a:pt x="119384" y="493089"/>
                  <a:pt x="119384" y="516469"/>
                </a:cubicBezTo>
                <a:cubicBezTo>
                  <a:pt x="119384" y="539849"/>
                  <a:pt x="138337" y="558802"/>
                  <a:pt x="161717" y="558802"/>
                </a:cubicBezTo>
                <a:cubicBezTo>
                  <a:pt x="185097" y="558802"/>
                  <a:pt x="204050" y="539849"/>
                  <a:pt x="204050" y="516469"/>
                </a:cubicBezTo>
                <a:cubicBezTo>
                  <a:pt x="204050" y="493089"/>
                  <a:pt x="185097" y="474136"/>
                  <a:pt x="161717" y="474136"/>
                </a:cubicBezTo>
                <a:close/>
                <a:moveTo>
                  <a:pt x="0" y="0"/>
                </a:moveTo>
                <a:lnTo>
                  <a:pt x="4387423" y="0"/>
                </a:lnTo>
                <a:lnTo>
                  <a:pt x="4387423" y="152400"/>
                </a:lnTo>
                <a:lnTo>
                  <a:pt x="4387423" y="242993"/>
                </a:lnTo>
                <a:lnTo>
                  <a:pt x="4387423" y="477291"/>
                </a:lnTo>
                <a:lnTo>
                  <a:pt x="4365106" y="486535"/>
                </a:lnTo>
                <a:cubicBezTo>
                  <a:pt x="4357446" y="494196"/>
                  <a:pt x="4352707" y="504779"/>
                  <a:pt x="4352707" y="516469"/>
                </a:cubicBezTo>
                <a:cubicBezTo>
                  <a:pt x="4352707" y="528159"/>
                  <a:pt x="4357446" y="538742"/>
                  <a:pt x="4365106" y="546403"/>
                </a:cubicBezTo>
                <a:lnTo>
                  <a:pt x="4387423" y="555647"/>
                </a:lnTo>
                <a:lnTo>
                  <a:pt x="4387423" y="3164104"/>
                </a:lnTo>
                <a:lnTo>
                  <a:pt x="4369407" y="3167742"/>
                </a:lnTo>
                <a:cubicBezTo>
                  <a:pt x="4350262" y="3175839"/>
                  <a:pt x="4334925" y="3191176"/>
                  <a:pt x="4326828" y="3210321"/>
                </a:cubicBezTo>
                <a:lnTo>
                  <a:pt x="4321886" y="3234796"/>
                </a:lnTo>
                <a:lnTo>
                  <a:pt x="4248202" y="3234796"/>
                </a:lnTo>
                <a:lnTo>
                  <a:pt x="4243261" y="3210321"/>
                </a:lnTo>
                <a:cubicBezTo>
                  <a:pt x="4231114" y="3181604"/>
                  <a:pt x="4202679" y="3161454"/>
                  <a:pt x="4169538" y="3161454"/>
                </a:cubicBezTo>
                <a:cubicBezTo>
                  <a:pt x="4136397" y="3161454"/>
                  <a:pt x="4107962" y="3181604"/>
                  <a:pt x="4095816" y="3210321"/>
                </a:cubicBezTo>
                <a:lnTo>
                  <a:pt x="4090874" y="3234796"/>
                </a:lnTo>
                <a:lnTo>
                  <a:pt x="4017196" y="3234796"/>
                </a:lnTo>
                <a:lnTo>
                  <a:pt x="4012255" y="3210321"/>
                </a:lnTo>
                <a:cubicBezTo>
                  <a:pt x="4000108" y="3181604"/>
                  <a:pt x="3971673" y="3161454"/>
                  <a:pt x="3938532" y="3161454"/>
                </a:cubicBezTo>
                <a:cubicBezTo>
                  <a:pt x="3905391" y="3161454"/>
                  <a:pt x="3876956" y="3181604"/>
                  <a:pt x="3864810" y="3210321"/>
                </a:cubicBezTo>
                <a:lnTo>
                  <a:pt x="3859868" y="3234796"/>
                </a:lnTo>
                <a:lnTo>
                  <a:pt x="3786190" y="3234796"/>
                </a:lnTo>
                <a:lnTo>
                  <a:pt x="3781249" y="3210321"/>
                </a:lnTo>
                <a:cubicBezTo>
                  <a:pt x="3769102" y="3181604"/>
                  <a:pt x="3740667" y="3161454"/>
                  <a:pt x="3707526" y="3161454"/>
                </a:cubicBezTo>
                <a:cubicBezTo>
                  <a:pt x="3674385" y="3161454"/>
                  <a:pt x="3645950" y="3181604"/>
                  <a:pt x="3633804" y="3210321"/>
                </a:cubicBezTo>
                <a:lnTo>
                  <a:pt x="3628863" y="3234796"/>
                </a:lnTo>
                <a:lnTo>
                  <a:pt x="3555184" y="3234796"/>
                </a:lnTo>
                <a:lnTo>
                  <a:pt x="3550243" y="3210321"/>
                </a:lnTo>
                <a:cubicBezTo>
                  <a:pt x="3538096" y="3181604"/>
                  <a:pt x="3509661" y="3161454"/>
                  <a:pt x="3476520" y="3161454"/>
                </a:cubicBezTo>
                <a:cubicBezTo>
                  <a:pt x="3443379" y="3161454"/>
                  <a:pt x="3414944" y="3181604"/>
                  <a:pt x="3402798" y="3210321"/>
                </a:cubicBezTo>
                <a:lnTo>
                  <a:pt x="3397856" y="3234796"/>
                </a:lnTo>
                <a:lnTo>
                  <a:pt x="3324178" y="3234796"/>
                </a:lnTo>
                <a:lnTo>
                  <a:pt x="3319237" y="3210321"/>
                </a:lnTo>
                <a:cubicBezTo>
                  <a:pt x="3307090" y="3181604"/>
                  <a:pt x="3278655" y="3161454"/>
                  <a:pt x="3245514" y="3161454"/>
                </a:cubicBezTo>
                <a:cubicBezTo>
                  <a:pt x="3212373" y="3161454"/>
                  <a:pt x="3183938" y="3181604"/>
                  <a:pt x="3171792" y="3210321"/>
                </a:cubicBezTo>
                <a:lnTo>
                  <a:pt x="3166850" y="3234796"/>
                </a:lnTo>
                <a:lnTo>
                  <a:pt x="3093172" y="3234796"/>
                </a:lnTo>
                <a:lnTo>
                  <a:pt x="3088230" y="3210321"/>
                </a:lnTo>
                <a:cubicBezTo>
                  <a:pt x="3076084" y="3181604"/>
                  <a:pt x="3047649" y="3161454"/>
                  <a:pt x="3014508" y="3161454"/>
                </a:cubicBezTo>
                <a:cubicBezTo>
                  <a:pt x="2981367" y="3161454"/>
                  <a:pt x="2952932" y="3181604"/>
                  <a:pt x="2940786" y="3210321"/>
                </a:cubicBezTo>
                <a:lnTo>
                  <a:pt x="2935844" y="3234796"/>
                </a:lnTo>
                <a:lnTo>
                  <a:pt x="2862166" y="3234796"/>
                </a:lnTo>
                <a:lnTo>
                  <a:pt x="2857224" y="3210321"/>
                </a:lnTo>
                <a:cubicBezTo>
                  <a:pt x="2845078" y="3181604"/>
                  <a:pt x="2816643" y="3161454"/>
                  <a:pt x="2783502" y="3161454"/>
                </a:cubicBezTo>
                <a:cubicBezTo>
                  <a:pt x="2750361" y="3161454"/>
                  <a:pt x="2721926" y="3181604"/>
                  <a:pt x="2709780" y="3210321"/>
                </a:cubicBezTo>
                <a:lnTo>
                  <a:pt x="2704838" y="3234796"/>
                </a:lnTo>
                <a:lnTo>
                  <a:pt x="2631160" y="3234796"/>
                </a:lnTo>
                <a:lnTo>
                  <a:pt x="2626219" y="3210321"/>
                </a:lnTo>
                <a:cubicBezTo>
                  <a:pt x="2614072" y="3181604"/>
                  <a:pt x="2585637" y="3161454"/>
                  <a:pt x="2552496" y="3161454"/>
                </a:cubicBezTo>
                <a:cubicBezTo>
                  <a:pt x="2519355" y="3161454"/>
                  <a:pt x="2490920" y="3181604"/>
                  <a:pt x="2478774" y="3210321"/>
                </a:cubicBezTo>
                <a:lnTo>
                  <a:pt x="2473832" y="3234796"/>
                </a:lnTo>
                <a:lnTo>
                  <a:pt x="2400154" y="3234796"/>
                </a:lnTo>
                <a:lnTo>
                  <a:pt x="2395213" y="3210321"/>
                </a:lnTo>
                <a:cubicBezTo>
                  <a:pt x="2383066" y="3181604"/>
                  <a:pt x="2354631" y="3161454"/>
                  <a:pt x="2321490" y="3161454"/>
                </a:cubicBezTo>
                <a:cubicBezTo>
                  <a:pt x="2288349" y="3161454"/>
                  <a:pt x="2259914" y="3181604"/>
                  <a:pt x="2247768" y="3210321"/>
                </a:cubicBezTo>
                <a:lnTo>
                  <a:pt x="2242826" y="3234796"/>
                </a:lnTo>
                <a:lnTo>
                  <a:pt x="2169148" y="3234796"/>
                </a:lnTo>
                <a:lnTo>
                  <a:pt x="2164207" y="3210321"/>
                </a:lnTo>
                <a:cubicBezTo>
                  <a:pt x="2152060" y="3181604"/>
                  <a:pt x="2123625" y="3161454"/>
                  <a:pt x="2090484" y="3161454"/>
                </a:cubicBezTo>
                <a:cubicBezTo>
                  <a:pt x="2057343" y="3161454"/>
                  <a:pt x="2028908" y="3181604"/>
                  <a:pt x="2016762" y="3210321"/>
                </a:cubicBezTo>
                <a:lnTo>
                  <a:pt x="2011820" y="3234796"/>
                </a:lnTo>
                <a:lnTo>
                  <a:pt x="1938142" y="3234796"/>
                </a:lnTo>
                <a:lnTo>
                  <a:pt x="1933201" y="3210321"/>
                </a:lnTo>
                <a:cubicBezTo>
                  <a:pt x="1921054" y="3181604"/>
                  <a:pt x="1892619" y="3161454"/>
                  <a:pt x="1859478" y="3161454"/>
                </a:cubicBezTo>
                <a:cubicBezTo>
                  <a:pt x="1826337" y="3161454"/>
                  <a:pt x="1797902" y="3181604"/>
                  <a:pt x="1785756" y="3210321"/>
                </a:cubicBezTo>
                <a:lnTo>
                  <a:pt x="1780814" y="3234796"/>
                </a:lnTo>
                <a:lnTo>
                  <a:pt x="1707136" y="3234796"/>
                </a:lnTo>
                <a:lnTo>
                  <a:pt x="1702195" y="3210321"/>
                </a:lnTo>
                <a:cubicBezTo>
                  <a:pt x="1690048" y="3181604"/>
                  <a:pt x="1661613" y="3161454"/>
                  <a:pt x="1628472" y="3161454"/>
                </a:cubicBezTo>
                <a:cubicBezTo>
                  <a:pt x="1595331" y="3161454"/>
                  <a:pt x="1566896" y="3181604"/>
                  <a:pt x="1554750" y="3210321"/>
                </a:cubicBezTo>
                <a:lnTo>
                  <a:pt x="1549808" y="3234796"/>
                </a:lnTo>
                <a:lnTo>
                  <a:pt x="1476130" y="3234796"/>
                </a:lnTo>
                <a:lnTo>
                  <a:pt x="1471189" y="3210321"/>
                </a:lnTo>
                <a:cubicBezTo>
                  <a:pt x="1459042" y="3181604"/>
                  <a:pt x="1430607" y="3161454"/>
                  <a:pt x="1397466" y="3161454"/>
                </a:cubicBezTo>
                <a:cubicBezTo>
                  <a:pt x="1364325" y="3161454"/>
                  <a:pt x="1335890" y="3181604"/>
                  <a:pt x="1323744" y="3210321"/>
                </a:cubicBezTo>
                <a:lnTo>
                  <a:pt x="1318802" y="3234796"/>
                </a:lnTo>
                <a:lnTo>
                  <a:pt x="1245124" y="3234796"/>
                </a:lnTo>
                <a:lnTo>
                  <a:pt x="1240183" y="3210321"/>
                </a:lnTo>
                <a:cubicBezTo>
                  <a:pt x="1228036" y="3181604"/>
                  <a:pt x="1199601" y="3161454"/>
                  <a:pt x="1166461" y="3161454"/>
                </a:cubicBezTo>
                <a:cubicBezTo>
                  <a:pt x="1133320" y="3161454"/>
                  <a:pt x="1104885" y="3181604"/>
                  <a:pt x="1092739" y="3210321"/>
                </a:cubicBezTo>
                <a:lnTo>
                  <a:pt x="1087797" y="3234796"/>
                </a:lnTo>
                <a:lnTo>
                  <a:pt x="1014119" y="3234796"/>
                </a:lnTo>
                <a:lnTo>
                  <a:pt x="1009178" y="3210321"/>
                </a:lnTo>
                <a:cubicBezTo>
                  <a:pt x="997031" y="3181604"/>
                  <a:pt x="968596" y="3161454"/>
                  <a:pt x="935455" y="3161454"/>
                </a:cubicBezTo>
                <a:cubicBezTo>
                  <a:pt x="902314" y="3161454"/>
                  <a:pt x="873879" y="3181604"/>
                  <a:pt x="861733" y="3210321"/>
                </a:cubicBezTo>
                <a:lnTo>
                  <a:pt x="856791" y="3234796"/>
                </a:lnTo>
                <a:lnTo>
                  <a:pt x="783113" y="3234796"/>
                </a:lnTo>
                <a:lnTo>
                  <a:pt x="778171" y="3210321"/>
                </a:lnTo>
                <a:cubicBezTo>
                  <a:pt x="766025" y="3181604"/>
                  <a:pt x="737590" y="3161454"/>
                  <a:pt x="704449" y="3161454"/>
                </a:cubicBezTo>
                <a:cubicBezTo>
                  <a:pt x="671308" y="3161454"/>
                  <a:pt x="642873" y="3181604"/>
                  <a:pt x="630727" y="3210321"/>
                </a:cubicBezTo>
                <a:lnTo>
                  <a:pt x="625785" y="3234796"/>
                </a:lnTo>
                <a:lnTo>
                  <a:pt x="552107" y="3234796"/>
                </a:lnTo>
                <a:lnTo>
                  <a:pt x="547165" y="3210321"/>
                </a:lnTo>
                <a:cubicBezTo>
                  <a:pt x="535019" y="3181604"/>
                  <a:pt x="506584" y="3161454"/>
                  <a:pt x="473443" y="3161454"/>
                </a:cubicBezTo>
                <a:cubicBezTo>
                  <a:pt x="440302" y="3161454"/>
                  <a:pt x="411867" y="3181604"/>
                  <a:pt x="399721" y="3210321"/>
                </a:cubicBezTo>
                <a:lnTo>
                  <a:pt x="394779" y="3234796"/>
                </a:lnTo>
                <a:lnTo>
                  <a:pt x="321101" y="3234796"/>
                </a:lnTo>
                <a:lnTo>
                  <a:pt x="316160" y="3210321"/>
                </a:lnTo>
                <a:cubicBezTo>
                  <a:pt x="304013" y="3181604"/>
                  <a:pt x="275578" y="3161454"/>
                  <a:pt x="242438" y="3161454"/>
                </a:cubicBezTo>
                <a:cubicBezTo>
                  <a:pt x="209297" y="3161454"/>
                  <a:pt x="180862" y="3181604"/>
                  <a:pt x="168716" y="3210321"/>
                </a:cubicBezTo>
                <a:lnTo>
                  <a:pt x="163774" y="3234796"/>
                </a:lnTo>
                <a:lnTo>
                  <a:pt x="90095" y="3234796"/>
                </a:lnTo>
                <a:lnTo>
                  <a:pt x="85153" y="3210321"/>
                </a:lnTo>
                <a:cubicBezTo>
                  <a:pt x="73007" y="3181604"/>
                  <a:pt x="44572" y="3161454"/>
                  <a:pt x="11431" y="3161454"/>
                </a:cubicBezTo>
                <a:lnTo>
                  <a:pt x="0" y="3163762"/>
                </a:lnTo>
                <a:lnTo>
                  <a:pt x="0" y="555648"/>
                </a:lnTo>
                <a:lnTo>
                  <a:pt x="22318" y="546403"/>
                </a:lnTo>
                <a:cubicBezTo>
                  <a:pt x="29979" y="538742"/>
                  <a:pt x="34717" y="528159"/>
                  <a:pt x="34717" y="516469"/>
                </a:cubicBezTo>
                <a:cubicBezTo>
                  <a:pt x="34717" y="504779"/>
                  <a:pt x="29979" y="494196"/>
                  <a:pt x="22318" y="486535"/>
                </a:cubicBezTo>
                <a:lnTo>
                  <a:pt x="0" y="477291"/>
                </a:lnTo>
                <a:lnTo>
                  <a:pt x="0" y="242993"/>
                </a:lnTo>
                <a:lnTo>
                  <a:pt x="0" y="152400"/>
                </a:lnTo>
                <a:close/>
              </a:path>
            </a:pathLst>
          </a:custGeom>
          <a:solidFill>
            <a:srgbClr val="FEFFFF"/>
          </a:solidFill>
          <a:ln w="3175">
            <a:solidFill>
              <a:srgbClr val="E1E2E2"/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980000">
            <a:no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zh-CN" b="1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N-S</a:t>
            </a:r>
            <a:r>
              <a:rPr lang="zh-CN" altLang="en-US" b="1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流程图</a:t>
            </a:r>
            <a:endParaRPr lang="zh-CN" altLang="en-US" b="1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4" name="MH_Text_1"/>
          <p:cNvSpPr/>
          <p:nvPr>
            <p:custDataLst>
              <p:tags r:id="rId2"/>
            </p:custDataLst>
          </p:nvPr>
        </p:nvSpPr>
        <p:spPr>
          <a:xfrm>
            <a:off x="8498819" y="1402899"/>
            <a:ext cx="3019425" cy="17319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lnSpc>
                <a:spcPct val="140000"/>
              </a:lnSpc>
              <a:defRPr/>
            </a:pPr>
            <a:endParaRPr lang="zh-CN" altLang="en-US" sz="1600">
              <a:solidFill>
                <a:srgbClr val="FE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表格 3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897863" y="1620767"/>
              <a:ext cx="2221336" cy="1296226"/>
            </p:xfrm>
            <a:graphic>
              <a:graphicData uri="http://schemas.openxmlformats.org/drawingml/2006/table">
                <a:tbl>
                  <a:tblPr>
                    <a:tableStyleId>{5DA37D80-6434-44D0-A028-1B22A696006F}</a:tableStyleId>
                  </a:tblPr>
                  <a:tblGrid>
                    <a:gridCol w="2221336">
                      <a:extLst>
                        <a:ext uri="{9D8B030D-6E8A-4147-A177-3AD203B41FA5}">
                          <a16:colId xmlns:a16="http://schemas.microsoft.com/office/drawing/2014/main" val="20985941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1600" smtClean="0">
                              <a:solidFill>
                                <a:schemeClr val="bg1"/>
                              </a:solidFill>
                            </a:rPr>
                            <a:t>输入</a:t>
                          </a:r>
                          <a:r>
                            <a:rPr lang="en-US" altLang="zh-CN" sz="1600" smtClean="0">
                              <a:solidFill>
                                <a:schemeClr val="bg1"/>
                              </a:solidFill>
                            </a:rPr>
                            <a:t>f</a:t>
                          </a:r>
                          <a:r>
                            <a:rPr lang="zh-CN" altLang="en-US" sz="1600" smtClean="0">
                              <a:solidFill>
                                <a:schemeClr val="bg1"/>
                              </a:solidFill>
                            </a:rPr>
                            <a:t>的值</a:t>
                          </a:r>
                          <a:endParaRPr lang="zh-CN" altLang="en-US" sz="16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568801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600" kern="12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c</m:t>
                                </m:r>
                                <m:r>
                                  <a:rPr lang="en-US" altLang="zh-CN" sz="1600" kern="12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zh-CN" altLang="zh-CN" sz="1600" i="1" kern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600" i="1" kern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altLang="zh-CN" sz="1600" i="1" kern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9</m:t>
                                    </m:r>
                                  </m:den>
                                </m:f>
                                <m:r>
                                  <a:rPr lang="en-US" altLang="zh-CN" sz="1600" i="1" kern="12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en-US" altLang="zh-CN" sz="1600" i="1" kern="12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𝑓</m:t>
                                </m:r>
                                <m:r>
                                  <a:rPr lang="en-US" altLang="zh-CN" sz="1600" i="1" kern="12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−32)</m:t>
                                </m:r>
                              </m:oMath>
                            </m:oMathPara>
                          </a14:m>
                          <a:endParaRPr lang="zh-CN" altLang="zh-CN" sz="1600" kern="120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161442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1600" smtClean="0">
                              <a:solidFill>
                                <a:schemeClr val="bg1"/>
                              </a:solidFill>
                            </a:rPr>
                            <a:t>输出</a:t>
                          </a:r>
                          <a:r>
                            <a:rPr lang="en-US" altLang="zh-CN" sz="1600" smtClean="0">
                              <a:solidFill>
                                <a:schemeClr val="bg1"/>
                              </a:solidFill>
                            </a:rPr>
                            <a:t>c</a:t>
                          </a:r>
                          <a:r>
                            <a:rPr lang="zh-CN" altLang="en-US" sz="1600" smtClean="0">
                              <a:solidFill>
                                <a:schemeClr val="bg1"/>
                              </a:solidFill>
                            </a:rPr>
                            <a:t>的值</a:t>
                          </a:r>
                          <a:endParaRPr lang="zh-CN" altLang="en-US" sz="16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038116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表格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461649383"/>
                  </p:ext>
                </p:extLst>
              </p:nvPr>
            </p:nvGraphicFramePr>
            <p:xfrm>
              <a:off x="8897863" y="1620767"/>
              <a:ext cx="2221336" cy="1296226"/>
            </p:xfrm>
            <a:graphic>
              <a:graphicData uri="http://schemas.openxmlformats.org/drawingml/2006/table">
                <a:tbl>
                  <a:tblPr>
                    <a:tableStyleId>{5DA37D80-6434-44D0-A028-1B22A696006F}</a:tableStyleId>
                  </a:tblPr>
                  <a:tblGrid>
                    <a:gridCol w="2221336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985941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1600" dirty="0" smtClean="0">
                              <a:solidFill>
                                <a:schemeClr val="bg1"/>
                              </a:solidFill>
                            </a:rPr>
                            <a:t>输入</a:t>
                          </a:r>
                          <a:r>
                            <a:rPr lang="en-US" altLang="zh-CN" sz="1600" dirty="0" smtClean="0">
                              <a:solidFill>
                                <a:schemeClr val="bg1"/>
                              </a:solidFill>
                            </a:rPr>
                            <a:t>f</a:t>
                          </a:r>
                          <a:r>
                            <a:rPr lang="zh-CN" altLang="en-US" sz="1600" dirty="0" smtClean="0">
                              <a:solidFill>
                                <a:schemeClr val="bg1"/>
                              </a:solidFill>
                            </a:rPr>
                            <a:t>的值</a:t>
                          </a:r>
                          <a:endParaRPr lang="zh-CN" alt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156880107"/>
                      </a:ext>
                    </a:extLst>
                  </a:tr>
                  <a:tr h="5545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73" t="-68478" r="-546" b="-73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2161442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1600" dirty="0" smtClean="0">
                              <a:solidFill>
                                <a:schemeClr val="bg1"/>
                              </a:solidFill>
                            </a:rPr>
                            <a:t>输出</a:t>
                          </a:r>
                          <a:r>
                            <a:rPr lang="en-US" altLang="zh-CN" sz="1600" dirty="0" smtClean="0">
                              <a:solidFill>
                                <a:schemeClr val="bg1"/>
                              </a:solidFill>
                            </a:rPr>
                            <a:t>c</a:t>
                          </a:r>
                          <a:r>
                            <a:rPr lang="zh-CN" altLang="en-US" sz="1600" dirty="0" smtClean="0">
                              <a:solidFill>
                                <a:schemeClr val="bg1"/>
                              </a:solidFill>
                            </a:rPr>
                            <a:t>的值</a:t>
                          </a:r>
                          <a:endParaRPr lang="zh-CN" alt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330381161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1033310" y="2357967"/>
                <a:ext cx="7298814" cy="11570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b="1" dirty="0" smtClean="0"/>
                  <a:t>解题思路</a:t>
                </a:r>
                <a:r>
                  <a:rPr lang="en-US" altLang="zh-CN" sz="2000" b="1" dirty="0" smtClean="0"/>
                  <a:t>: </a:t>
                </a:r>
                <a:r>
                  <a:rPr lang="zh-CN" altLang="en-US" sz="2000" dirty="0" smtClean="0"/>
                  <a:t> 这个</a:t>
                </a:r>
                <a:r>
                  <a:rPr lang="zh-CN" altLang="en-US" sz="2000" dirty="0"/>
                  <a:t>问题的</a:t>
                </a:r>
                <a:r>
                  <a:rPr lang="zh-CN" altLang="en-US" sz="2000" dirty="0" smtClean="0"/>
                  <a:t>算法关键</a:t>
                </a:r>
                <a:r>
                  <a:rPr lang="zh-CN" altLang="en-US" sz="2000" dirty="0"/>
                  <a:t>在于找到二者间的转换公式</a:t>
                </a:r>
                <a:r>
                  <a:rPr lang="zh-CN" altLang="en-US" sz="2000" dirty="0" smtClean="0"/>
                  <a:t>。</a:t>
                </a:r>
                <a:endParaRPr lang="en-US" altLang="zh-CN" sz="2000" dirty="0" smtClean="0"/>
              </a:p>
              <a:p>
                <a:r>
                  <a:rPr lang="en-US" altLang="zh-CN" sz="2000" dirty="0"/>
                  <a:t>	</a:t>
                </a:r>
                <a:r>
                  <a:rPr lang="en-US" altLang="zh-CN" sz="2000" dirty="0" smtClean="0"/>
                  <a:t>    </a:t>
                </a:r>
                <a:r>
                  <a:rPr lang="zh-CN" altLang="en-US" sz="2000" dirty="0" smtClean="0"/>
                  <a:t>根据</a:t>
                </a:r>
                <a:r>
                  <a:rPr lang="zh-CN" altLang="en-US" sz="2000" dirty="0"/>
                  <a:t>物理学知识，</a:t>
                </a:r>
                <a:r>
                  <a:rPr lang="zh-CN" altLang="en-US" sz="2000" dirty="0" smtClean="0"/>
                  <a:t>知道转换公式为：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−32</m:t>
                        </m:r>
                      </m:e>
                    </m:d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endParaRPr lang="en-US" altLang="zh-CN" sz="2000" dirty="0" smtClean="0"/>
              </a:p>
              <a:p>
                <a:r>
                  <a:rPr lang="en-US" altLang="zh-CN" sz="2000" dirty="0" smtClean="0"/>
                  <a:t>	    </a:t>
                </a:r>
                <a:r>
                  <a:rPr lang="zh-CN" altLang="en-US" sz="2000" dirty="0" smtClean="0"/>
                  <a:t>其中，</a:t>
                </a:r>
                <a:r>
                  <a:rPr lang="en-US" altLang="zh-CN" sz="2000" dirty="0" smtClean="0"/>
                  <a:t>f</a:t>
                </a:r>
                <a:r>
                  <a:rPr lang="zh-CN" altLang="en-US" sz="2000" dirty="0"/>
                  <a:t>代表华氏温度，</a:t>
                </a:r>
                <a:r>
                  <a:rPr lang="en-US" altLang="zh-CN" sz="2000" dirty="0"/>
                  <a:t>c</a:t>
                </a:r>
                <a:r>
                  <a:rPr lang="zh-CN" altLang="en-US" sz="2000" dirty="0"/>
                  <a:t>代表摄氏温度</a:t>
                </a:r>
                <a:endParaRPr lang="zh-CN" altLang="zh-CN" sz="2000" dirty="0"/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310" y="2357967"/>
                <a:ext cx="7298814" cy="1157048"/>
              </a:xfrm>
              <a:prstGeom prst="rect">
                <a:avLst/>
              </a:prstGeom>
              <a:blipFill>
                <a:blip r:embed="rId5" cstate="print"/>
                <a:stretch>
                  <a:fillRect l="-919" t="-3158" b="-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圆角矩形 36"/>
          <p:cNvSpPr/>
          <p:nvPr/>
        </p:nvSpPr>
        <p:spPr>
          <a:xfrm>
            <a:off x="1091963" y="3614107"/>
            <a:ext cx="6986397" cy="2876145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57188">
              <a:lnSpc>
                <a:spcPct val="120000"/>
              </a:lnSpc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</a:t>
            </a:r>
          </a:p>
          <a:p>
            <a:pPr defTabSz="357188">
              <a:lnSpc>
                <a:spcPct val="120000"/>
              </a:lnSpc>
            </a:pPr>
            <a:r>
              <a:rPr lang="en-US" altLang="zh-CN" sz="1600" dirty="0" err="1"/>
              <a:t>int</a:t>
            </a:r>
            <a:r>
              <a:rPr lang="en-US" altLang="zh-CN" sz="1600" dirty="0"/>
              <a:t> main()</a:t>
            </a:r>
          </a:p>
          <a:p>
            <a:pPr defTabSz="357188">
              <a:lnSpc>
                <a:spcPct val="120000"/>
              </a:lnSpc>
            </a:pPr>
            <a:r>
              <a:rPr lang="en-US" altLang="zh-CN" sz="1600" dirty="0"/>
              <a:t>{</a:t>
            </a:r>
          </a:p>
          <a:p>
            <a:pPr defTabSz="357188">
              <a:lnSpc>
                <a:spcPct val="120000"/>
              </a:lnSpc>
            </a:pPr>
            <a:r>
              <a:rPr lang="en-US" altLang="zh-CN" sz="1600" dirty="0"/>
              <a:t>	float </a:t>
            </a:r>
            <a:r>
              <a:rPr lang="en-US" altLang="zh-CN" sz="1600" dirty="0" err="1"/>
              <a:t>f,c</a:t>
            </a:r>
            <a:r>
              <a:rPr lang="en-US" altLang="zh-CN" sz="1600" dirty="0"/>
              <a:t>;	</a:t>
            </a:r>
            <a:r>
              <a:rPr lang="en-US" altLang="zh-CN" sz="1600" dirty="0" smtClean="0"/>
              <a:t>					</a:t>
            </a:r>
            <a:r>
              <a:rPr lang="en-US" altLang="zh-CN" sz="1600" dirty="0" smtClean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定义</a:t>
            </a:r>
            <a:r>
              <a:rPr lang="en-US" altLang="zh-CN" sz="1600" dirty="0">
                <a:solidFill>
                  <a:srgbClr val="008000"/>
                </a:solidFill>
              </a:rPr>
              <a:t>f</a:t>
            </a:r>
            <a:r>
              <a:rPr lang="zh-CN" altLang="en-US" sz="1600" dirty="0">
                <a:solidFill>
                  <a:srgbClr val="008000"/>
                </a:solidFill>
              </a:rPr>
              <a:t>和</a:t>
            </a:r>
            <a:r>
              <a:rPr lang="en-US" altLang="zh-CN" sz="1600" dirty="0">
                <a:solidFill>
                  <a:srgbClr val="008000"/>
                </a:solidFill>
              </a:rPr>
              <a:t>c</a:t>
            </a:r>
            <a:r>
              <a:rPr lang="zh-CN" altLang="en-US" sz="1600" dirty="0">
                <a:solidFill>
                  <a:srgbClr val="008000"/>
                </a:solidFill>
              </a:rPr>
              <a:t>为单精度浮点型变量</a:t>
            </a:r>
          </a:p>
          <a:p>
            <a:pPr defTabSz="357188">
              <a:lnSpc>
                <a:spcPct val="120000"/>
              </a:lnSpc>
            </a:pPr>
            <a:r>
              <a:rPr lang="zh-CN" altLang="en-US" sz="1600" dirty="0"/>
              <a:t>	</a:t>
            </a:r>
            <a:r>
              <a:rPr lang="en-US" altLang="zh-CN" sz="1600" dirty="0"/>
              <a:t>f=64.0;	</a:t>
            </a:r>
            <a:r>
              <a:rPr lang="en-US" altLang="zh-CN" sz="1600" dirty="0" smtClean="0"/>
              <a:t>			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指定</a:t>
            </a:r>
            <a:r>
              <a:rPr lang="en-US" altLang="zh-CN" sz="1600" dirty="0">
                <a:solidFill>
                  <a:srgbClr val="008000"/>
                </a:solidFill>
              </a:rPr>
              <a:t>f</a:t>
            </a:r>
            <a:r>
              <a:rPr lang="zh-CN" altLang="en-US" sz="1600" dirty="0">
                <a:solidFill>
                  <a:srgbClr val="008000"/>
                </a:solidFill>
              </a:rPr>
              <a:t>的值</a:t>
            </a:r>
          </a:p>
          <a:p>
            <a:pPr defTabSz="357188">
              <a:lnSpc>
                <a:spcPct val="120000"/>
              </a:lnSpc>
            </a:pPr>
            <a:r>
              <a:rPr lang="zh-CN" altLang="en-US" sz="1600" dirty="0"/>
              <a:t>	</a:t>
            </a:r>
            <a:r>
              <a:rPr lang="en-US" altLang="zh-CN" sz="1600" dirty="0"/>
              <a:t>c=(5.0/9)*(f-32);	</a:t>
            </a:r>
            <a:r>
              <a:rPr lang="en-US" altLang="zh-CN" sz="1600" dirty="0" smtClean="0"/>
              <a:t>	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利用公式计算</a:t>
            </a:r>
            <a:r>
              <a:rPr lang="en-US" altLang="zh-CN" sz="1600" dirty="0">
                <a:solidFill>
                  <a:srgbClr val="008000"/>
                </a:solidFill>
              </a:rPr>
              <a:t>c</a:t>
            </a:r>
            <a:r>
              <a:rPr lang="zh-CN" altLang="en-US" sz="1600" dirty="0">
                <a:solidFill>
                  <a:srgbClr val="008000"/>
                </a:solidFill>
              </a:rPr>
              <a:t>的值</a:t>
            </a:r>
          </a:p>
          <a:p>
            <a:pPr defTabSz="357188">
              <a:lnSpc>
                <a:spcPct val="120000"/>
              </a:lnSpc>
            </a:pPr>
            <a:r>
              <a:rPr lang="zh-CN" altLang="en-US" sz="1600" dirty="0"/>
              <a:t>	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("f=%f\</a:t>
            </a:r>
            <a:r>
              <a:rPr lang="en-US" altLang="zh-CN" sz="1600" dirty="0" err="1"/>
              <a:t>nc</a:t>
            </a:r>
            <a:r>
              <a:rPr lang="en-US" altLang="zh-CN" sz="1600" dirty="0"/>
              <a:t>=%f\n",</a:t>
            </a:r>
            <a:r>
              <a:rPr lang="en-US" altLang="zh-CN" sz="1600" dirty="0" err="1"/>
              <a:t>f,c</a:t>
            </a:r>
            <a:r>
              <a:rPr lang="en-US" altLang="zh-CN" sz="1600" dirty="0" smtClean="0"/>
              <a:t>);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输出</a:t>
            </a:r>
            <a:r>
              <a:rPr lang="en-US" altLang="zh-CN" sz="1600" dirty="0">
                <a:solidFill>
                  <a:srgbClr val="008000"/>
                </a:solidFill>
              </a:rPr>
              <a:t>c</a:t>
            </a:r>
            <a:r>
              <a:rPr lang="zh-CN" altLang="en-US" sz="1600" dirty="0">
                <a:solidFill>
                  <a:srgbClr val="008000"/>
                </a:solidFill>
              </a:rPr>
              <a:t>的值</a:t>
            </a:r>
          </a:p>
          <a:p>
            <a:pPr defTabSz="357188">
              <a:lnSpc>
                <a:spcPct val="120000"/>
              </a:lnSpc>
            </a:pPr>
            <a:r>
              <a:rPr lang="zh-CN" altLang="en-US" sz="1600" dirty="0"/>
              <a:t>	</a:t>
            </a:r>
            <a:r>
              <a:rPr lang="en-US" altLang="zh-CN" sz="1600" dirty="0"/>
              <a:t>return 0;</a:t>
            </a:r>
          </a:p>
          <a:p>
            <a:pPr defTabSz="357188">
              <a:lnSpc>
                <a:spcPct val="120000"/>
              </a:lnSpc>
            </a:pPr>
            <a:r>
              <a:rPr lang="en-US" altLang="zh-CN" sz="1600" dirty="0"/>
              <a:t> 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81401" y="3620319"/>
            <a:ext cx="34480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50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0242"/>
          </a:xfrm>
        </p:spPr>
        <p:txBody>
          <a:bodyPr/>
          <a:lstStyle/>
          <a:p>
            <a:r>
              <a:rPr lang="zh-CN" altLang="en-US" smtClean="0"/>
              <a:t>顺序程序设计举例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2932" y="933367"/>
            <a:ext cx="10945278" cy="209072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 smtClean="0">
                <a:solidFill>
                  <a:schemeClr val="accent1"/>
                </a:solidFill>
              </a:rPr>
              <a:t>【</a:t>
            </a:r>
            <a:r>
              <a:rPr lang="zh-CN" altLang="en-US" sz="1800" dirty="0" smtClean="0">
                <a:solidFill>
                  <a:schemeClr val="accent1"/>
                </a:solidFill>
              </a:rPr>
              <a:t>例</a:t>
            </a:r>
            <a:r>
              <a:rPr lang="en-US" altLang="zh-CN" sz="1800" dirty="0" smtClean="0">
                <a:solidFill>
                  <a:schemeClr val="accent1"/>
                </a:solidFill>
              </a:rPr>
              <a:t>3.2】</a:t>
            </a:r>
            <a:r>
              <a:rPr lang="zh-CN" altLang="en-US" sz="1800" dirty="0">
                <a:solidFill>
                  <a:schemeClr val="accent1"/>
                </a:solidFill>
              </a:rPr>
              <a:t>计算存款利息。有</a:t>
            </a:r>
            <a:r>
              <a:rPr lang="en-US" altLang="zh-CN" sz="1800" dirty="0">
                <a:solidFill>
                  <a:schemeClr val="accent1"/>
                </a:solidFill>
              </a:rPr>
              <a:t>1000</a:t>
            </a:r>
            <a:r>
              <a:rPr lang="zh-CN" altLang="en-US" sz="1800" dirty="0">
                <a:solidFill>
                  <a:schemeClr val="accent1"/>
                </a:solidFill>
              </a:rPr>
              <a:t>元，想存一年。有</a:t>
            </a:r>
            <a:r>
              <a:rPr lang="en-US" altLang="zh-CN" sz="1800" dirty="0">
                <a:solidFill>
                  <a:schemeClr val="accent1"/>
                </a:solidFill>
              </a:rPr>
              <a:t>3</a:t>
            </a:r>
            <a:r>
              <a:rPr lang="zh-CN" altLang="en-US" sz="1800" dirty="0">
                <a:solidFill>
                  <a:schemeClr val="accent1"/>
                </a:solidFill>
              </a:rPr>
              <a:t>种方法可选</a:t>
            </a:r>
            <a:r>
              <a:rPr lang="en-US" altLang="zh-CN" sz="1800" dirty="0" smtClean="0">
                <a:solidFill>
                  <a:schemeClr val="accent1"/>
                </a:solidFill>
              </a:rPr>
              <a:t>:</a:t>
            </a:r>
          </a:p>
          <a:p>
            <a:pPr marL="0" indent="88900">
              <a:lnSpc>
                <a:spcPct val="100000"/>
              </a:lnSpc>
              <a:buNone/>
            </a:pPr>
            <a:r>
              <a:rPr lang="en-US" altLang="zh-CN" sz="1800" dirty="0" smtClean="0">
                <a:solidFill>
                  <a:schemeClr val="accent1"/>
                </a:solidFill>
              </a:rPr>
              <a:t>(</a:t>
            </a:r>
            <a:r>
              <a:rPr lang="en-US" altLang="zh-CN" sz="1800" dirty="0">
                <a:solidFill>
                  <a:schemeClr val="accent1"/>
                </a:solidFill>
              </a:rPr>
              <a:t>1)</a:t>
            </a:r>
            <a:r>
              <a:rPr lang="zh-CN" altLang="en-US" sz="1800" dirty="0">
                <a:solidFill>
                  <a:schemeClr val="accent1"/>
                </a:solidFill>
              </a:rPr>
              <a:t>活期，年利率为</a:t>
            </a:r>
            <a:r>
              <a:rPr lang="en-US" altLang="zh-CN" sz="1800" dirty="0">
                <a:solidFill>
                  <a:schemeClr val="accent1"/>
                </a:solidFill>
              </a:rPr>
              <a:t>r1</a:t>
            </a:r>
            <a:r>
              <a:rPr lang="zh-CN" altLang="en-US" sz="1800" dirty="0" smtClean="0">
                <a:solidFill>
                  <a:schemeClr val="accent1"/>
                </a:solidFill>
              </a:rPr>
              <a:t>；</a:t>
            </a:r>
            <a:endParaRPr lang="en-US" altLang="zh-CN" sz="1800" dirty="0" smtClean="0">
              <a:solidFill>
                <a:schemeClr val="accent1"/>
              </a:solidFill>
            </a:endParaRPr>
          </a:p>
          <a:p>
            <a:pPr marL="0" indent="88900">
              <a:lnSpc>
                <a:spcPct val="100000"/>
              </a:lnSpc>
              <a:buNone/>
            </a:pPr>
            <a:r>
              <a:rPr lang="en-US" altLang="zh-CN" sz="1800" dirty="0" smtClean="0">
                <a:solidFill>
                  <a:schemeClr val="accent1"/>
                </a:solidFill>
              </a:rPr>
              <a:t>(</a:t>
            </a:r>
            <a:r>
              <a:rPr lang="en-US" altLang="zh-CN" sz="1800" dirty="0">
                <a:solidFill>
                  <a:schemeClr val="accent1"/>
                </a:solidFill>
              </a:rPr>
              <a:t>2)</a:t>
            </a:r>
            <a:r>
              <a:rPr lang="zh-CN" altLang="en-US" sz="1800" dirty="0">
                <a:solidFill>
                  <a:schemeClr val="accent1"/>
                </a:solidFill>
              </a:rPr>
              <a:t>一年期定期，年利率为</a:t>
            </a:r>
            <a:r>
              <a:rPr lang="en-US" altLang="zh-CN" sz="1800" dirty="0">
                <a:solidFill>
                  <a:schemeClr val="accent1"/>
                </a:solidFill>
              </a:rPr>
              <a:t>r2</a:t>
            </a:r>
            <a:r>
              <a:rPr lang="zh-CN" altLang="en-US" sz="1800" dirty="0" smtClean="0">
                <a:solidFill>
                  <a:schemeClr val="accent1"/>
                </a:solidFill>
              </a:rPr>
              <a:t>；</a:t>
            </a:r>
            <a:endParaRPr lang="en-US" altLang="zh-CN" sz="1800" dirty="0" smtClean="0">
              <a:solidFill>
                <a:schemeClr val="accent1"/>
              </a:solidFill>
            </a:endParaRPr>
          </a:p>
          <a:p>
            <a:pPr marL="0" indent="88900">
              <a:lnSpc>
                <a:spcPct val="100000"/>
              </a:lnSpc>
              <a:buNone/>
            </a:pPr>
            <a:r>
              <a:rPr lang="en-US" altLang="zh-CN" sz="1800" dirty="0" smtClean="0">
                <a:solidFill>
                  <a:schemeClr val="accent1"/>
                </a:solidFill>
              </a:rPr>
              <a:t>(</a:t>
            </a:r>
            <a:r>
              <a:rPr lang="en-US" altLang="zh-CN" sz="1800" dirty="0">
                <a:solidFill>
                  <a:schemeClr val="accent1"/>
                </a:solidFill>
              </a:rPr>
              <a:t>3)</a:t>
            </a:r>
            <a:r>
              <a:rPr lang="zh-CN" altLang="en-US" sz="1800" dirty="0">
                <a:solidFill>
                  <a:schemeClr val="accent1"/>
                </a:solidFill>
              </a:rPr>
              <a:t>存两次半年定期，年利率为</a:t>
            </a:r>
            <a:r>
              <a:rPr lang="en-US" altLang="zh-CN" sz="1800" dirty="0">
                <a:solidFill>
                  <a:schemeClr val="accent1"/>
                </a:solidFill>
              </a:rPr>
              <a:t>r3</a:t>
            </a:r>
            <a:r>
              <a:rPr lang="zh-CN" altLang="en-US" sz="1800" dirty="0" smtClean="0">
                <a:solidFill>
                  <a:schemeClr val="accent1"/>
                </a:solidFill>
              </a:rPr>
              <a:t>。</a:t>
            </a:r>
            <a:endParaRPr lang="en-US" altLang="zh-CN" sz="1800" dirty="0" smtClean="0">
              <a:solidFill>
                <a:schemeClr val="accent1"/>
              </a:solidFill>
            </a:endParaRPr>
          </a:p>
          <a:p>
            <a:pPr marL="0" indent="88900">
              <a:lnSpc>
                <a:spcPct val="100000"/>
              </a:lnSpc>
              <a:buNone/>
            </a:pPr>
            <a:r>
              <a:rPr lang="zh-CN" altLang="en-US" sz="1800" dirty="0" smtClean="0">
                <a:solidFill>
                  <a:schemeClr val="accent1"/>
                </a:solidFill>
              </a:rPr>
              <a:t>请</a:t>
            </a:r>
            <a:r>
              <a:rPr lang="zh-CN" altLang="en-US" sz="1800" dirty="0">
                <a:solidFill>
                  <a:schemeClr val="accent1"/>
                </a:solidFill>
              </a:rPr>
              <a:t>分别计算出一年后按</a:t>
            </a:r>
            <a:r>
              <a:rPr lang="en-US" altLang="zh-CN" sz="1800" dirty="0">
                <a:solidFill>
                  <a:schemeClr val="accent1"/>
                </a:solidFill>
              </a:rPr>
              <a:t>3</a:t>
            </a:r>
            <a:r>
              <a:rPr lang="zh-CN" altLang="en-US" sz="1800" dirty="0">
                <a:solidFill>
                  <a:schemeClr val="accent1"/>
                </a:solidFill>
              </a:rPr>
              <a:t>种方法所得到的本息和。</a:t>
            </a:r>
            <a:endParaRPr lang="en-US" altLang="zh-CN" sz="1800" dirty="0" smtClean="0">
              <a:solidFill>
                <a:schemeClr val="accent1"/>
              </a:solidFill>
            </a:endParaRPr>
          </a:p>
        </p:txBody>
      </p:sp>
      <p:sp>
        <p:nvSpPr>
          <p:cNvPr id="27" name="MH_SubTitle_1"/>
          <p:cNvSpPr/>
          <p:nvPr>
            <p:custDataLst>
              <p:tags r:id="rId1"/>
            </p:custDataLst>
          </p:nvPr>
        </p:nvSpPr>
        <p:spPr>
          <a:xfrm>
            <a:off x="8240160" y="249397"/>
            <a:ext cx="3448050" cy="3116146"/>
          </a:xfrm>
          <a:custGeom>
            <a:avLst/>
            <a:gdLst>
              <a:gd name="connsiteX0" fmla="*/ 4225707 w 4387423"/>
              <a:gd name="connsiteY0" fmla="*/ 474136 h 3234796"/>
              <a:gd name="connsiteX1" fmla="*/ 4183374 w 4387423"/>
              <a:gd name="connsiteY1" fmla="*/ 516469 h 3234796"/>
              <a:gd name="connsiteX2" fmla="*/ 4225707 w 4387423"/>
              <a:gd name="connsiteY2" fmla="*/ 558802 h 3234796"/>
              <a:gd name="connsiteX3" fmla="*/ 4268040 w 4387423"/>
              <a:gd name="connsiteY3" fmla="*/ 516469 h 3234796"/>
              <a:gd name="connsiteX4" fmla="*/ 4225707 w 4387423"/>
              <a:gd name="connsiteY4" fmla="*/ 474136 h 3234796"/>
              <a:gd name="connsiteX5" fmla="*/ 4056374 w 4387423"/>
              <a:gd name="connsiteY5" fmla="*/ 474136 h 3234796"/>
              <a:gd name="connsiteX6" fmla="*/ 4014041 w 4387423"/>
              <a:gd name="connsiteY6" fmla="*/ 516469 h 3234796"/>
              <a:gd name="connsiteX7" fmla="*/ 4056374 w 4387423"/>
              <a:gd name="connsiteY7" fmla="*/ 558802 h 3234796"/>
              <a:gd name="connsiteX8" fmla="*/ 4098707 w 4387423"/>
              <a:gd name="connsiteY8" fmla="*/ 516469 h 3234796"/>
              <a:gd name="connsiteX9" fmla="*/ 4056374 w 4387423"/>
              <a:gd name="connsiteY9" fmla="*/ 474136 h 3234796"/>
              <a:gd name="connsiteX10" fmla="*/ 3887041 w 4387423"/>
              <a:gd name="connsiteY10" fmla="*/ 474136 h 3234796"/>
              <a:gd name="connsiteX11" fmla="*/ 3844708 w 4387423"/>
              <a:gd name="connsiteY11" fmla="*/ 516469 h 3234796"/>
              <a:gd name="connsiteX12" fmla="*/ 3887041 w 4387423"/>
              <a:gd name="connsiteY12" fmla="*/ 558802 h 3234796"/>
              <a:gd name="connsiteX13" fmla="*/ 3929374 w 4387423"/>
              <a:gd name="connsiteY13" fmla="*/ 516469 h 3234796"/>
              <a:gd name="connsiteX14" fmla="*/ 3887041 w 4387423"/>
              <a:gd name="connsiteY14" fmla="*/ 474136 h 3234796"/>
              <a:gd name="connsiteX15" fmla="*/ 3717708 w 4387423"/>
              <a:gd name="connsiteY15" fmla="*/ 474136 h 3234796"/>
              <a:gd name="connsiteX16" fmla="*/ 3675375 w 4387423"/>
              <a:gd name="connsiteY16" fmla="*/ 516469 h 3234796"/>
              <a:gd name="connsiteX17" fmla="*/ 3717708 w 4387423"/>
              <a:gd name="connsiteY17" fmla="*/ 558802 h 3234796"/>
              <a:gd name="connsiteX18" fmla="*/ 3760041 w 4387423"/>
              <a:gd name="connsiteY18" fmla="*/ 516469 h 3234796"/>
              <a:gd name="connsiteX19" fmla="*/ 3717708 w 4387423"/>
              <a:gd name="connsiteY19" fmla="*/ 474136 h 3234796"/>
              <a:gd name="connsiteX20" fmla="*/ 3548375 w 4387423"/>
              <a:gd name="connsiteY20" fmla="*/ 474136 h 3234796"/>
              <a:gd name="connsiteX21" fmla="*/ 3506042 w 4387423"/>
              <a:gd name="connsiteY21" fmla="*/ 516469 h 3234796"/>
              <a:gd name="connsiteX22" fmla="*/ 3548375 w 4387423"/>
              <a:gd name="connsiteY22" fmla="*/ 558802 h 3234796"/>
              <a:gd name="connsiteX23" fmla="*/ 3590708 w 4387423"/>
              <a:gd name="connsiteY23" fmla="*/ 516469 h 3234796"/>
              <a:gd name="connsiteX24" fmla="*/ 3548375 w 4387423"/>
              <a:gd name="connsiteY24" fmla="*/ 474136 h 3234796"/>
              <a:gd name="connsiteX25" fmla="*/ 3379042 w 4387423"/>
              <a:gd name="connsiteY25" fmla="*/ 474136 h 3234796"/>
              <a:gd name="connsiteX26" fmla="*/ 3336709 w 4387423"/>
              <a:gd name="connsiteY26" fmla="*/ 516469 h 3234796"/>
              <a:gd name="connsiteX27" fmla="*/ 3379042 w 4387423"/>
              <a:gd name="connsiteY27" fmla="*/ 558802 h 3234796"/>
              <a:gd name="connsiteX28" fmla="*/ 3421375 w 4387423"/>
              <a:gd name="connsiteY28" fmla="*/ 516469 h 3234796"/>
              <a:gd name="connsiteX29" fmla="*/ 3379042 w 4387423"/>
              <a:gd name="connsiteY29" fmla="*/ 474136 h 3234796"/>
              <a:gd name="connsiteX30" fmla="*/ 3209709 w 4387423"/>
              <a:gd name="connsiteY30" fmla="*/ 474136 h 3234796"/>
              <a:gd name="connsiteX31" fmla="*/ 3167376 w 4387423"/>
              <a:gd name="connsiteY31" fmla="*/ 516469 h 3234796"/>
              <a:gd name="connsiteX32" fmla="*/ 3209709 w 4387423"/>
              <a:gd name="connsiteY32" fmla="*/ 558802 h 3234796"/>
              <a:gd name="connsiteX33" fmla="*/ 3252042 w 4387423"/>
              <a:gd name="connsiteY33" fmla="*/ 516469 h 3234796"/>
              <a:gd name="connsiteX34" fmla="*/ 3209709 w 4387423"/>
              <a:gd name="connsiteY34" fmla="*/ 474136 h 3234796"/>
              <a:gd name="connsiteX35" fmla="*/ 3040376 w 4387423"/>
              <a:gd name="connsiteY35" fmla="*/ 474136 h 3234796"/>
              <a:gd name="connsiteX36" fmla="*/ 2998043 w 4387423"/>
              <a:gd name="connsiteY36" fmla="*/ 516469 h 3234796"/>
              <a:gd name="connsiteX37" fmla="*/ 3040376 w 4387423"/>
              <a:gd name="connsiteY37" fmla="*/ 558802 h 3234796"/>
              <a:gd name="connsiteX38" fmla="*/ 3082709 w 4387423"/>
              <a:gd name="connsiteY38" fmla="*/ 516469 h 3234796"/>
              <a:gd name="connsiteX39" fmla="*/ 3040376 w 4387423"/>
              <a:gd name="connsiteY39" fmla="*/ 474136 h 3234796"/>
              <a:gd name="connsiteX40" fmla="*/ 2871043 w 4387423"/>
              <a:gd name="connsiteY40" fmla="*/ 474136 h 3234796"/>
              <a:gd name="connsiteX41" fmla="*/ 2828710 w 4387423"/>
              <a:gd name="connsiteY41" fmla="*/ 516469 h 3234796"/>
              <a:gd name="connsiteX42" fmla="*/ 2871043 w 4387423"/>
              <a:gd name="connsiteY42" fmla="*/ 558802 h 3234796"/>
              <a:gd name="connsiteX43" fmla="*/ 2913376 w 4387423"/>
              <a:gd name="connsiteY43" fmla="*/ 516469 h 3234796"/>
              <a:gd name="connsiteX44" fmla="*/ 2871043 w 4387423"/>
              <a:gd name="connsiteY44" fmla="*/ 474136 h 3234796"/>
              <a:gd name="connsiteX45" fmla="*/ 2701710 w 4387423"/>
              <a:gd name="connsiteY45" fmla="*/ 474136 h 3234796"/>
              <a:gd name="connsiteX46" fmla="*/ 2659377 w 4387423"/>
              <a:gd name="connsiteY46" fmla="*/ 516469 h 3234796"/>
              <a:gd name="connsiteX47" fmla="*/ 2701710 w 4387423"/>
              <a:gd name="connsiteY47" fmla="*/ 558802 h 3234796"/>
              <a:gd name="connsiteX48" fmla="*/ 2744043 w 4387423"/>
              <a:gd name="connsiteY48" fmla="*/ 516469 h 3234796"/>
              <a:gd name="connsiteX49" fmla="*/ 2701710 w 4387423"/>
              <a:gd name="connsiteY49" fmla="*/ 474136 h 3234796"/>
              <a:gd name="connsiteX50" fmla="*/ 2532377 w 4387423"/>
              <a:gd name="connsiteY50" fmla="*/ 474136 h 3234796"/>
              <a:gd name="connsiteX51" fmla="*/ 2490044 w 4387423"/>
              <a:gd name="connsiteY51" fmla="*/ 516469 h 3234796"/>
              <a:gd name="connsiteX52" fmla="*/ 2532377 w 4387423"/>
              <a:gd name="connsiteY52" fmla="*/ 558802 h 3234796"/>
              <a:gd name="connsiteX53" fmla="*/ 2574710 w 4387423"/>
              <a:gd name="connsiteY53" fmla="*/ 516469 h 3234796"/>
              <a:gd name="connsiteX54" fmla="*/ 2532377 w 4387423"/>
              <a:gd name="connsiteY54" fmla="*/ 474136 h 3234796"/>
              <a:gd name="connsiteX55" fmla="*/ 2363044 w 4387423"/>
              <a:gd name="connsiteY55" fmla="*/ 474136 h 3234796"/>
              <a:gd name="connsiteX56" fmla="*/ 2320711 w 4387423"/>
              <a:gd name="connsiteY56" fmla="*/ 516469 h 3234796"/>
              <a:gd name="connsiteX57" fmla="*/ 2363044 w 4387423"/>
              <a:gd name="connsiteY57" fmla="*/ 558802 h 3234796"/>
              <a:gd name="connsiteX58" fmla="*/ 2405377 w 4387423"/>
              <a:gd name="connsiteY58" fmla="*/ 516469 h 3234796"/>
              <a:gd name="connsiteX59" fmla="*/ 2363044 w 4387423"/>
              <a:gd name="connsiteY59" fmla="*/ 474136 h 3234796"/>
              <a:gd name="connsiteX60" fmla="*/ 2193711 w 4387423"/>
              <a:gd name="connsiteY60" fmla="*/ 474136 h 3234796"/>
              <a:gd name="connsiteX61" fmla="*/ 2151378 w 4387423"/>
              <a:gd name="connsiteY61" fmla="*/ 516469 h 3234796"/>
              <a:gd name="connsiteX62" fmla="*/ 2193711 w 4387423"/>
              <a:gd name="connsiteY62" fmla="*/ 558802 h 3234796"/>
              <a:gd name="connsiteX63" fmla="*/ 2236044 w 4387423"/>
              <a:gd name="connsiteY63" fmla="*/ 516469 h 3234796"/>
              <a:gd name="connsiteX64" fmla="*/ 2193711 w 4387423"/>
              <a:gd name="connsiteY64" fmla="*/ 474136 h 3234796"/>
              <a:gd name="connsiteX65" fmla="*/ 2024378 w 4387423"/>
              <a:gd name="connsiteY65" fmla="*/ 474136 h 3234796"/>
              <a:gd name="connsiteX66" fmla="*/ 1982045 w 4387423"/>
              <a:gd name="connsiteY66" fmla="*/ 516469 h 3234796"/>
              <a:gd name="connsiteX67" fmla="*/ 2024378 w 4387423"/>
              <a:gd name="connsiteY67" fmla="*/ 558802 h 3234796"/>
              <a:gd name="connsiteX68" fmla="*/ 2066711 w 4387423"/>
              <a:gd name="connsiteY68" fmla="*/ 516469 h 3234796"/>
              <a:gd name="connsiteX69" fmla="*/ 2024378 w 4387423"/>
              <a:gd name="connsiteY69" fmla="*/ 474136 h 3234796"/>
              <a:gd name="connsiteX70" fmla="*/ 1855045 w 4387423"/>
              <a:gd name="connsiteY70" fmla="*/ 474136 h 3234796"/>
              <a:gd name="connsiteX71" fmla="*/ 1812712 w 4387423"/>
              <a:gd name="connsiteY71" fmla="*/ 516469 h 3234796"/>
              <a:gd name="connsiteX72" fmla="*/ 1855045 w 4387423"/>
              <a:gd name="connsiteY72" fmla="*/ 558802 h 3234796"/>
              <a:gd name="connsiteX73" fmla="*/ 1897378 w 4387423"/>
              <a:gd name="connsiteY73" fmla="*/ 516469 h 3234796"/>
              <a:gd name="connsiteX74" fmla="*/ 1855045 w 4387423"/>
              <a:gd name="connsiteY74" fmla="*/ 474136 h 3234796"/>
              <a:gd name="connsiteX75" fmla="*/ 1685712 w 4387423"/>
              <a:gd name="connsiteY75" fmla="*/ 474136 h 3234796"/>
              <a:gd name="connsiteX76" fmla="*/ 1643379 w 4387423"/>
              <a:gd name="connsiteY76" fmla="*/ 516469 h 3234796"/>
              <a:gd name="connsiteX77" fmla="*/ 1685712 w 4387423"/>
              <a:gd name="connsiteY77" fmla="*/ 558802 h 3234796"/>
              <a:gd name="connsiteX78" fmla="*/ 1728045 w 4387423"/>
              <a:gd name="connsiteY78" fmla="*/ 516469 h 3234796"/>
              <a:gd name="connsiteX79" fmla="*/ 1685712 w 4387423"/>
              <a:gd name="connsiteY79" fmla="*/ 474136 h 3234796"/>
              <a:gd name="connsiteX80" fmla="*/ 1516379 w 4387423"/>
              <a:gd name="connsiteY80" fmla="*/ 474136 h 3234796"/>
              <a:gd name="connsiteX81" fmla="*/ 1474046 w 4387423"/>
              <a:gd name="connsiteY81" fmla="*/ 516469 h 3234796"/>
              <a:gd name="connsiteX82" fmla="*/ 1516379 w 4387423"/>
              <a:gd name="connsiteY82" fmla="*/ 558802 h 3234796"/>
              <a:gd name="connsiteX83" fmla="*/ 1558712 w 4387423"/>
              <a:gd name="connsiteY83" fmla="*/ 516469 h 3234796"/>
              <a:gd name="connsiteX84" fmla="*/ 1516379 w 4387423"/>
              <a:gd name="connsiteY84" fmla="*/ 474136 h 3234796"/>
              <a:gd name="connsiteX85" fmla="*/ 1347046 w 4387423"/>
              <a:gd name="connsiteY85" fmla="*/ 474136 h 3234796"/>
              <a:gd name="connsiteX86" fmla="*/ 1304713 w 4387423"/>
              <a:gd name="connsiteY86" fmla="*/ 516469 h 3234796"/>
              <a:gd name="connsiteX87" fmla="*/ 1347046 w 4387423"/>
              <a:gd name="connsiteY87" fmla="*/ 558802 h 3234796"/>
              <a:gd name="connsiteX88" fmla="*/ 1389379 w 4387423"/>
              <a:gd name="connsiteY88" fmla="*/ 516469 h 3234796"/>
              <a:gd name="connsiteX89" fmla="*/ 1347046 w 4387423"/>
              <a:gd name="connsiteY89" fmla="*/ 474136 h 3234796"/>
              <a:gd name="connsiteX90" fmla="*/ 1177713 w 4387423"/>
              <a:gd name="connsiteY90" fmla="*/ 474136 h 3234796"/>
              <a:gd name="connsiteX91" fmla="*/ 1135381 w 4387423"/>
              <a:gd name="connsiteY91" fmla="*/ 516469 h 3234796"/>
              <a:gd name="connsiteX92" fmla="*/ 1177713 w 4387423"/>
              <a:gd name="connsiteY92" fmla="*/ 558802 h 3234796"/>
              <a:gd name="connsiteX93" fmla="*/ 1220046 w 4387423"/>
              <a:gd name="connsiteY93" fmla="*/ 516469 h 3234796"/>
              <a:gd name="connsiteX94" fmla="*/ 1177713 w 4387423"/>
              <a:gd name="connsiteY94" fmla="*/ 474136 h 3234796"/>
              <a:gd name="connsiteX95" fmla="*/ 1008381 w 4387423"/>
              <a:gd name="connsiteY95" fmla="*/ 474136 h 3234796"/>
              <a:gd name="connsiteX96" fmla="*/ 966048 w 4387423"/>
              <a:gd name="connsiteY96" fmla="*/ 516469 h 3234796"/>
              <a:gd name="connsiteX97" fmla="*/ 1008381 w 4387423"/>
              <a:gd name="connsiteY97" fmla="*/ 558802 h 3234796"/>
              <a:gd name="connsiteX98" fmla="*/ 1050714 w 4387423"/>
              <a:gd name="connsiteY98" fmla="*/ 516469 h 3234796"/>
              <a:gd name="connsiteX99" fmla="*/ 1008381 w 4387423"/>
              <a:gd name="connsiteY99" fmla="*/ 474136 h 3234796"/>
              <a:gd name="connsiteX100" fmla="*/ 839048 w 4387423"/>
              <a:gd name="connsiteY100" fmla="*/ 474136 h 3234796"/>
              <a:gd name="connsiteX101" fmla="*/ 796716 w 4387423"/>
              <a:gd name="connsiteY101" fmla="*/ 516469 h 3234796"/>
              <a:gd name="connsiteX102" fmla="*/ 839048 w 4387423"/>
              <a:gd name="connsiteY102" fmla="*/ 558802 h 3234796"/>
              <a:gd name="connsiteX103" fmla="*/ 881381 w 4387423"/>
              <a:gd name="connsiteY103" fmla="*/ 516469 h 3234796"/>
              <a:gd name="connsiteX104" fmla="*/ 839048 w 4387423"/>
              <a:gd name="connsiteY104" fmla="*/ 474136 h 3234796"/>
              <a:gd name="connsiteX105" fmla="*/ 669716 w 4387423"/>
              <a:gd name="connsiteY105" fmla="*/ 474136 h 3234796"/>
              <a:gd name="connsiteX106" fmla="*/ 627383 w 4387423"/>
              <a:gd name="connsiteY106" fmla="*/ 516469 h 3234796"/>
              <a:gd name="connsiteX107" fmla="*/ 669716 w 4387423"/>
              <a:gd name="connsiteY107" fmla="*/ 558802 h 3234796"/>
              <a:gd name="connsiteX108" fmla="*/ 712049 w 4387423"/>
              <a:gd name="connsiteY108" fmla="*/ 516469 h 3234796"/>
              <a:gd name="connsiteX109" fmla="*/ 669716 w 4387423"/>
              <a:gd name="connsiteY109" fmla="*/ 474136 h 3234796"/>
              <a:gd name="connsiteX110" fmla="*/ 500382 w 4387423"/>
              <a:gd name="connsiteY110" fmla="*/ 474136 h 3234796"/>
              <a:gd name="connsiteX111" fmla="*/ 458049 w 4387423"/>
              <a:gd name="connsiteY111" fmla="*/ 516469 h 3234796"/>
              <a:gd name="connsiteX112" fmla="*/ 500382 w 4387423"/>
              <a:gd name="connsiteY112" fmla="*/ 558802 h 3234796"/>
              <a:gd name="connsiteX113" fmla="*/ 542715 w 4387423"/>
              <a:gd name="connsiteY113" fmla="*/ 516469 h 3234796"/>
              <a:gd name="connsiteX114" fmla="*/ 500382 w 4387423"/>
              <a:gd name="connsiteY114" fmla="*/ 474136 h 3234796"/>
              <a:gd name="connsiteX115" fmla="*/ 331050 w 4387423"/>
              <a:gd name="connsiteY115" fmla="*/ 474136 h 3234796"/>
              <a:gd name="connsiteX116" fmla="*/ 288717 w 4387423"/>
              <a:gd name="connsiteY116" fmla="*/ 516469 h 3234796"/>
              <a:gd name="connsiteX117" fmla="*/ 331050 w 4387423"/>
              <a:gd name="connsiteY117" fmla="*/ 558802 h 3234796"/>
              <a:gd name="connsiteX118" fmla="*/ 373382 w 4387423"/>
              <a:gd name="connsiteY118" fmla="*/ 516469 h 3234796"/>
              <a:gd name="connsiteX119" fmla="*/ 331050 w 4387423"/>
              <a:gd name="connsiteY119" fmla="*/ 474136 h 3234796"/>
              <a:gd name="connsiteX120" fmla="*/ 161717 w 4387423"/>
              <a:gd name="connsiteY120" fmla="*/ 474136 h 3234796"/>
              <a:gd name="connsiteX121" fmla="*/ 119384 w 4387423"/>
              <a:gd name="connsiteY121" fmla="*/ 516469 h 3234796"/>
              <a:gd name="connsiteX122" fmla="*/ 161717 w 4387423"/>
              <a:gd name="connsiteY122" fmla="*/ 558802 h 3234796"/>
              <a:gd name="connsiteX123" fmla="*/ 204050 w 4387423"/>
              <a:gd name="connsiteY123" fmla="*/ 516469 h 3234796"/>
              <a:gd name="connsiteX124" fmla="*/ 161717 w 4387423"/>
              <a:gd name="connsiteY124" fmla="*/ 474136 h 3234796"/>
              <a:gd name="connsiteX125" fmla="*/ 0 w 4387423"/>
              <a:gd name="connsiteY125" fmla="*/ 0 h 3234796"/>
              <a:gd name="connsiteX126" fmla="*/ 4387423 w 4387423"/>
              <a:gd name="connsiteY126" fmla="*/ 0 h 3234796"/>
              <a:gd name="connsiteX127" fmla="*/ 4387423 w 4387423"/>
              <a:gd name="connsiteY127" fmla="*/ 152400 h 3234796"/>
              <a:gd name="connsiteX128" fmla="*/ 4387423 w 4387423"/>
              <a:gd name="connsiteY128" fmla="*/ 242993 h 3234796"/>
              <a:gd name="connsiteX129" fmla="*/ 4387423 w 4387423"/>
              <a:gd name="connsiteY129" fmla="*/ 477291 h 3234796"/>
              <a:gd name="connsiteX130" fmla="*/ 4365106 w 4387423"/>
              <a:gd name="connsiteY130" fmla="*/ 486535 h 3234796"/>
              <a:gd name="connsiteX131" fmla="*/ 4352707 w 4387423"/>
              <a:gd name="connsiteY131" fmla="*/ 516469 h 3234796"/>
              <a:gd name="connsiteX132" fmla="*/ 4365106 w 4387423"/>
              <a:gd name="connsiteY132" fmla="*/ 546403 h 3234796"/>
              <a:gd name="connsiteX133" fmla="*/ 4387423 w 4387423"/>
              <a:gd name="connsiteY133" fmla="*/ 555647 h 3234796"/>
              <a:gd name="connsiteX134" fmla="*/ 4387423 w 4387423"/>
              <a:gd name="connsiteY134" fmla="*/ 3164104 h 3234796"/>
              <a:gd name="connsiteX135" fmla="*/ 4369407 w 4387423"/>
              <a:gd name="connsiteY135" fmla="*/ 3167742 h 3234796"/>
              <a:gd name="connsiteX136" fmla="*/ 4326828 w 4387423"/>
              <a:gd name="connsiteY136" fmla="*/ 3210321 h 3234796"/>
              <a:gd name="connsiteX137" fmla="*/ 4321886 w 4387423"/>
              <a:gd name="connsiteY137" fmla="*/ 3234796 h 3234796"/>
              <a:gd name="connsiteX138" fmla="*/ 4248202 w 4387423"/>
              <a:gd name="connsiteY138" fmla="*/ 3234796 h 3234796"/>
              <a:gd name="connsiteX139" fmla="*/ 4243261 w 4387423"/>
              <a:gd name="connsiteY139" fmla="*/ 3210321 h 3234796"/>
              <a:gd name="connsiteX140" fmla="*/ 4169538 w 4387423"/>
              <a:gd name="connsiteY140" fmla="*/ 3161454 h 3234796"/>
              <a:gd name="connsiteX141" fmla="*/ 4095816 w 4387423"/>
              <a:gd name="connsiteY141" fmla="*/ 3210321 h 3234796"/>
              <a:gd name="connsiteX142" fmla="*/ 4090874 w 4387423"/>
              <a:gd name="connsiteY142" fmla="*/ 3234796 h 3234796"/>
              <a:gd name="connsiteX143" fmla="*/ 4017196 w 4387423"/>
              <a:gd name="connsiteY143" fmla="*/ 3234796 h 3234796"/>
              <a:gd name="connsiteX144" fmla="*/ 4012255 w 4387423"/>
              <a:gd name="connsiteY144" fmla="*/ 3210321 h 3234796"/>
              <a:gd name="connsiteX145" fmla="*/ 3938532 w 4387423"/>
              <a:gd name="connsiteY145" fmla="*/ 3161454 h 3234796"/>
              <a:gd name="connsiteX146" fmla="*/ 3864810 w 4387423"/>
              <a:gd name="connsiteY146" fmla="*/ 3210321 h 3234796"/>
              <a:gd name="connsiteX147" fmla="*/ 3859868 w 4387423"/>
              <a:gd name="connsiteY147" fmla="*/ 3234796 h 3234796"/>
              <a:gd name="connsiteX148" fmla="*/ 3786190 w 4387423"/>
              <a:gd name="connsiteY148" fmla="*/ 3234796 h 3234796"/>
              <a:gd name="connsiteX149" fmla="*/ 3781249 w 4387423"/>
              <a:gd name="connsiteY149" fmla="*/ 3210321 h 3234796"/>
              <a:gd name="connsiteX150" fmla="*/ 3707526 w 4387423"/>
              <a:gd name="connsiteY150" fmla="*/ 3161454 h 3234796"/>
              <a:gd name="connsiteX151" fmla="*/ 3633804 w 4387423"/>
              <a:gd name="connsiteY151" fmla="*/ 3210321 h 3234796"/>
              <a:gd name="connsiteX152" fmla="*/ 3628863 w 4387423"/>
              <a:gd name="connsiteY152" fmla="*/ 3234796 h 3234796"/>
              <a:gd name="connsiteX153" fmla="*/ 3555184 w 4387423"/>
              <a:gd name="connsiteY153" fmla="*/ 3234796 h 3234796"/>
              <a:gd name="connsiteX154" fmla="*/ 3550243 w 4387423"/>
              <a:gd name="connsiteY154" fmla="*/ 3210321 h 3234796"/>
              <a:gd name="connsiteX155" fmla="*/ 3476520 w 4387423"/>
              <a:gd name="connsiteY155" fmla="*/ 3161454 h 3234796"/>
              <a:gd name="connsiteX156" fmla="*/ 3402798 w 4387423"/>
              <a:gd name="connsiteY156" fmla="*/ 3210321 h 3234796"/>
              <a:gd name="connsiteX157" fmla="*/ 3397856 w 4387423"/>
              <a:gd name="connsiteY157" fmla="*/ 3234796 h 3234796"/>
              <a:gd name="connsiteX158" fmla="*/ 3324178 w 4387423"/>
              <a:gd name="connsiteY158" fmla="*/ 3234796 h 3234796"/>
              <a:gd name="connsiteX159" fmla="*/ 3319237 w 4387423"/>
              <a:gd name="connsiteY159" fmla="*/ 3210321 h 3234796"/>
              <a:gd name="connsiteX160" fmla="*/ 3245514 w 4387423"/>
              <a:gd name="connsiteY160" fmla="*/ 3161454 h 3234796"/>
              <a:gd name="connsiteX161" fmla="*/ 3171792 w 4387423"/>
              <a:gd name="connsiteY161" fmla="*/ 3210321 h 3234796"/>
              <a:gd name="connsiteX162" fmla="*/ 3166850 w 4387423"/>
              <a:gd name="connsiteY162" fmla="*/ 3234796 h 3234796"/>
              <a:gd name="connsiteX163" fmla="*/ 3093172 w 4387423"/>
              <a:gd name="connsiteY163" fmla="*/ 3234796 h 3234796"/>
              <a:gd name="connsiteX164" fmla="*/ 3088230 w 4387423"/>
              <a:gd name="connsiteY164" fmla="*/ 3210321 h 3234796"/>
              <a:gd name="connsiteX165" fmla="*/ 3014508 w 4387423"/>
              <a:gd name="connsiteY165" fmla="*/ 3161454 h 3234796"/>
              <a:gd name="connsiteX166" fmla="*/ 2940786 w 4387423"/>
              <a:gd name="connsiteY166" fmla="*/ 3210321 h 3234796"/>
              <a:gd name="connsiteX167" fmla="*/ 2935844 w 4387423"/>
              <a:gd name="connsiteY167" fmla="*/ 3234796 h 3234796"/>
              <a:gd name="connsiteX168" fmla="*/ 2862166 w 4387423"/>
              <a:gd name="connsiteY168" fmla="*/ 3234796 h 3234796"/>
              <a:gd name="connsiteX169" fmla="*/ 2857224 w 4387423"/>
              <a:gd name="connsiteY169" fmla="*/ 3210321 h 3234796"/>
              <a:gd name="connsiteX170" fmla="*/ 2783502 w 4387423"/>
              <a:gd name="connsiteY170" fmla="*/ 3161454 h 3234796"/>
              <a:gd name="connsiteX171" fmla="*/ 2709780 w 4387423"/>
              <a:gd name="connsiteY171" fmla="*/ 3210321 h 3234796"/>
              <a:gd name="connsiteX172" fmla="*/ 2704838 w 4387423"/>
              <a:gd name="connsiteY172" fmla="*/ 3234796 h 3234796"/>
              <a:gd name="connsiteX173" fmla="*/ 2631160 w 4387423"/>
              <a:gd name="connsiteY173" fmla="*/ 3234796 h 3234796"/>
              <a:gd name="connsiteX174" fmla="*/ 2626219 w 4387423"/>
              <a:gd name="connsiteY174" fmla="*/ 3210321 h 3234796"/>
              <a:gd name="connsiteX175" fmla="*/ 2552496 w 4387423"/>
              <a:gd name="connsiteY175" fmla="*/ 3161454 h 3234796"/>
              <a:gd name="connsiteX176" fmla="*/ 2478774 w 4387423"/>
              <a:gd name="connsiteY176" fmla="*/ 3210321 h 3234796"/>
              <a:gd name="connsiteX177" fmla="*/ 2473832 w 4387423"/>
              <a:gd name="connsiteY177" fmla="*/ 3234796 h 3234796"/>
              <a:gd name="connsiteX178" fmla="*/ 2400154 w 4387423"/>
              <a:gd name="connsiteY178" fmla="*/ 3234796 h 3234796"/>
              <a:gd name="connsiteX179" fmla="*/ 2395213 w 4387423"/>
              <a:gd name="connsiteY179" fmla="*/ 3210321 h 3234796"/>
              <a:gd name="connsiteX180" fmla="*/ 2321490 w 4387423"/>
              <a:gd name="connsiteY180" fmla="*/ 3161454 h 3234796"/>
              <a:gd name="connsiteX181" fmla="*/ 2247768 w 4387423"/>
              <a:gd name="connsiteY181" fmla="*/ 3210321 h 3234796"/>
              <a:gd name="connsiteX182" fmla="*/ 2242826 w 4387423"/>
              <a:gd name="connsiteY182" fmla="*/ 3234796 h 3234796"/>
              <a:gd name="connsiteX183" fmla="*/ 2169148 w 4387423"/>
              <a:gd name="connsiteY183" fmla="*/ 3234796 h 3234796"/>
              <a:gd name="connsiteX184" fmla="*/ 2164207 w 4387423"/>
              <a:gd name="connsiteY184" fmla="*/ 3210321 h 3234796"/>
              <a:gd name="connsiteX185" fmla="*/ 2090484 w 4387423"/>
              <a:gd name="connsiteY185" fmla="*/ 3161454 h 3234796"/>
              <a:gd name="connsiteX186" fmla="*/ 2016762 w 4387423"/>
              <a:gd name="connsiteY186" fmla="*/ 3210321 h 3234796"/>
              <a:gd name="connsiteX187" fmla="*/ 2011820 w 4387423"/>
              <a:gd name="connsiteY187" fmla="*/ 3234796 h 3234796"/>
              <a:gd name="connsiteX188" fmla="*/ 1938142 w 4387423"/>
              <a:gd name="connsiteY188" fmla="*/ 3234796 h 3234796"/>
              <a:gd name="connsiteX189" fmla="*/ 1933201 w 4387423"/>
              <a:gd name="connsiteY189" fmla="*/ 3210321 h 3234796"/>
              <a:gd name="connsiteX190" fmla="*/ 1859478 w 4387423"/>
              <a:gd name="connsiteY190" fmla="*/ 3161454 h 3234796"/>
              <a:gd name="connsiteX191" fmla="*/ 1785756 w 4387423"/>
              <a:gd name="connsiteY191" fmla="*/ 3210321 h 3234796"/>
              <a:gd name="connsiteX192" fmla="*/ 1780814 w 4387423"/>
              <a:gd name="connsiteY192" fmla="*/ 3234796 h 3234796"/>
              <a:gd name="connsiteX193" fmla="*/ 1707136 w 4387423"/>
              <a:gd name="connsiteY193" fmla="*/ 3234796 h 3234796"/>
              <a:gd name="connsiteX194" fmla="*/ 1702195 w 4387423"/>
              <a:gd name="connsiteY194" fmla="*/ 3210321 h 3234796"/>
              <a:gd name="connsiteX195" fmla="*/ 1628472 w 4387423"/>
              <a:gd name="connsiteY195" fmla="*/ 3161454 h 3234796"/>
              <a:gd name="connsiteX196" fmla="*/ 1554750 w 4387423"/>
              <a:gd name="connsiteY196" fmla="*/ 3210321 h 3234796"/>
              <a:gd name="connsiteX197" fmla="*/ 1549808 w 4387423"/>
              <a:gd name="connsiteY197" fmla="*/ 3234796 h 3234796"/>
              <a:gd name="connsiteX198" fmla="*/ 1476130 w 4387423"/>
              <a:gd name="connsiteY198" fmla="*/ 3234796 h 3234796"/>
              <a:gd name="connsiteX199" fmla="*/ 1471189 w 4387423"/>
              <a:gd name="connsiteY199" fmla="*/ 3210321 h 3234796"/>
              <a:gd name="connsiteX200" fmla="*/ 1397466 w 4387423"/>
              <a:gd name="connsiteY200" fmla="*/ 3161454 h 3234796"/>
              <a:gd name="connsiteX201" fmla="*/ 1323744 w 4387423"/>
              <a:gd name="connsiteY201" fmla="*/ 3210321 h 3234796"/>
              <a:gd name="connsiteX202" fmla="*/ 1318802 w 4387423"/>
              <a:gd name="connsiteY202" fmla="*/ 3234796 h 3234796"/>
              <a:gd name="connsiteX203" fmla="*/ 1245124 w 4387423"/>
              <a:gd name="connsiteY203" fmla="*/ 3234796 h 3234796"/>
              <a:gd name="connsiteX204" fmla="*/ 1240183 w 4387423"/>
              <a:gd name="connsiteY204" fmla="*/ 3210321 h 3234796"/>
              <a:gd name="connsiteX205" fmla="*/ 1166461 w 4387423"/>
              <a:gd name="connsiteY205" fmla="*/ 3161454 h 3234796"/>
              <a:gd name="connsiteX206" fmla="*/ 1092739 w 4387423"/>
              <a:gd name="connsiteY206" fmla="*/ 3210321 h 3234796"/>
              <a:gd name="connsiteX207" fmla="*/ 1087797 w 4387423"/>
              <a:gd name="connsiteY207" fmla="*/ 3234796 h 3234796"/>
              <a:gd name="connsiteX208" fmla="*/ 1014119 w 4387423"/>
              <a:gd name="connsiteY208" fmla="*/ 3234796 h 3234796"/>
              <a:gd name="connsiteX209" fmla="*/ 1009178 w 4387423"/>
              <a:gd name="connsiteY209" fmla="*/ 3210321 h 3234796"/>
              <a:gd name="connsiteX210" fmla="*/ 935455 w 4387423"/>
              <a:gd name="connsiteY210" fmla="*/ 3161454 h 3234796"/>
              <a:gd name="connsiteX211" fmla="*/ 861733 w 4387423"/>
              <a:gd name="connsiteY211" fmla="*/ 3210321 h 3234796"/>
              <a:gd name="connsiteX212" fmla="*/ 856791 w 4387423"/>
              <a:gd name="connsiteY212" fmla="*/ 3234796 h 3234796"/>
              <a:gd name="connsiteX213" fmla="*/ 783113 w 4387423"/>
              <a:gd name="connsiteY213" fmla="*/ 3234796 h 3234796"/>
              <a:gd name="connsiteX214" fmla="*/ 778171 w 4387423"/>
              <a:gd name="connsiteY214" fmla="*/ 3210321 h 3234796"/>
              <a:gd name="connsiteX215" fmla="*/ 704449 w 4387423"/>
              <a:gd name="connsiteY215" fmla="*/ 3161454 h 3234796"/>
              <a:gd name="connsiteX216" fmla="*/ 630727 w 4387423"/>
              <a:gd name="connsiteY216" fmla="*/ 3210321 h 3234796"/>
              <a:gd name="connsiteX217" fmla="*/ 625785 w 4387423"/>
              <a:gd name="connsiteY217" fmla="*/ 3234796 h 3234796"/>
              <a:gd name="connsiteX218" fmla="*/ 552107 w 4387423"/>
              <a:gd name="connsiteY218" fmla="*/ 3234796 h 3234796"/>
              <a:gd name="connsiteX219" fmla="*/ 547165 w 4387423"/>
              <a:gd name="connsiteY219" fmla="*/ 3210321 h 3234796"/>
              <a:gd name="connsiteX220" fmla="*/ 473443 w 4387423"/>
              <a:gd name="connsiteY220" fmla="*/ 3161454 h 3234796"/>
              <a:gd name="connsiteX221" fmla="*/ 399721 w 4387423"/>
              <a:gd name="connsiteY221" fmla="*/ 3210321 h 3234796"/>
              <a:gd name="connsiteX222" fmla="*/ 394779 w 4387423"/>
              <a:gd name="connsiteY222" fmla="*/ 3234796 h 3234796"/>
              <a:gd name="connsiteX223" fmla="*/ 321101 w 4387423"/>
              <a:gd name="connsiteY223" fmla="*/ 3234796 h 3234796"/>
              <a:gd name="connsiteX224" fmla="*/ 316160 w 4387423"/>
              <a:gd name="connsiteY224" fmla="*/ 3210321 h 3234796"/>
              <a:gd name="connsiteX225" fmla="*/ 242438 w 4387423"/>
              <a:gd name="connsiteY225" fmla="*/ 3161454 h 3234796"/>
              <a:gd name="connsiteX226" fmla="*/ 168716 w 4387423"/>
              <a:gd name="connsiteY226" fmla="*/ 3210321 h 3234796"/>
              <a:gd name="connsiteX227" fmla="*/ 163774 w 4387423"/>
              <a:gd name="connsiteY227" fmla="*/ 3234796 h 3234796"/>
              <a:gd name="connsiteX228" fmla="*/ 90095 w 4387423"/>
              <a:gd name="connsiteY228" fmla="*/ 3234796 h 3234796"/>
              <a:gd name="connsiteX229" fmla="*/ 85153 w 4387423"/>
              <a:gd name="connsiteY229" fmla="*/ 3210321 h 3234796"/>
              <a:gd name="connsiteX230" fmla="*/ 11431 w 4387423"/>
              <a:gd name="connsiteY230" fmla="*/ 3161454 h 3234796"/>
              <a:gd name="connsiteX231" fmla="*/ 0 w 4387423"/>
              <a:gd name="connsiteY231" fmla="*/ 3163762 h 3234796"/>
              <a:gd name="connsiteX232" fmla="*/ 0 w 4387423"/>
              <a:gd name="connsiteY232" fmla="*/ 555648 h 3234796"/>
              <a:gd name="connsiteX233" fmla="*/ 22318 w 4387423"/>
              <a:gd name="connsiteY233" fmla="*/ 546403 h 3234796"/>
              <a:gd name="connsiteX234" fmla="*/ 34717 w 4387423"/>
              <a:gd name="connsiteY234" fmla="*/ 516469 h 3234796"/>
              <a:gd name="connsiteX235" fmla="*/ 22318 w 4387423"/>
              <a:gd name="connsiteY235" fmla="*/ 486535 h 3234796"/>
              <a:gd name="connsiteX236" fmla="*/ 0 w 4387423"/>
              <a:gd name="connsiteY236" fmla="*/ 477291 h 3234796"/>
              <a:gd name="connsiteX237" fmla="*/ 0 w 4387423"/>
              <a:gd name="connsiteY237" fmla="*/ 242993 h 3234796"/>
              <a:gd name="connsiteX238" fmla="*/ 0 w 4387423"/>
              <a:gd name="connsiteY238" fmla="*/ 152400 h 3234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</a:cxnLst>
            <a:rect l="l" t="t" r="r" b="b"/>
            <a:pathLst>
              <a:path w="4387423" h="3234796">
                <a:moveTo>
                  <a:pt x="4225707" y="474136"/>
                </a:moveTo>
                <a:cubicBezTo>
                  <a:pt x="4202327" y="474136"/>
                  <a:pt x="4183374" y="493089"/>
                  <a:pt x="4183374" y="516469"/>
                </a:cubicBezTo>
                <a:cubicBezTo>
                  <a:pt x="4183374" y="539849"/>
                  <a:pt x="4202327" y="558802"/>
                  <a:pt x="4225707" y="558802"/>
                </a:cubicBezTo>
                <a:cubicBezTo>
                  <a:pt x="4249087" y="558802"/>
                  <a:pt x="4268040" y="539849"/>
                  <a:pt x="4268040" y="516469"/>
                </a:cubicBezTo>
                <a:cubicBezTo>
                  <a:pt x="4268040" y="493089"/>
                  <a:pt x="4249087" y="474136"/>
                  <a:pt x="4225707" y="474136"/>
                </a:cubicBezTo>
                <a:close/>
                <a:moveTo>
                  <a:pt x="4056374" y="474136"/>
                </a:moveTo>
                <a:cubicBezTo>
                  <a:pt x="4032994" y="474136"/>
                  <a:pt x="4014041" y="493089"/>
                  <a:pt x="4014041" y="516469"/>
                </a:cubicBezTo>
                <a:cubicBezTo>
                  <a:pt x="4014041" y="539849"/>
                  <a:pt x="4032994" y="558802"/>
                  <a:pt x="4056374" y="558802"/>
                </a:cubicBezTo>
                <a:cubicBezTo>
                  <a:pt x="4079754" y="558802"/>
                  <a:pt x="4098707" y="539849"/>
                  <a:pt x="4098707" y="516469"/>
                </a:cubicBezTo>
                <a:cubicBezTo>
                  <a:pt x="4098707" y="493089"/>
                  <a:pt x="4079754" y="474136"/>
                  <a:pt x="4056374" y="474136"/>
                </a:cubicBezTo>
                <a:close/>
                <a:moveTo>
                  <a:pt x="3887041" y="474136"/>
                </a:moveTo>
                <a:cubicBezTo>
                  <a:pt x="3863661" y="474136"/>
                  <a:pt x="3844708" y="493089"/>
                  <a:pt x="3844708" y="516469"/>
                </a:cubicBezTo>
                <a:cubicBezTo>
                  <a:pt x="3844708" y="539849"/>
                  <a:pt x="3863661" y="558802"/>
                  <a:pt x="3887041" y="558802"/>
                </a:cubicBezTo>
                <a:cubicBezTo>
                  <a:pt x="3910421" y="558802"/>
                  <a:pt x="3929374" y="539849"/>
                  <a:pt x="3929374" y="516469"/>
                </a:cubicBezTo>
                <a:cubicBezTo>
                  <a:pt x="3929374" y="493089"/>
                  <a:pt x="3910421" y="474136"/>
                  <a:pt x="3887041" y="474136"/>
                </a:cubicBezTo>
                <a:close/>
                <a:moveTo>
                  <a:pt x="3717708" y="474136"/>
                </a:moveTo>
                <a:cubicBezTo>
                  <a:pt x="3694328" y="474136"/>
                  <a:pt x="3675375" y="493089"/>
                  <a:pt x="3675375" y="516469"/>
                </a:cubicBezTo>
                <a:cubicBezTo>
                  <a:pt x="3675375" y="539849"/>
                  <a:pt x="3694328" y="558802"/>
                  <a:pt x="3717708" y="558802"/>
                </a:cubicBezTo>
                <a:cubicBezTo>
                  <a:pt x="3741088" y="558802"/>
                  <a:pt x="3760041" y="539849"/>
                  <a:pt x="3760041" y="516469"/>
                </a:cubicBezTo>
                <a:cubicBezTo>
                  <a:pt x="3760041" y="493089"/>
                  <a:pt x="3741088" y="474136"/>
                  <a:pt x="3717708" y="474136"/>
                </a:cubicBezTo>
                <a:close/>
                <a:moveTo>
                  <a:pt x="3548375" y="474136"/>
                </a:moveTo>
                <a:cubicBezTo>
                  <a:pt x="3524995" y="474136"/>
                  <a:pt x="3506042" y="493089"/>
                  <a:pt x="3506042" y="516469"/>
                </a:cubicBezTo>
                <a:cubicBezTo>
                  <a:pt x="3506042" y="539849"/>
                  <a:pt x="3524995" y="558802"/>
                  <a:pt x="3548375" y="558802"/>
                </a:cubicBezTo>
                <a:cubicBezTo>
                  <a:pt x="3571755" y="558802"/>
                  <a:pt x="3590708" y="539849"/>
                  <a:pt x="3590708" y="516469"/>
                </a:cubicBezTo>
                <a:cubicBezTo>
                  <a:pt x="3590708" y="493089"/>
                  <a:pt x="3571755" y="474136"/>
                  <a:pt x="3548375" y="474136"/>
                </a:cubicBezTo>
                <a:close/>
                <a:moveTo>
                  <a:pt x="3379042" y="474136"/>
                </a:moveTo>
                <a:cubicBezTo>
                  <a:pt x="3355662" y="474136"/>
                  <a:pt x="3336709" y="493089"/>
                  <a:pt x="3336709" y="516469"/>
                </a:cubicBezTo>
                <a:cubicBezTo>
                  <a:pt x="3336709" y="539849"/>
                  <a:pt x="3355662" y="558802"/>
                  <a:pt x="3379042" y="558802"/>
                </a:cubicBezTo>
                <a:cubicBezTo>
                  <a:pt x="3402422" y="558802"/>
                  <a:pt x="3421375" y="539849"/>
                  <a:pt x="3421375" y="516469"/>
                </a:cubicBezTo>
                <a:cubicBezTo>
                  <a:pt x="3421375" y="493089"/>
                  <a:pt x="3402422" y="474136"/>
                  <a:pt x="3379042" y="474136"/>
                </a:cubicBezTo>
                <a:close/>
                <a:moveTo>
                  <a:pt x="3209709" y="474136"/>
                </a:moveTo>
                <a:cubicBezTo>
                  <a:pt x="3186329" y="474136"/>
                  <a:pt x="3167376" y="493089"/>
                  <a:pt x="3167376" y="516469"/>
                </a:cubicBezTo>
                <a:cubicBezTo>
                  <a:pt x="3167376" y="539849"/>
                  <a:pt x="3186329" y="558802"/>
                  <a:pt x="3209709" y="558802"/>
                </a:cubicBezTo>
                <a:cubicBezTo>
                  <a:pt x="3233089" y="558802"/>
                  <a:pt x="3252042" y="539849"/>
                  <a:pt x="3252042" y="516469"/>
                </a:cubicBezTo>
                <a:cubicBezTo>
                  <a:pt x="3252042" y="493089"/>
                  <a:pt x="3233089" y="474136"/>
                  <a:pt x="3209709" y="474136"/>
                </a:cubicBezTo>
                <a:close/>
                <a:moveTo>
                  <a:pt x="3040376" y="474136"/>
                </a:moveTo>
                <a:cubicBezTo>
                  <a:pt x="3016996" y="474136"/>
                  <a:pt x="2998043" y="493089"/>
                  <a:pt x="2998043" y="516469"/>
                </a:cubicBezTo>
                <a:cubicBezTo>
                  <a:pt x="2998043" y="539849"/>
                  <a:pt x="3016996" y="558802"/>
                  <a:pt x="3040376" y="558802"/>
                </a:cubicBezTo>
                <a:cubicBezTo>
                  <a:pt x="3063756" y="558802"/>
                  <a:pt x="3082709" y="539849"/>
                  <a:pt x="3082709" y="516469"/>
                </a:cubicBezTo>
                <a:cubicBezTo>
                  <a:pt x="3082709" y="493089"/>
                  <a:pt x="3063756" y="474136"/>
                  <a:pt x="3040376" y="474136"/>
                </a:cubicBezTo>
                <a:close/>
                <a:moveTo>
                  <a:pt x="2871043" y="474136"/>
                </a:moveTo>
                <a:cubicBezTo>
                  <a:pt x="2847663" y="474136"/>
                  <a:pt x="2828710" y="493089"/>
                  <a:pt x="2828710" y="516469"/>
                </a:cubicBezTo>
                <a:cubicBezTo>
                  <a:pt x="2828710" y="539849"/>
                  <a:pt x="2847663" y="558802"/>
                  <a:pt x="2871043" y="558802"/>
                </a:cubicBezTo>
                <a:cubicBezTo>
                  <a:pt x="2894423" y="558802"/>
                  <a:pt x="2913376" y="539849"/>
                  <a:pt x="2913376" y="516469"/>
                </a:cubicBezTo>
                <a:cubicBezTo>
                  <a:pt x="2913376" y="493089"/>
                  <a:pt x="2894423" y="474136"/>
                  <a:pt x="2871043" y="474136"/>
                </a:cubicBezTo>
                <a:close/>
                <a:moveTo>
                  <a:pt x="2701710" y="474136"/>
                </a:moveTo>
                <a:cubicBezTo>
                  <a:pt x="2678330" y="474136"/>
                  <a:pt x="2659377" y="493089"/>
                  <a:pt x="2659377" y="516469"/>
                </a:cubicBezTo>
                <a:cubicBezTo>
                  <a:pt x="2659377" y="539849"/>
                  <a:pt x="2678330" y="558802"/>
                  <a:pt x="2701710" y="558802"/>
                </a:cubicBezTo>
                <a:cubicBezTo>
                  <a:pt x="2725090" y="558802"/>
                  <a:pt x="2744043" y="539849"/>
                  <a:pt x="2744043" y="516469"/>
                </a:cubicBezTo>
                <a:cubicBezTo>
                  <a:pt x="2744043" y="493089"/>
                  <a:pt x="2725090" y="474136"/>
                  <a:pt x="2701710" y="474136"/>
                </a:cubicBezTo>
                <a:close/>
                <a:moveTo>
                  <a:pt x="2532377" y="474136"/>
                </a:moveTo>
                <a:cubicBezTo>
                  <a:pt x="2508997" y="474136"/>
                  <a:pt x="2490044" y="493089"/>
                  <a:pt x="2490044" y="516469"/>
                </a:cubicBezTo>
                <a:cubicBezTo>
                  <a:pt x="2490044" y="539849"/>
                  <a:pt x="2508997" y="558802"/>
                  <a:pt x="2532377" y="558802"/>
                </a:cubicBezTo>
                <a:cubicBezTo>
                  <a:pt x="2555757" y="558802"/>
                  <a:pt x="2574710" y="539849"/>
                  <a:pt x="2574710" y="516469"/>
                </a:cubicBezTo>
                <a:cubicBezTo>
                  <a:pt x="2574710" y="493089"/>
                  <a:pt x="2555757" y="474136"/>
                  <a:pt x="2532377" y="474136"/>
                </a:cubicBezTo>
                <a:close/>
                <a:moveTo>
                  <a:pt x="2363044" y="474136"/>
                </a:moveTo>
                <a:cubicBezTo>
                  <a:pt x="2339664" y="474136"/>
                  <a:pt x="2320711" y="493089"/>
                  <a:pt x="2320711" y="516469"/>
                </a:cubicBezTo>
                <a:cubicBezTo>
                  <a:pt x="2320711" y="539849"/>
                  <a:pt x="2339664" y="558802"/>
                  <a:pt x="2363044" y="558802"/>
                </a:cubicBezTo>
                <a:cubicBezTo>
                  <a:pt x="2386424" y="558802"/>
                  <a:pt x="2405377" y="539849"/>
                  <a:pt x="2405377" y="516469"/>
                </a:cubicBezTo>
                <a:cubicBezTo>
                  <a:pt x="2405377" y="493089"/>
                  <a:pt x="2386424" y="474136"/>
                  <a:pt x="2363044" y="474136"/>
                </a:cubicBezTo>
                <a:close/>
                <a:moveTo>
                  <a:pt x="2193711" y="474136"/>
                </a:moveTo>
                <a:cubicBezTo>
                  <a:pt x="2170331" y="474136"/>
                  <a:pt x="2151378" y="493089"/>
                  <a:pt x="2151378" y="516469"/>
                </a:cubicBezTo>
                <a:cubicBezTo>
                  <a:pt x="2151378" y="539849"/>
                  <a:pt x="2170331" y="558802"/>
                  <a:pt x="2193711" y="558802"/>
                </a:cubicBezTo>
                <a:cubicBezTo>
                  <a:pt x="2217091" y="558802"/>
                  <a:pt x="2236044" y="539849"/>
                  <a:pt x="2236044" y="516469"/>
                </a:cubicBezTo>
                <a:cubicBezTo>
                  <a:pt x="2236044" y="493089"/>
                  <a:pt x="2217091" y="474136"/>
                  <a:pt x="2193711" y="474136"/>
                </a:cubicBezTo>
                <a:close/>
                <a:moveTo>
                  <a:pt x="2024378" y="474136"/>
                </a:moveTo>
                <a:cubicBezTo>
                  <a:pt x="2000998" y="474136"/>
                  <a:pt x="1982045" y="493089"/>
                  <a:pt x="1982045" y="516469"/>
                </a:cubicBezTo>
                <a:cubicBezTo>
                  <a:pt x="1982045" y="539849"/>
                  <a:pt x="2000998" y="558802"/>
                  <a:pt x="2024378" y="558802"/>
                </a:cubicBezTo>
                <a:cubicBezTo>
                  <a:pt x="2047758" y="558802"/>
                  <a:pt x="2066711" y="539849"/>
                  <a:pt x="2066711" y="516469"/>
                </a:cubicBezTo>
                <a:cubicBezTo>
                  <a:pt x="2066711" y="493089"/>
                  <a:pt x="2047758" y="474136"/>
                  <a:pt x="2024378" y="474136"/>
                </a:cubicBezTo>
                <a:close/>
                <a:moveTo>
                  <a:pt x="1855045" y="474136"/>
                </a:moveTo>
                <a:cubicBezTo>
                  <a:pt x="1831665" y="474136"/>
                  <a:pt x="1812712" y="493089"/>
                  <a:pt x="1812712" y="516469"/>
                </a:cubicBezTo>
                <a:cubicBezTo>
                  <a:pt x="1812712" y="539849"/>
                  <a:pt x="1831665" y="558802"/>
                  <a:pt x="1855045" y="558802"/>
                </a:cubicBezTo>
                <a:cubicBezTo>
                  <a:pt x="1878425" y="558802"/>
                  <a:pt x="1897378" y="539849"/>
                  <a:pt x="1897378" y="516469"/>
                </a:cubicBezTo>
                <a:cubicBezTo>
                  <a:pt x="1897378" y="493089"/>
                  <a:pt x="1878425" y="474136"/>
                  <a:pt x="1855045" y="474136"/>
                </a:cubicBezTo>
                <a:close/>
                <a:moveTo>
                  <a:pt x="1685712" y="474136"/>
                </a:moveTo>
                <a:cubicBezTo>
                  <a:pt x="1662332" y="474136"/>
                  <a:pt x="1643379" y="493089"/>
                  <a:pt x="1643379" y="516469"/>
                </a:cubicBezTo>
                <a:cubicBezTo>
                  <a:pt x="1643379" y="539849"/>
                  <a:pt x="1662332" y="558802"/>
                  <a:pt x="1685712" y="558802"/>
                </a:cubicBezTo>
                <a:cubicBezTo>
                  <a:pt x="1709092" y="558802"/>
                  <a:pt x="1728045" y="539849"/>
                  <a:pt x="1728045" y="516469"/>
                </a:cubicBezTo>
                <a:cubicBezTo>
                  <a:pt x="1728045" y="493089"/>
                  <a:pt x="1709092" y="474136"/>
                  <a:pt x="1685712" y="474136"/>
                </a:cubicBezTo>
                <a:close/>
                <a:moveTo>
                  <a:pt x="1516379" y="474136"/>
                </a:moveTo>
                <a:cubicBezTo>
                  <a:pt x="1492999" y="474136"/>
                  <a:pt x="1474046" y="493089"/>
                  <a:pt x="1474046" y="516469"/>
                </a:cubicBezTo>
                <a:cubicBezTo>
                  <a:pt x="1474046" y="539849"/>
                  <a:pt x="1492999" y="558802"/>
                  <a:pt x="1516379" y="558802"/>
                </a:cubicBezTo>
                <a:cubicBezTo>
                  <a:pt x="1539759" y="558802"/>
                  <a:pt x="1558712" y="539849"/>
                  <a:pt x="1558712" y="516469"/>
                </a:cubicBezTo>
                <a:cubicBezTo>
                  <a:pt x="1558712" y="493089"/>
                  <a:pt x="1539759" y="474136"/>
                  <a:pt x="1516379" y="474136"/>
                </a:cubicBezTo>
                <a:close/>
                <a:moveTo>
                  <a:pt x="1347046" y="474136"/>
                </a:moveTo>
                <a:cubicBezTo>
                  <a:pt x="1323666" y="474136"/>
                  <a:pt x="1304713" y="493089"/>
                  <a:pt x="1304713" y="516469"/>
                </a:cubicBezTo>
                <a:cubicBezTo>
                  <a:pt x="1304713" y="539849"/>
                  <a:pt x="1323666" y="558802"/>
                  <a:pt x="1347046" y="558802"/>
                </a:cubicBezTo>
                <a:cubicBezTo>
                  <a:pt x="1370426" y="558802"/>
                  <a:pt x="1389379" y="539849"/>
                  <a:pt x="1389379" y="516469"/>
                </a:cubicBezTo>
                <a:cubicBezTo>
                  <a:pt x="1389379" y="493089"/>
                  <a:pt x="1370426" y="474136"/>
                  <a:pt x="1347046" y="474136"/>
                </a:cubicBezTo>
                <a:close/>
                <a:moveTo>
                  <a:pt x="1177713" y="474136"/>
                </a:moveTo>
                <a:cubicBezTo>
                  <a:pt x="1154334" y="474136"/>
                  <a:pt x="1135381" y="493089"/>
                  <a:pt x="1135381" y="516469"/>
                </a:cubicBezTo>
                <a:cubicBezTo>
                  <a:pt x="1135381" y="539849"/>
                  <a:pt x="1154334" y="558802"/>
                  <a:pt x="1177713" y="558802"/>
                </a:cubicBezTo>
                <a:cubicBezTo>
                  <a:pt x="1201093" y="558802"/>
                  <a:pt x="1220046" y="539849"/>
                  <a:pt x="1220046" y="516469"/>
                </a:cubicBezTo>
                <a:cubicBezTo>
                  <a:pt x="1220046" y="493089"/>
                  <a:pt x="1201093" y="474136"/>
                  <a:pt x="1177713" y="474136"/>
                </a:cubicBezTo>
                <a:close/>
                <a:moveTo>
                  <a:pt x="1008381" y="474136"/>
                </a:moveTo>
                <a:cubicBezTo>
                  <a:pt x="985001" y="474136"/>
                  <a:pt x="966048" y="493089"/>
                  <a:pt x="966048" y="516469"/>
                </a:cubicBezTo>
                <a:cubicBezTo>
                  <a:pt x="966048" y="539849"/>
                  <a:pt x="985001" y="558802"/>
                  <a:pt x="1008381" y="558802"/>
                </a:cubicBezTo>
                <a:cubicBezTo>
                  <a:pt x="1031761" y="558802"/>
                  <a:pt x="1050714" y="539849"/>
                  <a:pt x="1050714" y="516469"/>
                </a:cubicBezTo>
                <a:cubicBezTo>
                  <a:pt x="1050714" y="493089"/>
                  <a:pt x="1031761" y="474136"/>
                  <a:pt x="1008381" y="474136"/>
                </a:cubicBezTo>
                <a:close/>
                <a:moveTo>
                  <a:pt x="839048" y="474136"/>
                </a:moveTo>
                <a:cubicBezTo>
                  <a:pt x="815668" y="474136"/>
                  <a:pt x="796716" y="493089"/>
                  <a:pt x="796716" y="516469"/>
                </a:cubicBezTo>
                <a:cubicBezTo>
                  <a:pt x="796716" y="539849"/>
                  <a:pt x="815668" y="558802"/>
                  <a:pt x="839048" y="558802"/>
                </a:cubicBezTo>
                <a:cubicBezTo>
                  <a:pt x="862428" y="558802"/>
                  <a:pt x="881381" y="539849"/>
                  <a:pt x="881381" y="516469"/>
                </a:cubicBezTo>
                <a:cubicBezTo>
                  <a:pt x="881381" y="493089"/>
                  <a:pt x="862428" y="474136"/>
                  <a:pt x="839048" y="474136"/>
                </a:cubicBezTo>
                <a:close/>
                <a:moveTo>
                  <a:pt x="669716" y="474136"/>
                </a:moveTo>
                <a:cubicBezTo>
                  <a:pt x="646335" y="474136"/>
                  <a:pt x="627383" y="493089"/>
                  <a:pt x="627383" y="516469"/>
                </a:cubicBezTo>
                <a:cubicBezTo>
                  <a:pt x="627383" y="539849"/>
                  <a:pt x="646335" y="558802"/>
                  <a:pt x="669716" y="558802"/>
                </a:cubicBezTo>
                <a:cubicBezTo>
                  <a:pt x="693096" y="558802"/>
                  <a:pt x="712049" y="539849"/>
                  <a:pt x="712049" y="516469"/>
                </a:cubicBezTo>
                <a:cubicBezTo>
                  <a:pt x="712049" y="493089"/>
                  <a:pt x="693096" y="474136"/>
                  <a:pt x="669716" y="474136"/>
                </a:cubicBezTo>
                <a:close/>
                <a:moveTo>
                  <a:pt x="500382" y="474136"/>
                </a:moveTo>
                <a:cubicBezTo>
                  <a:pt x="477002" y="474136"/>
                  <a:pt x="458049" y="493089"/>
                  <a:pt x="458049" y="516469"/>
                </a:cubicBezTo>
                <a:cubicBezTo>
                  <a:pt x="458049" y="539849"/>
                  <a:pt x="477002" y="558802"/>
                  <a:pt x="500382" y="558802"/>
                </a:cubicBezTo>
                <a:cubicBezTo>
                  <a:pt x="523763" y="558802"/>
                  <a:pt x="542715" y="539849"/>
                  <a:pt x="542715" y="516469"/>
                </a:cubicBezTo>
                <a:cubicBezTo>
                  <a:pt x="542715" y="493089"/>
                  <a:pt x="523763" y="474136"/>
                  <a:pt x="500382" y="474136"/>
                </a:cubicBezTo>
                <a:close/>
                <a:moveTo>
                  <a:pt x="331050" y="474136"/>
                </a:moveTo>
                <a:cubicBezTo>
                  <a:pt x="307670" y="474136"/>
                  <a:pt x="288717" y="493089"/>
                  <a:pt x="288717" y="516469"/>
                </a:cubicBezTo>
                <a:cubicBezTo>
                  <a:pt x="288717" y="539849"/>
                  <a:pt x="307670" y="558802"/>
                  <a:pt x="331050" y="558802"/>
                </a:cubicBezTo>
                <a:cubicBezTo>
                  <a:pt x="354430" y="558802"/>
                  <a:pt x="373382" y="539849"/>
                  <a:pt x="373382" y="516469"/>
                </a:cubicBezTo>
                <a:cubicBezTo>
                  <a:pt x="373382" y="493089"/>
                  <a:pt x="354430" y="474136"/>
                  <a:pt x="331050" y="474136"/>
                </a:cubicBezTo>
                <a:close/>
                <a:moveTo>
                  <a:pt x="161717" y="474136"/>
                </a:moveTo>
                <a:cubicBezTo>
                  <a:pt x="138337" y="474136"/>
                  <a:pt x="119384" y="493089"/>
                  <a:pt x="119384" y="516469"/>
                </a:cubicBezTo>
                <a:cubicBezTo>
                  <a:pt x="119384" y="539849"/>
                  <a:pt x="138337" y="558802"/>
                  <a:pt x="161717" y="558802"/>
                </a:cubicBezTo>
                <a:cubicBezTo>
                  <a:pt x="185097" y="558802"/>
                  <a:pt x="204050" y="539849"/>
                  <a:pt x="204050" y="516469"/>
                </a:cubicBezTo>
                <a:cubicBezTo>
                  <a:pt x="204050" y="493089"/>
                  <a:pt x="185097" y="474136"/>
                  <a:pt x="161717" y="474136"/>
                </a:cubicBezTo>
                <a:close/>
                <a:moveTo>
                  <a:pt x="0" y="0"/>
                </a:moveTo>
                <a:lnTo>
                  <a:pt x="4387423" y="0"/>
                </a:lnTo>
                <a:lnTo>
                  <a:pt x="4387423" y="152400"/>
                </a:lnTo>
                <a:lnTo>
                  <a:pt x="4387423" y="242993"/>
                </a:lnTo>
                <a:lnTo>
                  <a:pt x="4387423" y="477291"/>
                </a:lnTo>
                <a:lnTo>
                  <a:pt x="4365106" y="486535"/>
                </a:lnTo>
                <a:cubicBezTo>
                  <a:pt x="4357446" y="494196"/>
                  <a:pt x="4352707" y="504779"/>
                  <a:pt x="4352707" y="516469"/>
                </a:cubicBezTo>
                <a:cubicBezTo>
                  <a:pt x="4352707" y="528159"/>
                  <a:pt x="4357446" y="538742"/>
                  <a:pt x="4365106" y="546403"/>
                </a:cubicBezTo>
                <a:lnTo>
                  <a:pt x="4387423" y="555647"/>
                </a:lnTo>
                <a:lnTo>
                  <a:pt x="4387423" y="3164104"/>
                </a:lnTo>
                <a:lnTo>
                  <a:pt x="4369407" y="3167742"/>
                </a:lnTo>
                <a:cubicBezTo>
                  <a:pt x="4350262" y="3175839"/>
                  <a:pt x="4334925" y="3191176"/>
                  <a:pt x="4326828" y="3210321"/>
                </a:cubicBezTo>
                <a:lnTo>
                  <a:pt x="4321886" y="3234796"/>
                </a:lnTo>
                <a:lnTo>
                  <a:pt x="4248202" y="3234796"/>
                </a:lnTo>
                <a:lnTo>
                  <a:pt x="4243261" y="3210321"/>
                </a:lnTo>
                <a:cubicBezTo>
                  <a:pt x="4231114" y="3181604"/>
                  <a:pt x="4202679" y="3161454"/>
                  <a:pt x="4169538" y="3161454"/>
                </a:cubicBezTo>
                <a:cubicBezTo>
                  <a:pt x="4136397" y="3161454"/>
                  <a:pt x="4107962" y="3181604"/>
                  <a:pt x="4095816" y="3210321"/>
                </a:cubicBezTo>
                <a:lnTo>
                  <a:pt x="4090874" y="3234796"/>
                </a:lnTo>
                <a:lnTo>
                  <a:pt x="4017196" y="3234796"/>
                </a:lnTo>
                <a:lnTo>
                  <a:pt x="4012255" y="3210321"/>
                </a:lnTo>
                <a:cubicBezTo>
                  <a:pt x="4000108" y="3181604"/>
                  <a:pt x="3971673" y="3161454"/>
                  <a:pt x="3938532" y="3161454"/>
                </a:cubicBezTo>
                <a:cubicBezTo>
                  <a:pt x="3905391" y="3161454"/>
                  <a:pt x="3876956" y="3181604"/>
                  <a:pt x="3864810" y="3210321"/>
                </a:cubicBezTo>
                <a:lnTo>
                  <a:pt x="3859868" y="3234796"/>
                </a:lnTo>
                <a:lnTo>
                  <a:pt x="3786190" y="3234796"/>
                </a:lnTo>
                <a:lnTo>
                  <a:pt x="3781249" y="3210321"/>
                </a:lnTo>
                <a:cubicBezTo>
                  <a:pt x="3769102" y="3181604"/>
                  <a:pt x="3740667" y="3161454"/>
                  <a:pt x="3707526" y="3161454"/>
                </a:cubicBezTo>
                <a:cubicBezTo>
                  <a:pt x="3674385" y="3161454"/>
                  <a:pt x="3645950" y="3181604"/>
                  <a:pt x="3633804" y="3210321"/>
                </a:cubicBezTo>
                <a:lnTo>
                  <a:pt x="3628863" y="3234796"/>
                </a:lnTo>
                <a:lnTo>
                  <a:pt x="3555184" y="3234796"/>
                </a:lnTo>
                <a:lnTo>
                  <a:pt x="3550243" y="3210321"/>
                </a:lnTo>
                <a:cubicBezTo>
                  <a:pt x="3538096" y="3181604"/>
                  <a:pt x="3509661" y="3161454"/>
                  <a:pt x="3476520" y="3161454"/>
                </a:cubicBezTo>
                <a:cubicBezTo>
                  <a:pt x="3443379" y="3161454"/>
                  <a:pt x="3414944" y="3181604"/>
                  <a:pt x="3402798" y="3210321"/>
                </a:cubicBezTo>
                <a:lnTo>
                  <a:pt x="3397856" y="3234796"/>
                </a:lnTo>
                <a:lnTo>
                  <a:pt x="3324178" y="3234796"/>
                </a:lnTo>
                <a:lnTo>
                  <a:pt x="3319237" y="3210321"/>
                </a:lnTo>
                <a:cubicBezTo>
                  <a:pt x="3307090" y="3181604"/>
                  <a:pt x="3278655" y="3161454"/>
                  <a:pt x="3245514" y="3161454"/>
                </a:cubicBezTo>
                <a:cubicBezTo>
                  <a:pt x="3212373" y="3161454"/>
                  <a:pt x="3183938" y="3181604"/>
                  <a:pt x="3171792" y="3210321"/>
                </a:cubicBezTo>
                <a:lnTo>
                  <a:pt x="3166850" y="3234796"/>
                </a:lnTo>
                <a:lnTo>
                  <a:pt x="3093172" y="3234796"/>
                </a:lnTo>
                <a:lnTo>
                  <a:pt x="3088230" y="3210321"/>
                </a:lnTo>
                <a:cubicBezTo>
                  <a:pt x="3076084" y="3181604"/>
                  <a:pt x="3047649" y="3161454"/>
                  <a:pt x="3014508" y="3161454"/>
                </a:cubicBezTo>
                <a:cubicBezTo>
                  <a:pt x="2981367" y="3161454"/>
                  <a:pt x="2952932" y="3181604"/>
                  <a:pt x="2940786" y="3210321"/>
                </a:cubicBezTo>
                <a:lnTo>
                  <a:pt x="2935844" y="3234796"/>
                </a:lnTo>
                <a:lnTo>
                  <a:pt x="2862166" y="3234796"/>
                </a:lnTo>
                <a:lnTo>
                  <a:pt x="2857224" y="3210321"/>
                </a:lnTo>
                <a:cubicBezTo>
                  <a:pt x="2845078" y="3181604"/>
                  <a:pt x="2816643" y="3161454"/>
                  <a:pt x="2783502" y="3161454"/>
                </a:cubicBezTo>
                <a:cubicBezTo>
                  <a:pt x="2750361" y="3161454"/>
                  <a:pt x="2721926" y="3181604"/>
                  <a:pt x="2709780" y="3210321"/>
                </a:cubicBezTo>
                <a:lnTo>
                  <a:pt x="2704838" y="3234796"/>
                </a:lnTo>
                <a:lnTo>
                  <a:pt x="2631160" y="3234796"/>
                </a:lnTo>
                <a:lnTo>
                  <a:pt x="2626219" y="3210321"/>
                </a:lnTo>
                <a:cubicBezTo>
                  <a:pt x="2614072" y="3181604"/>
                  <a:pt x="2585637" y="3161454"/>
                  <a:pt x="2552496" y="3161454"/>
                </a:cubicBezTo>
                <a:cubicBezTo>
                  <a:pt x="2519355" y="3161454"/>
                  <a:pt x="2490920" y="3181604"/>
                  <a:pt x="2478774" y="3210321"/>
                </a:cubicBezTo>
                <a:lnTo>
                  <a:pt x="2473832" y="3234796"/>
                </a:lnTo>
                <a:lnTo>
                  <a:pt x="2400154" y="3234796"/>
                </a:lnTo>
                <a:lnTo>
                  <a:pt x="2395213" y="3210321"/>
                </a:lnTo>
                <a:cubicBezTo>
                  <a:pt x="2383066" y="3181604"/>
                  <a:pt x="2354631" y="3161454"/>
                  <a:pt x="2321490" y="3161454"/>
                </a:cubicBezTo>
                <a:cubicBezTo>
                  <a:pt x="2288349" y="3161454"/>
                  <a:pt x="2259914" y="3181604"/>
                  <a:pt x="2247768" y="3210321"/>
                </a:cubicBezTo>
                <a:lnTo>
                  <a:pt x="2242826" y="3234796"/>
                </a:lnTo>
                <a:lnTo>
                  <a:pt x="2169148" y="3234796"/>
                </a:lnTo>
                <a:lnTo>
                  <a:pt x="2164207" y="3210321"/>
                </a:lnTo>
                <a:cubicBezTo>
                  <a:pt x="2152060" y="3181604"/>
                  <a:pt x="2123625" y="3161454"/>
                  <a:pt x="2090484" y="3161454"/>
                </a:cubicBezTo>
                <a:cubicBezTo>
                  <a:pt x="2057343" y="3161454"/>
                  <a:pt x="2028908" y="3181604"/>
                  <a:pt x="2016762" y="3210321"/>
                </a:cubicBezTo>
                <a:lnTo>
                  <a:pt x="2011820" y="3234796"/>
                </a:lnTo>
                <a:lnTo>
                  <a:pt x="1938142" y="3234796"/>
                </a:lnTo>
                <a:lnTo>
                  <a:pt x="1933201" y="3210321"/>
                </a:lnTo>
                <a:cubicBezTo>
                  <a:pt x="1921054" y="3181604"/>
                  <a:pt x="1892619" y="3161454"/>
                  <a:pt x="1859478" y="3161454"/>
                </a:cubicBezTo>
                <a:cubicBezTo>
                  <a:pt x="1826337" y="3161454"/>
                  <a:pt x="1797902" y="3181604"/>
                  <a:pt x="1785756" y="3210321"/>
                </a:cubicBezTo>
                <a:lnTo>
                  <a:pt x="1780814" y="3234796"/>
                </a:lnTo>
                <a:lnTo>
                  <a:pt x="1707136" y="3234796"/>
                </a:lnTo>
                <a:lnTo>
                  <a:pt x="1702195" y="3210321"/>
                </a:lnTo>
                <a:cubicBezTo>
                  <a:pt x="1690048" y="3181604"/>
                  <a:pt x="1661613" y="3161454"/>
                  <a:pt x="1628472" y="3161454"/>
                </a:cubicBezTo>
                <a:cubicBezTo>
                  <a:pt x="1595331" y="3161454"/>
                  <a:pt x="1566896" y="3181604"/>
                  <a:pt x="1554750" y="3210321"/>
                </a:cubicBezTo>
                <a:lnTo>
                  <a:pt x="1549808" y="3234796"/>
                </a:lnTo>
                <a:lnTo>
                  <a:pt x="1476130" y="3234796"/>
                </a:lnTo>
                <a:lnTo>
                  <a:pt x="1471189" y="3210321"/>
                </a:lnTo>
                <a:cubicBezTo>
                  <a:pt x="1459042" y="3181604"/>
                  <a:pt x="1430607" y="3161454"/>
                  <a:pt x="1397466" y="3161454"/>
                </a:cubicBezTo>
                <a:cubicBezTo>
                  <a:pt x="1364325" y="3161454"/>
                  <a:pt x="1335890" y="3181604"/>
                  <a:pt x="1323744" y="3210321"/>
                </a:cubicBezTo>
                <a:lnTo>
                  <a:pt x="1318802" y="3234796"/>
                </a:lnTo>
                <a:lnTo>
                  <a:pt x="1245124" y="3234796"/>
                </a:lnTo>
                <a:lnTo>
                  <a:pt x="1240183" y="3210321"/>
                </a:lnTo>
                <a:cubicBezTo>
                  <a:pt x="1228036" y="3181604"/>
                  <a:pt x="1199601" y="3161454"/>
                  <a:pt x="1166461" y="3161454"/>
                </a:cubicBezTo>
                <a:cubicBezTo>
                  <a:pt x="1133320" y="3161454"/>
                  <a:pt x="1104885" y="3181604"/>
                  <a:pt x="1092739" y="3210321"/>
                </a:cubicBezTo>
                <a:lnTo>
                  <a:pt x="1087797" y="3234796"/>
                </a:lnTo>
                <a:lnTo>
                  <a:pt x="1014119" y="3234796"/>
                </a:lnTo>
                <a:lnTo>
                  <a:pt x="1009178" y="3210321"/>
                </a:lnTo>
                <a:cubicBezTo>
                  <a:pt x="997031" y="3181604"/>
                  <a:pt x="968596" y="3161454"/>
                  <a:pt x="935455" y="3161454"/>
                </a:cubicBezTo>
                <a:cubicBezTo>
                  <a:pt x="902314" y="3161454"/>
                  <a:pt x="873879" y="3181604"/>
                  <a:pt x="861733" y="3210321"/>
                </a:cubicBezTo>
                <a:lnTo>
                  <a:pt x="856791" y="3234796"/>
                </a:lnTo>
                <a:lnTo>
                  <a:pt x="783113" y="3234796"/>
                </a:lnTo>
                <a:lnTo>
                  <a:pt x="778171" y="3210321"/>
                </a:lnTo>
                <a:cubicBezTo>
                  <a:pt x="766025" y="3181604"/>
                  <a:pt x="737590" y="3161454"/>
                  <a:pt x="704449" y="3161454"/>
                </a:cubicBezTo>
                <a:cubicBezTo>
                  <a:pt x="671308" y="3161454"/>
                  <a:pt x="642873" y="3181604"/>
                  <a:pt x="630727" y="3210321"/>
                </a:cubicBezTo>
                <a:lnTo>
                  <a:pt x="625785" y="3234796"/>
                </a:lnTo>
                <a:lnTo>
                  <a:pt x="552107" y="3234796"/>
                </a:lnTo>
                <a:lnTo>
                  <a:pt x="547165" y="3210321"/>
                </a:lnTo>
                <a:cubicBezTo>
                  <a:pt x="535019" y="3181604"/>
                  <a:pt x="506584" y="3161454"/>
                  <a:pt x="473443" y="3161454"/>
                </a:cubicBezTo>
                <a:cubicBezTo>
                  <a:pt x="440302" y="3161454"/>
                  <a:pt x="411867" y="3181604"/>
                  <a:pt x="399721" y="3210321"/>
                </a:cubicBezTo>
                <a:lnTo>
                  <a:pt x="394779" y="3234796"/>
                </a:lnTo>
                <a:lnTo>
                  <a:pt x="321101" y="3234796"/>
                </a:lnTo>
                <a:lnTo>
                  <a:pt x="316160" y="3210321"/>
                </a:lnTo>
                <a:cubicBezTo>
                  <a:pt x="304013" y="3181604"/>
                  <a:pt x="275578" y="3161454"/>
                  <a:pt x="242438" y="3161454"/>
                </a:cubicBezTo>
                <a:cubicBezTo>
                  <a:pt x="209297" y="3161454"/>
                  <a:pt x="180862" y="3181604"/>
                  <a:pt x="168716" y="3210321"/>
                </a:cubicBezTo>
                <a:lnTo>
                  <a:pt x="163774" y="3234796"/>
                </a:lnTo>
                <a:lnTo>
                  <a:pt x="90095" y="3234796"/>
                </a:lnTo>
                <a:lnTo>
                  <a:pt x="85153" y="3210321"/>
                </a:lnTo>
                <a:cubicBezTo>
                  <a:pt x="73007" y="3181604"/>
                  <a:pt x="44572" y="3161454"/>
                  <a:pt x="11431" y="3161454"/>
                </a:cubicBezTo>
                <a:lnTo>
                  <a:pt x="0" y="3163762"/>
                </a:lnTo>
                <a:lnTo>
                  <a:pt x="0" y="555648"/>
                </a:lnTo>
                <a:lnTo>
                  <a:pt x="22318" y="546403"/>
                </a:lnTo>
                <a:cubicBezTo>
                  <a:pt x="29979" y="538742"/>
                  <a:pt x="34717" y="528159"/>
                  <a:pt x="34717" y="516469"/>
                </a:cubicBezTo>
                <a:cubicBezTo>
                  <a:pt x="34717" y="504779"/>
                  <a:pt x="29979" y="494196"/>
                  <a:pt x="22318" y="486535"/>
                </a:cubicBezTo>
                <a:lnTo>
                  <a:pt x="0" y="477291"/>
                </a:lnTo>
                <a:lnTo>
                  <a:pt x="0" y="242993"/>
                </a:lnTo>
                <a:lnTo>
                  <a:pt x="0" y="152400"/>
                </a:lnTo>
                <a:close/>
              </a:path>
            </a:pathLst>
          </a:custGeom>
          <a:solidFill>
            <a:srgbClr val="FEFFFF"/>
          </a:solidFill>
          <a:ln w="3175">
            <a:solidFill>
              <a:srgbClr val="E1E2E2"/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980000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b="1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N-S</a:t>
            </a:r>
            <a:r>
              <a:rPr lang="zh-CN" altLang="en-US" b="1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流程图</a:t>
            </a:r>
            <a:endParaRPr lang="zh-CN" altLang="en-US" b="1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4" name="MH_Text_1"/>
          <p:cNvSpPr/>
          <p:nvPr>
            <p:custDataLst>
              <p:tags r:id="rId2"/>
            </p:custDataLst>
          </p:nvPr>
        </p:nvSpPr>
        <p:spPr>
          <a:xfrm>
            <a:off x="8457578" y="811186"/>
            <a:ext cx="3019425" cy="228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lnSpc>
                <a:spcPct val="140000"/>
              </a:lnSpc>
              <a:defRPr/>
            </a:pPr>
            <a:endParaRPr lang="zh-CN" altLang="en-US" sz="1600">
              <a:solidFill>
                <a:srgbClr val="FE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表格 3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608691" y="973126"/>
              <a:ext cx="2765147" cy="1848485"/>
            </p:xfrm>
            <a:graphic>
              <a:graphicData uri="http://schemas.openxmlformats.org/drawingml/2006/table">
                <a:tbl>
                  <a:tblPr>
                    <a:tableStyleId>{5DA37D80-6434-44D0-A028-1B22A696006F}</a:tableStyleId>
                  </a:tblPr>
                  <a:tblGrid>
                    <a:gridCol w="2765147">
                      <a:extLst>
                        <a:ext uri="{9D8B030D-6E8A-4147-A177-3AD203B41FA5}">
                          <a16:colId xmlns:a16="http://schemas.microsoft.com/office/drawing/2014/main" val="20985941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1600" dirty="0" smtClean="0">
                              <a:solidFill>
                                <a:schemeClr val="bg1"/>
                              </a:solidFill>
                            </a:rPr>
                            <a:t>输入</a:t>
                          </a:r>
                          <a:r>
                            <a:rPr lang="en-US" altLang="zh-CN" sz="1600" dirty="0" smtClean="0">
                              <a:solidFill>
                                <a:schemeClr val="bg1"/>
                              </a:solidFill>
                            </a:rPr>
                            <a:t>p0,r1,r2,r3</a:t>
                          </a:r>
                          <a:r>
                            <a:rPr lang="zh-CN" altLang="en-US" sz="1600" dirty="0" smtClean="0">
                              <a:solidFill>
                                <a:schemeClr val="bg1"/>
                              </a:solidFill>
                            </a:rPr>
                            <a:t>的值</a:t>
                          </a:r>
                          <a:endParaRPr lang="zh-CN" alt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568801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600" kern="120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计算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a:rPr lang="en-US" altLang="zh-CN" sz="16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1=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d>
                                <m:dPr>
                                  <m:ctrlPr>
                                    <a:rPr lang="en-US" altLang="zh-CN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endParaRPr lang="zh-CN" altLang="zh-CN" sz="1600" kern="120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16144271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r>
                            <a:rPr lang="zh-CN" altLang="en-US" sz="1600" smtClean="0">
                              <a:solidFill>
                                <a:schemeClr val="bg1"/>
                              </a:solidFill>
                            </a:rPr>
                            <a:t>计算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16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a:rPr lang="en-US" altLang="zh-CN" sz="16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1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d>
                                <m:dPr>
                                  <m:ctrlPr>
                                    <a:rPr lang="en-US" altLang="zh-CN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altLang="zh-CN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oMath>
                          </a14:m>
                          <a:endParaRPr lang="zh-CN" altLang="en-US" sz="16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0381161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600" smtClean="0">
                              <a:solidFill>
                                <a:schemeClr val="bg1"/>
                              </a:solidFill>
                            </a:rPr>
                            <a:t>计算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16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a:rPr lang="en-US" altLang="zh-CN" sz="16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sz="1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0(1+</m:t>
                              </m:r>
                              <m:f>
                                <m:fPr>
                                  <m:ctrlPr>
                                    <a:rPr lang="en-US" altLang="zh-CN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zh-CN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)(1+</m:t>
                              </m:r>
                              <m:f>
                                <m:fPr>
                                  <m:ctrlPr>
                                    <a:rPr lang="en-US" altLang="zh-CN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zh-CN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altLang="zh-CN" sz="1600" smtClean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33274472"/>
                      </a:ext>
                    </a:extLst>
                  </a:tr>
                  <a:tr h="2235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600" dirty="0" smtClean="0">
                              <a:solidFill>
                                <a:schemeClr val="bg1"/>
                              </a:solidFill>
                            </a:rPr>
                            <a:t>输出</a:t>
                          </a:r>
                          <a:r>
                            <a:rPr lang="en-US" altLang="zh-CN" sz="1600" dirty="0" smtClean="0">
                              <a:solidFill>
                                <a:schemeClr val="bg1"/>
                              </a:solidFill>
                            </a:rPr>
                            <a:t>p1,p2,p3</a:t>
                          </a:r>
                          <a:endParaRPr lang="zh-CN" altLang="en-US" sz="1600" dirty="0" smtClean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657428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表格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43904056"/>
                  </p:ext>
                </p:extLst>
              </p:nvPr>
            </p:nvGraphicFramePr>
            <p:xfrm>
              <a:off x="8608691" y="973126"/>
              <a:ext cx="2765147" cy="1878965"/>
            </p:xfrm>
            <a:graphic>
              <a:graphicData uri="http://schemas.openxmlformats.org/drawingml/2006/table">
                <a:tbl>
                  <a:tblPr>
                    <a:tableStyleId>{5DA37D80-6434-44D0-A028-1B22A696006F}</a:tableStyleId>
                  </a:tblPr>
                  <a:tblGrid>
                    <a:gridCol w="276514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985941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1600" dirty="0" smtClean="0">
                              <a:solidFill>
                                <a:schemeClr val="bg1"/>
                              </a:solidFill>
                            </a:rPr>
                            <a:t>输入</a:t>
                          </a:r>
                          <a:r>
                            <a:rPr lang="en-US" altLang="zh-CN" sz="1600" dirty="0" smtClean="0">
                              <a:solidFill>
                                <a:schemeClr val="bg1"/>
                              </a:solidFill>
                            </a:rPr>
                            <a:t>p0,r1,r2,r3</a:t>
                          </a:r>
                          <a:r>
                            <a:rPr lang="zh-CN" altLang="en-US" sz="1600" dirty="0" smtClean="0">
                              <a:solidFill>
                                <a:schemeClr val="bg1"/>
                              </a:solidFill>
                            </a:rPr>
                            <a:t>的值</a:t>
                          </a:r>
                          <a:endParaRPr lang="zh-CN" alt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1568801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20" t="-103279" r="-441" b="-3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21614427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20" t="-225455" r="-441" b="-25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3303811616"/>
                      </a:ext>
                    </a:extLst>
                  </a:tr>
                  <a:tr h="43624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20" t="-248611" r="-441" b="-9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303327447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600" dirty="0" smtClean="0">
                              <a:solidFill>
                                <a:schemeClr val="bg1"/>
                              </a:solidFill>
                            </a:rPr>
                            <a:t>输出</a:t>
                          </a:r>
                          <a:r>
                            <a:rPr lang="en-US" altLang="zh-CN" sz="1600" dirty="0" smtClean="0">
                              <a:solidFill>
                                <a:schemeClr val="bg1"/>
                              </a:solidFill>
                            </a:rPr>
                            <a:t>p1,p2,p3</a:t>
                          </a:r>
                          <a:endParaRPr lang="zh-CN" altLang="en-US" sz="1600" dirty="0" smtClean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96574285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838200" y="2964622"/>
                <a:ext cx="9114542" cy="13150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b="1" smtClean="0"/>
                  <a:t>解题思路</a:t>
                </a:r>
                <a:r>
                  <a:rPr lang="en-US" altLang="zh-CN" b="1" smtClean="0"/>
                  <a:t>: </a:t>
                </a:r>
                <a:r>
                  <a:rPr lang="zh-CN" altLang="en-US" smtClean="0"/>
                  <a:t> 关键</a:t>
                </a:r>
                <a:r>
                  <a:rPr lang="zh-CN" altLang="en-US"/>
                  <a:t>是确定计算本息和的公式。从数学知识可知</a:t>
                </a:r>
                <a:r>
                  <a:rPr lang="zh-CN" altLang="en-US" smtClean="0"/>
                  <a:t>，若</a:t>
                </a:r>
                <a:r>
                  <a:rPr lang="zh-CN" altLang="en-US"/>
                  <a:t>存款额为</a:t>
                </a:r>
                <a:r>
                  <a:rPr lang="en-US" altLang="zh-CN"/>
                  <a:t>p0</a:t>
                </a:r>
                <a:r>
                  <a:rPr lang="zh-CN" altLang="en-US"/>
                  <a:t>，</a:t>
                </a:r>
                <a:r>
                  <a:rPr lang="zh-CN" altLang="en-US" smtClean="0"/>
                  <a:t>则</a:t>
                </a:r>
                <a:r>
                  <a:rPr lang="en-US" altLang="zh-CN" smtClean="0"/>
                  <a:t>:</a:t>
                </a:r>
              </a:p>
              <a:p>
                <a:r>
                  <a:rPr lang="zh-CN" altLang="en-US" smtClean="0"/>
                  <a:t>活期存款</a:t>
                </a:r>
                <a:r>
                  <a:rPr lang="zh-CN" altLang="en-US"/>
                  <a:t>一年后本息和</a:t>
                </a:r>
                <a:r>
                  <a:rPr lang="zh-CN" altLang="en-US" smtClean="0"/>
                  <a:t>为：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1=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CN" smtClean="0"/>
              </a:p>
              <a:p>
                <a:r>
                  <a:rPr lang="zh-CN" altLang="en-US"/>
                  <a:t>一年期定期存款，一年后本息和为：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US" altLang="zh-CN" smtClean="0"/>
              </a:p>
              <a:p>
                <a:r>
                  <a:rPr lang="zh-CN" altLang="en-US"/>
                  <a:t>两次半年定期存款，一年后本息和</a:t>
                </a:r>
                <a:r>
                  <a:rPr lang="zh-CN" altLang="en-US" smtClean="0"/>
                  <a:t>为</a:t>
                </a:r>
                <a:r>
                  <a:rPr lang="zh-CN" altLang="en-US"/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0(1+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)(1+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mtClean="0"/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64622"/>
                <a:ext cx="9114542" cy="1315040"/>
              </a:xfrm>
              <a:prstGeom prst="rect">
                <a:avLst/>
              </a:prstGeom>
              <a:blipFill>
                <a:blip r:embed="rId6" cstate="print"/>
                <a:stretch>
                  <a:fillRect l="-602" t="-2315" b="-23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圆角矩形 36"/>
          <p:cNvSpPr/>
          <p:nvPr/>
        </p:nvSpPr>
        <p:spPr>
          <a:xfrm>
            <a:off x="838200" y="4279662"/>
            <a:ext cx="6931123" cy="2421703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57188">
              <a:lnSpc>
                <a:spcPct val="120000"/>
              </a:lnSpc>
            </a:pPr>
            <a:r>
              <a:rPr lang="en-US" altLang="zh-CN" sz="1400" dirty="0"/>
              <a:t>#include &lt;</a:t>
            </a:r>
            <a:r>
              <a:rPr lang="en-US" altLang="zh-CN" sz="1400" dirty="0" err="1"/>
              <a:t>stdio.h</a:t>
            </a:r>
            <a:r>
              <a:rPr lang="en-US" altLang="zh-CN" sz="1400" dirty="0"/>
              <a:t>&gt;</a:t>
            </a:r>
          </a:p>
          <a:p>
            <a:pPr defTabSz="357188">
              <a:lnSpc>
                <a:spcPct val="120000"/>
              </a:lnSpc>
            </a:pPr>
            <a:r>
              <a:rPr lang="en-US" altLang="zh-CN" sz="1400" dirty="0" err="1"/>
              <a:t>int</a:t>
            </a:r>
            <a:r>
              <a:rPr lang="en-US" altLang="zh-CN" sz="1400" dirty="0"/>
              <a:t> main ()</a:t>
            </a:r>
          </a:p>
          <a:p>
            <a:pPr defTabSz="357188">
              <a:lnSpc>
                <a:spcPct val="120000"/>
              </a:lnSpc>
            </a:pPr>
            <a:r>
              <a:rPr lang="en-US" altLang="zh-CN" sz="1400" dirty="0" smtClean="0"/>
              <a:t>{</a:t>
            </a:r>
            <a:r>
              <a:rPr lang="en-US" altLang="zh-CN" sz="1400" dirty="0"/>
              <a:t>	float p0=1000, r1=0.0036, r2=0.0225, r3=0.0198, p1, p2, p3</a:t>
            </a:r>
            <a:r>
              <a:rPr lang="en-US" altLang="zh-CN" sz="1400" dirty="0" smtClean="0"/>
              <a:t>;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定义变量</a:t>
            </a:r>
          </a:p>
          <a:p>
            <a:pPr defTabSz="357188">
              <a:lnSpc>
                <a:spcPct val="120000"/>
              </a:lnSpc>
            </a:pPr>
            <a:r>
              <a:rPr lang="zh-CN" altLang="en-US" sz="1400" dirty="0"/>
              <a:t>	</a:t>
            </a:r>
            <a:r>
              <a:rPr lang="en-US" altLang="zh-CN" sz="1400" dirty="0"/>
              <a:t>p1=p0*(1+r1</a:t>
            </a:r>
            <a:r>
              <a:rPr lang="en-US" altLang="zh-CN" sz="1400" dirty="0" smtClean="0"/>
              <a:t>);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计算活期本息和</a:t>
            </a:r>
          </a:p>
          <a:p>
            <a:pPr defTabSz="357188">
              <a:lnSpc>
                <a:spcPct val="120000"/>
              </a:lnSpc>
            </a:pPr>
            <a:r>
              <a:rPr lang="zh-CN" altLang="en-US" sz="1400" dirty="0"/>
              <a:t>	</a:t>
            </a:r>
            <a:r>
              <a:rPr lang="en-US" altLang="zh-CN" sz="1400" dirty="0"/>
              <a:t>p2=p0*(1+r2</a:t>
            </a:r>
            <a:r>
              <a:rPr lang="en-US" altLang="zh-CN" sz="1400" dirty="0" smtClean="0"/>
              <a:t>);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计算一年定期本息和</a:t>
            </a:r>
          </a:p>
          <a:p>
            <a:pPr defTabSz="357188">
              <a:lnSpc>
                <a:spcPct val="120000"/>
              </a:lnSpc>
            </a:pPr>
            <a:r>
              <a:rPr lang="zh-CN" altLang="en-US" sz="1400" dirty="0"/>
              <a:t>	</a:t>
            </a:r>
            <a:r>
              <a:rPr lang="en-US" altLang="zh-CN" sz="1400" dirty="0"/>
              <a:t>p3=p0*(1+r3/2)*(1+r3/2</a:t>
            </a:r>
            <a:r>
              <a:rPr lang="en-US" altLang="zh-CN" sz="1400" dirty="0" smtClean="0"/>
              <a:t>);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计算存两次半年定期的本息和</a:t>
            </a:r>
          </a:p>
          <a:p>
            <a:pPr defTabSz="357188">
              <a:lnSpc>
                <a:spcPct val="120000"/>
              </a:lnSpc>
            </a:pPr>
            <a:r>
              <a:rPr lang="zh-CN" altLang="en-US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("p1=%f\np2=%f\np3=%f\n",p1, p2, p3</a:t>
            </a:r>
            <a:r>
              <a:rPr lang="en-US" altLang="zh-CN" sz="1400" dirty="0" smtClean="0"/>
              <a:t>);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输出结果</a:t>
            </a:r>
          </a:p>
          <a:p>
            <a:pPr defTabSz="357188">
              <a:lnSpc>
                <a:spcPct val="120000"/>
              </a:lnSpc>
            </a:pPr>
            <a:r>
              <a:rPr lang="zh-CN" altLang="en-US" sz="1400" dirty="0"/>
              <a:t>	</a:t>
            </a:r>
            <a:r>
              <a:rPr lang="en-US" altLang="zh-CN" sz="1400" dirty="0"/>
              <a:t>return 0</a:t>
            </a:r>
            <a:r>
              <a:rPr lang="en-US" altLang="zh-CN" sz="1400" dirty="0" smtClean="0"/>
              <a:t>;</a:t>
            </a:r>
          </a:p>
          <a:p>
            <a:pPr defTabSz="357188">
              <a:lnSpc>
                <a:spcPct val="120000"/>
              </a:lnSpc>
            </a:pPr>
            <a:r>
              <a:rPr lang="en-US" altLang="zh-CN" sz="1400" dirty="0" smtClean="0"/>
              <a:t>}</a:t>
            </a:r>
            <a:endParaRPr lang="en-US" altLang="zh-CN" sz="1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167226" y="3543244"/>
            <a:ext cx="3648075" cy="1181100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5904366" y="4798810"/>
            <a:ext cx="4127817" cy="377687"/>
            <a:chOff x="8050696" y="5019261"/>
            <a:chExt cx="4127817" cy="37768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6" name="剪去单角的矩形 5"/>
            <p:cNvSpPr/>
            <p:nvPr/>
          </p:nvSpPr>
          <p:spPr>
            <a:xfrm>
              <a:off x="8050696" y="5019261"/>
              <a:ext cx="4127817" cy="377687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8388005" y="5054496"/>
              <a:ext cx="37905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>
                  <a:solidFill>
                    <a:schemeClr val="bg1"/>
                  </a:solidFill>
                </a:rPr>
                <a:t>在定义实型</a:t>
              </a:r>
              <a:r>
                <a:rPr lang="zh-CN" altLang="en-US" sz="1400" smtClean="0">
                  <a:solidFill>
                    <a:schemeClr val="bg1"/>
                  </a:solidFill>
                </a:rPr>
                <a:t>变量的</a:t>
              </a:r>
              <a:r>
                <a:rPr lang="zh-CN" altLang="en-US" sz="1400">
                  <a:solidFill>
                    <a:schemeClr val="bg1"/>
                  </a:solidFill>
                </a:rPr>
                <a:t>同时，</a:t>
              </a:r>
              <a:r>
                <a:rPr lang="zh-CN" altLang="en-US" sz="1400" smtClean="0">
                  <a:solidFill>
                    <a:schemeClr val="bg1"/>
                  </a:solidFill>
                </a:rPr>
                <a:t>对部分变量赋予</a:t>
              </a:r>
              <a:r>
                <a:rPr lang="zh-CN" altLang="en-US" sz="1400">
                  <a:solidFill>
                    <a:schemeClr val="bg1"/>
                  </a:solidFill>
                </a:rPr>
                <a:t>初值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904365" y="5791066"/>
            <a:ext cx="4127817" cy="377687"/>
            <a:chOff x="8050696" y="5019261"/>
            <a:chExt cx="4127817" cy="37768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6" name="剪去单角的矩形 15"/>
            <p:cNvSpPr/>
            <p:nvPr/>
          </p:nvSpPr>
          <p:spPr>
            <a:xfrm>
              <a:off x="8050696" y="5019261"/>
              <a:ext cx="4127817" cy="377687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8388005" y="5054496"/>
              <a:ext cx="37905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>
                  <a:solidFill>
                    <a:schemeClr val="bg1"/>
                  </a:solidFill>
                </a:rPr>
                <a:t>在输出</a:t>
              </a:r>
              <a:r>
                <a:rPr lang="en-US" altLang="zh-CN" sz="1400">
                  <a:solidFill>
                    <a:schemeClr val="bg1"/>
                  </a:solidFill>
                </a:rPr>
                <a:t>p1</a:t>
              </a:r>
              <a:r>
                <a:rPr lang="zh-CN" altLang="en-US" sz="1400">
                  <a:solidFill>
                    <a:schemeClr val="bg1"/>
                  </a:solidFill>
                </a:rPr>
                <a:t>，</a:t>
              </a:r>
              <a:r>
                <a:rPr lang="en-US" altLang="zh-CN" sz="1400">
                  <a:solidFill>
                    <a:schemeClr val="bg1"/>
                  </a:solidFill>
                </a:rPr>
                <a:t>p2</a:t>
              </a:r>
              <a:r>
                <a:rPr lang="zh-CN" altLang="en-US" sz="1400">
                  <a:solidFill>
                    <a:schemeClr val="bg1"/>
                  </a:solidFill>
                </a:rPr>
                <a:t>和</a:t>
              </a:r>
              <a:r>
                <a:rPr lang="en-US" altLang="zh-CN" sz="1400">
                  <a:solidFill>
                    <a:schemeClr val="bg1"/>
                  </a:solidFill>
                </a:rPr>
                <a:t>p3</a:t>
              </a:r>
              <a:r>
                <a:rPr lang="zh-CN" altLang="en-US" sz="1400">
                  <a:solidFill>
                    <a:schemeClr val="bg1"/>
                  </a:solidFill>
                </a:rPr>
                <a:t>的值之后，用</a:t>
              </a:r>
              <a:r>
                <a:rPr lang="en-US" altLang="zh-CN" sz="1400">
                  <a:solidFill>
                    <a:schemeClr val="bg1"/>
                  </a:solidFill>
                </a:rPr>
                <a:t>\n</a:t>
              </a:r>
              <a:r>
                <a:rPr lang="zh-CN" altLang="en-US" sz="1400">
                  <a:solidFill>
                    <a:schemeClr val="bg1"/>
                  </a:solidFill>
                </a:rPr>
                <a:t>使输出换行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711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赋值语句</a:t>
            </a:r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1395896"/>
            <a:ext cx="9715500" cy="589584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 smtClean="0">
                <a:solidFill>
                  <a:schemeClr val="accent1"/>
                </a:solidFill>
              </a:rPr>
              <a:t>【</a:t>
            </a:r>
            <a:r>
              <a:rPr lang="zh-CN" altLang="en-US" sz="2400" dirty="0" smtClean="0">
                <a:solidFill>
                  <a:schemeClr val="accent1"/>
                </a:solidFill>
              </a:rPr>
              <a:t>例</a:t>
            </a:r>
            <a:r>
              <a:rPr lang="en-US" altLang="zh-CN" sz="2400" dirty="0" smtClean="0">
                <a:solidFill>
                  <a:schemeClr val="accent1"/>
                </a:solidFill>
              </a:rPr>
              <a:t>3.10】</a:t>
            </a:r>
            <a:r>
              <a:rPr lang="zh-CN" altLang="en-US" sz="2400" dirty="0">
                <a:solidFill>
                  <a:schemeClr val="accent1"/>
                </a:solidFill>
              </a:rPr>
              <a:t>给出三角形的三边长，求三角形面积。</a:t>
            </a:r>
            <a:endParaRPr lang="en-US" altLang="zh-CN" sz="2400" dirty="0" smtClean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036733" y="1861624"/>
                <a:ext cx="10038162" cy="7728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b="1" dirty="0" smtClean="0"/>
                  <a:t>解题思路</a:t>
                </a:r>
                <a:r>
                  <a:rPr lang="en-US" altLang="zh-CN" sz="2000" b="1" dirty="0" smtClean="0"/>
                  <a:t>: </a:t>
                </a:r>
                <a:r>
                  <a:rPr lang="zh-CN" altLang="en-US" sz="2000" dirty="0" smtClean="0"/>
                  <a:t> 假设</a:t>
                </a:r>
                <a:r>
                  <a:rPr lang="zh-CN" altLang="en-US" sz="2000" dirty="0"/>
                  <a:t>给定的三个边符合构成三角形的条件</a:t>
                </a:r>
                <a:r>
                  <a:rPr lang="en-US" altLang="zh-CN" sz="2000" dirty="0"/>
                  <a:t>: </a:t>
                </a:r>
                <a:r>
                  <a:rPr lang="zh-CN" altLang="en-US" sz="2000" dirty="0"/>
                  <a:t>任意两边之和大于第三边</a:t>
                </a:r>
                <a:r>
                  <a:rPr lang="zh-CN" altLang="en-US" sz="2000" dirty="0" smtClean="0"/>
                  <a:t>。</a:t>
                </a:r>
                <a:endParaRPr lang="en-US" altLang="zh-CN" sz="2000" dirty="0" smtClean="0"/>
              </a:p>
              <a:p>
                <a:r>
                  <a:rPr lang="zh-CN" altLang="en-US" sz="2000" dirty="0" smtClean="0"/>
                  <a:t>从</a:t>
                </a:r>
                <a:r>
                  <a:rPr lang="zh-CN" altLang="en-US" sz="2000" dirty="0"/>
                  <a:t>数学知识已知求三角形面积的公式</a:t>
                </a:r>
                <a:r>
                  <a:rPr lang="zh-CN" altLang="en-US" sz="2000" dirty="0" smtClean="0"/>
                  <a:t>为：</a:t>
                </a:r>
                <a:r>
                  <a:rPr lang="en-US" altLang="zh-CN" sz="2000" dirty="0" smtClean="0"/>
                  <a:t>area=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altLang="zh-CN" sz="2000"/>
                          <m:t>s</m:t>
                        </m:r>
                        <m:r>
                          <m:rPr>
                            <m:nor/>
                          </m:rPr>
                          <a:rPr lang="en-US" altLang="zh-CN" sz="2000"/>
                          <m:t>(</m:t>
                        </m:r>
                        <m:r>
                          <m:rPr>
                            <m:nor/>
                          </m:rPr>
                          <a:rPr lang="en-US" altLang="zh-CN" sz="2000"/>
                          <m:t>s</m:t>
                        </m:r>
                        <m:r>
                          <m:rPr>
                            <m:nor/>
                          </m:rPr>
                          <a:rPr lang="en-US" altLang="zh-CN" sz="2000"/>
                          <m:t>−</m:t>
                        </m:r>
                        <m:r>
                          <m:rPr>
                            <m:nor/>
                          </m:rPr>
                          <a:rPr lang="en-US" altLang="zh-CN" sz="2000"/>
                          <m:t>a</m:t>
                        </m:r>
                        <m:r>
                          <m:rPr>
                            <m:nor/>
                          </m:rPr>
                          <a:rPr lang="en-US" altLang="zh-CN" sz="2000"/>
                          <m:t>)(</m:t>
                        </m:r>
                        <m:r>
                          <m:rPr>
                            <m:nor/>
                          </m:rPr>
                          <a:rPr lang="en-US" altLang="zh-CN" sz="2000"/>
                          <m:t>s</m:t>
                        </m:r>
                        <m:r>
                          <m:rPr>
                            <m:nor/>
                          </m:rPr>
                          <a:rPr lang="en-US" altLang="zh-CN" sz="2000"/>
                          <m:t>−</m:t>
                        </m:r>
                        <m:r>
                          <m:rPr>
                            <m:nor/>
                          </m:rPr>
                          <a:rPr lang="en-US" altLang="zh-CN" sz="2000"/>
                          <m:t>b</m:t>
                        </m:r>
                        <m:r>
                          <m:rPr>
                            <m:nor/>
                          </m:rPr>
                          <a:rPr lang="en-US" altLang="zh-CN" sz="2000"/>
                          <m:t>)(</m:t>
                        </m:r>
                        <m:r>
                          <m:rPr>
                            <m:nor/>
                          </m:rPr>
                          <a:rPr lang="en-US" altLang="zh-CN" sz="2000"/>
                          <m:t>s</m:t>
                        </m:r>
                        <m:r>
                          <m:rPr>
                            <m:nor/>
                          </m:rPr>
                          <a:rPr lang="en-US" altLang="zh-CN" sz="2000"/>
                          <m:t>−</m:t>
                        </m:r>
                        <m:r>
                          <m:rPr>
                            <m:nor/>
                          </m:rPr>
                          <a:rPr lang="en-US" altLang="zh-CN" sz="2000"/>
                          <m:t>c</m:t>
                        </m:r>
                        <m:r>
                          <m:rPr>
                            <m:nor/>
                          </m:rPr>
                          <a:rPr lang="en-US" altLang="zh-CN" sz="2000"/>
                          <m:t>)</m:t>
                        </m:r>
                      </m:e>
                    </m:rad>
                  </m:oMath>
                </a14:m>
                <a:r>
                  <a:rPr lang="zh-CN" altLang="en-US" sz="2000" dirty="0" smtClean="0"/>
                  <a:t>，其中</a:t>
                </a:r>
                <a:r>
                  <a:rPr lang="en-US" altLang="zh-CN" sz="2000" dirty="0"/>
                  <a:t>s=(</a:t>
                </a:r>
                <a:r>
                  <a:rPr lang="en-US" altLang="zh-CN" sz="2000" dirty="0" err="1"/>
                  <a:t>a+b+c</a:t>
                </a:r>
                <a:r>
                  <a:rPr lang="en-US" altLang="zh-CN" sz="2000" dirty="0"/>
                  <a:t>)/2</a:t>
                </a:r>
                <a:r>
                  <a:rPr lang="zh-CN" altLang="en-US" sz="2000" dirty="0"/>
                  <a:t>。</a:t>
                </a: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733" y="1861624"/>
                <a:ext cx="10038162" cy="772840"/>
              </a:xfrm>
              <a:prstGeom prst="rect">
                <a:avLst/>
              </a:prstGeom>
              <a:blipFill>
                <a:blip r:embed="rId2" cstate="print"/>
                <a:stretch>
                  <a:fillRect l="-607" t="-3937" b="-110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圆角矩形 6"/>
          <p:cNvSpPr/>
          <p:nvPr/>
        </p:nvSpPr>
        <p:spPr>
          <a:xfrm>
            <a:off x="1036733" y="2707459"/>
            <a:ext cx="6813852" cy="3963700"/>
          </a:xfrm>
          <a:prstGeom prst="roundRect">
            <a:avLst>
              <a:gd name="adj" fmla="val 278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defTabSz="363538"/>
            <a:r>
              <a:rPr lang="en-US" altLang="zh-CN" dirty="0"/>
              <a:t>#include &lt;</a:t>
            </a:r>
            <a:r>
              <a:rPr lang="en-US" altLang="zh-CN" dirty="0" err="1"/>
              <a:t>math.h</a:t>
            </a:r>
            <a:r>
              <a:rPr lang="en-US" altLang="zh-CN" dirty="0"/>
              <a:t>&gt;</a:t>
            </a:r>
          </a:p>
          <a:p>
            <a:pPr defTabSz="363538"/>
            <a:r>
              <a:rPr lang="en-US" altLang="zh-CN" dirty="0" err="1"/>
              <a:t>int</a:t>
            </a:r>
            <a:r>
              <a:rPr lang="en-US" altLang="zh-CN" dirty="0"/>
              <a:t> main ()</a:t>
            </a:r>
          </a:p>
          <a:p>
            <a:pPr defTabSz="363538"/>
            <a:r>
              <a:rPr lang="en-US" altLang="zh-CN" dirty="0"/>
              <a:t> {</a:t>
            </a:r>
          </a:p>
          <a:p>
            <a:pPr defTabSz="363538"/>
            <a:r>
              <a:rPr lang="en-US" altLang="zh-CN" dirty="0"/>
              <a:t>	double </a:t>
            </a:r>
            <a:r>
              <a:rPr lang="en-US" altLang="zh-CN" dirty="0" err="1"/>
              <a:t>a,b,c,s,area</a:t>
            </a:r>
            <a:r>
              <a:rPr lang="en-US" altLang="zh-CN" dirty="0" smtClean="0"/>
              <a:t>;				</a:t>
            </a:r>
            <a:r>
              <a:rPr lang="en-US" altLang="zh-CN" dirty="0" smtClean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定义各变量，均为</a:t>
            </a:r>
            <a:r>
              <a:rPr lang="en-US" altLang="zh-CN" dirty="0">
                <a:solidFill>
                  <a:srgbClr val="008000"/>
                </a:solidFill>
              </a:rPr>
              <a:t>double</a:t>
            </a:r>
            <a:r>
              <a:rPr lang="zh-CN" altLang="en-US" dirty="0">
                <a:solidFill>
                  <a:srgbClr val="008000"/>
                </a:solidFill>
              </a:rPr>
              <a:t>型 </a:t>
            </a:r>
          </a:p>
          <a:p>
            <a:pPr defTabSz="363538"/>
            <a:r>
              <a:rPr lang="zh-CN" altLang="en-US" dirty="0"/>
              <a:t>	</a:t>
            </a:r>
            <a:r>
              <a:rPr lang="en-US" altLang="zh-CN" dirty="0"/>
              <a:t>a=3.67</a:t>
            </a:r>
            <a:r>
              <a:rPr lang="en-US" altLang="zh-CN" dirty="0" smtClean="0"/>
              <a:t>;							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对边长</a:t>
            </a:r>
            <a:r>
              <a:rPr lang="en-US" altLang="zh-CN" dirty="0">
                <a:solidFill>
                  <a:srgbClr val="008000"/>
                </a:solidFill>
              </a:rPr>
              <a:t>a</a:t>
            </a:r>
            <a:r>
              <a:rPr lang="zh-CN" altLang="en-US" dirty="0">
                <a:solidFill>
                  <a:srgbClr val="008000"/>
                </a:solidFill>
              </a:rPr>
              <a:t>赋值 </a:t>
            </a:r>
          </a:p>
          <a:p>
            <a:pPr defTabSz="363538"/>
            <a:r>
              <a:rPr lang="zh-CN" altLang="en-US" dirty="0"/>
              <a:t>	</a:t>
            </a:r>
            <a:r>
              <a:rPr lang="en-US" altLang="zh-CN" dirty="0"/>
              <a:t>b=5.43</a:t>
            </a:r>
            <a:r>
              <a:rPr lang="en-US" altLang="zh-CN" dirty="0" smtClean="0"/>
              <a:t>;							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对边长</a:t>
            </a:r>
            <a:r>
              <a:rPr lang="en-US" altLang="zh-CN" dirty="0">
                <a:solidFill>
                  <a:srgbClr val="008000"/>
                </a:solidFill>
              </a:rPr>
              <a:t>b</a:t>
            </a:r>
            <a:r>
              <a:rPr lang="zh-CN" altLang="en-US" dirty="0">
                <a:solidFill>
                  <a:srgbClr val="008000"/>
                </a:solidFill>
              </a:rPr>
              <a:t>赋值</a:t>
            </a:r>
            <a:r>
              <a:rPr lang="zh-CN" altLang="en-US" dirty="0"/>
              <a:t> </a:t>
            </a:r>
          </a:p>
          <a:p>
            <a:pPr defTabSz="363538"/>
            <a:r>
              <a:rPr lang="zh-CN" altLang="en-US" dirty="0"/>
              <a:t>	</a:t>
            </a:r>
            <a:r>
              <a:rPr lang="en-US" altLang="zh-CN" dirty="0"/>
              <a:t>c=6.21</a:t>
            </a:r>
            <a:r>
              <a:rPr lang="en-US" altLang="zh-CN" dirty="0" smtClean="0"/>
              <a:t>;								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对边长</a:t>
            </a:r>
            <a:r>
              <a:rPr lang="en-US" altLang="zh-CN" dirty="0">
                <a:solidFill>
                  <a:srgbClr val="008000"/>
                </a:solidFill>
              </a:rPr>
              <a:t>c</a:t>
            </a:r>
            <a:r>
              <a:rPr lang="zh-CN" altLang="en-US" dirty="0">
                <a:solidFill>
                  <a:srgbClr val="008000"/>
                </a:solidFill>
              </a:rPr>
              <a:t>赋值</a:t>
            </a:r>
          </a:p>
          <a:p>
            <a:pPr defTabSz="363538"/>
            <a:r>
              <a:rPr lang="zh-CN" altLang="en-US" dirty="0"/>
              <a:t>	</a:t>
            </a:r>
            <a:r>
              <a:rPr lang="en-US" altLang="zh-CN" dirty="0"/>
              <a:t>s=(</a:t>
            </a:r>
            <a:r>
              <a:rPr lang="en-US" altLang="zh-CN" dirty="0" err="1"/>
              <a:t>a+b+c</a:t>
            </a:r>
            <a:r>
              <a:rPr lang="en-US" altLang="zh-CN" dirty="0"/>
              <a:t>)/2; </a:t>
            </a:r>
            <a:r>
              <a:rPr lang="en-US" altLang="zh-CN" dirty="0" smtClean="0"/>
              <a:t>						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计算</a:t>
            </a:r>
            <a:r>
              <a:rPr lang="en-US" altLang="zh-CN" dirty="0">
                <a:solidFill>
                  <a:srgbClr val="008000"/>
                </a:solidFill>
              </a:rPr>
              <a:t>s </a:t>
            </a:r>
          </a:p>
          <a:p>
            <a:pPr defTabSz="363538"/>
            <a:r>
              <a:rPr lang="en-US" altLang="zh-CN" dirty="0"/>
              <a:t>	area=</a:t>
            </a:r>
            <a:r>
              <a:rPr lang="en-US" altLang="zh-CN" dirty="0" err="1"/>
              <a:t>sqrt</a:t>
            </a:r>
            <a:r>
              <a:rPr lang="en-US" altLang="zh-CN" dirty="0"/>
              <a:t>(s*(s-a)*(s-b)*(s-c</a:t>
            </a:r>
            <a:r>
              <a:rPr lang="en-US" altLang="zh-CN" dirty="0" smtClean="0"/>
              <a:t>));		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计算</a:t>
            </a:r>
            <a:r>
              <a:rPr lang="en-US" altLang="zh-CN" dirty="0">
                <a:solidFill>
                  <a:srgbClr val="008000"/>
                </a:solidFill>
              </a:rPr>
              <a:t>area</a:t>
            </a:r>
            <a:r>
              <a:rPr lang="en-US" altLang="zh-CN" dirty="0"/>
              <a:t> </a:t>
            </a:r>
          </a:p>
          <a:p>
            <a:pPr defTabSz="363538"/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("a=%f\</a:t>
            </a:r>
            <a:r>
              <a:rPr lang="en-US" altLang="zh-CN" dirty="0" err="1"/>
              <a:t>tb</a:t>
            </a:r>
            <a:r>
              <a:rPr lang="en-US" altLang="zh-CN" dirty="0"/>
              <a:t>=%f\</a:t>
            </a:r>
            <a:r>
              <a:rPr lang="en-US" altLang="zh-CN" dirty="0" err="1"/>
              <a:t>t%f</a:t>
            </a:r>
            <a:r>
              <a:rPr lang="en-US" altLang="zh-CN" dirty="0"/>
              <a:t>\n",</a:t>
            </a:r>
            <a:r>
              <a:rPr lang="en-US" altLang="zh-CN" dirty="0" err="1"/>
              <a:t>a,b,c</a:t>
            </a:r>
            <a:r>
              <a:rPr lang="en-US" altLang="zh-CN" dirty="0"/>
              <a:t>); </a:t>
            </a:r>
            <a:r>
              <a:rPr lang="en-US" altLang="zh-CN" dirty="0" smtClean="0"/>
              <a:t>	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输出三边</a:t>
            </a:r>
            <a:r>
              <a:rPr lang="en-US" altLang="zh-CN" dirty="0" err="1">
                <a:solidFill>
                  <a:srgbClr val="008000"/>
                </a:solidFill>
              </a:rPr>
              <a:t>a,b,c</a:t>
            </a:r>
            <a:r>
              <a:rPr lang="zh-CN" altLang="en-US" dirty="0">
                <a:solidFill>
                  <a:srgbClr val="008000"/>
                </a:solidFill>
              </a:rPr>
              <a:t>的值 </a:t>
            </a:r>
          </a:p>
          <a:p>
            <a:pPr defTabSz="363538"/>
            <a:r>
              <a:rPr lang="zh-CN" altLang="en-US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("area=%f\</a:t>
            </a:r>
            <a:r>
              <a:rPr lang="en-US" altLang="zh-CN" dirty="0" err="1"/>
              <a:t>n",area</a:t>
            </a:r>
            <a:r>
              <a:rPr lang="en-US" altLang="zh-CN" dirty="0" smtClean="0"/>
              <a:t>);			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输出面积</a:t>
            </a:r>
            <a:r>
              <a:rPr lang="en-US" altLang="zh-CN" dirty="0">
                <a:solidFill>
                  <a:srgbClr val="008000"/>
                </a:solidFill>
              </a:rPr>
              <a:t>area</a:t>
            </a:r>
            <a:r>
              <a:rPr lang="zh-CN" altLang="en-US" dirty="0">
                <a:solidFill>
                  <a:srgbClr val="008000"/>
                </a:solidFill>
              </a:rPr>
              <a:t>的值</a:t>
            </a:r>
          </a:p>
          <a:p>
            <a:pPr defTabSz="363538"/>
            <a:r>
              <a:rPr lang="zh-CN" altLang="en-US" dirty="0"/>
              <a:t>	</a:t>
            </a:r>
            <a:r>
              <a:rPr lang="en-US" altLang="zh-CN" dirty="0"/>
              <a:t>return 0;</a:t>
            </a:r>
          </a:p>
          <a:p>
            <a:pPr defTabSz="363538"/>
            <a:r>
              <a:rPr lang="en-US" altLang="zh-CN" dirty="0"/>
              <a:t> }</a:t>
            </a:r>
            <a:endParaRPr lang="en-US" altLang="zh-CN" dirty="0" smtClean="0">
              <a:solidFill>
                <a:srgbClr val="008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18475" y="2721459"/>
            <a:ext cx="3524250" cy="89535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7816691" y="3740114"/>
            <a:ext cx="4127817" cy="377687"/>
            <a:chOff x="8050696" y="5019261"/>
            <a:chExt cx="4127817" cy="37768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0" name="剪去单角的矩形 9"/>
            <p:cNvSpPr/>
            <p:nvPr/>
          </p:nvSpPr>
          <p:spPr>
            <a:xfrm>
              <a:off x="8050696" y="5019261"/>
              <a:ext cx="4127817" cy="377687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8388005" y="5054496"/>
              <a:ext cx="37905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smtClean="0">
                  <a:solidFill>
                    <a:schemeClr val="bg1"/>
                  </a:solidFill>
                </a:rPr>
                <a:t>为提高精度，变量都定义为双精度类型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994867" y="4938167"/>
            <a:ext cx="5949641" cy="558455"/>
            <a:chOff x="8050696" y="5019261"/>
            <a:chExt cx="5949641" cy="55845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4" name="剪去单角的矩形 13"/>
            <p:cNvSpPr/>
            <p:nvPr/>
          </p:nvSpPr>
          <p:spPr>
            <a:xfrm>
              <a:off x="8050696" y="5019261"/>
              <a:ext cx="5949641" cy="558455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8388005" y="5054496"/>
              <a:ext cx="56123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err="1">
                  <a:solidFill>
                    <a:schemeClr val="bg1"/>
                  </a:solidFill>
                </a:rPr>
                <a:t>sqrt</a:t>
              </a:r>
              <a:r>
                <a:rPr lang="zh-CN" altLang="en-US" sz="1400">
                  <a:solidFill>
                    <a:schemeClr val="bg1"/>
                  </a:solidFill>
                </a:rPr>
                <a:t>函数是求平方根的函数。由于要调用数学函数库中的函数，必须在程序的开头加一条</a:t>
              </a:r>
              <a:r>
                <a:rPr lang="en-US" altLang="zh-CN" sz="1400">
                  <a:solidFill>
                    <a:schemeClr val="bg1"/>
                  </a:solidFill>
                </a:rPr>
                <a:t>#include</a:t>
              </a:r>
              <a:r>
                <a:rPr lang="zh-CN" altLang="en-US" sz="1400">
                  <a:solidFill>
                    <a:schemeClr val="bg1"/>
                  </a:solidFill>
                </a:rPr>
                <a:t>指令，把头文件“</a:t>
              </a:r>
              <a:r>
                <a:rPr lang="en-US" altLang="zh-CN" sz="1400" err="1">
                  <a:solidFill>
                    <a:schemeClr val="bg1"/>
                  </a:solidFill>
                </a:rPr>
                <a:t>math.h</a:t>
              </a:r>
              <a:r>
                <a:rPr lang="en-US" altLang="zh-CN" sz="1400">
                  <a:solidFill>
                    <a:schemeClr val="bg1"/>
                  </a:solidFill>
                </a:rPr>
                <a:t>”</a:t>
              </a:r>
              <a:r>
                <a:rPr lang="zh-CN" altLang="en-US" sz="1400">
                  <a:solidFill>
                    <a:schemeClr val="bg1"/>
                  </a:solidFill>
                </a:rPr>
                <a:t>包含到程序中来。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947078" y="5516026"/>
            <a:ext cx="4997430" cy="558455"/>
            <a:chOff x="8050696" y="5019261"/>
            <a:chExt cx="4127817" cy="55845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8" name="剪去单角的矩形 17"/>
            <p:cNvSpPr/>
            <p:nvPr/>
          </p:nvSpPr>
          <p:spPr>
            <a:xfrm>
              <a:off x="8050696" y="5019261"/>
              <a:ext cx="4127817" cy="558455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9" name="图片 18"/>
            <p:cNvPicPr>
              <a:picLocks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40858" cy="327600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8388005" y="5054496"/>
              <a:ext cx="3648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</a:rPr>
                <a:t>转移字符</a:t>
              </a:r>
              <a:r>
                <a:rPr lang="en-US" altLang="zh-CN" sz="1400" dirty="0" smtClean="0">
                  <a:solidFill>
                    <a:schemeClr val="bg1"/>
                  </a:solidFill>
                </a:rPr>
                <a:t>′\t′</a:t>
              </a:r>
              <a:r>
                <a:rPr lang="zh-CN" altLang="en-US" sz="1400" dirty="0" smtClean="0">
                  <a:solidFill>
                    <a:schemeClr val="bg1"/>
                  </a:solidFill>
                </a:rPr>
                <a:t>用来</a:t>
              </a:r>
              <a:r>
                <a:rPr lang="zh-CN" altLang="en-US" sz="1400" dirty="0">
                  <a:solidFill>
                    <a:schemeClr val="bg1"/>
                  </a:solidFill>
                </a:rPr>
                <a:t>调整输出的位置，使输出的数据清晰、整齐、美观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840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数据的输入输出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89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0" name="Rectangle 1028"/>
          <p:cNvSpPr>
            <a:spLocks noChangeArrowheads="1"/>
          </p:cNvSpPr>
          <p:nvPr/>
        </p:nvSpPr>
        <p:spPr bwMode="auto">
          <a:xfrm>
            <a:off x="1157441" y="306545"/>
            <a:ext cx="8686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3200" dirty="0" smtClean="0">
                <a:solidFill>
                  <a:schemeClr val="tx1"/>
                </a:solidFill>
                <a:latin typeface="Arial" panose="020B0604020202020204" pitchFamily="34" charset="0"/>
              </a:rPr>
              <a:t>数据输入</a:t>
            </a:r>
            <a:r>
              <a:rPr lang="zh-CN" alt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输出的概念及在</a:t>
            </a:r>
            <a:r>
              <a:rPr lang="en-US" altLang="zh-CN" sz="3200" dirty="0">
                <a:solidFill>
                  <a:schemeClr val="tx1"/>
                </a:solidFill>
              </a:rPr>
              <a:t>C</a:t>
            </a:r>
            <a:r>
              <a:rPr lang="zh-CN" alt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语言中的实现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207880" name="Rectangle 1032"/>
          <p:cNvSpPr>
            <a:spLocks noChangeArrowheads="1"/>
          </p:cNvSpPr>
          <p:nvPr/>
        </p:nvSpPr>
        <p:spPr bwMode="auto">
          <a:xfrm>
            <a:off x="1624987" y="5473701"/>
            <a:ext cx="8686800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schemeClr val="tx1"/>
                </a:solidFill>
              </a:rPr>
              <a:t>标准输入输出函数</a:t>
            </a:r>
          </a:p>
          <a:p>
            <a:pPr lvl="4" eaLnBrk="1" hangingPunct="1">
              <a:spcBef>
                <a:spcPct val="20000"/>
              </a:spcBef>
              <a:buClr>
                <a:srgbClr val="FF00FF"/>
              </a:buClr>
              <a:buFont typeface="Wingdings" panose="05000000000000000000" pitchFamily="2" charset="2"/>
              <a:buNone/>
            </a:pPr>
            <a:r>
              <a:rPr lang="en-US" altLang="zh-CN" sz="2000" dirty="0" err="1">
                <a:solidFill>
                  <a:schemeClr val="tx1"/>
                </a:solidFill>
              </a:rPr>
              <a:t>putchar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zh-CN" altLang="en-US" sz="2000" dirty="0">
                <a:solidFill>
                  <a:schemeClr val="tx1"/>
                </a:solidFill>
              </a:rPr>
              <a:t>输出字符， </a:t>
            </a:r>
            <a:r>
              <a:rPr lang="en-US" altLang="zh-CN" sz="2000" dirty="0" err="1">
                <a:solidFill>
                  <a:schemeClr val="tx1"/>
                </a:solidFill>
              </a:rPr>
              <a:t>scanf</a:t>
            </a:r>
            <a:r>
              <a:rPr lang="en-US" altLang="zh-CN" sz="2000" dirty="0">
                <a:solidFill>
                  <a:schemeClr val="tx1"/>
                </a:solidFill>
              </a:rPr>
              <a:t>  </a:t>
            </a:r>
            <a:r>
              <a:rPr lang="zh-CN" altLang="en-US" sz="2000" dirty="0">
                <a:solidFill>
                  <a:schemeClr val="tx1"/>
                </a:solidFill>
              </a:rPr>
              <a:t>格式输入，</a:t>
            </a:r>
            <a:r>
              <a:rPr lang="en-US" altLang="zh-CN" sz="2000" dirty="0">
                <a:solidFill>
                  <a:schemeClr val="tx1"/>
                </a:solidFill>
              </a:rPr>
              <a:t>puts </a:t>
            </a:r>
            <a:r>
              <a:rPr lang="zh-CN" altLang="en-US" sz="2000" dirty="0">
                <a:solidFill>
                  <a:schemeClr val="tx1"/>
                </a:solidFill>
              </a:rPr>
              <a:t>输出字符串</a:t>
            </a:r>
          </a:p>
          <a:p>
            <a:pPr lvl="4" eaLnBrk="1" hangingPunct="1">
              <a:spcBef>
                <a:spcPct val="20000"/>
              </a:spcBef>
              <a:buClr>
                <a:srgbClr val="FF00FF"/>
              </a:buClr>
              <a:buFont typeface="Wingdings" panose="05000000000000000000" pitchFamily="2" charset="2"/>
              <a:buNone/>
            </a:pPr>
            <a:r>
              <a:rPr lang="en-US" altLang="zh-CN" sz="2000" dirty="0" err="1">
                <a:solidFill>
                  <a:schemeClr val="tx1"/>
                </a:solidFill>
              </a:rPr>
              <a:t>getchar</a:t>
            </a:r>
            <a:r>
              <a:rPr lang="en-US" altLang="zh-CN" sz="2000" dirty="0">
                <a:solidFill>
                  <a:schemeClr val="tx1"/>
                </a:solidFill>
              </a:rPr>
              <a:t>  </a:t>
            </a:r>
            <a:r>
              <a:rPr lang="zh-CN" altLang="en-US" sz="2000" dirty="0">
                <a:solidFill>
                  <a:schemeClr val="tx1"/>
                </a:solidFill>
              </a:rPr>
              <a:t>输入字符， </a:t>
            </a:r>
            <a:r>
              <a:rPr lang="en-US" altLang="zh-CN" sz="2000" dirty="0" err="1">
                <a:solidFill>
                  <a:schemeClr val="tx1"/>
                </a:solidFill>
              </a:rPr>
              <a:t>printf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zh-CN" altLang="en-US" sz="2000" dirty="0">
                <a:solidFill>
                  <a:schemeClr val="tx1"/>
                </a:solidFill>
              </a:rPr>
              <a:t>格式输出，</a:t>
            </a:r>
            <a:r>
              <a:rPr lang="en-US" altLang="zh-CN" sz="2000" dirty="0">
                <a:solidFill>
                  <a:schemeClr val="tx1"/>
                </a:solidFill>
              </a:rPr>
              <a:t>gets  </a:t>
            </a:r>
            <a:r>
              <a:rPr lang="zh-CN" altLang="en-US" sz="2000" dirty="0">
                <a:solidFill>
                  <a:schemeClr val="tx1"/>
                </a:solidFill>
              </a:rPr>
              <a:t>输入字符串</a:t>
            </a:r>
          </a:p>
        </p:txBody>
      </p:sp>
      <p:sp>
        <p:nvSpPr>
          <p:cNvPr id="207881" name="Rectangle 1033"/>
          <p:cNvSpPr>
            <a:spLocks noChangeArrowheads="1"/>
          </p:cNvSpPr>
          <p:nvPr/>
        </p:nvSpPr>
        <p:spPr bwMode="auto">
          <a:xfrm>
            <a:off x="1762125" y="1277957"/>
            <a:ext cx="8686800" cy="3902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zh-CN" sz="2400" dirty="0">
                <a:solidFill>
                  <a:schemeClr val="tx1"/>
                </a:solidFill>
                <a:latin typeface="楷体_GB2312" pitchFamily="49" charset="-122"/>
              </a:rPr>
              <a:t>所谓数据的输入输出是从计算机角度出发的。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</a:rPr>
              <a:t>C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</a:rPr>
              <a:t>语言本身没有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</a:rPr>
              <a:t>I/O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</a:rPr>
              <a:t>语句，所有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</a:rPr>
              <a:t>I/O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</a:rPr>
              <a:t>都由函数来实现。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</a:rPr>
              <a:t>C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</a:rPr>
              <a:t>语言的标准库函数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</a:rPr>
              <a:t>由编译系统提供的一系列函数，以库形式存放在系统中，不是</a:t>
            </a:r>
            <a:r>
              <a:rPr lang="en-US" altLang="zh-CN" sz="2000" dirty="0">
                <a:solidFill>
                  <a:schemeClr val="tx1"/>
                </a:solidFill>
                <a:latin typeface="楷体_GB2312" pitchFamily="49" charset="-122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</a:rPr>
              <a:t>语言文本的组成部分。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tx1"/>
                </a:solidFill>
                <a:latin typeface="楷体_GB2312" pitchFamily="49" charset="-122"/>
              </a:rPr>
              <a:t>调用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</a:rPr>
              <a:t>形式：</a:t>
            </a:r>
          </a:p>
          <a:p>
            <a:pPr lvl="4" eaLnBrk="1" hangingPunct="1">
              <a:spcBef>
                <a:spcPct val="20000"/>
              </a:spcBef>
              <a:buClr>
                <a:srgbClr val="FF00FF"/>
              </a:buClr>
              <a:buFont typeface="Wingdings" panose="05000000000000000000" pitchFamily="2" charset="2"/>
              <a:buNone/>
            </a:pPr>
            <a:r>
              <a:rPr lang="zh-CN" altLang="en-US" sz="2000" u="sng" dirty="0">
                <a:solidFill>
                  <a:schemeClr val="tx1"/>
                </a:solidFill>
                <a:latin typeface="楷体_GB2312" pitchFamily="49" charset="-122"/>
              </a:rPr>
              <a:t>函数名（参数表）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</a:rPr>
              <a:t>注意在调用</a:t>
            </a:r>
            <a:r>
              <a:rPr lang="en-US" altLang="zh-CN" sz="2000" dirty="0">
                <a:solidFill>
                  <a:schemeClr val="tx1"/>
                </a:solidFill>
                <a:latin typeface="楷体_GB2312" pitchFamily="49" charset="-122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</a:rPr>
              <a:t>语言库函数时，需要使用编译预处理命令</a:t>
            </a:r>
            <a:r>
              <a:rPr lang="en-US" altLang="zh-CN" sz="2000" dirty="0">
                <a:solidFill>
                  <a:schemeClr val="tx1"/>
                </a:solidFill>
              </a:rPr>
              <a:t>#include</a:t>
            </a:r>
            <a:r>
              <a:rPr lang="en-US" altLang="zh-CN" sz="2000" dirty="0">
                <a:solidFill>
                  <a:schemeClr val="tx1"/>
                </a:solidFill>
                <a:latin typeface="楷体_GB2312" pitchFamily="49" charset="-122"/>
              </a:rPr>
              <a:t> &lt;</a:t>
            </a:r>
            <a:r>
              <a:rPr lang="zh-CN" altLang="zh-CN" sz="2000" dirty="0">
                <a:solidFill>
                  <a:schemeClr val="tx1"/>
                </a:solidFill>
                <a:latin typeface="楷体_GB2312" pitchFamily="49" charset="-122"/>
              </a:rPr>
              <a:t>相关的头文件</a:t>
            </a:r>
            <a:r>
              <a:rPr lang="en-US" altLang="zh-CN" sz="2000" dirty="0">
                <a:solidFill>
                  <a:schemeClr val="tx1"/>
                </a:solidFill>
                <a:latin typeface="楷体_GB2312" pitchFamily="49" charset="-122"/>
              </a:rPr>
              <a:t>&gt;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</a:rPr>
              <a:t>，使相应的头文件包含到用户源程序中。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07882" name="Text Box 1034"/>
          <p:cNvSpPr txBox="1">
            <a:spLocks noChangeArrowheads="1"/>
          </p:cNvSpPr>
          <p:nvPr/>
        </p:nvSpPr>
        <p:spPr bwMode="auto">
          <a:xfrm>
            <a:off x="4835730" y="4619763"/>
            <a:ext cx="3241675" cy="830997"/>
          </a:xfrm>
          <a:prstGeom prst="rect">
            <a:avLst/>
          </a:prstGeom>
          <a:solidFill>
            <a:srgbClr val="CCFFCC">
              <a:alpha val="50195"/>
            </a:srgbClr>
          </a:solidFill>
          <a:ln w="38100">
            <a:solidFill>
              <a:srgbClr val="3399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 b="0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#include &lt;</a:t>
            </a:r>
            <a:r>
              <a:rPr lang="en-US" altLang="zh-CN" sz="2400" dirty="0" err="1">
                <a:solidFill>
                  <a:schemeClr val="tx1"/>
                </a:solidFill>
                <a:ea typeface="宋体" panose="02010600030101010101" pitchFamily="2" charset="-122"/>
              </a:rPr>
              <a:t>stdio.h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&gt;</a:t>
            </a:r>
          </a:p>
          <a:p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或  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#include ”</a:t>
            </a:r>
            <a:r>
              <a:rPr lang="en-US" altLang="zh-CN" sz="2400" dirty="0" err="1">
                <a:solidFill>
                  <a:schemeClr val="tx1"/>
                </a:solidFill>
                <a:ea typeface="宋体" panose="02010600030101010101" pitchFamily="2" charset="-122"/>
              </a:rPr>
              <a:t>stdio.h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”</a:t>
            </a:r>
          </a:p>
        </p:txBody>
      </p:sp>
      <p:sp>
        <p:nvSpPr>
          <p:cNvPr id="207885" name="Text Box 1037"/>
          <p:cNvSpPr txBox="1">
            <a:spLocks noChangeArrowheads="1"/>
          </p:cNvSpPr>
          <p:nvPr/>
        </p:nvSpPr>
        <p:spPr bwMode="auto">
          <a:xfrm>
            <a:off x="3952876" y="2405064"/>
            <a:ext cx="4640263" cy="1348061"/>
          </a:xfrm>
          <a:prstGeom prst="rect">
            <a:avLst/>
          </a:prstGeom>
          <a:solidFill>
            <a:srgbClr val="FFCC99"/>
          </a:solidFill>
          <a:ln w="38100">
            <a:solidFill>
              <a:srgbClr val="3399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常用头文件：</a:t>
            </a:r>
            <a:r>
              <a:rPr lang="zh-CN" altLang="en-US" b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 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stdio.h   </a:t>
            </a:r>
            <a:r>
              <a:rPr lang="zh-CN" altLang="en-US" sz="2400">
                <a:solidFill>
                  <a:schemeClr val="tx1"/>
                </a:solidFill>
                <a:ea typeface="宋体" panose="02010600030101010101" pitchFamily="2" charset="-122"/>
              </a:rPr>
              <a:t>定义输入输出函数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string.h </a:t>
            </a:r>
            <a:r>
              <a:rPr lang="zh-CN" altLang="en-US" sz="2400">
                <a:solidFill>
                  <a:schemeClr val="tx1"/>
                </a:solidFill>
                <a:ea typeface="宋体" panose="02010600030101010101" pitchFamily="2" charset="-122"/>
              </a:rPr>
              <a:t>定义字符串操作函数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math.h  </a:t>
            </a:r>
            <a:r>
              <a:rPr lang="zh-CN" altLang="en-US" sz="2400">
                <a:solidFill>
                  <a:schemeClr val="tx1"/>
                </a:solidFill>
                <a:ea typeface="宋体" panose="02010600030101010101" pitchFamily="2" charset="-122"/>
              </a:rPr>
              <a:t>定义</a:t>
            </a: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sin</a:t>
            </a:r>
            <a:r>
              <a:rPr lang="zh-CN" altLang="en-US" sz="240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cos</a:t>
            </a:r>
            <a:r>
              <a:rPr lang="zh-CN" altLang="en-US" sz="2400">
                <a:solidFill>
                  <a:schemeClr val="tx1"/>
                </a:solidFill>
                <a:ea typeface="宋体" panose="02010600030101010101" pitchFamily="2" charset="-122"/>
              </a:rPr>
              <a:t>等数学函数</a:t>
            </a:r>
          </a:p>
        </p:txBody>
      </p:sp>
    </p:spTree>
    <p:extLst>
      <p:ext uri="{BB962C8B-B14F-4D97-AF65-F5344CB8AC3E}">
        <p14:creationId xmlns:p14="http://schemas.microsoft.com/office/powerpoint/2010/main" val="4142008155"/>
      </p:ext>
    </p:extLst>
  </p:cSld>
  <p:clrMapOvr>
    <a:masterClrMapping/>
  </p:clrMapOvr>
  <p:transition>
    <p:cover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78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078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078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078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078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2078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2078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2078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078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7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078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7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80" grpId="0" autoUpdateAnimBg="0"/>
      <p:bldP spid="207881" grpId="0" uiExpand="1" build="p" bldLvl="4" autoUpdateAnimBg="0"/>
      <p:bldP spid="207882" grpId="0" animBg="1" autoUpdateAnimBg="0"/>
      <p:bldP spid="207885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1647825" y="255587"/>
            <a:ext cx="7759700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3200" dirty="0" smtClean="0">
                <a:solidFill>
                  <a:schemeClr val="tx1"/>
                </a:solidFill>
                <a:latin typeface="Arial" panose="020B0604020202020204" pitchFamily="34" charset="0"/>
              </a:rPr>
              <a:t>字符</a:t>
            </a:r>
            <a:r>
              <a:rPr lang="zh-CN" alt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数据的输入输出</a:t>
            </a:r>
            <a:endParaRPr lang="zh-CN" altLang="en-US" sz="3200" dirty="0">
              <a:solidFill>
                <a:schemeClr val="tx1"/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kumimoji="0" lang="en-US" altLang="zh-CN" sz="2800" b="0" dirty="0" err="1">
                <a:solidFill>
                  <a:schemeClr val="tx1"/>
                </a:solidFill>
                <a:ea typeface="隶书" panose="02010509060101010101" pitchFamily="49" charset="-122"/>
              </a:rPr>
              <a:t>putchar</a:t>
            </a:r>
            <a:r>
              <a:rPr kumimoji="0" lang="en-US" altLang="zh-CN" sz="2800" b="0" dirty="0">
                <a:solidFill>
                  <a:schemeClr val="tx1"/>
                </a:solidFill>
                <a:ea typeface="隶书" panose="02010509060101010101" pitchFamily="49" charset="-122"/>
              </a:rPr>
              <a:t> </a:t>
            </a:r>
            <a:r>
              <a:rPr kumimoji="0" lang="zh-CN" altLang="en-US" sz="2800" dirty="0">
                <a:solidFill>
                  <a:schemeClr val="tx1"/>
                </a:solidFill>
              </a:rPr>
              <a:t>函数（</a:t>
            </a:r>
            <a:r>
              <a:rPr kumimoji="0" lang="zh-CN" altLang="en-US" sz="2800" dirty="0">
                <a:solidFill>
                  <a:srgbClr val="FF0000"/>
                </a:solidFill>
              </a:rPr>
              <a:t>单</a:t>
            </a:r>
            <a:r>
              <a:rPr kumimoji="0" lang="zh-CN" altLang="en-US" sz="2800" dirty="0">
                <a:solidFill>
                  <a:schemeClr val="tx1"/>
                </a:solidFill>
              </a:rPr>
              <a:t>字符</a:t>
            </a:r>
            <a:r>
              <a:rPr kumimoji="0" lang="zh-CN" altLang="en-US" sz="2800" dirty="0">
                <a:solidFill>
                  <a:srgbClr val="FF0000"/>
                </a:solidFill>
              </a:rPr>
              <a:t>输出</a:t>
            </a:r>
            <a:r>
              <a:rPr kumimoji="0" lang="zh-CN" altLang="en-US" sz="2800" dirty="0">
                <a:solidFill>
                  <a:schemeClr val="tx1"/>
                </a:solidFill>
              </a:rPr>
              <a:t>函数）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01736" name="Rectangle 8"/>
          <p:cNvSpPr>
            <a:spLocks noChangeArrowheads="1"/>
          </p:cNvSpPr>
          <p:nvPr/>
        </p:nvSpPr>
        <p:spPr bwMode="auto">
          <a:xfrm>
            <a:off x="2165350" y="3136901"/>
            <a:ext cx="77597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400">
                <a:solidFill>
                  <a:schemeClr val="tx1"/>
                </a:solidFill>
              </a:rPr>
              <a:t>输出一个字符：</a:t>
            </a:r>
          </a:p>
        </p:txBody>
      </p:sp>
      <p:sp>
        <p:nvSpPr>
          <p:cNvPr id="201737" name="Rectangle 9"/>
          <p:cNvSpPr>
            <a:spLocks noChangeArrowheads="1"/>
          </p:cNvSpPr>
          <p:nvPr/>
        </p:nvSpPr>
        <p:spPr bwMode="auto">
          <a:xfrm>
            <a:off x="2552701" y="1514477"/>
            <a:ext cx="7219517" cy="1347788"/>
          </a:xfrm>
          <a:prstGeom prst="rect">
            <a:avLst/>
          </a:prstGeom>
          <a:solidFill>
            <a:srgbClr val="FFEFFB"/>
          </a:solidFill>
          <a:ln w="38100">
            <a:solidFill>
              <a:srgbClr val="339966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2" eaLnBrk="1" hangingPunct="1">
              <a:spcBef>
                <a:spcPct val="0"/>
              </a:spcBef>
            </a:pPr>
            <a:r>
              <a:rPr lang="zh-CN" altLang="en-US" sz="2400" b="0" dirty="0">
                <a:solidFill>
                  <a:srgbClr val="000099"/>
                </a:solidFill>
                <a:ea typeface="宋体" panose="02010600030101010101" pitchFamily="2" charset="-122"/>
              </a:rPr>
              <a:t>格式：  </a:t>
            </a:r>
            <a:r>
              <a:rPr lang="en-US" altLang="zh-CN" sz="2400" b="0" dirty="0" err="1">
                <a:solidFill>
                  <a:srgbClr val="FF0000"/>
                </a:solidFill>
                <a:ea typeface="宋体" panose="02010600030101010101" pitchFamily="2" charset="-122"/>
              </a:rPr>
              <a:t>putchar</a:t>
            </a:r>
            <a:r>
              <a:rPr lang="en-US" altLang="zh-CN" sz="2400" b="0" dirty="0">
                <a:solidFill>
                  <a:srgbClr val="FF0000"/>
                </a:solidFill>
                <a:ea typeface="宋体" panose="02010600030101010101" pitchFamily="2" charset="-122"/>
              </a:rPr>
              <a:t>( ‘</a:t>
            </a:r>
            <a:r>
              <a:rPr lang="zh-CN" altLang="en-US" sz="2000" b="0" dirty="0">
                <a:solidFill>
                  <a:srgbClr val="0033CC"/>
                </a:solidFill>
                <a:ea typeface="宋体" panose="02010600030101010101" pitchFamily="2" charset="-122"/>
              </a:rPr>
              <a:t>字符</a:t>
            </a:r>
            <a:r>
              <a:rPr lang="zh-CN" altLang="en-US" sz="2400" b="0" dirty="0">
                <a:solidFill>
                  <a:srgbClr val="FF0000"/>
                </a:solidFill>
                <a:ea typeface="宋体" panose="02010600030101010101" pitchFamily="2" charset="-122"/>
              </a:rPr>
              <a:t>’</a:t>
            </a:r>
            <a:r>
              <a:rPr lang="en-US" altLang="zh-CN" sz="2400" b="0" dirty="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r>
              <a:rPr lang="zh-CN" altLang="en-US" sz="2400" b="0" dirty="0">
                <a:solidFill>
                  <a:srgbClr val="FF0000"/>
                </a:solidFill>
                <a:ea typeface="宋体" panose="02010600030101010101" pitchFamily="2" charset="-122"/>
              </a:rPr>
              <a:t>；</a:t>
            </a:r>
            <a:r>
              <a:rPr lang="zh-CN" altLang="en-US" sz="2400" b="0" dirty="0">
                <a:solidFill>
                  <a:srgbClr val="000099"/>
                </a:solidFill>
                <a:ea typeface="宋体" panose="02010600030101010101" pitchFamily="2" charset="-122"/>
              </a:rPr>
              <a:t>  </a:t>
            </a:r>
          </a:p>
          <a:p>
            <a:pPr lvl="2" eaLnBrk="1" hangingPunct="1">
              <a:spcBef>
                <a:spcPct val="0"/>
              </a:spcBef>
            </a:pPr>
            <a:r>
              <a:rPr lang="zh-CN" altLang="en-US" sz="2400" b="0" dirty="0">
                <a:solidFill>
                  <a:srgbClr val="000099"/>
                </a:solidFill>
                <a:ea typeface="宋体" panose="02010600030101010101" pitchFamily="2" charset="-122"/>
              </a:rPr>
              <a:t>         </a:t>
            </a:r>
            <a:r>
              <a:rPr lang="zh-CN" altLang="en-US" sz="2000" b="0" dirty="0">
                <a:solidFill>
                  <a:srgbClr val="000099"/>
                </a:solidFill>
                <a:ea typeface="宋体" panose="02010600030101010101" pitchFamily="2" charset="-122"/>
              </a:rPr>
              <a:t>或</a:t>
            </a:r>
            <a:r>
              <a:rPr lang="zh-CN" altLang="en-US" sz="2400" b="0" dirty="0">
                <a:solidFill>
                  <a:srgbClr val="000099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b="0" dirty="0" err="1">
                <a:solidFill>
                  <a:srgbClr val="FF0000"/>
                </a:solidFill>
                <a:ea typeface="宋体" panose="02010600030101010101" pitchFamily="2" charset="-122"/>
              </a:rPr>
              <a:t>putchar</a:t>
            </a:r>
            <a:r>
              <a:rPr lang="en-US" altLang="zh-CN" sz="2400" b="0" dirty="0">
                <a:solidFill>
                  <a:srgbClr val="FF0000"/>
                </a:solidFill>
                <a:ea typeface="宋体" panose="02010600030101010101" pitchFamily="2" charset="-122"/>
              </a:rPr>
              <a:t>( </a:t>
            </a:r>
            <a:r>
              <a:rPr lang="zh-CN" altLang="en-US" sz="2000" b="0" dirty="0">
                <a:solidFill>
                  <a:srgbClr val="0033CC"/>
                </a:solidFill>
                <a:ea typeface="宋体" panose="02010600030101010101" pitchFamily="2" charset="-122"/>
              </a:rPr>
              <a:t>字符变量</a:t>
            </a:r>
            <a:r>
              <a:rPr lang="en-US" altLang="zh-CN" sz="2400" b="0" dirty="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r>
              <a:rPr lang="zh-CN" altLang="en-US" sz="2400" b="0" dirty="0">
                <a:solidFill>
                  <a:srgbClr val="FF0000"/>
                </a:solidFill>
                <a:ea typeface="宋体" panose="02010600030101010101" pitchFamily="2" charset="-122"/>
              </a:rPr>
              <a:t>；</a:t>
            </a:r>
            <a:r>
              <a:rPr lang="zh-CN" altLang="en-US" sz="2400" b="0" dirty="0">
                <a:solidFill>
                  <a:srgbClr val="000099"/>
                </a:solidFill>
                <a:ea typeface="宋体" panose="02010600030101010101" pitchFamily="2" charset="-122"/>
              </a:rPr>
              <a:t> </a:t>
            </a:r>
          </a:p>
          <a:p>
            <a:pPr lvl="2" eaLnBrk="1" hangingPunct="1">
              <a:spcBef>
                <a:spcPct val="0"/>
              </a:spcBef>
            </a:pPr>
            <a:endParaRPr lang="zh-CN" altLang="en-US" sz="800" b="0" dirty="0">
              <a:solidFill>
                <a:srgbClr val="000099"/>
              </a:solidFill>
              <a:ea typeface="宋体" panose="02010600030101010101" pitchFamily="2" charset="-122"/>
            </a:endParaRPr>
          </a:p>
          <a:p>
            <a:pPr lvl="2" eaLnBrk="1" hangingPunct="1">
              <a:spcBef>
                <a:spcPct val="0"/>
              </a:spcBef>
            </a:pPr>
            <a:r>
              <a:rPr lang="zh-CN" altLang="en-US" sz="2400" b="0" dirty="0">
                <a:solidFill>
                  <a:srgbClr val="000099"/>
                </a:solidFill>
                <a:ea typeface="宋体" panose="02010600030101010101" pitchFamily="2" charset="-122"/>
              </a:rPr>
              <a:t>强调：被输出的单个字符必须被</a:t>
            </a:r>
            <a:r>
              <a:rPr lang="zh-CN" altLang="en-US" sz="2400" b="0" dirty="0">
                <a:solidFill>
                  <a:srgbClr val="FF0000"/>
                </a:solidFill>
                <a:ea typeface="宋体" panose="02010600030101010101" pitchFamily="2" charset="-122"/>
              </a:rPr>
              <a:t>‘ ’</a:t>
            </a:r>
            <a:r>
              <a:rPr lang="zh-CN" altLang="en-US" sz="2400" b="0" dirty="0">
                <a:solidFill>
                  <a:srgbClr val="000099"/>
                </a:solidFill>
                <a:ea typeface="宋体" panose="02010600030101010101" pitchFamily="2" charset="-122"/>
              </a:rPr>
              <a:t>括起来</a:t>
            </a:r>
          </a:p>
        </p:txBody>
      </p:sp>
      <p:sp>
        <p:nvSpPr>
          <p:cNvPr id="201738" name="Text Box 10"/>
          <p:cNvSpPr txBox="1">
            <a:spLocks noChangeArrowheads="1"/>
          </p:cNvSpPr>
          <p:nvPr/>
        </p:nvSpPr>
        <p:spPr bwMode="auto">
          <a:xfrm>
            <a:off x="2552701" y="3960814"/>
            <a:ext cx="2466975" cy="860425"/>
          </a:xfrm>
          <a:prstGeom prst="rect">
            <a:avLst/>
          </a:prstGeom>
          <a:solidFill>
            <a:srgbClr val="000000"/>
          </a:solidFill>
          <a:ln w="38100">
            <a:solidFill>
              <a:srgbClr val="0033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400">
                <a:solidFill>
                  <a:schemeClr val="bg1"/>
                </a:solidFill>
                <a:ea typeface="宋体" panose="02010600030101010101" pitchFamily="2" charset="-122"/>
              </a:rPr>
              <a:t>运行结果：</a:t>
            </a:r>
            <a:r>
              <a:rPr lang="en-US" altLang="zh-CN" sz="2400">
                <a:solidFill>
                  <a:schemeClr val="bg1"/>
                </a:solidFill>
                <a:ea typeface="宋体" panose="02010600030101010101" pitchFamily="2" charset="-122"/>
              </a:rPr>
              <a:t>BOY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>
                <a:solidFill>
                  <a:schemeClr val="bg1"/>
                </a:solidFill>
                <a:ea typeface="宋体" panose="02010600030101010101" pitchFamily="2" charset="-122"/>
              </a:rPr>
              <a:t>                    </a:t>
            </a:r>
          </a:p>
        </p:txBody>
      </p:sp>
      <p:sp>
        <p:nvSpPr>
          <p:cNvPr id="201739" name="Text Box 11"/>
          <p:cNvSpPr txBox="1">
            <a:spLocks noChangeArrowheads="1"/>
          </p:cNvSpPr>
          <p:nvPr/>
        </p:nvSpPr>
        <p:spPr bwMode="auto">
          <a:xfrm>
            <a:off x="5740391" y="3136901"/>
            <a:ext cx="3251211" cy="3785652"/>
          </a:xfrm>
          <a:prstGeom prst="rect">
            <a:avLst/>
          </a:prstGeom>
          <a:solidFill>
            <a:srgbClr val="0033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400" b="0" dirty="0">
                <a:solidFill>
                  <a:schemeClr val="bg1"/>
                </a:solidFill>
                <a:ea typeface="宋体" panose="02010600030101010101" pitchFamily="2" charset="-122"/>
              </a:rPr>
              <a:t>/* </a:t>
            </a:r>
            <a:r>
              <a:rPr lang="zh-CN" altLang="en-US" sz="2400" b="0" dirty="0">
                <a:solidFill>
                  <a:schemeClr val="bg1"/>
                </a:solidFill>
                <a:ea typeface="宋体" panose="02010600030101010101" pitchFamily="2" charset="-122"/>
              </a:rPr>
              <a:t>例 </a:t>
            </a:r>
            <a:r>
              <a:rPr lang="zh-CN" altLang="en-US" sz="2400" b="0" dirty="0" smtClean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b="0" dirty="0" err="1" smtClean="0">
                <a:solidFill>
                  <a:schemeClr val="bg1"/>
                </a:solidFill>
                <a:ea typeface="宋体" panose="02010600030101010101" pitchFamily="2" charset="-122"/>
              </a:rPr>
              <a:t>putchar</a:t>
            </a:r>
            <a:r>
              <a:rPr lang="en-US" altLang="zh-CN" sz="2400" b="0" dirty="0">
                <a:solidFill>
                  <a:schemeClr val="bg1"/>
                </a:solidFill>
                <a:ea typeface="宋体" panose="02010600030101010101" pitchFamily="2" charset="-122"/>
              </a:rPr>
              <a:t>(‘</a:t>
            </a:r>
            <a:r>
              <a:rPr lang="zh-CN" altLang="en-US" sz="2000" b="0" dirty="0">
                <a:solidFill>
                  <a:schemeClr val="bg1"/>
                </a:solidFill>
                <a:ea typeface="宋体" panose="02010600030101010101" pitchFamily="2" charset="-122"/>
              </a:rPr>
              <a:t>字符</a:t>
            </a:r>
            <a:r>
              <a:rPr lang="zh-CN" altLang="en-US" sz="2400" b="0" dirty="0">
                <a:solidFill>
                  <a:schemeClr val="bg1"/>
                </a:solidFill>
                <a:ea typeface="宋体" panose="02010600030101010101" pitchFamily="2" charset="-122"/>
              </a:rPr>
              <a:t>’</a:t>
            </a:r>
            <a:r>
              <a:rPr lang="en-US" altLang="zh-CN" sz="2400" b="0" dirty="0">
                <a:solidFill>
                  <a:schemeClr val="bg1"/>
                </a:solidFill>
                <a:ea typeface="宋体" panose="02010600030101010101" pitchFamily="2" charset="-122"/>
              </a:rPr>
              <a:t>)*/</a:t>
            </a:r>
          </a:p>
          <a:p>
            <a:pPr eaLnBrk="1" hangingPunct="1">
              <a:spcBef>
                <a:spcPct val="0"/>
              </a:spcBef>
            </a:pPr>
            <a:endParaRPr lang="en-US" altLang="zh-CN" sz="2400" b="0" dirty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b="0" dirty="0">
                <a:solidFill>
                  <a:schemeClr val="bg1"/>
                </a:solidFill>
                <a:ea typeface="宋体" panose="02010600030101010101" pitchFamily="2" charset="-122"/>
              </a:rPr>
              <a:t>#include &lt;</a:t>
            </a:r>
            <a:r>
              <a:rPr lang="en-US" altLang="zh-CN" sz="2400" b="0" dirty="0" err="1">
                <a:solidFill>
                  <a:schemeClr val="bg1"/>
                </a:solidFill>
                <a:ea typeface="宋体" panose="02010600030101010101" pitchFamily="2" charset="-122"/>
              </a:rPr>
              <a:t>stdio.h</a:t>
            </a:r>
            <a:r>
              <a:rPr lang="en-US" altLang="zh-CN" sz="2400" b="0" dirty="0">
                <a:solidFill>
                  <a:schemeClr val="bg1"/>
                </a:solidFill>
                <a:ea typeface="宋体" panose="02010600030101010101" pitchFamily="2" charset="-122"/>
              </a:rPr>
              <a:t>&gt;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 err="1" smtClean="0">
                <a:solidFill>
                  <a:schemeClr val="bg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b="0" dirty="0" smtClean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b="0" dirty="0">
                <a:solidFill>
                  <a:schemeClr val="bg1"/>
                </a:solidFill>
                <a:ea typeface="宋体" panose="02010600030101010101" pitchFamily="2" charset="-122"/>
              </a:rPr>
              <a:t>main()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b="0" dirty="0">
                <a:solidFill>
                  <a:schemeClr val="bg1"/>
                </a:solidFill>
                <a:ea typeface="宋体" panose="02010600030101010101" pitchFamily="2" charset="-122"/>
              </a:rPr>
              <a:t>{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b="0" dirty="0" err="1">
                <a:solidFill>
                  <a:schemeClr val="bg1"/>
                </a:solidFill>
                <a:ea typeface="宋体" panose="02010600030101010101" pitchFamily="2" charset="-122"/>
              </a:rPr>
              <a:t>putchar</a:t>
            </a:r>
            <a:r>
              <a:rPr lang="en-US" altLang="zh-CN" sz="2400" b="0" dirty="0">
                <a:solidFill>
                  <a:schemeClr val="bg1"/>
                </a:solidFill>
                <a:ea typeface="宋体" panose="02010600030101010101" pitchFamily="2" charset="-122"/>
              </a:rPr>
              <a:t>('B</a:t>
            </a:r>
            <a:r>
              <a:rPr lang="en-US" altLang="zh-CN" sz="2400" b="0" dirty="0" smtClean="0">
                <a:solidFill>
                  <a:schemeClr val="bg1"/>
                </a:solidFill>
                <a:ea typeface="宋体" panose="02010600030101010101" pitchFamily="2" charset="-122"/>
              </a:rPr>
              <a:t>');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b="0" dirty="0" smtClean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b="0" dirty="0" err="1">
                <a:solidFill>
                  <a:schemeClr val="bg1"/>
                </a:solidFill>
                <a:ea typeface="宋体" panose="02010600030101010101" pitchFamily="2" charset="-122"/>
              </a:rPr>
              <a:t>putchar</a:t>
            </a:r>
            <a:r>
              <a:rPr lang="en-US" altLang="zh-CN" sz="2400" b="0" dirty="0">
                <a:solidFill>
                  <a:schemeClr val="bg1"/>
                </a:solidFill>
                <a:ea typeface="宋体" panose="02010600030101010101" pitchFamily="2" charset="-122"/>
              </a:rPr>
              <a:t>('O'); </a:t>
            </a:r>
            <a:endParaRPr lang="en-US" altLang="zh-CN" sz="2400" b="0" dirty="0" smtClean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b="0" dirty="0" err="1" smtClean="0">
                <a:solidFill>
                  <a:schemeClr val="bg1"/>
                </a:solidFill>
                <a:ea typeface="宋体" panose="02010600030101010101" pitchFamily="2" charset="-122"/>
              </a:rPr>
              <a:t>putchar</a:t>
            </a:r>
            <a:r>
              <a:rPr lang="en-US" altLang="zh-CN" sz="2400" b="0" dirty="0">
                <a:solidFill>
                  <a:schemeClr val="bg1"/>
                </a:solidFill>
                <a:ea typeface="宋体" panose="02010600030101010101" pitchFamily="2" charset="-122"/>
              </a:rPr>
              <a:t>('Y</a:t>
            </a:r>
            <a:r>
              <a:rPr lang="en-US" altLang="zh-CN" sz="2400" b="0" dirty="0" smtClean="0">
                <a:solidFill>
                  <a:schemeClr val="bg1"/>
                </a:solidFill>
                <a:ea typeface="宋体" panose="02010600030101010101" pitchFamily="2" charset="-122"/>
              </a:rPr>
              <a:t>');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return 0;</a:t>
            </a:r>
            <a:endParaRPr lang="en-US" altLang="zh-CN" sz="2400" b="0" dirty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b="0" dirty="0">
                <a:solidFill>
                  <a:schemeClr val="bg1"/>
                </a:solidFill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01740" name="Text Box 12"/>
          <p:cNvSpPr txBox="1">
            <a:spLocks noChangeArrowheads="1"/>
          </p:cNvSpPr>
          <p:nvPr/>
        </p:nvSpPr>
        <p:spPr bwMode="auto">
          <a:xfrm>
            <a:off x="5740391" y="3136901"/>
            <a:ext cx="4946650" cy="3785652"/>
          </a:xfrm>
          <a:prstGeom prst="rect">
            <a:avLst/>
          </a:prstGeom>
          <a:solidFill>
            <a:srgbClr val="0033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/* </a:t>
            </a:r>
            <a:r>
              <a:rPr lang="zh-CN" altLang="en-US" sz="2400" dirty="0">
                <a:solidFill>
                  <a:schemeClr val="bg1"/>
                </a:solidFill>
                <a:ea typeface="宋体" panose="02010600030101010101" pitchFamily="2" charset="-122"/>
              </a:rPr>
              <a:t>例 </a:t>
            </a:r>
            <a:r>
              <a:rPr lang="zh-CN" altLang="en-US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ea typeface="宋体" panose="02010600030101010101" pitchFamily="2" charset="-122"/>
              </a:rPr>
              <a:t>putchar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(</a:t>
            </a:r>
            <a:r>
              <a:rPr lang="zh-CN" altLang="en-US" sz="2000" dirty="0">
                <a:solidFill>
                  <a:schemeClr val="bg1"/>
                </a:solidFill>
                <a:ea typeface="宋体" panose="02010600030101010101" pitchFamily="2" charset="-122"/>
              </a:rPr>
              <a:t>字符变量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) */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#include &lt;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stdio.h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&gt;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 err="1" smtClean="0">
                <a:solidFill>
                  <a:schemeClr val="bg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main()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{  char 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a,b,c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   a='B'; b=‘O'; c=‘Y';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putchar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(a); </a:t>
            </a:r>
            <a:endParaRPr lang="en-US" altLang="zh-CN" sz="2400" dirty="0" smtClean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dirty="0" err="1" smtClean="0">
                <a:solidFill>
                  <a:schemeClr val="bg1"/>
                </a:solidFill>
                <a:ea typeface="宋体" panose="02010600030101010101" pitchFamily="2" charset="-122"/>
              </a:rPr>
              <a:t>putchar</a:t>
            </a: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(b);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ea typeface="宋体" panose="02010600030101010101" pitchFamily="2" charset="-122"/>
              </a:rPr>
              <a:t>putchar</a:t>
            </a: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(c);</a:t>
            </a:r>
          </a:p>
          <a:p>
            <a:pPr>
              <a:spcBef>
                <a:spcPct val="0"/>
              </a:spcBef>
            </a:pP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     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return 0;</a:t>
            </a:r>
            <a:endParaRPr lang="en-US" altLang="zh-CN" sz="2400" dirty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01741" name="Text Box 13"/>
          <p:cNvSpPr txBox="1">
            <a:spLocks noChangeArrowheads="1"/>
          </p:cNvSpPr>
          <p:nvPr/>
        </p:nvSpPr>
        <p:spPr bwMode="auto">
          <a:xfrm>
            <a:off x="2341564" y="5254626"/>
            <a:ext cx="3013075" cy="4984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200" b="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结果当然还是一样的！</a:t>
            </a:r>
          </a:p>
        </p:txBody>
      </p:sp>
      <p:sp>
        <p:nvSpPr>
          <p:cNvPr id="201742" name="AutoShape 14"/>
          <p:cNvSpPr>
            <a:spLocks noChangeArrowheads="1"/>
          </p:cNvSpPr>
          <p:nvPr/>
        </p:nvSpPr>
        <p:spPr bwMode="auto">
          <a:xfrm>
            <a:off x="1844675" y="5246688"/>
            <a:ext cx="381000" cy="381000"/>
          </a:xfrm>
          <a:prstGeom prst="star5">
            <a:avLst/>
          </a:prstGeom>
          <a:gradFill rotWithShape="0">
            <a:gsLst>
              <a:gs pos="0">
                <a:srgbClr val="F8EB3E">
                  <a:gamma/>
                  <a:shade val="46275"/>
                  <a:invGamma/>
                </a:srgbClr>
              </a:gs>
              <a:gs pos="50000">
                <a:srgbClr val="F8EB3E"/>
              </a:gs>
              <a:gs pos="100000">
                <a:srgbClr val="F8EB3E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712275"/>
      </p:ext>
    </p:extLst>
  </p:cSld>
  <p:clrMapOvr>
    <a:masterClrMapping/>
  </p:clrMapOvr>
  <p:transition>
    <p:cover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017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2017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017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17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17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1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1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6" grpId="0" autoUpdateAnimBg="0"/>
      <p:bldP spid="201737" grpId="0" animBg="1" autoUpdateAnimBg="0"/>
      <p:bldP spid="201738" grpId="0" animBg="1" autoUpdateAnimBg="0"/>
      <p:bldP spid="201739" grpId="0" animBg="1" autoUpdateAnimBg="0"/>
      <p:bldP spid="201740" grpId="0" animBg="1" autoUpdateAnimBg="0"/>
      <p:bldP spid="201741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535858" y="203202"/>
            <a:ext cx="77597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schemeClr val="tx1"/>
                </a:solidFill>
              </a:rPr>
              <a:t>输出控制字符</a:t>
            </a:r>
          </a:p>
        </p:txBody>
      </p:sp>
      <p:sp>
        <p:nvSpPr>
          <p:cNvPr id="209928" name="Text Box 8"/>
          <p:cNvSpPr txBox="1">
            <a:spLocks noChangeArrowheads="1"/>
          </p:cNvSpPr>
          <p:nvPr/>
        </p:nvSpPr>
        <p:spPr bwMode="auto">
          <a:xfrm>
            <a:off x="2657169" y="836577"/>
            <a:ext cx="4946650" cy="3083921"/>
          </a:xfrm>
          <a:prstGeom prst="rect">
            <a:avLst/>
          </a:prstGeom>
          <a:solidFill>
            <a:srgbClr val="0033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/* </a:t>
            </a:r>
            <a:r>
              <a:rPr lang="zh-CN" altLang="en-US" sz="2400" dirty="0">
                <a:solidFill>
                  <a:schemeClr val="bg1"/>
                </a:solidFill>
                <a:ea typeface="宋体" panose="02010600030101010101" pitchFamily="2" charset="-122"/>
              </a:rPr>
              <a:t>例    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putchar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(‘</a:t>
            </a:r>
            <a:r>
              <a:rPr lang="zh-CN" altLang="en-US" sz="2000" dirty="0">
                <a:solidFill>
                  <a:schemeClr val="bg1"/>
                </a:solidFill>
                <a:ea typeface="宋体" panose="02010600030101010101" pitchFamily="2" charset="-122"/>
              </a:rPr>
              <a:t>控制字符</a:t>
            </a:r>
            <a:r>
              <a:rPr lang="zh-CN" altLang="en-US" sz="2400" dirty="0">
                <a:solidFill>
                  <a:schemeClr val="bg1"/>
                </a:solidFill>
                <a:ea typeface="宋体" panose="02010600030101010101" pitchFamily="2" charset="-122"/>
              </a:rPr>
              <a:t>’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) */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#include &lt;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stdio.h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 err="1" smtClean="0">
                <a:solidFill>
                  <a:schemeClr val="bg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main()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{  char 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a,b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   a=‘O'; b=‘k';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putchar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(a); 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putchar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(‘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\n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’); </a:t>
            </a:r>
            <a:endParaRPr lang="en-US" altLang="zh-CN" sz="2400" dirty="0" smtClean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   </a:t>
            </a:r>
            <a:r>
              <a:rPr lang="en-US" altLang="zh-CN" sz="2400" dirty="0" err="1" smtClean="0">
                <a:solidFill>
                  <a:schemeClr val="bg1"/>
                </a:solidFill>
                <a:ea typeface="宋体" panose="02010600030101010101" pitchFamily="2" charset="-122"/>
              </a:rPr>
              <a:t>putchar</a:t>
            </a: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(b);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   return 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0;</a:t>
            </a:r>
            <a:endParaRPr lang="en-US" altLang="zh-CN" sz="2400" dirty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09929" name="Text Box 9"/>
          <p:cNvSpPr txBox="1">
            <a:spLocks noChangeArrowheads="1"/>
          </p:cNvSpPr>
          <p:nvPr/>
        </p:nvSpPr>
        <p:spPr bwMode="auto">
          <a:xfrm>
            <a:off x="7829551" y="968376"/>
            <a:ext cx="2466975" cy="860425"/>
          </a:xfrm>
          <a:prstGeom prst="rect">
            <a:avLst/>
          </a:prstGeom>
          <a:solidFill>
            <a:srgbClr val="000000"/>
          </a:solidFill>
          <a:ln w="38100">
            <a:solidFill>
              <a:srgbClr val="0033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400">
                <a:solidFill>
                  <a:schemeClr val="bg1"/>
                </a:solidFill>
                <a:ea typeface="宋体" panose="02010600030101010101" pitchFamily="2" charset="-122"/>
              </a:rPr>
              <a:t>运行结果：</a:t>
            </a:r>
            <a:r>
              <a:rPr lang="en-US" altLang="zh-CN" sz="2400">
                <a:solidFill>
                  <a:schemeClr val="bg1"/>
                </a:solidFill>
                <a:ea typeface="宋体" panose="02010600030101010101" pitchFamily="2" charset="-122"/>
              </a:rPr>
              <a:t>O</a:t>
            </a:r>
          </a:p>
          <a:p>
            <a:pPr lvl="3" eaLnBrk="1" hangingPunct="1">
              <a:spcBef>
                <a:spcPct val="0"/>
              </a:spcBef>
            </a:pPr>
            <a:r>
              <a:rPr lang="en-US" altLang="zh-CN" sz="2400">
                <a:solidFill>
                  <a:schemeClr val="bg1"/>
                </a:solidFill>
                <a:ea typeface="宋体" panose="02010600030101010101" pitchFamily="2" charset="-122"/>
              </a:rPr>
              <a:t>   k                    </a:t>
            </a:r>
          </a:p>
        </p:txBody>
      </p:sp>
      <p:sp>
        <p:nvSpPr>
          <p:cNvPr id="209930" name="Rectangle 10"/>
          <p:cNvSpPr>
            <a:spLocks noChangeArrowheads="1"/>
          </p:cNvSpPr>
          <p:nvPr/>
        </p:nvSpPr>
        <p:spPr bwMode="auto">
          <a:xfrm>
            <a:off x="386326" y="3914776"/>
            <a:ext cx="77597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schemeClr val="tx1"/>
                </a:solidFill>
              </a:rPr>
              <a:t>输出</a:t>
            </a:r>
            <a:r>
              <a:rPr lang="zh-CN" altLang="en-US" sz="2400" dirty="0" smtClean="0">
                <a:solidFill>
                  <a:schemeClr val="tx1"/>
                </a:solidFill>
              </a:rPr>
              <a:t>转义字符和整数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9931" name="Text Box 11"/>
          <p:cNvSpPr txBox="1">
            <a:spLocks noChangeArrowheads="1"/>
          </p:cNvSpPr>
          <p:nvPr/>
        </p:nvSpPr>
        <p:spPr bwMode="auto">
          <a:xfrm>
            <a:off x="5784440" y="3405851"/>
            <a:ext cx="5984773" cy="3083921"/>
          </a:xfrm>
          <a:prstGeom prst="rect">
            <a:avLst/>
          </a:prstGeom>
          <a:solidFill>
            <a:srgbClr val="0033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/*</a:t>
            </a:r>
            <a:r>
              <a:rPr lang="zh-CN" altLang="en-US" sz="2400" dirty="0">
                <a:solidFill>
                  <a:schemeClr val="bg1"/>
                </a:solidFill>
                <a:ea typeface="宋体" panose="02010600030101010101" pitchFamily="2" charset="-122"/>
              </a:rPr>
              <a:t>例</a:t>
            </a:r>
            <a:r>
              <a:rPr lang="zh-CN" altLang="en-US" sz="2000" dirty="0">
                <a:solidFill>
                  <a:schemeClr val="bg1"/>
                </a:solidFill>
                <a:ea typeface="宋体" panose="02010600030101010101" pitchFamily="2" charset="-122"/>
              </a:rPr>
              <a:t>   </a:t>
            </a:r>
            <a:r>
              <a:rPr lang="zh-CN" altLang="en-US" sz="2400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putchar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( )  </a:t>
            </a:r>
            <a:r>
              <a:rPr lang="zh-CN" altLang="en-US" sz="2000" dirty="0">
                <a:solidFill>
                  <a:schemeClr val="bg1"/>
                </a:solidFill>
                <a:ea typeface="宋体" panose="02010600030101010101" pitchFamily="2" charset="-122"/>
              </a:rPr>
              <a:t>含有转义符</a:t>
            </a:r>
            <a:r>
              <a:rPr lang="zh-CN" altLang="en-US" sz="2400" dirty="0">
                <a:solidFill>
                  <a:schemeClr val="bg1"/>
                </a:solidFill>
                <a:ea typeface="宋体" panose="02010600030101010101" pitchFamily="2" charset="-122"/>
              </a:rPr>
              <a:t>* 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/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#include &lt;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stdio.h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 err="1" smtClean="0">
                <a:solidFill>
                  <a:schemeClr val="bg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main()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{  char </a:t>
            </a:r>
            <a:r>
              <a:rPr lang="en-US" altLang="zh-CN" sz="2400" dirty="0" err="1" smtClean="0">
                <a:solidFill>
                  <a:schemeClr val="bg1"/>
                </a:solidFill>
                <a:ea typeface="宋体" panose="02010600030101010101" pitchFamily="2" charset="-122"/>
              </a:rPr>
              <a:t>a,b</a:t>
            </a: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;</a:t>
            </a:r>
            <a:endParaRPr lang="en-US" altLang="zh-CN" sz="2400" dirty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   a='B</a:t>
            </a: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';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   b=67</a:t>
            </a:r>
            <a:r>
              <a:rPr lang="zh-CN" altLang="en-US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；</a:t>
            </a:r>
            <a:endParaRPr lang="en-US" altLang="zh-CN" sz="2400" dirty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putchar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('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\101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'); 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putchar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(a</a:t>
            </a: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);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ea typeface="宋体" panose="02010600030101010101" pitchFamily="2" charset="-122"/>
              </a:rPr>
              <a:t>putchar</a:t>
            </a: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(b</a:t>
            </a: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);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   return 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0;</a:t>
            </a:r>
            <a:endParaRPr lang="en-US" altLang="zh-CN" sz="2400" dirty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09932" name="Text Box 12"/>
          <p:cNvSpPr txBox="1">
            <a:spLocks noChangeArrowheads="1"/>
          </p:cNvSpPr>
          <p:nvPr/>
        </p:nvSpPr>
        <p:spPr bwMode="auto">
          <a:xfrm>
            <a:off x="2657475" y="4532314"/>
            <a:ext cx="2305050" cy="830997"/>
          </a:xfrm>
          <a:prstGeom prst="rect">
            <a:avLst/>
          </a:prstGeom>
          <a:solidFill>
            <a:srgbClr val="000000"/>
          </a:solidFill>
          <a:ln w="38100">
            <a:solidFill>
              <a:srgbClr val="0033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chemeClr val="bg1"/>
                </a:solidFill>
                <a:ea typeface="宋体" panose="02010600030101010101" pitchFamily="2" charset="-122"/>
              </a:rPr>
              <a:t>运行结果：</a:t>
            </a: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ABC             </a:t>
            </a:r>
            <a:endParaRPr lang="en-US" altLang="zh-CN" sz="2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5837013"/>
      </p:ext>
    </p:extLst>
  </p:cSld>
  <p:clrMapOvr>
    <a:masterClrMapping/>
  </p:clrMapOvr>
  <p:transition>
    <p:cover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99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099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99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99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9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9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9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9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8" grpId="0" animBg="1" autoUpdateAnimBg="0"/>
      <p:bldP spid="209929" grpId="0" animBg="1" autoUpdateAnimBg="0"/>
      <p:bldP spid="209930" grpId="0" autoUpdateAnimBg="0"/>
      <p:bldP spid="209931" grpId="0" animBg="1" autoUpdateAnimBg="0"/>
      <p:bldP spid="209932" grpId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Rectangle 4"/>
          <p:cNvSpPr>
            <a:spLocks noChangeArrowheads="1"/>
          </p:cNvSpPr>
          <p:nvPr/>
        </p:nvSpPr>
        <p:spPr bwMode="auto">
          <a:xfrm>
            <a:off x="995363" y="272259"/>
            <a:ext cx="7759700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kumimoji="0" lang="en-US" altLang="zh-CN" sz="3200" b="0" dirty="0" err="1">
                <a:solidFill>
                  <a:schemeClr val="tx1"/>
                </a:solidFill>
                <a:ea typeface="隶书" panose="02010509060101010101" pitchFamily="49" charset="-122"/>
              </a:rPr>
              <a:t>getchar</a:t>
            </a:r>
            <a:r>
              <a:rPr kumimoji="0" lang="en-US" altLang="zh-CN" sz="3200" b="0" dirty="0">
                <a:solidFill>
                  <a:schemeClr val="tx1"/>
                </a:solidFill>
                <a:ea typeface="隶书" panose="02010509060101010101" pitchFamily="49" charset="-122"/>
              </a:rPr>
              <a:t> </a:t>
            </a:r>
            <a:r>
              <a:rPr kumimoji="0" lang="zh-CN" altLang="en-US" sz="2800" dirty="0">
                <a:solidFill>
                  <a:schemeClr val="tx1"/>
                </a:solidFill>
              </a:rPr>
              <a:t>函数（</a:t>
            </a:r>
            <a:r>
              <a:rPr kumimoji="0" lang="zh-CN" altLang="en-US" sz="2800" dirty="0">
                <a:solidFill>
                  <a:srgbClr val="FF0000"/>
                </a:solidFill>
              </a:rPr>
              <a:t>单</a:t>
            </a:r>
            <a:r>
              <a:rPr kumimoji="0" lang="zh-CN" altLang="en-US" sz="2800" dirty="0">
                <a:solidFill>
                  <a:schemeClr val="tx1"/>
                </a:solidFill>
              </a:rPr>
              <a:t>字符</a:t>
            </a:r>
            <a:r>
              <a:rPr kumimoji="0" lang="zh-CN" altLang="en-US" sz="2800" dirty="0">
                <a:solidFill>
                  <a:srgbClr val="FF0000"/>
                </a:solidFill>
              </a:rPr>
              <a:t>输入</a:t>
            </a:r>
            <a:r>
              <a:rPr kumimoji="0" lang="zh-CN" altLang="en-US" sz="2800" dirty="0">
                <a:solidFill>
                  <a:schemeClr val="tx1"/>
                </a:solidFill>
              </a:rPr>
              <a:t>函数）</a:t>
            </a:r>
            <a:r>
              <a:rPr lang="zh-CN" altLang="en-US" sz="2800" dirty="0">
                <a:solidFill>
                  <a:schemeClr val="tx1"/>
                </a:solidFill>
              </a:rPr>
              <a:t> 。</a:t>
            </a:r>
          </a:p>
        </p:txBody>
      </p:sp>
      <p:sp>
        <p:nvSpPr>
          <p:cNvPr id="211976" name="Rectangle 8"/>
          <p:cNvSpPr>
            <a:spLocks noChangeArrowheads="1"/>
          </p:cNvSpPr>
          <p:nvPr/>
        </p:nvSpPr>
        <p:spPr bwMode="auto">
          <a:xfrm>
            <a:off x="2783912" y="986694"/>
            <a:ext cx="6737350" cy="2753704"/>
          </a:xfrm>
          <a:prstGeom prst="rect">
            <a:avLst/>
          </a:prstGeom>
          <a:solidFill>
            <a:srgbClr val="FFEFFB"/>
          </a:solidFill>
          <a:ln w="38100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400" b="0" dirty="0">
                <a:solidFill>
                  <a:srgbClr val="000099"/>
                </a:solidFill>
                <a:ea typeface="宋体" panose="02010600030101010101" pitchFamily="2" charset="-122"/>
              </a:rPr>
              <a:t>格式：  </a:t>
            </a:r>
            <a:r>
              <a:rPr lang="zh-CN" altLang="en-US" sz="2400" b="0" dirty="0" smtClean="0">
                <a:solidFill>
                  <a:srgbClr val="000099"/>
                </a:solidFill>
                <a:ea typeface="宋体" panose="02010600030101010101" pitchFamily="2" charset="-122"/>
              </a:rPr>
              <a:t>变量</a:t>
            </a:r>
            <a:r>
              <a:rPr lang="en-US" altLang="zh-CN" sz="2400" b="0" dirty="0" smtClean="0">
                <a:solidFill>
                  <a:srgbClr val="000099"/>
                </a:solidFill>
                <a:ea typeface="宋体" panose="02010600030101010101" pitchFamily="2" charset="-122"/>
              </a:rPr>
              <a:t>=</a:t>
            </a:r>
            <a:r>
              <a:rPr lang="en-US" altLang="zh-CN" sz="2400" b="0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getchar</a:t>
            </a:r>
            <a:r>
              <a:rPr lang="en-US" altLang="zh-CN" sz="2400" b="0" dirty="0">
                <a:solidFill>
                  <a:srgbClr val="FF0000"/>
                </a:solidFill>
                <a:ea typeface="宋体" panose="02010600030101010101" pitchFamily="2" charset="-122"/>
              </a:rPr>
              <a:t>( )</a:t>
            </a:r>
            <a:r>
              <a:rPr lang="en-US" altLang="zh-CN" sz="2400" b="0" dirty="0">
                <a:solidFill>
                  <a:srgbClr val="000099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400" b="0" dirty="0">
                <a:solidFill>
                  <a:srgbClr val="FF0000"/>
                </a:solidFill>
                <a:ea typeface="宋体" panose="02010600030101010101" pitchFamily="2" charset="-122"/>
              </a:rPr>
              <a:t>；</a:t>
            </a:r>
            <a:r>
              <a:rPr lang="zh-CN" altLang="en-US" sz="2400" b="0" dirty="0">
                <a:solidFill>
                  <a:srgbClr val="000099"/>
                </a:solidFill>
                <a:ea typeface="宋体" panose="02010600030101010101" pitchFamily="2" charset="-122"/>
              </a:rPr>
              <a:t>          </a:t>
            </a:r>
            <a:endParaRPr lang="zh-CN" altLang="en-US" sz="800" b="0" dirty="0">
              <a:solidFill>
                <a:srgbClr val="000099"/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400" b="0" dirty="0">
                <a:solidFill>
                  <a:srgbClr val="000099"/>
                </a:solidFill>
                <a:ea typeface="宋体" panose="02010600030101010101" pitchFamily="2" charset="-122"/>
              </a:rPr>
              <a:t>强调：输入单个字符后，</a:t>
            </a:r>
            <a:r>
              <a:rPr lang="zh-CN" altLang="en-US" sz="2400" b="0" dirty="0">
                <a:solidFill>
                  <a:srgbClr val="FF0000"/>
                </a:solidFill>
                <a:ea typeface="宋体" panose="02010600030101010101" pitchFamily="2" charset="-122"/>
              </a:rPr>
              <a:t>必须按一次回车</a:t>
            </a:r>
            <a:r>
              <a:rPr lang="zh-CN" altLang="en-US" sz="2400" b="0" dirty="0">
                <a:solidFill>
                  <a:srgbClr val="000099"/>
                </a:solidFill>
                <a:ea typeface="宋体" panose="02010600030101010101" pitchFamily="2" charset="-122"/>
              </a:rPr>
              <a:t>，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zh-CN" altLang="en-US" sz="2400" b="0" dirty="0">
                <a:solidFill>
                  <a:srgbClr val="000099"/>
                </a:solidFill>
                <a:ea typeface="宋体" panose="02010600030101010101" pitchFamily="2" charset="-122"/>
              </a:rPr>
              <a:t>            计算机才接受输入的字符。</a:t>
            </a:r>
            <a:endParaRPr lang="en-US" altLang="zh-CN" sz="2400" b="0" dirty="0">
              <a:solidFill>
                <a:srgbClr val="000099"/>
              </a:solidFill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sz="2400" b="0" dirty="0" smtClean="0">
                <a:solidFill>
                  <a:srgbClr val="000099"/>
                </a:solidFill>
                <a:ea typeface="宋体" panose="02010600030101010101" pitchFamily="2" charset="-122"/>
              </a:rPr>
              <a:t>           </a:t>
            </a:r>
            <a:r>
              <a:rPr lang="zh-CN" altLang="zh-CN" sz="2400" b="0" dirty="0" smtClean="0">
                <a:solidFill>
                  <a:srgbClr val="000099"/>
                </a:solidFill>
                <a:ea typeface="宋体" panose="02010600030101010101" pitchFamily="2" charset="-122"/>
              </a:rPr>
              <a:t>只</a:t>
            </a:r>
            <a:r>
              <a:rPr lang="zh-CN" altLang="zh-CN" sz="2400" b="0" dirty="0">
                <a:solidFill>
                  <a:srgbClr val="000099"/>
                </a:solidFill>
                <a:ea typeface="宋体" panose="02010600030101010101" pitchFamily="2" charset="-122"/>
              </a:rPr>
              <a:t>读取一个字符。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sz="2400" b="0" dirty="0" smtClean="0">
                <a:solidFill>
                  <a:srgbClr val="000099"/>
                </a:solidFill>
                <a:ea typeface="宋体" panose="02010600030101010101" pitchFamily="2" charset="-122"/>
              </a:rPr>
              <a:t>            </a:t>
            </a:r>
            <a:r>
              <a:rPr lang="zh-CN" altLang="zh-CN" sz="2400" b="0" dirty="0" smtClean="0">
                <a:solidFill>
                  <a:srgbClr val="000099"/>
                </a:solidFill>
                <a:ea typeface="宋体" panose="02010600030101010101" pitchFamily="2" charset="-122"/>
              </a:rPr>
              <a:t>该</a:t>
            </a:r>
            <a:r>
              <a:rPr lang="zh-CN" altLang="zh-CN" sz="2400" b="0" dirty="0">
                <a:solidFill>
                  <a:srgbClr val="000099"/>
                </a:solidFill>
                <a:ea typeface="宋体" panose="02010600030101010101" pitchFamily="2" charset="-122"/>
              </a:rPr>
              <a:t>字符可赋给字符变量、整型变量或作为表达式的一部分</a:t>
            </a:r>
            <a:r>
              <a:rPr lang="zh-CN" altLang="zh-CN" sz="2400" b="0" dirty="0" smtClean="0">
                <a:solidFill>
                  <a:srgbClr val="000099"/>
                </a:solidFill>
                <a:ea typeface="宋体" panose="02010600030101010101" pitchFamily="2" charset="-122"/>
              </a:rPr>
              <a:t>。</a:t>
            </a:r>
            <a:endParaRPr lang="zh-CN" altLang="en-US" sz="2400" b="0" dirty="0">
              <a:solidFill>
                <a:srgbClr val="000099"/>
              </a:solidFill>
              <a:ea typeface="宋体" panose="02010600030101010101" pitchFamily="2" charset="-122"/>
            </a:endParaRPr>
          </a:p>
        </p:txBody>
      </p:sp>
      <p:sp>
        <p:nvSpPr>
          <p:cNvPr id="211977" name="Text Box 9"/>
          <p:cNvSpPr txBox="1">
            <a:spLocks noChangeArrowheads="1"/>
          </p:cNvSpPr>
          <p:nvPr/>
        </p:nvSpPr>
        <p:spPr bwMode="auto">
          <a:xfrm>
            <a:off x="6783389" y="5959785"/>
            <a:ext cx="3654425" cy="4984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200">
                <a:solidFill>
                  <a:srgbClr val="FF0000"/>
                </a:solidFill>
                <a:ea typeface="宋体" panose="02010600030101010101" pitchFamily="2" charset="-122"/>
              </a:rPr>
              <a:t># include &lt;stdio.h&gt;</a:t>
            </a:r>
            <a:r>
              <a:rPr lang="zh-CN" altLang="en-US" sz="2200">
                <a:solidFill>
                  <a:srgbClr val="FF0000"/>
                </a:solidFill>
                <a:ea typeface="宋体" panose="02010600030101010101" pitchFamily="2" charset="-122"/>
              </a:rPr>
              <a:t>不能少！</a:t>
            </a:r>
          </a:p>
        </p:txBody>
      </p:sp>
      <p:sp>
        <p:nvSpPr>
          <p:cNvPr id="211978" name="AutoShape 10"/>
          <p:cNvSpPr>
            <a:spLocks noChangeArrowheads="1"/>
          </p:cNvSpPr>
          <p:nvPr/>
        </p:nvSpPr>
        <p:spPr bwMode="auto">
          <a:xfrm>
            <a:off x="6286500" y="5951847"/>
            <a:ext cx="381000" cy="381000"/>
          </a:xfrm>
          <a:prstGeom prst="star5">
            <a:avLst/>
          </a:prstGeom>
          <a:gradFill rotWithShape="0">
            <a:gsLst>
              <a:gs pos="0">
                <a:srgbClr val="F8EB3E">
                  <a:gamma/>
                  <a:shade val="46275"/>
                  <a:invGamma/>
                </a:srgbClr>
              </a:gs>
              <a:gs pos="50000">
                <a:srgbClr val="F8EB3E"/>
              </a:gs>
              <a:gs pos="100000">
                <a:srgbClr val="F8EB3E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11979" name="Text Box 11"/>
          <p:cNvSpPr txBox="1">
            <a:spLocks noChangeArrowheads="1"/>
          </p:cNvSpPr>
          <p:nvPr/>
        </p:nvSpPr>
        <p:spPr bwMode="auto">
          <a:xfrm>
            <a:off x="2853408" y="3798010"/>
            <a:ext cx="2603598" cy="3046988"/>
          </a:xfrm>
          <a:prstGeom prst="rect">
            <a:avLst/>
          </a:prstGeom>
          <a:solidFill>
            <a:srgbClr val="0033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/*</a:t>
            </a:r>
            <a:r>
              <a:rPr lang="zh-CN" altLang="en-US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例</a:t>
            </a: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*/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#include &lt;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stdio.h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&gt;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 err="1" smtClean="0">
                <a:solidFill>
                  <a:schemeClr val="bg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main()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{  char  c;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   c=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getchar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( );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putchar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(c</a:t>
            </a: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);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   return 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0;</a:t>
            </a:r>
            <a:endParaRPr lang="en-US" altLang="zh-CN" sz="2400" dirty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7521012" y="4089094"/>
            <a:ext cx="2000250" cy="1225550"/>
          </a:xfrm>
          <a:prstGeom prst="rect">
            <a:avLst/>
          </a:prstGeom>
          <a:solidFill>
            <a:srgbClr val="000000"/>
          </a:solidFill>
          <a:ln w="38100">
            <a:solidFill>
              <a:srgbClr val="0033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chemeClr val="bg1"/>
                </a:solidFill>
                <a:ea typeface="宋体" panose="02010600030101010101" pitchFamily="2" charset="-122"/>
              </a:rPr>
              <a:t>运行结果：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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endParaRPr lang="en-US" altLang="zh-CN" sz="2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4281229"/>
      </p:ext>
    </p:extLst>
  </p:cSld>
  <p:clrMapOvr>
    <a:masterClrMapping/>
  </p:clrMapOvr>
  <p:transition>
    <p:cover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119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19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19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1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1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6" grpId="0" animBg="1" autoUpdateAnimBg="0"/>
      <p:bldP spid="211977" grpId="0" animBg="1" autoUpdateAnimBg="0"/>
      <p:bldP spid="211979" grpId="0" animBg="1" autoUpdateAnimBg="0"/>
      <p:bldP spid="20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92" name="Picture 4" descr="C:\Program Files\Common Files\Microsoft Shared\Clipart\cagcat50\BD00028_.WMF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1" y="3170901"/>
            <a:ext cx="1649413" cy="171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3" name="Oval 5"/>
          <p:cNvSpPr>
            <a:spLocks noChangeArrowheads="1"/>
          </p:cNvSpPr>
          <p:nvPr/>
        </p:nvSpPr>
        <p:spPr bwMode="auto">
          <a:xfrm>
            <a:off x="3352800" y="4598747"/>
            <a:ext cx="1447800" cy="134165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scene3d>
            <a:camera prst="legacyPerspectiveFront">
              <a:rot lat="20099999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 b="1" dirty="0" smtClean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保留字    </a:t>
            </a:r>
            <a:endParaRPr lang="zh-CN" altLang="en-US" sz="2800" b="1" dirty="0">
              <a:solidFill>
                <a:schemeClr val="bg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4694" name="Line 6"/>
          <p:cNvSpPr>
            <a:spLocks noChangeShapeType="1"/>
          </p:cNvSpPr>
          <p:nvPr/>
        </p:nvSpPr>
        <p:spPr bwMode="auto">
          <a:xfrm flipV="1">
            <a:off x="4953000" y="4085300"/>
            <a:ext cx="2514600" cy="99060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 type="triangle" w="med" len="med"/>
          </a:ln>
          <a:effectLst/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000000"/>
            </a:extrusionClr>
            <a:contourClr>
              <a:srgbClr val="00000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r>
              <a:rPr lang="en-US" altLang="zh-CN" dirty="0" smtClean="0"/>
              <a:t>                 </a:t>
            </a:r>
            <a:endParaRPr lang="zh-CN" altLang="en-US" dirty="0"/>
          </a:p>
        </p:txBody>
      </p:sp>
      <p:sp>
        <p:nvSpPr>
          <p:cNvPr id="114698" name="Line 10"/>
          <p:cNvSpPr>
            <a:spLocks noChangeShapeType="1"/>
          </p:cNvSpPr>
          <p:nvPr/>
        </p:nvSpPr>
        <p:spPr bwMode="auto">
          <a:xfrm>
            <a:off x="9091615" y="4185"/>
            <a:ext cx="1576388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612490" y="875378"/>
            <a:ext cx="9566787" cy="2531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339933"/>
              </a:buClr>
              <a:buSzPct val="120000"/>
              <a:buFont typeface="Wingdings" panose="05000000000000000000" pitchFamily="2" charset="2"/>
              <a:buChar char="«"/>
            </a:pPr>
            <a:r>
              <a:rPr lang="zh-CN" altLang="en-US" sz="2800" dirty="0">
                <a:solidFill>
                  <a:schemeClr val="tx1"/>
                </a:solidFill>
                <a:latin typeface="隶书" panose="02010509060101010101" pitchFamily="49" charset="-122"/>
              </a:rPr>
              <a:t>标识符</a:t>
            </a:r>
          </a:p>
          <a:p>
            <a:pPr lvl="2" eaLnBrk="1" hangingPunct="1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400" dirty="0" smtClean="0">
                <a:latin typeface="隶书" panose="02010509060101010101" pitchFamily="49" charset="-122"/>
              </a:rPr>
              <a:t>在</a:t>
            </a:r>
            <a:r>
              <a:rPr lang="en-US" altLang="zh-CN" sz="2400" dirty="0">
                <a:latin typeface="隶书" panose="02010509060101010101" pitchFamily="49" charset="-122"/>
              </a:rPr>
              <a:t>C</a:t>
            </a:r>
            <a:r>
              <a:rPr lang="zh-CN" altLang="en-US" sz="2400" dirty="0">
                <a:latin typeface="隶书" panose="02010509060101010101" pitchFamily="49" charset="-122"/>
              </a:rPr>
              <a:t>语言中，大小写字母不等效。因此，</a:t>
            </a:r>
            <a:r>
              <a:rPr lang="en-US" altLang="zh-CN" sz="2400" dirty="0">
                <a:latin typeface="隶书" panose="02010509060101010101" pitchFamily="49" charset="-122"/>
              </a:rPr>
              <a:t>a</a:t>
            </a:r>
            <a:r>
              <a:rPr lang="zh-CN" altLang="en-US" sz="2400" dirty="0">
                <a:latin typeface="隶书" panose="02010509060101010101" pitchFamily="49" charset="-122"/>
              </a:rPr>
              <a:t>和</a:t>
            </a:r>
            <a:r>
              <a:rPr lang="en-US" altLang="zh-CN" sz="2400" dirty="0">
                <a:latin typeface="隶书" panose="02010509060101010101" pitchFamily="49" charset="-122"/>
              </a:rPr>
              <a:t>A</a:t>
            </a:r>
            <a:r>
              <a:rPr lang="zh-CN" altLang="en-US" sz="2400" dirty="0">
                <a:latin typeface="隶书" panose="02010509060101010101" pitchFamily="49" charset="-122"/>
              </a:rPr>
              <a:t>，</a:t>
            </a:r>
            <a:r>
              <a:rPr lang="en-US" altLang="zh-CN" sz="2400" dirty="0">
                <a:latin typeface="隶书" panose="02010509060101010101" pitchFamily="49" charset="-122"/>
              </a:rPr>
              <a:t>I</a:t>
            </a:r>
            <a:r>
              <a:rPr lang="zh-CN" altLang="en-US" sz="2400" dirty="0">
                <a:latin typeface="隶书" panose="02010509060101010101" pitchFamily="49" charset="-122"/>
              </a:rPr>
              <a:t>和</a:t>
            </a:r>
            <a:r>
              <a:rPr lang="en-US" altLang="zh-CN" sz="2400" dirty="0" err="1">
                <a:latin typeface="隶书" panose="02010509060101010101" pitchFamily="49" charset="-122"/>
              </a:rPr>
              <a:t>i</a:t>
            </a:r>
            <a:r>
              <a:rPr lang="zh-CN" altLang="en-US" sz="2400" dirty="0">
                <a:latin typeface="隶书" panose="02010509060101010101" pitchFamily="49" charset="-122"/>
              </a:rPr>
              <a:t>，</a:t>
            </a:r>
            <a:r>
              <a:rPr lang="en-US" altLang="zh-CN" sz="2400" dirty="0">
                <a:latin typeface="隶书" panose="02010509060101010101" pitchFamily="49" charset="-122"/>
              </a:rPr>
              <a:t>Sum</a:t>
            </a:r>
            <a:r>
              <a:rPr lang="zh-CN" altLang="en-US" sz="2400" dirty="0">
                <a:latin typeface="隶书" panose="02010509060101010101" pitchFamily="49" charset="-122"/>
              </a:rPr>
              <a:t>和</a:t>
            </a:r>
            <a:r>
              <a:rPr lang="en-US" altLang="zh-CN" sz="2400" dirty="0">
                <a:latin typeface="隶书" panose="02010509060101010101" pitchFamily="49" charset="-122"/>
              </a:rPr>
              <a:t>sum</a:t>
            </a:r>
            <a:r>
              <a:rPr lang="zh-CN" altLang="en-US" sz="2400" dirty="0">
                <a:latin typeface="隶书" panose="02010509060101010101" pitchFamily="49" charset="-122"/>
              </a:rPr>
              <a:t>，分别是两个不同的标识符</a:t>
            </a:r>
            <a:r>
              <a:rPr lang="zh-CN" altLang="en-US" sz="2400" dirty="0" smtClean="0">
                <a:latin typeface="隶书" panose="02010509060101010101" pitchFamily="49" charset="-122"/>
              </a:rPr>
              <a:t>。</a:t>
            </a:r>
            <a:r>
              <a:rPr lang="zh-CN" altLang="en-US" sz="2800" dirty="0" smtClean="0">
                <a:latin typeface="楷体_GB2312" pitchFamily="49" charset="-122"/>
              </a:rPr>
              <a:t>。</a:t>
            </a:r>
            <a:endParaRPr lang="zh-CN" altLang="en-US" sz="2800" dirty="0">
              <a:latin typeface="楷体_GB2312" pitchFamily="49" charset="-122"/>
            </a:endParaRPr>
          </a:p>
          <a:p>
            <a:pPr lvl="2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楷体_GB2312" pitchFamily="49" charset="-122"/>
              </a:rPr>
              <a:t>用户自定义的标识符不能与保留字</a:t>
            </a:r>
            <a:r>
              <a:rPr lang="en-US" altLang="zh-CN" sz="2400" dirty="0">
                <a:latin typeface="楷体_GB2312" pitchFamily="49" charset="-122"/>
              </a:rPr>
              <a:t>(</a:t>
            </a:r>
            <a:r>
              <a:rPr lang="zh-CN" altLang="en-US" sz="2400" dirty="0">
                <a:latin typeface="楷体_GB2312" pitchFamily="49" charset="-122"/>
              </a:rPr>
              <a:t>关键字</a:t>
            </a:r>
            <a:r>
              <a:rPr lang="en-US" altLang="zh-CN" sz="2400" dirty="0">
                <a:latin typeface="楷体_GB2312" pitchFamily="49" charset="-122"/>
              </a:rPr>
              <a:t>)</a:t>
            </a:r>
            <a:r>
              <a:rPr lang="zh-CN" altLang="en-US" sz="2400" dirty="0" smtClean="0">
                <a:latin typeface="楷体_GB2312" pitchFamily="49" charset="-122"/>
              </a:rPr>
              <a:t>同名</a:t>
            </a:r>
            <a:endParaRPr lang="zh-CN" altLang="en-US" sz="2400" dirty="0">
              <a:solidFill>
                <a:srgbClr val="FF0000"/>
              </a:solidFill>
              <a:latin typeface="隶书" panose="02010509060101010101" pitchFamily="49" charset="-122"/>
            </a:endParaRPr>
          </a:p>
        </p:txBody>
      </p:sp>
      <p:sp>
        <p:nvSpPr>
          <p:cNvPr id="13" name="MH_Title_1"/>
          <p:cNvSpPr/>
          <p:nvPr>
            <p:custDataLst>
              <p:tags r:id="rId1"/>
            </p:custDataLst>
          </p:nvPr>
        </p:nvSpPr>
        <p:spPr>
          <a:xfrm>
            <a:off x="1047135" y="285997"/>
            <a:ext cx="4483510" cy="403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格式：数据类型  变量名； </a:t>
            </a:r>
          </a:p>
        </p:txBody>
      </p:sp>
    </p:spTree>
    <p:extLst>
      <p:ext uri="{BB962C8B-B14F-4D97-AF65-F5344CB8AC3E}">
        <p14:creationId xmlns:p14="http://schemas.microsoft.com/office/powerpoint/2010/main" val="961379562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1356520" y="176215"/>
            <a:ext cx="7759700" cy="146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3200" dirty="0" smtClean="0">
                <a:solidFill>
                  <a:schemeClr val="tx1"/>
                </a:solidFill>
                <a:latin typeface="Arial" panose="020B0604020202020204" pitchFamily="34" charset="0"/>
              </a:rPr>
              <a:t>格式</a:t>
            </a:r>
            <a:r>
              <a:rPr lang="zh-CN" alt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输入与输出</a:t>
            </a:r>
            <a:endParaRPr lang="zh-CN" altLang="en-US" sz="3200" dirty="0">
              <a:solidFill>
                <a:schemeClr val="tx1"/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lang="en-US" altLang="zh-CN" sz="2800" dirty="0" err="1">
                <a:solidFill>
                  <a:schemeClr val="tx1"/>
                </a:solidFill>
              </a:rPr>
              <a:t>printf</a:t>
            </a:r>
            <a:r>
              <a:rPr lang="zh-CN" altLang="en-US" sz="2800" dirty="0">
                <a:solidFill>
                  <a:schemeClr val="tx1"/>
                </a:solidFill>
              </a:rPr>
              <a:t>函数（格式</a:t>
            </a:r>
            <a:r>
              <a:rPr lang="zh-CN" altLang="en-US" sz="2800" dirty="0">
                <a:solidFill>
                  <a:srgbClr val="FF0000"/>
                </a:solidFill>
              </a:rPr>
              <a:t>输出</a:t>
            </a:r>
            <a:r>
              <a:rPr lang="zh-CN" altLang="en-US" sz="2800" dirty="0">
                <a:solidFill>
                  <a:schemeClr val="tx1"/>
                </a:solidFill>
              </a:rPr>
              <a:t>函数）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en-US" altLang="zh-CN" sz="2400" dirty="0" err="1">
                <a:solidFill>
                  <a:schemeClr val="tx1"/>
                </a:solidFill>
              </a:rPr>
              <a:t>printf</a:t>
            </a:r>
            <a:r>
              <a:rPr lang="zh-CN" altLang="en-US" sz="2400" dirty="0">
                <a:solidFill>
                  <a:schemeClr val="tx1"/>
                </a:solidFill>
              </a:rPr>
              <a:t>函数的一般格式</a:t>
            </a:r>
          </a:p>
        </p:txBody>
      </p:sp>
      <p:sp>
        <p:nvSpPr>
          <p:cNvPr id="214024" name="Rectangle 8"/>
          <p:cNvSpPr>
            <a:spLocks noChangeArrowheads="1"/>
          </p:cNvSpPr>
          <p:nvPr/>
        </p:nvSpPr>
        <p:spPr bwMode="auto">
          <a:xfrm>
            <a:off x="2574925" y="2058989"/>
            <a:ext cx="6737350" cy="763587"/>
          </a:xfrm>
          <a:prstGeom prst="rect">
            <a:avLst/>
          </a:prstGeom>
          <a:solidFill>
            <a:srgbClr val="FFEFFB"/>
          </a:solidFill>
          <a:ln w="38100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2400" b="0" dirty="0">
                <a:solidFill>
                  <a:srgbClr val="000099"/>
                </a:solidFill>
                <a:ea typeface="宋体" panose="02010600030101010101" pitchFamily="2" charset="-122"/>
              </a:rPr>
              <a:t>格式： </a:t>
            </a:r>
            <a:r>
              <a:rPr lang="en-US" altLang="zh-CN" sz="2400" b="0" dirty="0" err="1">
                <a:solidFill>
                  <a:srgbClr val="FF0000"/>
                </a:solidFill>
                <a:ea typeface="宋体" panose="02010600030101010101" pitchFamily="2" charset="-122"/>
              </a:rPr>
              <a:t>printf</a:t>
            </a:r>
            <a:r>
              <a:rPr lang="en-US" altLang="zh-CN" sz="2400" b="0" dirty="0">
                <a:solidFill>
                  <a:srgbClr val="FF0000"/>
                </a:solidFill>
                <a:ea typeface="宋体" panose="02010600030101010101" pitchFamily="2" charset="-122"/>
              </a:rPr>
              <a:t>( </a:t>
            </a:r>
            <a:r>
              <a:rPr lang="zh-CN" altLang="en-US" sz="2000" b="0" dirty="0">
                <a:solidFill>
                  <a:srgbClr val="0033CC"/>
                </a:solidFill>
                <a:ea typeface="宋体" panose="02010600030101010101" pitchFamily="2" charset="-122"/>
              </a:rPr>
              <a:t>格式控制</a:t>
            </a:r>
            <a:r>
              <a:rPr lang="zh-CN" altLang="en-US" sz="2400" b="0" dirty="0">
                <a:solidFill>
                  <a:srgbClr val="FF0000"/>
                </a:solidFill>
                <a:ea typeface="宋体" panose="02010600030101010101" pitchFamily="2" charset="-122"/>
              </a:rPr>
              <a:t>，</a:t>
            </a:r>
            <a:r>
              <a:rPr lang="zh-CN" altLang="en-US" sz="2000" b="0" dirty="0">
                <a:solidFill>
                  <a:srgbClr val="0033CC"/>
                </a:solidFill>
                <a:ea typeface="宋体" panose="02010600030101010101" pitchFamily="2" charset="-122"/>
              </a:rPr>
              <a:t>输出表列</a:t>
            </a:r>
            <a:r>
              <a:rPr lang="en-US" altLang="zh-CN" sz="2400" b="0" dirty="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r>
              <a:rPr lang="zh-CN" altLang="en-US" sz="2400" b="0" dirty="0">
                <a:solidFill>
                  <a:srgbClr val="FF0000"/>
                </a:solidFill>
                <a:ea typeface="宋体" panose="02010600030101010101" pitchFamily="2" charset="-122"/>
              </a:rPr>
              <a:t>；</a:t>
            </a:r>
          </a:p>
          <a:p>
            <a:pPr lvl="2" eaLnBrk="1" hangingPunct="1">
              <a:lnSpc>
                <a:spcPct val="130000"/>
              </a:lnSpc>
              <a:spcBef>
                <a:spcPct val="0"/>
              </a:spcBef>
            </a:pPr>
            <a:endParaRPr lang="en-US" altLang="zh-CN" sz="800" b="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14025" name="Rectangle 9"/>
          <p:cNvSpPr>
            <a:spLocks noChangeArrowheads="1"/>
          </p:cNvSpPr>
          <p:nvPr/>
        </p:nvSpPr>
        <p:spPr bwMode="auto">
          <a:xfrm>
            <a:off x="2179638" y="2952751"/>
            <a:ext cx="7994650" cy="225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zh-CN" sz="2000" dirty="0">
                <a:solidFill>
                  <a:schemeClr val="tx1"/>
                </a:solidFill>
              </a:rPr>
              <a:t>格式控制：</a:t>
            </a:r>
            <a:r>
              <a:rPr lang="zh-CN" altLang="en-US" sz="2000" dirty="0">
                <a:solidFill>
                  <a:schemeClr val="tx1"/>
                </a:solidFill>
              </a:rPr>
              <a:t>用双引号括起来的字符串，</a:t>
            </a:r>
            <a:r>
              <a:rPr lang="zh-CN" altLang="zh-CN" sz="2000" dirty="0">
                <a:solidFill>
                  <a:schemeClr val="tx1"/>
                </a:solidFill>
              </a:rPr>
              <a:t>包含两种信息</a:t>
            </a:r>
          </a:p>
          <a:p>
            <a:pPr lvl="4" eaLnBrk="1" hangingPunct="1">
              <a:spcBef>
                <a:spcPct val="20000"/>
              </a:spcBef>
              <a:buClr>
                <a:srgbClr val="FF00FF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chemeClr val="tx1"/>
                </a:solidFill>
              </a:rPr>
              <a:t>格式说明：</a:t>
            </a:r>
            <a:r>
              <a:rPr lang="en-US" altLang="zh-CN" sz="2400" dirty="0">
                <a:solidFill>
                  <a:schemeClr val="tx1"/>
                </a:solidFill>
              </a:rPr>
              <a:t>%</a:t>
            </a:r>
            <a:r>
              <a:rPr lang="en-US" altLang="zh-CN" sz="2400" dirty="0">
                <a:solidFill>
                  <a:srgbClr val="FF0000"/>
                </a:solidFill>
              </a:rPr>
              <a:t>[</a:t>
            </a:r>
            <a:r>
              <a:rPr lang="zh-CN" altLang="en-US" sz="2400" dirty="0">
                <a:solidFill>
                  <a:srgbClr val="FF0000"/>
                </a:solidFill>
              </a:rPr>
              <a:t>修饰符</a:t>
            </a:r>
            <a:r>
              <a:rPr lang="en-US" altLang="zh-CN" sz="2400" dirty="0">
                <a:solidFill>
                  <a:srgbClr val="FF0000"/>
                </a:solidFill>
              </a:rPr>
              <a:t>]</a:t>
            </a:r>
            <a:r>
              <a:rPr lang="zh-CN" altLang="en-US" sz="2400" dirty="0">
                <a:solidFill>
                  <a:schemeClr val="tx1"/>
                </a:solidFill>
              </a:rPr>
              <a:t>格式字符</a:t>
            </a:r>
            <a:r>
              <a:rPr lang="zh-CN" altLang="en-US" sz="2000" dirty="0">
                <a:solidFill>
                  <a:schemeClr val="tx1"/>
                </a:solidFill>
              </a:rPr>
              <a:t>，指定输出格式</a:t>
            </a:r>
          </a:p>
          <a:p>
            <a:pPr lvl="4" eaLnBrk="1" hangingPunct="1">
              <a:spcBef>
                <a:spcPct val="20000"/>
              </a:spcBef>
              <a:buClr>
                <a:srgbClr val="FF00FF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chemeClr val="tx1"/>
                </a:solidFill>
              </a:rPr>
              <a:t>普通字符：原样输出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zh-CN" sz="2000" dirty="0">
                <a:solidFill>
                  <a:schemeClr val="tx1"/>
                </a:solidFill>
              </a:rPr>
              <a:t>输出表列：要输出的数据，</a:t>
            </a:r>
            <a:r>
              <a:rPr lang="zh-CN" altLang="en-US" sz="2000" dirty="0">
                <a:solidFill>
                  <a:schemeClr val="tx1"/>
                </a:solidFill>
              </a:rPr>
              <a:t>可以是变量或表达式，</a:t>
            </a:r>
            <a:r>
              <a:rPr lang="zh-CN" altLang="zh-CN" sz="2000" dirty="0">
                <a:solidFill>
                  <a:schemeClr val="tx1"/>
                </a:solidFill>
              </a:rPr>
              <a:t>可以没有，多个时以“,”分隔）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14026" name="Rectangle 10"/>
          <p:cNvSpPr>
            <a:spLocks noChangeArrowheads="1"/>
          </p:cNvSpPr>
          <p:nvPr/>
        </p:nvSpPr>
        <p:spPr bwMode="auto">
          <a:xfrm>
            <a:off x="4205289" y="5257800"/>
            <a:ext cx="5456237" cy="1238250"/>
          </a:xfrm>
          <a:prstGeom prst="rect">
            <a:avLst/>
          </a:prstGeom>
          <a:solidFill>
            <a:srgbClr val="FFEFFB"/>
          </a:solidFill>
          <a:ln w="38100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2400" b="0">
                <a:solidFill>
                  <a:srgbClr val="000099"/>
                </a:solidFill>
                <a:ea typeface="宋体" panose="02010600030101010101" pitchFamily="2" charset="-122"/>
              </a:rPr>
              <a:t>例： 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printf( </a:t>
            </a:r>
            <a:r>
              <a:rPr lang="en-US" altLang="zh-CN" sz="2000">
                <a:solidFill>
                  <a:srgbClr val="0033CC"/>
                </a:solidFill>
                <a:ea typeface="宋体" panose="02010600030101010101" pitchFamily="2" charset="-122"/>
              </a:rPr>
              <a:t>“%d %d”</a:t>
            </a:r>
            <a:r>
              <a:rPr lang="zh-CN" altLang="en-US" sz="2400">
                <a:solidFill>
                  <a:srgbClr val="FF000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000">
                <a:solidFill>
                  <a:srgbClr val="33CC33"/>
                </a:solidFill>
                <a:ea typeface="宋体" panose="02010600030101010101" pitchFamily="2" charset="-122"/>
              </a:rPr>
              <a:t>a,b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r>
              <a:rPr lang="zh-CN" altLang="en-US" sz="2400">
                <a:solidFill>
                  <a:srgbClr val="FF0000"/>
                </a:solidFill>
                <a:ea typeface="宋体" panose="02010600030101010101" pitchFamily="2" charset="-122"/>
              </a:rPr>
              <a:t>；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2400">
                <a:solidFill>
                  <a:srgbClr val="FF0000"/>
                </a:solidFill>
                <a:ea typeface="宋体" panose="02010600030101010101" pitchFamily="2" charset="-122"/>
              </a:rPr>
              <a:t>         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printf( </a:t>
            </a:r>
            <a:r>
              <a:rPr lang="en-US" altLang="zh-CN" sz="2000">
                <a:solidFill>
                  <a:srgbClr val="0033CC"/>
                </a:solidFill>
                <a:ea typeface="宋体" panose="02010600030101010101" pitchFamily="2" charset="-122"/>
              </a:rPr>
              <a:t>“</a:t>
            </a:r>
            <a:r>
              <a:rPr lang="en-US" altLang="zh-CN" sz="2000">
                <a:solidFill>
                  <a:srgbClr val="FF9900"/>
                </a:solidFill>
                <a:ea typeface="宋体" panose="02010600030101010101" pitchFamily="2" charset="-122"/>
              </a:rPr>
              <a:t>a=</a:t>
            </a:r>
            <a:r>
              <a:rPr lang="en-US" altLang="zh-CN" sz="2000">
                <a:solidFill>
                  <a:srgbClr val="0033CC"/>
                </a:solidFill>
                <a:ea typeface="宋体" panose="02010600030101010101" pitchFamily="2" charset="-122"/>
              </a:rPr>
              <a:t>%d  </a:t>
            </a:r>
            <a:r>
              <a:rPr lang="en-US" altLang="zh-CN" sz="2000">
                <a:solidFill>
                  <a:srgbClr val="FF9900"/>
                </a:solidFill>
                <a:ea typeface="宋体" panose="02010600030101010101" pitchFamily="2" charset="-122"/>
              </a:rPr>
              <a:t>b=</a:t>
            </a:r>
            <a:r>
              <a:rPr lang="en-US" altLang="zh-CN" sz="2000">
                <a:solidFill>
                  <a:srgbClr val="0033CC"/>
                </a:solidFill>
                <a:ea typeface="宋体" panose="02010600030101010101" pitchFamily="2" charset="-122"/>
              </a:rPr>
              <a:t> %d</a:t>
            </a: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</a:rPr>
              <a:t>\n</a:t>
            </a:r>
            <a:r>
              <a:rPr lang="en-US" altLang="zh-CN" sz="2000">
                <a:solidFill>
                  <a:srgbClr val="0033CC"/>
                </a:solidFill>
                <a:ea typeface="宋体" panose="02010600030101010101" pitchFamily="2" charset="-122"/>
              </a:rPr>
              <a:t>”</a:t>
            </a:r>
            <a:r>
              <a:rPr lang="zh-CN" altLang="en-US" sz="2400">
                <a:solidFill>
                  <a:srgbClr val="FF000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000">
                <a:solidFill>
                  <a:srgbClr val="33CC33"/>
                </a:solidFill>
                <a:ea typeface="宋体" panose="02010600030101010101" pitchFamily="2" charset="-122"/>
              </a:rPr>
              <a:t>a,b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r>
              <a:rPr lang="zh-CN" altLang="en-US" sz="2400">
                <a:solidFill>
                  <a:srgbClr val="FF0000"/>
                </a:solidFill>
                <a:ea typeface="宋体" panose="02010600030101010101" pitchFamily="2" charset="-122"/>
              </a:rPr>
              <a:t>；</a:t>
            </a:r>
          </a:p>
          <a:p>
            <a:pPr lvl="2" eaLnBrk="1" hangingPunct="1">
              <a:lnSpc>
                <a:spcPct val="130000"/>
              </a:lnSpc>
              <a:spcBef>
                <a:spcPct val="0"/>
              </a:spcBef>
            </a:pPr>
            <a:endParaRPr lang="en-US" altLang="zh-CN" sz="800" b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6735764" y="4100513"/>
            <a:ext cx="2181225" cy="1922462"/>
            <a:chOff x="3217" y="2583"/>
            <a:chExt cx="1374" cy="1211"/>
          </a:xfrm>
        </p:grpSpPr>
        <p:sp>
          <p:nvSpPr>
            <p:cNvPr id="214027" name="Text Box 11"/>
            <p:cNvSpPr txBox="1">
              <a:spLocks noChangeArrowheads="1"/>
            </p:cNvSpPr>
            <p:nvPr/>
          </p:nvSpPr>
          <p:spPr bwMode="auto">
            <a:xfrm>
              <a:off x="3660" y="2583"/>
              <a:ext cx="931" cy="291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339966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/>
            <a:p>
              <a:pPr algn="ctr" fontAlgn="ctr">
                <a:defRPr/>
              </a:pPr>
              <a:r>
                <a:rPr lang="zh-CN" altLang="en-US" sz="24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  <a:ea typeface="隶书" pitchFamily="49" charset="-122"/>
                </a:rPr>
                <a:t>格式说明</a:t>
              </a:r>
            </a:p>
          </p:txBody>
        </p:sp>
        <p:sp>
          <p:nvSpPr>
            <p:cNvPr id="120856" name="Line 12"/>
            <p:cNvSpPr>
              <a:spLocks noChangeShapeType="1"/>
            </p:cNvSpPr>
            <p:nvPr/>
          </p:nvSpPr>
          <p:spPr bwMode="auto">
            <a:xfrm flipH="1">
              <a:off x="3217" y="2782"/>
              <a:ext cx="502" cy="72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57" name="Line 13"/>
            <p:cNvSpPr>
              <a:spLocks noChangeShapeType="1"/>
            </p:cNvSpPr>
            <p:nvPr/>
          </p:nvSpPr>
          <p:spPr bwMode="auto">
            <a:xfrm flipH="1">
              <a:off x="3480" y="2790"/>
              <a:ext cx="246" cy="74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58" name="Line 14"/>
            <p:cNvSpPr>
              <a:spLocks noChangeShapeType="1"/>
            </p:cNvSpPr>
            <p:nvPr/>
          </p:nvSpPr>
          <p:spPr bwMode="auto">
            <a:xfrm>
              <a:off x="3718" y="2815"/>
              <a:ext cx="214" cy="97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6629401" y="4113213"/>
            <a:ext cx="1958975" cy="1960562"/>
            <a:chOff x="3216" y="2591"/>
            <a:chExt cx="1234" cy="1235"/>
          </a:xfrm>
        </p:grpSpPr>
        <p:sp>
          <p:nvSpPr>
            <p:cNvPr id="214033" name="Text Box 17"/>
            <p:cNvSpPr txBox="1">
              <a:spLocks noChangeArrowheads="1"/>
            </p:cNvSpPr>
            <p:nvPr/>
          </p:nvSpPr>
          <p:spPr bwMode="auto">
            <a:xfrm>
              <a:off x="3519" y="2591"/>
              <a:ext cx="931" cy="291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339966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/>
            <a:p>
              <a:pPr algn="ctr" fontAlgn="ctr">
                <a:defRPr/>
              </a:pPr>
              <a:r>
                <a:rPr lang="zh-CN" altLang="en-US" sz="24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  <a:ea typeface="隶书" pitchFamily="49" charset="-122"/>
                </a:rPr>
                <a:t>普通字符</a:t>
              </a:r>
            </a:p>
          </p:txBody>
        </p:sp>
        <p:sp>
          <p:nvSpPr>
            <p:cNvPr id="120853" name="Line 19"/>
            <p:cNvSpPr>
              <a:spLocks noChangeShapeType="1"/>
            </p:cNvSpPr>
            <p:nvPr/>
          </p:nvSpPr>
          <p:spPr bwMode="auto">
            <a:xfrm flipH="1">
              <a:off x="3216" y="2798"/>
              <a:ext cx="369" cy="102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54" name="Line 20"/>
            <p:cNvSpPr>
              <a:spLocks noChangeShapeType="1"/>
            </p:cNvSpPr>
            <p:nvPr/>
          </p:nvSpPr>
          <p:spPr bwMode="auto">
            <a:xfrm>
              <a:off x="3577" y="2823"/>
              <a:ext cx="214" cy="97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8315326" y="4098926"/>
            <a:ext cx="1958975" cy="1960563"/>
            <a:chOff x="394" y="2237"/>
            <a:chExt cx="1234" cy="1235"/>
          </a:xfrm>
        </p:grpSpPr>
        <p:sp>
          <p:nvSpPr>
            <p:cNvPr id="214041" name="Text Box 25"/>
            <p:cNvSpPr txBox="1">
              <a:spLocks noChangeArrowheads="1"/>
            </p:cNvSpPr>
            <p:nvPr/>
          </p:nvSpPr>
          <p:spPr bwMode="auto">
            <a:xfrm>
              <a:off x="697" y="2237"/>
              <a:ext cx="931" cy="291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339966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/>
            <a:p>
              <a:pPr algn="ctr" fontAlgn="ctr">
                <a:defRPr/>
              </a:pPr>
              <a:r>
                <a:rPr lang="zh-CN" altLang="en-US" sz="24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  <a:ea typeface="隶书" pitchFamily="49" charset="-122"/>
                </a:rPr>
                <a:t>转义字符</a:t>
              </a:r>
            </a:p>
          </p:txBody>
        </p:sp>
        <p:sp>
          <p:nvSpPr>
            <p:cNvPr id="120851" name="Line 26"/>
            <p:cNvSpPr>
              <a:spLocks noChangeShapeType="1"/>
            </p:cNvSpPr>
            <p:nvPr/>
          </p:nvSpPr>
          <p:spPr bwMode="auto">
            <a:xfrm flipH="1">
              <a:off x="394" y="2444"/>
              <a:ext cx="369" cy="102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7974014" y="4100513"/>
            <a:ext cx="1881187" cy="1935162"/>
            <a:chOff x="4063" y="2583"/>
            <a:chExt cx="1185" cy="1219"/>
          </a:xfrm>
        </p:grpSpPr>
        <p:sp>
          <p:nvSpPr>
            <p:cNvPr id="214046" name="Text Box 30"/>
            <p:cNvSpPr txBox="1">
              <a:spLocks noChangeArrowheads="1"/>
            </p:cNvSpPr>
            <p:nvPr/>
          </p:nvSpPr>
          <p:spPr bwMode="auto">
            <a:xfrm>
              <a:off x="4317" y="2583"/>
              <a:ext cx="931" cy="291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339966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/>
            <a:p>
              <a:pPr algn="ctr" fontAlgn="ctr">
                <a:defRPr/>
              </a:pPr>
              <a:r>
                <a:rPr lang="zh-CN" altLang="en-US" sz="24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  <a:ea typeface="隶书" pitchFamily="49" charset="-122"/>
                </a:rPr>
                <a:t>输出表列</a:t>
              </a:r>
            </a:p>
          </p:txBody>
        </p:sp>
        <p:sp>
          <p:nvSpPr>
            <p:cNvPr id="120848" name="Line 31"/>
            <p:cNvSpPr>
              <a:spLocks noChangeShapeType="1"/>
            </p:cNvSpPr>
            <p:nvPr/>
          </p:nvSpPr>
          <p:spPr bwMode="auto">
            <a:xfrm flipH="1">
              <a:off x="4063" y="2790"/>
              <a:ext cx="320" cy="74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49" name="Line 32"/>
            <p:cNvSpPr>
              <a:spLocks noChangeShapeType="1"/>
            </p:cNvSpPr>
            <p:nvPr/>
          </p:nvSpPr>
          <p:spPr bwMode="auto">
            <a:xfrm>
              <a:off x="4375" y="2815"/>
              <a:ext cx="321" cy="98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3750122"/>
      </p:ext>
    </p:extLst>
  </p:cSld>
  <p:clrMapOvr>
    <a:masterClrMapping/>
  </p:clrMapOvr>
  <p:transition>
    <p:cover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4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4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140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4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4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4" grpId="0" animBg="1" autoUpdateAnimBg="0"/>
      <p:bldP spid="214025" grpId="0" autoUpdateAnimBg="0"/>
      <p:bldP spid="214026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3" name="Text Box 8"/>
          <p:cNvSpPr txBox="1">
            <a:spLocks noChangeArrowheads="1"/>
          </p:cNvSpPr>
          <p:nvPr/>
        </p:nvSpPr>
        <p:spPr bwMode="auto">
          <a:xfrm>
            <a:off x="2860676" y="1458914"/>
            <a:ext cx="3910013" cy="2320925"/>
          </a:xfrm>
          <a:prstGeom prst="rect">
            <a:avLst/>
          </a:prstGeom>
          <a:solidFill>
            <a:srgbClr val="0033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400">
                <a:solidFill>
                  <a:schemeClr val="bg1"/>
                </a:solidFill>
                <a:ea typeface="宋体" panose="02010600030101010101" pitchFamily="2" charset="-122"/>
              </a:rPr>
              <a:t>/*</a:t>
            </a:r>
            <a:r>
              <a:rPr lang="zh-CN" altLang="en-US" sz="2000">
                <a:solidFill>
                  <a:schemeClr val="bg1"/>
                </a:solidFill>
                <a:ea typeface="宋体" panose="02010600030101010101" pitchFamily="2" charset="-122"/>
              </a:rPr>
              <a:t>从最简单的学起</a:t>
            </a:r>
            <a:r>
              <a:rPr lang="zh-CN" altLang="en-US" sz="2400">
                <a:solidFill>
                  <a:schemeClr val="bg1"/>
                </a:solidFill>
                <a:ea typeface="宋体" panose="02010600030101010101" pitchFamily="2" charset="-122"/>
              </a:rPr>
              <a:t>  *</a:t>
            </a:r>
            <a:r>
              <a:rPr lang="en-US" altLang="zh-CN" sz="2400">
                <a:solidFill>
                  <a:schemeClr val="bg1"/>
                </a:solidFill>
                <a:ea typeface="宋体" panose="02010600030101010101" pitchFamily="2" charset="-122"/>
              </a:rPr>
              <a:t>/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>
                <a:solidFill>
                  <a:schemeClr val="bg1"/>
                </a:solidFill>
                <a:ea typeface="宋体" panose="02010600030101010101" pitchFamily="2" charset="-122"/>
              </a:rPr>
              <a:t>#include &lt;stdio.h&gt;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>
                <a:solidFill>
                  <a:schemeClr val="bg1"/>
                </a:solidFill>
                <a:ea typeface="宋体" panose="02010600030101010101" pitchFamily="2" charset="-122"/>
              </a:rPr>
              <a:t>void main()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>
                <a:solidFill>
                  <a:schemeClr val="bg1"/>
                </a:solidFill>
                <a:ea typeface="宋体" panose="02010600030101010101" pitchFamily="2" charset="-122"/>
              </a:rPr>
              <a:t>{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>
                <a:solidFill>
                  <a:schemeClr val="bg1"/>
                </a:solidFill>
                <a:ea typeface="宋体" panose="02010600030101010101" pitchFamily="2" charset="-122"/>
              </a:rPr>
              <a:t>    printf(“Hello World !” );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>
                <a:solidFill>
                  <a:schemeClr val="bg1"/>
                </a:solidFill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16073" name="Text Box 9"/>
          <p:cNvSpPr txBox="1">
            <a:spLocks noChangeArrowheads="1"/>
          </p:cNvSpPr>
          <p:nvPr/>
        </p:nvSpPr>
        <p:spPr bwMode="auto">
          <a:xfrm>
            <a:off x="7096125" y="2889251"/>
            <a:ext cx="2000250" cy="860425"/>
          </a:xfrm>
          <a:prstGeom prst="rect">
            <a:avLst/>
          </a:prstGeom>
          <a:solidFill>
            <a:srgbClr val="000000"/>
          </a:solidFill>
          <a:ln w="38100">
            <a:solidFill>
              <a:srgbClr val="0033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400">
                <a:solidFill>
                  <a:schemeClr val="bg1"/>
                </a:solidFill>
                <a:ea typeface="宋体" panose="02010600030101010101" pitchFamily="2" charset="-122"/>
              </a:rPr>
              <a:t>运行结果：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>
                <a:solidFill>
                  <a:schemeClr val="bg1"/>
                </a:solidFill>
                <a:ea typeface="宋体" panose="02010600030101010101" pitchFamily="2" charset="-122"/>
              </a:rPr>
              <a:t>Hello World!</a:t>
            </a:r>
          </a:p>
        </p:txBody>
      </p:sp>
    </p:spTree>
    <p:extLst>
      <p:ext uri="{BB962C8B-B14F-4D97-AF65-F5344CB8AC3E}">
        <p14:creationId xmlns:p14="http://schemas.microsoft.com/office/powerpoint/2010/main" val="911135856"/>
      </p:ext>
    </p:extLst>
  </p:cSld>
  <p:clrMapOvr>
    <a:masterClrMapping/>
  </p:clrMapOvr>
  <p:transition>
    <p:cover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160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73" grpId="0" animBg="1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2179638" y="446089"/>
            <a:ext cx="8126412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lang="zh-CN" altLang="en-US" sz="2800" dirty="0">
                <a:solidFill>
                  <a:schemeClr val="tx1"/>
                </a:solidFill>
              </a:rPr>
              <a:t>格式字符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en-US" altLang="zh-CN" sz="2400" dirty="0">
                <a:solidFill>
                  <a:schemeClr val="tx1"/>
                </a:solidFill>
              </a:rPr>
              <a:t>d</a:t>
            </a:r>
            <a:r>
              <a:rPr lang="zh-CN" altLang="en-US" sz="2400" dirty="0">
                <a:solidFill>
                  <a:schemeClr val="tx1"/>
                </a:solidFill>
              </a:rPr>
              <a:t>格式符：输出十进制整数，有</a:t>
            </a:r>
            <a:r>
              <a:rPr lang="en-US" altLang="zh-CN" sz="2400" dirty="0">
                <a:solidFill>
                  <a:schemeClr val="tx1"/>
                </a:solidFill>
              </a:rPr>
              <a:t>3</a:t>
            </a:r>
            <a:r>
              <a:rPr lang="zh-CN" altLang="en-US" sz="2400" dirty="0">
                <a:solidFill>
                  <a:schemeClr val="tx1"/>
                </a:solidFill>
              </a:rPr>
              <a:t>种用法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tx1"/>
                </a:solidFill>
              </a:rPr>
              <a:t>%d</a:t>
            </a:r>
            <a:r>
              <a:rPr lang="zh-CN" altLang="en-US" sz="2000" dirty="0">
                <a:solidFill>
                  <a:schemeClr val="tx1"/>
                </a:solidFill>
              </a:rPr>
              <a:t>格式：按数据实际长度输出</a:t>
            </a:r>
            <a:r>
              <a:rPr lang="zh-CN" altLang="en-US" sz="2000" dirty="0" smtClean="0">
                <a:solidFill>
                  <a:schemeClr val="tx1"/>
                </a:solidFill>
              </a:rPr>
              <a:t>，整形数据</a:t>
            </a:r>
            <a:r>
              <a:rPr lang="zh-CN" altLang="en-US" sz="2000" dirty="0">
                <a:solidFill>
                  <a:schemeClr val="tx1"/>
                </a:solidFill>
              </a:rPr>
              <a:t>范围 </a:t>
            </a:r>
            <a:r>
              <a:rPr lang="zh-CN" altLang="en-US" sz="2000" dirty="0" smtClean="0">
                <a:solidFill>
                  <a:schemeClr val="tx1"/>
                </a:solidFill>
              </a:rPr>
              <a:t>。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18120" name="Text Box 8"/>
          <p:cNvSpPr txBox="1">
            <a:spLocks noChangeArrowheads="1"/>
          </p:cNvSpPr>
          <p:nvPr/>
        </p:nvSpPr>
        <p:spPr bwMode="auto">
          <a:xfrm>
            <a:off x="2960689" y="1811339"/>
            <a:ext cx="4930775" cy="3051175"/>
          </a:xfrm>
          <a:prstGeom prst="rect">
            <a:avLst/>
          </a:prstGeom>
          <a:solidFill>
            <a:srgbClr val="0033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/* </a:t>
            </a:r>
            <a:r>
              <a:rPr lang="en-US" altLang="zh-CN" sz="2000" dirty="0">
                <a:solidFill>
                  <a:schemeClr val="bg1"/>
                </a:solidFill>
                <a:ea typeface="宋体" panose="02010600030101010101" pitchFamily="2" charset="-122"/>
              </a:rPr>
              <a:t>%d </a:t>
            </a:r>
            <a:r>
              <a:rPr lang="zh-CN" altLang="en-US" sz="2000" dirty="0">
                <a:solidFill>
                  <a:schemeClr val="bg1"/>
                </a:solidFill>
                <a:ea typeface="宋体" panose="02010600030101010101" pitchFamily="2" charset="-122"/>
              </a:rPr>
              <a:t>格式的 </a:t>
            </a:r>
            <a:r>
              <a:rPr lang="en-US" altLang="zh-CN" sz="2000" dirty="0" err="1">
                <a:solidFill>
                  <a:schemeClr val="bg1"/>
                </a:solidFill>
                <a:ea typeface="宋体" panose="02010600030101010101" pitchFamily="2" charset="-122"/>
              </a:rPr>
              <a:t>printf</a:t>
            </a:r>
            <a:r>
              <a:rPr lang="en-US" altLang="zh-CN" sz="2000" dirty="0">
                <a:solidFill>
                  <a:schemeClr val="bg1"/>
                </a:solidFill>
                <a:ea typeface="宋体" panose="02010600030101010101" pitchFamily="2" charset="-122"/>
              </a:rPr>
              <a:t>( ) </a:t>
            </a:r>
            <a:r>
              <a:rPr lang="zh-CN" altLang="en-US" sz="2000" dirty="0">
                <a:solidFill>
                  <a:schemeClr val="bg1"/>
                </a:solidFill>
                <a:ea typeface="宋体" panose="02010600030101010101" pitchFamily="2" charset="-122"/>
              </a:rPr>
              <a:t>函数使用 </a:t>
            </a:r>
            <a:r>
              <a:rPr lang="zh-CN" altLang="en-US" sz="2400" dirty="0">
                <a:solidFill>
                  <a:schemeClr val="bg1"/>
                </a:solidFill>
                <a:ea typeface="宋体" panose="02010600030101010101" pitchFamily="2" charset="-122"/>
              </a:rPr>
              <a:t>*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/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#include &lt;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stdio.h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&gt; 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void main()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    { 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         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a=3  ,  b=4;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         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(“%d  %d\n ”,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a,b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); 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         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(“a=%d , b=%d\n”,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a,b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);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     }</a:t>
            </a:r>
          </a:p>
        </p:txBody>
      </p:sp>
      <p:sp>
        <p:nvSpPr>
          <p:cNvPr id="218121" name="Text Box 9"/>
          <p:cNvSpPr txBox="1">
            <a:spLocks noChangeArrowheads="1"/>
          </p:cNvSpPr>
          <p:nvPr/>
        </p:nvSpPr>
        <p:spPr bwMode="auto">
          <a:xfrm>
            <a:off x="8153400" y="3246438"/>
            <a:ext cx="2000250" cy="1225550"/>
          </a:xfrm>
          <a:prstGeom prst="rect">
            <a:avLst/>
          </a:prstGeom>
          <a:solidFill>
            <a:srgbClr val="000000"/>
          </a:solidFill>
          <a:ln w="38100">
            <a:solidFill>
              <a:srgbClr val="0033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400">
                <a:solidFill>
                  <a:srgbClr val="FF9900"/>
                </a:solidFill>
                <a:ea typeface="宋体" panose="02010600030101010101" pitchFamily="2" charset="-122"/>
              </a:rPr>
              <a:t>运行结果：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bg1"/>
                </a:solidFill>
                <a:ea typeface="宋体" panose="02010600030101010101" pitchFamily="2" charset="-122"/>
              </a:rPr>
              <a:t>3  4                          a=3, b=4</a:t>
            </a:r>
          </a:p>
        </p:txBody>
      </p:sp>
      <p:sp>
        <p:nvSpPr>
          <p:cNvPr id="218122" name="Text Box 10"/>
          <p:cNvSpPr txBox="1">
            <a:spLocks noChangeArrowheads="1"/>
          </p:cNvSpPr>
          <p:nvPr/>
        </p:nvSpPr>
        <p:spPr bwMode="auto">
          <a:xfrm>
            <a:off x="3613151" y="5014913"/>
            <a:ext cx="5870575" cy="4572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 b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格式说明决定最终输出的格式</a:t>
            </a:r>
          </a:p>
        </p:txBody>
      </p:sp>
      <p:sp>
        <p:nvSpPr>
          <p:cNvPr id="218123" name="Text Box 11"/>
          <p:cNvSpPr txBox="1">
            <a:spLocks noChangeArrowheads="1"/>
          </p:cNvSpPr>
          <p:nvPr/>
        </p:nvSpPr>
        <p:spPr bwMode="auto">
          <a:xfrm>
            <a:off x="3613150" y="5507039"/>
            <a:ext cx="5873750" cy="427037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200" b="0">
                <a:solidFill>
                  <a:srgbClr val="8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格式说明应与输出列表项个数相同，顺序一致</a:t>
            </a:r>
          </a:p>
        </p:txBody>
      </p:sp>
      <p:sp>
        <p:nvSpPr>
          <p:cNvPr id="218124" name="Text Box 12"/>
          <p:cNvSpPr txBox="1">
            <a:spLocks noChangeArrowheads="1"/>
          </p:cNvSpPr>
          <p:nvPr/>
        </p:nvSpPr>
        <p:spPr bwMode="auto">
          <a:xfrm>
            <a:off x="3616326" y="5943600"/>
            <a:ext cx="5891213" cy="4270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200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格式说明通常用小写字母表示</a:t>
            </a:r>
          </a:p>
        </p:txBody>
      </p:sp>
      <p:sp>
        <p:nvSpPr>
          <p:cNvPr id="218125" name="AutoShape 13"/>
          <p:cNvSpPr>
            <a:spLocks noChangeArrowheads="1"/>
          </p:cNvSpPr>
          <p:nvPr/>
        </p:nvSpPr>
        <p:spPr bwMode="auto">
          <a:xfrm>
            <a:off x="3086100" y="4989513"/>
            <a:ext cx="381000" cy="381000"/>
          </a:xfrm>
          <a:prstGeom prst="star5">
            <a:avLst/>
          </a:prstGeom>
          <a:gradFill rotWithShape="0">
            <a:gsLst>
              <a:gs pos="0">
                <a:srgbClr val="F8EB3E">
                  <a:gamma/>
                  <a:shade val="46275"/>
                  <a:invGamma/>
                </a:srgbClr>
              </a:gs>
              <a:gs pos="50000">
                <a:srgbClr val="F8EB3E"/>
              </a:gs>
              <a:gs pos="100000">
                <a:srgbClr val="F8EB3E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892484"/>
      </p:ext>
    </p:extLst>
  </p:cSld>
  <p:clrMapOvr>
    <a:masterClrMapping/>
  </p:clrMapOvr>
  <p:transition>
    <p:cover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8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8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8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8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181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7" dur="500"/>
                                        <p:tgtEl>
                                          <p:spTgt spid="2181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2" dur="500"/>
                                        <p:tgtEl>
                                          <p:spTgt spid="2181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20" grpId="0" animBg="1" autoUpdateAnimBg="0"/>
      <p:bldP spid="218121" grpId="0" animBg="1" autoUpdateAnimBg="0"/>
      <p:bldP spid="218122" grpId="0" animBg="1" autoUpdateAnimBg="0"/>
      <p:bldP spid="218123" grpId="0" animBg="1" autoUpdateAnimBg="0"/>
      <p:bldP spid="218124" grpId="0" animBg="1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1781432" y="593211"/>
            <a:ext cx="7759700" cy="80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tx1"/>
                </a:solidFill>
              </a:rPr>
              <a:t>%md</a:t>
            </a:r>
            <a:r>
              <a:rPr lang="zh-CN" altLang="en-US" sz="2000" dirty="0">
                <a:solidFill>
                  <a:schemeClr val="tx1"/>
                </a:solidFill>
              </a:rPr>
              <a:t>格式：</a:t>
            </a:r>
            <a:r>
              <a:rPr lang="en-US" altLang="zh-CN" sz="2000" dirty="0">
                <a:solidFill>
                  <a:schemeClr val="tx1"/>
                </a:solidFill>
              </a:rPr>
              <a:t>m</a:t>
            </a:r>
            <a:r>
              <a:rPr lang="zh-CN" altLang="en-US" sz="2000" dirty="0">
                <a:solidFill>
                  <a:schemeClr val="tx1"/>
                </a:solidFill>
              </a:rPr>
              <a:t>指定输出字段的宽度</a:t>
            </a:r>
          </a:p>
          <a:p>
            <a:pPr lvl="4" eaLnBrk="1" hangingPunct="1">
              <a:spcBef>
                <a:spcPct val="20000"/>
              </a:spcBef>
              <a:buClr>
                <a:srgbClr val="FF00FF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chemeClr val="tx1"/>
                </a:solidFill>
              </a:rPr>
              <a:t>数据位数小于</a:t>
            </a:r>
            <a:r>
              <a:rPr lang="en-US" altLang="zh-CN" sz="2000" dirty="0">
                <a:solidFill>
                  <a:schemeClr val="tx1"/>
                </a:solidFill>
              </a:rPr>
              <a:t>m</a:t>
            </a:r>
            <a:r>
              <a:rPr lang="zh-CN" altLang="en-US" sz="2000" dirty="0">
                <a:solidFill>
                  <a:schemeClr val="tx1"/>
                </a:solidFill>
              </a:rPr>
              <a:t>，左端补空格，反之按实际输出。</a:t>
            </a:r>
          </a:p>
        </p:txBody>
      </p:sp>
      <p:sp>
        <p:nvSpPr>
          <p:cNvPr id="220168" name="Text Box 8"/>
          <p:cNvSpPr txBox="1">
            <a:spLocks noChangeArrowheads="1"/>
          </p:cNvSpPr>
          <p:nvPr/>
        </p:nvSpPr>
        <p:spPr bwMode="auto">
          <a:xfrm>
            <a:off x="3086358" y="1748911"/>
            <a:ext cx="4541837" cy="860425"/>
          </a:xfrm>
          <a:prstGeom prst="rect">
            <a:avLst/>
          </a:prstGeom>
          <a:solidFill>
            <a:srgbClr val="0033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400" b="0">
                <a:solidFill>
                  <a:schemeClr val="bg1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400">
                <a:solidFill>
                  <a:schemeClr val="bg1"/>
                </a:solidFill>
                <a:ea typeface="宋体" panose="02010600030101010101" pitchFamily="2" charset="-122"/>
              </a:rPr>
              <a:t>int a=123  ,  b=12345 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>
                <a:solidFill>
                  <a:schemeClr val="bg1"/>
                </a:solidFill>
                <a:ea typeface="宋体" panose="02010600030101010101" pitchFamily="2" charset="-122"/>
              </a:rPr>
              <a:t>  printf(“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%4d  %4d</a:t>
            </a:r>
            <a:r>
              <a:rPr lang="en-US" altLang="zh-CN" sz="2400">
                <a:solidFill>
                  <a:schemeClr val="bg1"/>
                </a:solidFill>
                <a:ea typeface="宋体" panose="02010600030101010101" pitchFamily="2" charset="-122"/>
              </a:rPr>
              <a:t> ”,  a , b);</a:t>
            </a:r>
            <a:r>
              <a:rPr lang="en-US" altLang="zh-CN" sz="2400" b="0">
                <a:solidFill>
                  <a:schemeClr val="bg1"/>
                </a:solidFill>
                <a:ea typeface="宋体" panose="02010600030101010101" pitchFamily="2" charset="-122"/>
              </a:rPr>
              <a:t>       </a:t>
            </a:r>
          </a:p>
        </p:txBody>
      </p:sp>
      <p:sp>
        <p:nvSpPr>
          <p:cNvPr id="220172" name="Rectangle 12"/>
          <p:cNvSpPr>
            <a:spLocks noChangeArrowheads="1"/>
          </p:cNvSpPr>
          <p:nvPr/>
        </p:nvSpPr>
        <p:spPr bwMode="auto">
          <a:xfrm>
            <a:off x="1781432" y="2916517"/>
            <a:ext cx="7759700" cy="80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tx1"/>
                </a:solidFill>
              </a:rPr>
              <a:t>%</a:t>
            </a:r>
            <a:r>
              <a:rPr lang="en-US" altLang="zh-CN" sz="2000" dirty="0" err="1">
                <a:solidFill>
                  <a:schemeClr val="tx1"/>
                </a:solidFill>
              </a:rPr>
              <a:t>ld</a:t>
            </a:r>
            <a:r>
              <a:rPr lang="zh-CN" altLang="en-US" sz="2000" dirty="0">
                <a:solidFill>
                  <a:schemeClr val="tx1"/>
                </a:solidFill>
              </a:rPr>
              <a:t>格式：输出长整型数据</a:t>
            </a:r>
          </a:p>
          <a:p>
            <a:pPr lvl="4" eaLnBrk="1" hangingPunct="1">
              <a:spcBef>
                <a:spcPct val="20000"/>
              </a:spcBef>
              <a:buClr>
                <a:srgbClr val="FF00FF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chemeClr val="tx1"/>
                </a:solidFill>
              </a:rPr>
              <a:t>可以用</a:t>
            </a:r>
            <a:r>
              <a:rPr lang="en-US" altLang="zh-CN" sz="2000" dirty="0">
                <a:solidFill>
                  <a:schemeClr val="tx1"/>
                </a:solidFill>
              </a:rPr>
              <a:t>%</a:t>
            </a:r>
            <a:r>
              <a:rPr lang="en-US" altLang="zh-CN" sz="2000" dirty="0" err="1">
                <a:solidFill>
                  <a:schemeClr val="tx1"/>
                </a:solidFill>
              </a:rPr>
              <a:t>mld</a:t>
            </a:r>
            <a:r>
              <a:rPr lang="zh-CN" altLang="en-US" sz="2000" dirty="0">
                <a:solidFill>
                  <a:schemeClr val="tx1"/>
                </a:solidFill>
              </a:rPr>
              <a:t>格式指定输出列宽</a:t>
            </a:r>
          </a:p>
        </p:txBody>
      </p:sp>
      <p:sp>
        <p:nvSpPr>
          <p:cNvPr id="220173" name="Text Box 13"/>
          <p:cNvSpPr txBox="1">
            <a:spLocks noChangeArrowheads="1"/>
          </p:cNvSpPr>
          <p:nvPr/>
        </p:nvSpPr>
        <p:spPr bwMode="auto">
          <a:xfrm>
            <a:off x="3557844" y="3989638"/>
            <a:ext cx="3455988" cy="1225550"/>
          </a:xfrm>
          <a:prstGeom prst="rect">
            <a:avLst/>
          </a:prstGeom>
          <a:solidFill>
            <a:srgbClr val="0033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400" b="0" dirty="0">
                <a:solidFill>
                  <a:schemeClr val="bg1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long c=135790 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(“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%</a:t>
            </a:r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ld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  </a:t>
            </a:r>
            <a:r>
              <a:rPr lang="en-US" altLang="zh-CN" sz="2400" dirty="0">
                <a:solidFill>
                  <a:srgbClr val="FFCC00"/>
                </a:solidFill>
                <a:ea typeface="宋体" panose="02010600030101010101" pitchFamily="2" charset="-122"/>
              </a:rPr>
              <a:t>\n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”,  c);    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(“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%8ld    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”,  c);</a:t>
            </a:r>
            <a:r>
              <a:rPr lang="en-US" altLang="zh-CN" sz="2400" b="0" dirty="0">
                <a:solidFill>
                  <a:schemeClr val="bg1"/>
                </a:solidFill>
                <a:ea typeface="宋体" panose="02010600030101010101" pitchFamily="2" charset="-122"/>
              </a:rPr>
              <a:t>    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7690107" y="4353177"/>
            <a:ext cx="2000250" cy="860425"/>
            <a:chOff x="3695" y="2074"/>
            <a:chExt cx="1260" cy="542"/>
          </a:xfrm>
        </p:grpSpPr>
        <p:sp>
          <p:nvSpPr>
            <p:cNvPr id="123922" name="Text Box 15"/>
            <p:cNvSpPr txBox="1">
              <a:spLocks noChangeArrowheads="1"/>
            </p:cNvSpPr>
            <p:nvPr/>
          </p:nvSpPr>
          <p:spPr bwMode="auto">
            <a:xfrm>
              <a:off x="3695" y="2074"/>
              <a:ext cx="1260" cy="542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400" b="0">
                  <a:solidFill>
                    <a:schemeClr val="bg1"/>
                  </a:solidFill>
                  <a:ea typeface="宋体" panose="02010600030101010101" pitchFamily="2" charset="-122"/>
                </a:rPr>
                <a:t> </a:t>
              </a:r>
              <a:r>
                <a:rPr lang="en-US" altLang="zh-CN" sz="2400">
                  <a:solidFill>
                    <a:schemeClr val="bg1"/>
                  </a:solidFill>
                  <a:ea typeface="宋体" panose="02010600030101010101" pitchFamily="2" charset="-122"/>
                </a:rPr>
                <a:t>135790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2400">
                  <a:solidFill>
                    <a:schemeClr val="bg1"/>
                  </a:solidFill>
                  <a:ea typeface="宋体" panose="02010600030101010101" pitchFamily="2" charset="-122"/>
                </a:rPr>
                <a:t>      135790</a:t>
              </a:r>
            </a:p>
          </p:txBody>
        </p:sp>
        <p:sp>
          <p:nvSpPr>
            <p:cNvPr id="123923" name="Line 16"/>
            <p:cNvSpPr>
              <a:spLocks noChangeShapeType="1"/>
            </p:cNvSpPr>
            <p:nvPr/>
          </p:nvSpPr>
          <p:spPr bwMode="auto">
            <a:xfrm>
              <a:off x="3805" y="2520"/>
              <a:ext cx="11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924" name="Line 17"/>
            <p:cNvSpPr>
              <a:spLocks noChangeShapeType="1"/>
            </p:cNvSpPr>
            <p:nvPr/>
          </p:nvSpPr>
          <p:spPr bwMode="auto">
            <a:xfrm>
              <a:off x="3941" y="2520"/>
              <a:ext cx="11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7774244" y="1753674"/>
            <a:ext cx="2000250" cy="860425"/>
            <a:chOff x="3695" y="1226"/>
            <a:chExt cx="1260" cy="542"/>
          </a:xfrm>
        </p:grpSpPr>
        <p:sp>
          <p:nvSpPr>
            <p:cNvPr id="123918" name="Text Box 22"/>
            <p:cNvSpPr txBox="1">
              <a:spLocks noChangeArrowheads="1"/>
            </p:cNvSpPr>
            <p:nvPr/>
          </p:nvSpPr>
          <p:spPr bwMode="auto">
            <a:xfrm>
              <a:off x="3695" y="1226"/>
              <a:ext cx="1260" cy="542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400" b="0">
                  <a:solidFill>
                    <a:schemeClr val="bg1"/>
                  </a:solidFill>
                  <a:ea typeface="宋体" panose="02010600030101010101" pitchFamily="2" charset="-122"/>
                </a:rPr>
                <a:t>   </a:t>
              </a:r>
              <a:r>
                <a:rPr lang="en-US" altLang="zh-CN" sz="2400">
                  <a:solidFill>
                    <a:schemeClr val="bg1"/>
                  </a:solidFill>
                  <a:ea typeface="宋体" panose="02010600030101010101" pitchFamily="2" charset="-122"/>
                </a:rPr>
                <a:t>123  12345</a:t>
              </a:r>
            </a:p>
            <a:p>
              <a:pPr eaLnBrk="1" hangingPunct="1">
                <a:spcBef>
                  <a:spcPct val="0"/>
                </a:spcBef>
              </a:pPr>
              <a:endParaRPr lang="en-US" altLang="zh-CN" sz="2400" b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3919" name="Line 23"/>
            <p:cNvSpPr>
              <a:spLocks noChangeShapeType="1"/>
            </p:cNvSpPr>
            <p:nvPr/>
          </p:nvSpPr>
          <p:spPr bwMode="auto">
            <a:xfrm>
              <a:off x="3805" y="1472"/>
              <a:ext cx="11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42239038"/>
      </p:ext>
    </p:extLst>
  </p:cSld>
  <p:clrMapOvr>
    <a:masterClrMapping/>
  </p:clrMapOvr>
  <p:transition>
    <p:cover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2201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8" grpId="0" animBg="1" autoUpdateAnimBg="0"/>
      <p:bldP spid="220172" grpId="0" autoUpdateAnimBg="0"/>
      <p:bldP spid="220173" grpId="0" animBg="1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2179638" y="655639"/>
            <a:ext cx="7759700" cy="149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en-US" altLang="zh-CN" sz="2400" dirty="0">
                <a:solidFill>
                  <a:schemeClr val="tx1"/>
                </a:solidFill>
              </a:rPr>
              <a:t>o</a:t>
            </a:r>
            <a:r>
              <a:rPr lang="zh-CN" altLang="en-US" sz="2400" dirty="0">
                <a:solidFill>
                  <a:schemeClr val="tx1"/>
                </a:solidFill>
              </a:rPr>
              <a:t>格式符：八进制输出整数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</a:rPr>
              <a:t>是将内存中的二进制位整个按八进制输出，所以输出值没有符号。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</a:rPr>
              <a:t>可以指定输出宽度</a:t>
            </a:r>
            <a:r>
              <a:rPr lang="en-US" altLang="zh-CN" sz="2000" dirty="0">
                <a:solidFill>
                  <a:srgbClr val="FF0000"/>
                </a:solidFill>
              </a:rPr>
              <a:t>%</a:t>
            </a:r>
            <a:r>
              <a:rPr lang="en-US" altLang="zh-CN" sz="2000" dirty="0" err="1">
                <a:solidFill>
                  <a:srgbClr val="FF0000"/>
                </a:solidFill>
              </a:rPr>
              <a:t>mo</a:t>
            </a:r>
            <a:r>
              <a:rPr lang="zh-CN" altLang="en-US" sz="2000" dirty="0">
                <a:solidFill>
                  <a:schemeClr val="tx1"/>
                </a:solidFill>
              </a:rPr>
              <a:t>，长整型可以用</a:t>
            </a:r>
            <a:r>
              <a:rPr lang="en-US" altLang="zh-CN" sz="2000" dirty="0">
                <a:solidFill>
                  <a:srgbClr val="FF0000"/>
                </a:solidFill>
              </a:rPr>
              <a:t>%lo</a:t>
            </a:r>
            <a:r>
              <a:rPr lang="zh-CN" altLang="en-US" sz="2000" dirty="0">
                <a:solidFill>
                  <a:schemeClr val="tx1"/>
                </a:solidFill>
              </a:rPr>
              <a:t>格式输出。</a:t>
            </a:r>
          </a:p>
        </p:txBody>
      </p:sp>
      <p:sp>
        <p:nvSpPr>
          <p:cNvPr id="222216" name="Text Box 8"/>
          <p:cNvSpPr txBox="1">
            <a:spLocks noChangeArrowheads="1"/>
          </p:cNvSpPr>
          <p:nvPr/>
        </p:nvSpPr>
        <p:spPr bwMode="auto">
          <a:xfrm>
            <a:off x="3578226" y="3451226"/>
            <a:ext cx="6203942" cy="830997"/>
          </a:xfrm>
          <a:prstGeom prst="rect">
            <a:avLst/>
          </a:prstGeom>
          <a:solidFill>
            <a:srgbClr val="0033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400" b="0" dirty="0">
                <a:solidFill>
                  <a:schemeClr val="bg1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a= -1;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(“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%d , %o , 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%13o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, %x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”,  a , a , a , a);</a:t>
            </a:r>
          </a:p>
        </p:txBody>
      </p:sp>
      <p:sp>
        <p:nvSpPr>
          <p:cNvPr id="222217" name="Text Box 9"/>
          <p:cNvSpPr txBox="1">
            <a:spLocks noChangeArrowheads="1"/>
          </p:cNvSpPr>
          <p:nvPr/>
        </p:nvSpPr>
        <p:spPr bwMode="auto">
          <a:xfrm>
            <a:off x="4254501" y="4448176"/>
            <a:ext cx="6467576" cy="830997"/>
          </a:xfrm>
          <a:prstGeom prst="rect">
            <a:avLst/>
          </a:prstGeom>
          <a:solidFill>
            <a:srgbClr val="000000"/>
          </a:solidFill>
          <a:ln w="38100">
            <a:solidFill>
              <a:srgbClr val="0033CC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rgbClr val="FF9900"/>
                </a:solidFill>
                <a:ea typeface="宋体" panose="02010600030101010101" pitchFamily="2" charset="-122"/>
              </a:rPr>
              <a:t>输出：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-1</a:t>
            </a:r>
            <a:r>
              <a:rPr lang="zh-CN" altLang="en-US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377777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77777</a:t>
            </a:r>
            <a:r>
              <a:rPr lang="zh-CN" altLang="en-US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_ </a:t>
            </a: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_37777777777</a:t>
            </a:r>
            <a:r>
              <a:rPr lang="zh-CN" altLang="en-US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400" dirty="0" err="1" smtClean="0">
                <a:solidFill>
                  <a:schemeClr val="bg1"/>
                </a:solidFill>
                <a:ea typeface="宋体" panose="02010600030101010101" pitchFamily="2" charset="-122"/>
              </a:rPr>
              <a:t>ffffffff</a:t>
            </a:r>
            <a:endParaRPr lang="en-US" altLang="zh-CN" sz="2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2797944" y="5662613"/>
            <a:ext cx="3924301" cy="982662"/>
            <a:chOff x="1843" y="3567"/>
            <a:chExt cx="2496" cy="619"/>
          </a:xfrm>
        </p:grpSpPr>
        <p:grpSp>
          <p:nvGrpSpPr>
            <p:cNvPr id="124940" name="Group 11"/>
            <p:cNvGrpSpPr>
              <a:grpSpLocks/>
            </p:cNvGrpSpPr>
            <p:nvPr/>
          </p:nvGrpSpPr>
          <p:grpSpPr bwMode="auto">
            <a:xfrm>
              <a:off x="1843" y="3567"/>
              <a:ext cx="2496" cy="288"/>
              <a:chOff x="699" y="733"/>
              <a:chExt cx="2496" cy="288"/>
            </a:xfrm>
          </p:grpSpPr>
          <p:sp>
            <p:nvSpPr>
              <p:cNvPr id="124942" name="Rectangle 12"/>
              <p:cNvSpPr>
                <a:spLocks noChangeArrowheads="1"/>
              </p:cNvSpPr>
              <p:nvPr/>
            </p:nvSpPr>
            <p:spPr bwMode="auto">
              <a:xfrm>
                <a:off x="699" y="733"/>
                <a:ext cx="2496" cy="288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993366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zh-CN" sz="2000" b="0" dirty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  <a:r>
                  <a:rPr lang="en-US" altLang="zh-CN" sz="2000" b="0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1   11   11    11  11   11   11    11</a:t>
                </a:r>
              </a:p>
            </p:txBody>
          </p:sp>
          <p:sp>
            <p:nvSpPr>
              <p:cNvPr id="124943" name="Line 13"/>
              <p:cNvSpPr>
                <a:spLocks noChangeShapeType="1"/>
              </p:cNvSpPr>
              <p:nvPr/>
            </p:nvSpPr>
            <p:spPr bwMode="auto">
              <a:xfrm>
                <a:off x="1947" y="733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944" name="Line 14"/>
              <p:cNvSpPr>
                <a:spLocks noChangeShapeType="1"/>
              </p:cNvSpPr>
              <p:nvPr/>
            </p:nvSpPr>
            <p:spPr bwMode="auto">
              <a:xfrm>
                <a:off x="1311" y="733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945" name="Line 15"/>
              <p:cNvSpPr>
                <a:spLocks noChangeShapeType="1"/>
              </p:cNvSpPr>
              <p:nvPr/>
            </p:nvSpPr>
            <p:spPr bwMode="auto">
              <a:xfrm>
                <a:off x="993" y="733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946" name="Line 16"/>
              <p:cNvSpPr>
                <a:spLocks noChangeShapeType="1"/>
              </p:cNvSpPr>
              <p:nvPr/>
            </p:nvSpPr>
            <p:spPr bwMode="auto">
              <a:xfrm>
                <a:off x="1629" y="733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947" name="Line 17"/>
              <p:cNvSpPr>
                <a:spLocks noChangeShapeType="1"/>
              </p:cNvSpPr>
              <p:nvPr/>
            </p:nvSpPr>
            <p:spPr bwMode="auto">
              <a:xfrm>
                <a:off x="2583" y="733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948" name="Line 18"/>
              <p:cNvSpPr>
                <a:spLocks noChangeShapeType="1"/>
              </p:cNvSpPr>
              <p:nvPr/>
            </p:nvSpPr>
            <p:spPr bwMode="auto">
              <a:xfrm>
                <a:off x="2265" y="733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949" name="Line 19"/>
              <p:cNvSpPr>
                <a:spLocks noChangeShapeType="1"/>
              </p:cNvSpPr>
              <p:nvPr/>
            </p:nvSpPr>
            <p:spPr bwMode="auto">
              <a:xfrm>
                <a:off x="2901" y="733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4941" name="Text Box 20"/>
            <p:cNvSpPr txBox="1">
              <a:spLocks noChangeArrowheads="1"/>
            </p:cNvSpPr>
            <p:nvPr/>
          </p:nvSpPr>
          <p:spPr bwMode="auto">
            <a:xfrm>
              <a:off x="1997" y="3936"/>
              <a:ext cx="21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0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-1</a:t>
              </a:r>
              <a:r>
                <a:rPr lang="zh-CN" altLang="en-US" sz="20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在内存的存放形式（补码）</a:t>
              </a:r>
            </a:p>
          </p:txBody>
        </p:sp>
      </p:grpSp>
      <p:sp>
        <p:nvSpPr>
          <p:cNvPr id="222229" name="Rectangle 21"/>
          <p:cNvSpPr>
            <a:spLocks noChangeArrowheads="1"/>
          </p:cNvSpPr>
          <p:nvPr/>
        </p:nvSpPr>
        <p:spPr bwMode="auto">
          <a:xfrm>
            <a:off x="2179638" y="2182813"/>
            <a:ext cx="7759700" cy="119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en-US" altLang="zh-CN" sz="2400" dirty="0">
                <a:solidFill>
                  <a:schemeClr val="tx1"/>
                </a:solidFill>
              </a:rPr>
              <a:t>x</a:t>
            </a:r>
            <a:r>
              <a:rPr lang="zh-CN" altLang="en-US" sz="2400" dirty="0">
                <a:solidFill>
                  <a:schemeClr val="tx1"/>
                </a:solidFill>
              </a:rPr>
              <a:t>格式符：十六进制输出整数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</a:rPr>
              <a:t>同</a:t>
            </a:r>
            <a:r>
              <a:rPr lang="en-US" altLang="zh-CN" sz="2000" dirty="0">
                <a:solidFill>
                  <a:schemeClr val="tx1"/>
                </a:solidFill>
              </a:rPr>
              <a:t>o</a:t>
            </a:r>
            <a:r>
              <a:rPr lang="zh-CN" altLang="en-US" sz="2000" dirty="0">
                <a:solidFill>
                  <a:schemeClr val="tx1"/>
                </a:solidFill>
              </a:rPr>
              <a:t>格式符，无符号，即无负十六进制数。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</a:rPr>
              <a:t>可以指定输出宽度</a:t>
            </a:r>
            <a:r>
              <a:rPr lang="en-US" altLang="zh-CN" sz="2000" dirty="0">
                <a:solidFill>
                  <a:srgbClr val="FF0000"/>
                </a:solidFill>
              </a:rPr>
              <a:t>%mx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zh-CN" altLang="en-US" sz="2000" dirty="0">
                <a:solidFill>
                  <a:schemeClr val="tx1"/>
                </a:solidFill>
              </a:rPr>
              <a:t>，长整型可以用</a:t>
            </a:r>
            <a:r>
              <a:rPr lang="en-US" altLang="zh-CN" sz="2000" dirty="0">
                <a:solidFill>
                  <a:srgbClr val="FF0000"/>
                </a:solidFill>
              </a:rPr>
              <a:t>%lx</a:t>
            </a:r>
            <a:r>
              <a:rPr lang="zh-CN" altLang="en-US" sz="2000" dirty="0">
                <a:solidFill>
                  <a:schemeClr val="tx1"/>
                </a:solidFill>
              </a:rPr>
              <a:t>格式输出。</a:t>
            </a:r>
          </a:p>
        </p:txBody>
      </p:sp>
      <p:grpSp>
        <p:nvGrpSpPr>
          <p:cNvPr id="23" name="Group 11"/>
          <p:cNvGrpSpPr>
            <a:grpSpLocks/>
          </p:cNvGrpSpPr>
          <p:nvPr/>
        </p:nvGrpSpPr>
        <p:grpSpPr bwMode="auto">
          <a:xfrm>
            <a:off x="6745596" y="5662616"/>
            <a:ext cx="3770004" cy="457200"/>
            <a:chOff x="699" y="733"/>
            <a:chExt cx="2496" cy="288"/>
          </a:xfrm>
        </p:grpSpPr>
        <p:sp>
          <p:nvSpPr>
            <p:cNvPr id="25" name="Rectangle 12"/>
            <p:cNvSpPr>
              <a:spLocks noChangeArrowheads="1"/>
            </p:cNvSpPr>
            <p:nvPr/>
          </p:nvSpPr>
          <p:spPr bwMode="auto">
            <a:xfrm>
              <a:off x="699" y="733"/>
              <a:ext cx="2496" cy="28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000" b="0" dirty="0" smtClean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11   </a:t>
              </a:r>
              <a:r>
                <a:rPr lang="en-US" altLang="zh-CN" sz="20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11   11    11  11   11   11    11</a:t>
              </a:r>
            </a:p>
          </p:txBody>
        </p:sp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947" y="733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14"/>
            <p:cNvSpPr>
              <a:spLocks noChangeShapeType="1"/>
            </p:cNvSpPr>
            <p:nvPr/>
          </p:nvSpPr>
          <p:spPr bwMode="auto">
            <a:xfrm>
              <a:off x="1311" y="733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15"/>
            <p:cNvSpPr>
              <a:spLocks noChangeShapeType="1"/>
            </p:cNvSpPr>
            <p:nvPr/>
          </p:nvSpPr>
          <p:spPr bwMode="auto">
            <a:xfrm>
              <a:off x="993" y="733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16"/>
            <p:cNvSpPr>
              <a:spLocks noChangeShapeType="1"/>
            </p:cNvSpPr>
            <p:nvPr/>
          </p:nvSpPr>
          <p:spPr bwMode="auto">
            <a:xfrm>
              <a:off x="1629" y="733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17"/>
            <p:cNvSpPr>
              <a:spLocks noChangeShapeType="1"/>
            </p:cNvSpPr>
            <p:nvPr/>
          </p:nvSpPr>
          <p:spPr bwMode="auto">
            <a:xfrm>
              <a:off x="2583" y="733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18"/>
            <p:cNvSpPr>
              <a:spLocks noChangeShapeType="1"/>
            </p:cNvSpPr>
            <p:nvPr/>
          </p:nvSpPr>
          <p:spPr bwMode="auto">
            <a:xfrm>
              <a:off x="2265" y="733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19"/>
            <p:cNvSpPr>
              <a:spLocks noChangeShapeType="1"/>
            </p:cNvSpPr>
            <p:nvPr/>
          </p:nvSpPr>
          <p:spPr bwMode="auto">
            <a:xfrm>
              <a:off x="2901" y="733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70923846"/>
      </p:ext>
    </p:extLst>
  </p:cSld>
  <p:clrMapOvr>
    <a:masterClrMapping/>
  </p:clrMapOvr>
  <p:transition>
    <p:cover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22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6" grpId="0" animBg="1" autoUpdateAnimBg="0"/>
      <p:bldP spid="222217" grpId="0" animBg="1" autoUpdateAnimBg="0"/>
      <p:bldP spid="222229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9" name="Rectangle 8"/>
          <p:cNvSpPr>
            <a:spLocks noChangeArrowheads="1"/>
          </p:cNvSpPr>
          <p:nvPr/>
        </p:nvSpPr>
        <p:spPr bwMode="auto">
          <a:xfrm>
            <a:off x="2151857" y="331174"/>
            <a:ext cx="7759700" cy="112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en-US" altLang="zh-CN" sz="2400" dirty="0">
                <a:solidFill>
                  <a:schemeClr val="tx1"/>
                </a:solidFill>
              </a:rPr>
              <a:t>u</a:t>
            </a:r>
            <a:r>
              <a:rPr lang="zh-CN" altLang="en-US" sz="2400" dirty="0">
                <a:solidFill>
                  <a:schemeClr val="tx1"/>
                </a:solidFill>
              </a:rPr>
              <a:t>格式符：十进制输出</a:t>
            </a:r>
            <a:r>
              <a:rPr lang="en-US" altLang="zh-CN" sz="2400" dirty="0">
                <a:solidFill>
                  <a:schemeClr val="tx1"/>
                </a:solidFill>
              </a:rPr>
              <a:t>unsigned</a:t>
            </a:r>
            <a:r>
              <a:rPr lang="zh-CN" altLang="en-US" sz="2400" dirty="0">
                <a:solidFill>
                  <a:schemeClr val="tx1"/>
                </a:solidFill>
              </a:rPr>
              <a:t>型数据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en-US" altLang="zh-CN" sz="2000" dirty="0" err="1">
                <a:solidFill>
                  <a:schemeClr val="tx1"/>
                </a:solidFill>
              </a:rPr>
              <a:t>int</a:t>
            </a:r>
            <a:r>
              <a:rPr lang="zh-CN" altLang="en-US" sz="2000" dirty="0">
                <a:solidFill>
                  <a:schemeClr val="tx1"/>
                </a:solidFill>
              </a:rPr>
              <a:t>型可以用</a:t>
            </a:r>
            <a:r>
              <a:rPr lang="en-US" altLang="zh-CN" sz="2000" dirty="0">
                <a:solidFill>
                  <a:schemeClr val="tx1"/>
                </a:solidFill>
              </a:rPr>
              <a:t>%u</a:t>
            </a:r>
            <a:r>
              <a:rPr lang="zh-CN" altLang="en-US" sz="2000" dirty="0">
                <a:solidFill>
                  <a:schemeClr val="tx1"/>
                </a:solidFill>
              </a:rPr>
              <a:t>格式输出，</a:t>
            </a:r>
            <a:r>
              <a:rPr lang="en-US" altLang="zh-CN" sz="2000" dirty="0">
                <a:solidFill>
                  <a:schemeClr val="tx1"/>
                </a:solidFill>
              </a:rPr>
              <a:t>unsigned</a:t>
            </a:r>
            <a:r>
              <a:rPr lang="zh-CN" altLang="en-US" sz="2000" dirty="0">
                <a:solidFill>
                  <a:schemeClr val="tx1"/>
                </a:solidFill>
              </a:rPr>
              <a:t>型也可以用</a:t>
            </a:r>
            <a:r>
              <a:rPr lang="en-US" altLang="zh-CN" sz="2000" dirty="0">
                <a:solidFill>
                  <a:schemeClr val="tx1"/>
                </a:solidFill>
              </a:rPr>
              <a:t>%d</a:t>
            </a:r>
            <a:r>
              <a:rPr lang="zh-CN" altLang="en-US" sz="2000" dirty="0">
                <a:solidFill>
                  <a:schemeClr val="tx1"/>
                </a:solidFill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</a:rPr>
              <a:t>%o</a:t>
            </a:r>
            <a:r>
              <a:rPr lang="zh-CN" altLang="en-US" sz="2000" dirty="0">
                <a:solidFill>
                  <a:schemeClr val="tx1"/>
                </a:solidFill>
              </a:rPr>
              <a:t>和</a:t>
            </a:r>
            <a:r>
              <a:rPr lang="en-US" altLang="zh-CN" sz="2000" dirty="0">
                <a:solidFill>
                  <a:schemeClr val="tx1"/>
                </a:solidFill>
              </a:rPr>
              <a:t>%x</a:t>
            </a:r>
            <a:r>
              <a:rPr lang="zh-CN" altLang="en-US" sz="2000" dirty="0">
                <a:solidFill>
                  <a:schemeClr val="tx1"/>
                </a:solidFill>
              </a:rPr>
              <a:t>格式输出。</a:t>
            </a:r>
          </a:p>
        </p:txBody>
      </p:sp>
      <p:sp>
        <p:nvSpPr>
          <p:cNvPr id="224265" name="Text Box 9"/>
          <p:cNvSpPr txBox="1">
            <a:spLocks noChangeArrowheads="1"/>
          </p:cNvSpPr>
          <p:nvPr/>
        </p:nvSpPr>
        <p:spPr bwMode="auto">
          <a:xfrm>
            <a:off x="3444876" y="1833564"/>
            <a:ext cx="6125395" cy="3416320"/>
          </a:xfrm>
          <a:prstGeom prst="rect">
            <a:avLst/>
          </a:prstGeom>
          <a:solidFill>
            <a:srgbClr val="0033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例 </a:t>
            </a: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ea typeface="宋体" panose="02010600030101010101" pitchFamily="2" charset="-122"/>
              </a:rPr>
              <a:t>无符号数据的输出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#include &lt;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stdio.h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&gt;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main()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{ unsigned </a:t>
            </a:r>
            <a:r>
              <a:rPr lang="en-US" altLang="zh-CN" sz="2400" dirty="0" err="1" smtClean="0">
                <a:solidFill>
                  <a:schemeClr val="bg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a=4294967295;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b= -2;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(“a=%d , %o , %x , %u\n ”,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a,a,a,a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); 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(“b=%d , %o , %x , %u\n” ,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b,b,b,b</a:t>
            </a: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);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   return 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0;</a:t>
            </a:r>
            <a:endParaRPr lang="en-US" altLang="zh-CN" sz="2400" dirty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}</a:t>
            </a:r>
          </a:p>
        </p:txBody>
      </p:sp>
      <p:sp>
        <p:nvSpPr>
          <p:cNvPr id="224266" name="Text Box 10"/>
          <p:cNvSpPr txBox="1">
            <a:spLocks noChangeArrowheads="1"/>
          </p:cNvSpPr>
          <p:nvPr/>
        </p:nvSpPr>
        <p:spPr bwMode="auto">
          <a:xfrm>
            <a:off x="4025901" y="5254262"/>
            <a:ext cx="6179983" cy="1200329"/>
          </a:xfrm>
          <a:prstGeom prst="rect">
            <a:avLst/>
          </a:prstGeom>
          <a:solidFill>
            <a:srgbClr val="000000"/>
          </a:solidFill>
          <a:ln w="38100">
            <a:solidFill>
              <a:srgbClr val="0033CC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rgbClr val="FF9900"/>
                </a:solidFill>
                <a:ea typeface="宋体" panose="02010600030101010101" pitchFamily="2" charset="-122"/>
              </a:rPr>
              <a:t>运行结果：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a=-1 , 37777777777 , 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ffffffff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, 4294967295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b=-2 , 37777777776 , 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fffffffe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, </a:t>
            </a: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4294967294</a:t>
            </a:r>
            <a:endParaRPr lang="en-US" altLang="zh-CN" sz="2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5826565"/>
      </p:ext>
    </p:extLst>
  </p:cSld>
  <p:clrMapOvr>
    <a:masterClrMapping/>
  </p:clrMapOvr>
  <p:transition>
    <p:cover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5" grpId="0" animBg="1" autoUpdateAnimBg="0"/>
      <p:bldP spid="224266" grpId="0" animBg="1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3" name="Rectangle 8"/>
          <p:cNvSpPr>
            <a:spLocks noChangeArrowheads="1"/>
          </p:cNvSpPr>
          <p:nvPr/>
        </p:nvSpPr>
        <p:spPr bwMode="auto">
          <a:xfrm>
            <a:off x="1286849" y="582921"/>
            <a:ext cx="77597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en-US" altLang="zh-CN" sz="2400" dirty="0">
                <a:solidFill>
                  <a:schemeClr val="tx1"/>
                </a:solidFill>
              </a:rPr>
              <a:t>c</a:t>
            </a:r>
            <a:r>
              <a:rPr lang="zh-CN" altLang="en-US" sz="2400" dirty="0">
                <a:solidFill>
                  <a:schemeClr val="tx1"/>
                </a:solidFill>
              </a:rPr>
              <a:t>格式符：输出</a:t>
            </a:r>
            <a:r>
              <a:rPr lang="zh-CN" altLang="en-US" sz="2400" dirty="0">
                <a:solidFill>
                  <a:srgbClr val="FF0000"/>
                </a:solidFill>
              </a:rPr>
              <a:t>一个</a:t>
            </a:r>
            <a:r>
              <a:rPr lang="zh-CN" altLang="en-US" sz="2400" dirty="0">
                <a:solidFill>
                  <a:schemeClr val="tx1"/>
                </a:solidFill>
              </a:rPr>
              <a:t>字符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</a:rPr>
              <a:t>值在</a:t>
            </a:r>
            <a:r>
              <a:rPr lang="en-US" altLang="zh-CN" sz="2000" dirty="0" smtClean="0">
                <a:solidFill>
                  <a:schemeClr val="tx1"/>
                </a:solidFill>
              </a:rPr>
              <a:t>0~127</a:t>
            </a:r>
            <a:r>
              <a:rPr lang="zh-CN" altLang="en-US" sz="2000" dirty="0" smtClean="0">
                <a:solidFill>
                  <a:schemeClr val="tx1"/>
                </a:solidFill>
              </a:rPr>
              <a:t>的</a:t>
            </a:r>
            <a:r>
              <a:rPr lang="zh-CN" altLang="en-US" sz="2000" dirty="0">
                <a:solidFill>
                  <a:schemeClr val="tx1"/>
                </a:solidFill>
              </a:rPr>
              <a:t>整数，可以用</a:t>
            </a:r>
            <a:r>
              <a:rPr lang="en-US" altLang="zh-CN" sz="2000" dirty="0">
                <a:solidFill>
                  <a:schemeClr val="tx1"/>
                </a:solidFill>
              </a:rPr>
              <a:t>%c</a:t>
            </a:r>
            <a:r>
              <a:rPr lang="zh-CN" altLang="en-US" sz="2000" dirty="0">
                <a:solidFill>
                  <a:schemeClr val="tx1"/>
                </a:solidFill>
              </a:rPr>
              <a:t>形式输出为字符</a:t>
            </a:r>
          </a:p>
        </p:txBody>
      </p:sp>
      <p:sp>
        <p:nvSpPr>
          <p:cNvPr id="226313" name="Text Box 9"/>
          <p:cNvSpPr txBox="1">
            <a:spLocks noChangeArrowheads="1"/>
          </p:cNvSpPr>
          <p:nvPr/>
        </p:nvSpPr>
        <p:spPr bwMode="auto">
          <a:xfrm>
            <a:off x="3539460" y="1760537"/>
            <a:ext cx="3868367" cy="3416320"/>
          </a:xfrm>
          <a:prstGeom prst="rect">
            <a:avLst/>
          </a:prstGeom>
          <a:solidFill>
            <a:srgbClr val="0033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例</a:t>
            </a: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  </a:t>
            </a:r>
            <a:r>
              <a:rPr lang="zh-CN" altLang="en-US" sz="2400" dirty="0">
                <a:solidFill>
                  <a:schemeClr val="bg1"/>
                </a:solidFill>
                <a:ea typeface="宋体" panose="02010600030101010101" pitchFamily="2" charset="-122"/>
              </a:rPr>
              <a:t>字符数据的输出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#include &lt;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stdio.h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&gt;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main()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{ char c=‘a’;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=97;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(“%c , %d\n ”,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c,c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); 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(“%c , %d\n” ,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,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);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   return 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0;</a:t>
            </a:r>
            <a:endParaRPr lang="en-US" altLang="zh-CN" sz="2400" dirty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}</a:t>
            </a:r>
          </a:p>
        </p:txBody>
      </p:sp>
      <p:sp>
        <p:nvSpPr>
          <p:cNvPr id="226314" name="Text Box 10"/>
          <p:cNvSpPr txBox="1">
            <a:spLocks noChangeArrowheads="1"/>
          </p:cNvSpPr>
          <p:nvPr/>
        </p:nvSpPr>
        <p:spPr bwMode="auto">
          <a:xfrm>
            <a:off x="7826375" y="3286125"/>
            <a:ext cx="1568450" cy="1225550"/>
          </a:xfrm>
          <a:prstGeom prst="rect">
            <a:avLst/>
          </a:prstGeom>
          <a:solidFill>
            <a:srgbClr val="000000"/>
          </a:solidFill>
          <a:ln w="38100">
            <a:solidFill>
              <a:srgbClr val="0033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400">
                <a:solidFill>
                  <a:srgbClr val="FF9900"/>
                </a:solidFill>
                <a:ea typeface="宋体" panose="02010600030101010101" pitchFamily="2" charset="-122"/>
              </a:rPr>
              <a:t>运行结果：</a:t>
            </a:r>
          </a:p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bg1"/>
                </a:solidFill>
                <a:ea typeface="宋体" panose="02010600030101010101" pitchFamily="2" charset="-122"/>
              </a:rPr>
              <a:t>       </a:t>
            </a:r>
            <a:r>
              <a:rPr lang="en-US" altLang="zh-CN" sz="2400">
                <a:solidFill>
                  <a:schemeClr val="bg1"/>
                </a:solidFill>
                <a:ea typeface="宋体" panose="02010600030101010101" pitchFamily="2" charset="-122"/>
              </a:rPr>
              <a:t>a , 97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bg1"/>
                </a:solidFill>
                <a:ea typeface="宋体" panose="02010600030101010101" pitchFamily="2" charset="-122"/>
              </a:rPr>
              <a:t>       a , 97</a:t>
            </a:r>
          </a:p>
        </p:txBody>
      </p:sp>
    </p:spTree>
    <p:extLst>
      <p:ext uri="{BB962C8B-B14F-4D97-AF65-F5344CB8AC3E}">
        <p14:creationId xmlns:p14="http://schemas.microsoft.com/office/powerpoint/2010/main" val="773876319"/>
      </p:ext>
    </p:extLst>
  </p:cSld>
  <p:clrMapOvr>
    <a:masterClrMapping/>
  </p:clrMapOvr>
  <p:transition>
    <p:cover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13" grpId="0" animBg="1" autoUpdateAnimBg="0"/>
      <p:bldP spid="226314" grpId="0" animBg="1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7" name="Rectangle 8"/>
          <p:cNvSpPr>
            <a:spLocks noChangeArrowheads="1"/>
          </p:cNvSpPr>
          <p:nvPr/>
        </p:nvSpPr>
        <p:spPr bwMode="auto">
          <a:xfrm>
            <a:off x="2179638" y="526031"/>
            <a:ext cx="77597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en-US" altLang="zh-CN" sz="2400" dirty="0">
                <a:solidFill>
                  <a:schemeClr val="tx1"/>
                </a:solidFill>
              </a:rPr>
              <a:t>s</a:t>
            </a:r>
            <a:r>
              <a:rPr lang="zh-CN" altLang="en-US" sz="2400" dirty="0">
                <a:solidFill>
                  <a:schemeClr val="tx1"/>
                </a:solidFill>
              </a:rPr>
              <a:t>格式符：输出一个</a:t>
            </a:r>
            <a:r>
              <a:rPr lang="zh-CN" altLang="en-US" sz="2400" dirty="0">
                <a:solidFill>
                  <a:srgbClr val="FF0000"/>
                </a:solidFill>
              </a:rPr>
              <a:t>字符串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</a:rPr>
              <a:t>有</a:t>
            </a:r>
            <a:r>
              <a:rPr lang="en-US" altLang="zh-CN" sz="2000" dirty="0">
                <a:solidFill>
                  <a:schemeClr val="tx1"/>
                </a:solidFill>
              </a:rPr>
              <a:t>%s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</a:rPr>
              <a:t>%</a:t>
            </a:r>
            <a:r>
              <a:rPr lang="en-US" altLang="zh-CN" sz="2000" dirty="0" err="1">
                <a:solidFill>
                  <a:schemeClr val="tx1"/>
                </a:solidFill>
              </a:rPr>
              <a:t>ms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</a:rPr>
              <a:t>% -</a:t>
            </a:r>
            <a:r>
              <a:rPr lang="en-US" altLang="zh-CN" sz="2000" dirty="0" err="1">
                <a:solidFill>
                  <a:schemeClr val="tx1"/>
                </a:solidFill>
              </a:rPr>
              <a:t>ms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</a:rPr>
              <a:t>%</a:t>
            </a:r>
            <a:r>
              <a:rPr lang="en-US" altLang="zh-CN" sz="2000" dirty="0" err="1">
                <a:solidFill>
                  <a:schemeClr val="tx1"/>
                </a:solidFill>
              </a:rPr>
              <a:t>m.ns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</a:rPr>
              <a:t>% -</a:t>
            </a:r>
            <a:r>
              <a:rPr lang="en-US" altLang="zh-CN" sz="2000" dirty="0" err="1">
                <a:solidFill>
                  <a:schemeClr val="tx1"/>
                </a:solidFill>
              </a:rPr>
              <a:t>m.ns</a:t>
            </a:r>
            <a:r>
              <a:rPr lang="zh-CN" altLang="en-US" sz="2000" dirty="0">
                <a:solidFill>
                  <a:schemeClr val="tx1"/>
                </a:solidFill>
              </a:rPr>
              <a:t>五种用法</a:t>
            </a:r>
          </a:p>
        </p:txBody>
      </p:sp>
      <p:sp>
        <p:nvSpPr>
          <p:cNvPr id="228361" name="Text Box 9"/>
          <p:cNvSpPr txBox="1">
            <a:spLocks noChangeArrowheads="1"/>
          </p:cNvSpPr>
          <p:nvPr/>
        </p:nvSpPr>
        <p:spPr bwMode="auto">
          <a:xfrm>
            <a:off x="2422526" y="1665288"/>
            <a:ext cx="7242688" cy="3046988"/>
          </a:xfrm>
          <a:prstGeom prst="rect">
            <a:avLst/>
          </a:prstGeom>
          <a:solidFill>
            <a:srgbClr val="0033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例 </a:t>
            </a: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ea typeface="宋体" panose="02010600030101010101" pitchFamily="2" charset="-122"/>
              </a:rPr>
              <a:t>字符串的输出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#include &lt;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stdio.h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&gt;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main()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{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  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(“%3s , %7.2s , %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.4s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, %-5.3d\n ”, “CHINA”,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                                “CHINA”, “CHINA”, “CHINA</a:t>
            </a: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”);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return 0;</a:t>
            </a:r>
            <a:endParaRPr lang="en-US" altLang="zh-CN" sz="2400" dirty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}</a:t>
            </a:r>
          </a:p>
        </p:txBody>
      </p:sp>
      <p:sp>
        <p:nvSpPr>
          <p:cNvPr id="228362" name="Text Box 10"/>
          <p:cNvSpPr txBox="1">
            <a:spLocks noChangeArrowheads="1"/>
          </p:cNvSpPr>
          <p:nvPr/>
        </p:nvSpPr>
        <p:spPr bwMode="auto">
          <a:xfrm>
            <a:off x="3071814" y="5013326"/>
            <a:ext cx="6008687" cy="860425"/>
          </a:xfrm>
          <a:prstGeom prst="rect">
            <a:avLst/>
          </a:prstGeom>
          <a:solidFill>
            <a:srgbClr val="000000"/>
          </a:solidFill>
          <a:ln w="38100">
            <a:solidFill>
              <a:srgbClr val="0033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400">
                <a:solidFill>
                  <a:srgbClr val="FF9900"/>
                </a:solidFill>
                <a:ea typeface="宋体" panose="02010600030101010101" pitchFamily="2" charset="-122"/>
              </a:rPr>
              <a:t>运行结果：</a:t>
            </a:r>
          </a:p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bg1"/>
                </a:solidFill>
                <a:ea typeface="宋体" panose="02010600030101010101" pitchFamily="2" charset="-122"/>
              </a:rPr>
              <a:t>       </a:t>
            </a:r>
            <a:r>
              <a:rPr lang="en-US" altLang="zh-CN" sz="2400">
                <a:solidFill>
                  <a:schemeClr val="bg1"/>
                </a:solidFill>
                <a:ea typeface="宋体" panose="02010600030101010101" pitchFamily="2" charset="-122"/>
              </a:rPr>
              <a:t>CHINA , _ _ _ _ _CH , 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CHIN</a:t>
            </a:r>
            <a:r>
              <a:rPr lang="en-US" altLang="zh-CN" sz="2400">
                <a:solidFill>
                  <a:schemeClr val="bg1"/>
                </a:solidFill>
                <a:ea typeface="宋体" panose="02010600030101010101" pitchFamily="2" charset="-122"/>
              </a:rPr>
              <a:t> , CHI _ _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5713413" y="3544889"/>
            <a:ext cx="1619250" cy="1849437"/>
            <a:chOff x="2630" y="2004"/>
            <a:chExt cx="1020" cy="1165"/>
          </a:xfrm>
        </p:grpSpPr>
        <p:sp>
          <p:nvSpPr>
            <p:cNvPr id="128011" name="Text Box 11"/>
            <p:cNvSpPr txBox="1">
              <a:spLocks noChangeArrowheads="1"/>
            </p:cNvSpPr>
            <p:nvPr/>
          </p:nvSpPr>
          <p:spPr bwMode="auto">
            <a:xfrm>
              <a:off x="2630" y="2469"/>
              <a:ext cx="1020" cy="23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rgbClr val="339966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/>
              <a:r>
                <a:rPr lang="en-US" altLang="zh-CN" b="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m</a:t>
              </a:r>
              <a:r>
                <a:rPr lang="zh-CN" altLang="en-US" b="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自动</a:t>
              </a:r>
              <a:r>
                <a:rPr lang="en-US" altLang="zh-CN" b="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=n</a:t>
              </a:r>
            </a:p>
          </p:txBody>
        </p:sp>
        <p:sp>
          <p:nvSpPr>
            <p:cNvPr id="128012" name="Line 12"/>
            <p:cNvSpPr>
              <a:spLocks noChangeShapeType="1"/>
            </p:cNvSpPr>
            <p:nvPr/>
          </p:nvSpPr>
          <p:spPr bwMode="auto">
            <a:xfrm flipH="1" flipV="1">
              <a:off x="2935" y="2004"/>
              <a:ext cx="213" cy="457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8013" name="Line 13"/>
            <p:cNvSpPr>
              <a:spLocks noChangeShapeType="1"/>
            </p:cNvSpPr>
            <p:nvPr/>
          </p:nvSpPr>
          <p:spPr bwMode="auto">
            <a:xfrm>
              <a:off x="3182" y="2700"/>
              <a:ext cx="214" cy="469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1120654"/>
      </p:ext>
    </p:extLst>
  </p:cSld>
  <p:clrMapOvr>
    <a:masterClrMapping/>
  </p:clrMapOvr>
  <p:transition>
    <p:cover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61" grpId="0" animBg="1" autoUpdateAnimBg="0"/>
      <p:bldP spid="228362" grpId="0" animBg="1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31" name="Rectangle 8"/>
          <p:cNvSpPr>
            <a:spLocks noChangeArrowheads="1"/>
          </p:cNvSpPr>
          <p:nvPr/>
        </p:nvSpPr>
        <p:spPr bwMode="auto">
          <a:xfrm>
            <a:off x="2179638" y="474663"/>
            <a:ext cx="7759700" cy="184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en-US" altLang="zh-CN" sz="2400" dirty="0">
                <a:solidFill>
                  <a:schemeClr val="tx1"/>
                </a:solidFill>
              </a:rPr>
              <a:t>f</a:t>
            </a:r>
            <a:r>
              <a:rPr lang="zh-CN" altLang="en-US" sz="2400" dirty="0">
                <a:solidFill>
                  <a:schemeClr val="tx1"/>
                </a:solidFill>
              </a:rPr>
              <a:t>格式符：输出实数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tx1"/>
                </a:solidFill>
              </a:rPr>
              <a:t>%f</a:t>
            </a:r>
            <a:r>
              <a:rPr lang="zh-CN" altLang="en-US" sz="2000" dirty="0">
                <a:solidFill>
                  <a:schemeClr val="tx1"/>
                </a:solidFill>
              </a:rPr>
              <a:t>格式：整数部分全部输出，小数</a:t>
            </a:r>
            <a:r>
              <a:rPr lang="en-US" altLang="zh-CN" sz="2000" dirty="0">
                <a:solidFill>
                  <a:schemeClr val="tx1"/>
                </a:solidFill>
              </a:rPr>
              <a:t>6</a:t>
            </a:r>
            <a:r>
              <a:rPr lang="zh-CN" altLang="en-US" sz="2000" dirty="0">
                <a:solidFill>
                  <a:schemeClr val="tx1"/>
                </a:solidFill>
              </a:rPr>
              <a:t>位。可以有非有效数字输出，因为单精度有效位</a:t>
            </a:r>
            <a:r>
              <a:rPr lang="en-US" altLang="zh-CN" sz="2000" dirty="0">
                <a:solidFill>
                  <a:schemeClr val="tx1"/>
                </a:solidFill>
              </a:rPr>
              <a:t>7</a:t>
            </a:r>
            <a:r>
              <a:rPr lang="zh-CN" altLang="en-US" sz="2000" dirty="0">
                <a:solidFill>
                  <a:schemeClr val="tx1"/>
                </a:solidFill>
              </a:rPr>
              <a:t>位，双精度</a:t>
            </a:r>
            <a:r>
              <a:rPr lang="en-US" altLang="zh-CN" sz="2000" dirty="0">
                <a:solidFill>
                  <a:schemeClr val="tx1"/>
                </a:solidFill>
              </a:rPr>
              <a:t>16</a:t>
            </a:r>
            <a:r>
              <a:rPr lang="zh-CN" altLang="en-US" sz="2000" dirty="0">
                <a:solidFill>
                  <a:schemeClr val="tx1"/>
                </a:solidFill>
              </a:rPr>
              <a:t>位。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tx1"/>
                </a:solidFill>
              </a:rPr>
              <a:t>%m.nf</a:t>
            </a:r>
            <a:r>
              <a:rPr lang="zh-CN" altLang="en-US" sz="2000" dirty="0">
                <a:solidFill>
                  <a:schemeClr val="tx1"/>
                </a:solidFill>
              </a:rPr>
              <a:t>格式：占</a:t>
            </a:r>
            <a:r>
              <a:rPr lang="en-US" altLang="zh-CN" sz="2000" dirty="0">
                <a:solidFill>
                  <a:schemeClr val="tx1"/>
                </a:solidFill>
              </a:rPr>
              <a:t>m</a:t>
            </a:r>
            <a:r>
              <a:rPr lang="zh-CN" altLang="en-US" sz="2000" dirty="0">
                <a:solidFill>
                  <a:schemeClr val="tx1"/>
                </a:solidFill>
              </a:rPr>
              <a:t>列，其中</a:t>
            </a:r>
            <a:r>
              <a:rPr lang="en-US" altLang="zh-CN" sz="2000" dirty="0">
                <a:solidFill>
                  <a:schemeClr val="tx1"/>
                </a:solidFill>
              </a:rPr>
              <a:t>n</a:t>
            </a:r>
            <a:r>
              <a:rPr lang="zh-CN" altLang="en-US" sz="2000" dirty="0">
                <a:solidFill>
                  <a:schemeClr val="tx1"/>
                </a:solidFill>
              </a:rPr>
              <a:t>位小数，左补空格。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tx1"/>
                </a:solidFill>
              </a:rPr>
              <a:t>% -m.nf</a:t>
            </a:r>
            <a:r>
              <a:rPr lang="zh-CN" altLang="en-US" sz="2000" dirty="0">
                <a:solidFill>
                  <a:schemeClr val="tx1"/>
                </a:solidFill>
              </a:rPr>
              <a:t>格式：右补空格</a:t>
            </a:r>
          </a:p>
        </p:txBody>
      </p:sp>
      <p:sp>
        <p:nvSpPr>
          <p:cNvPr id="230411" name="Text Box 11"/>
          <p:cNvSpPr txBox="1">
            <a:spLocks noChangeArrowheads="1"/>
          </p:cNvSpPr>
          <p:nvPr/>
        </p:nvSpPr>
        <p:spPr bwMode="auto">
          <a:xfrm>
            <a:off x="937123" y="2320925"/>
            <a:ext cx="7340471" cy="2677656"/>
          </a:xfrm>
          <a:prstGeom prst="rect">
            <a:avLst/>
          </a:prstGeom>
          <a:solidFill>
            <a:srgbClr val="0033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例</a:t>
            </a: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%f</a:t>
            </a:r>
            <a:r>
              <a:rPr lang="zh-CN" altLang="en-US" sz="2400" dirty="0">
                <a:solidFill>
                  <a:schemeClr val="bg1"/>
                </a:solidFill>
                <a:ea typeface="宋体" panose="02010600030101010101" pitchFamily="2" charset="-122"/>
              </a:rPr>
              <a:t>格式输出实数时指定小数位数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#include &lt;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stdio.h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&gt;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main()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{ 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flot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f=123.456;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  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(“%f  %10f  %10.2f  %.2f  %-10.2f\n”,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f,f,f,f,f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);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  </a:t>
            </a: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return 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0;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129038" name="Text Box 9"/>
          <p:cNvSpPr txBox="1">
            <a:spLocks noChangeArrowheads="1"/>
          </p:cNvSpPr>
          <p:nvPr/>
        </p:nvSpPr>
        <p:spPr bwMode="auto">
          <a:xfrm>
            <a:off x="4150905" y="2364606"/>
            <a:ext cx="4924425" cy="2678113"/>
          </a:xfrm>
          <a:prstGeom prst="rect">
            <a:avLst/>
          </a:prstGeom>
          <a:solidFill>
            <a:srgbClr val="0033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例</a:t>
            </a: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%f</a:t>
            </a:r>
            <a:r>
              <a:rPr lang="zh-CN" altLang="en-US" sz="2400" dirty="0">
                <a:solidFill>
                  <a:schemeClr val="bg1"/>
                </a:solidFill>
                <a:ea typeface="宋体" panose="02010600030101010101" pitchFamily="2" charset="-122"/>
              </a:rPr>
              <a:t>格式输出实数时的有效位数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#include &lt;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stdio.h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&gt;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void main()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{ </a:t>
            </a: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float 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x,y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   x=111111.111;y=222222.222;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(“%f\n”,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x+y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); 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}</a:t>
            </a:r>
          </a:p>
        </p:txBody>
      </p:sp>
      <p:sp>
        <p:nvSpPr>
          <p:cNvPr id="129036" name="Text Box 10"/>
          <p:cNvSpPr txBox="1">
            <a:spLocks noChangeArrowheads="1"/>
          </p:cNvSpPr>
          <p:nvPr/>
        </p:nvSpPr>
        <p:spPr bwMode="auto">
          <a:xfrm>
            <a:off x="4163845" y="2345198"/>
            <a:ext cx="5775940" cy="3416320"/>
          </a:xfrm>
          <a:prstGeom prst="rect">
            <a:avLst/>
          </a:prstGeom>
          <a:solidFill>
            <a:srgbClr val="0033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例 </a:t>
            </a: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%f</a:t>
            </a:r>
            <a:r>
              <a:rPr lang="zh-CN" altLang="en-US" sz="2400" dirty="0">
                <a:solidFill>
                  <a:schemeClr val="bg1"/>
                </a:solidFill>
                <a:ea typeface="宋体" panose="02010600030101010101" pitchFamily="2" charset="-122"/>
              </a:rPr>
              <a:t>格式输出双精度实数时的有效位数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#include &lt;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stdio.h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&gt;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main()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{ double 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x,y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x=1111111111111.111111111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y=2222222222222.222222222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(“%f\n”,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x+y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); </a:t>
            </a:r>
            <a:endParaRPr lang="en-US" altLang="zh-CN" sz="2400" dirty="0" smtClean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return 0;</a:t>
            </a:r>
            <a:endParaRPr lang="en-US" altLang="zh-CN" sz="2400" dirty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30414" name="Text Box 14"/>
          <p:cNvSpPr txBox="1">
            <a:spLocks noChangeArrowheads="1"/>
          </p:cNvSpPr>
          <p:nvPr/>
        </p:nvSpPr>
        <p:spPr bwMode="auto">
          <a:xfrm>
            <a:off x="1566069" y="5780926"/>
            <a:ext cx="8986838" cy="860425"/>
          </a:xfrm>
          <a:prstGeom prst="rect">
            <a:avLst/>
          </a:prstGeom>
          <a:solidFill>
            <a:srgbClr val="000000"/>
          </a:solidFill>
          <a:ln w="38100">
            <a:solidFill>
              <a:srgbClr val="0033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rgbClr val="FF9900"/>
                </a:solidFill>
                <a:ea typeface="宋体" panose="02010600030101010101" pitchFamily="2" charset="-122"/>
              </a:rPr>
              <a:t>运行结果：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123.456001_ _123.456001_ _ _ _ _ _123.46_ _123.46_ _123.46_ _ _ _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6799193" y="5741989"/>
            <a:ext cx="4196195" cy="998524"/>
          </a:xfrm>
          <a:prstGeom prst="rect">
            <a:avLst/>
          </a:prstGeom>
          <a:solidFill>
            <a:srgbClr val="000000"/>
          </a:solidFill>
          <a:ln w="38100">
            <a:solidFill>
              <a:srgbClr val="0033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rgbClr val="FF9900"/>
                </a:solidFill>
                <a:ea typeface="宋体" panose="02010600030101010101" pitchFamily="2" charset="-122"/>
              </a:rPr>
              <a:t>运行结果：</a:t>
            </a:r>
          </a:p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bg1"/>
                </a:solidFill>
                <a:ea typeface="宋体" panose="02010600030101010101" pitchFamily="2" charset="-122"/>
              </a:rPr>
              <a:t>       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3333333333333.333010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641941" y="3944939"/>
            <a:ext cx="2781300" cy="860425"/>
          </a:xfrm>
          <a:prstGeom prst="rect">
            <a:avLst/>
          </a:prstGeom>
          <a:solidFill>
            <a:srgbClr val="000000"/>
          </a:solidFill>
          <a:ln w="38100">
            <a:solidFill>
              <a:srgbClr val="0033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rgbClr val="FF9900"/>
                </a:solidFill>
                <a:ea typeface="宋体" panose="02010600030101010101" pitchFamily="2" charset="-122"/>
              </a:rPr>
              <a:t>运行结果：</a:t>
            </a:r>
          </a:p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bg1"/>
                </a:solidFill>
                <a:ea typeface="宋体" panose="02010600030101010101" pitchFamily="2" charset="-122"/>
              </a:rPr>
              <a:t>       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333333.328125</a:t>
            </a:r>
          </a:p>
        </p:txBody>
      </p:sp>
    </p:spTree>
    <p:extLst>
      <p:ext uri="{BB962C8B-B14F-4D97-AF65-F5344CB8AC3E}">
        <p14:creationId xmlns:p14="http://schemas.microsoft.com/office/powerpoint/2010/main" val="2331927023"/>
      </p:ext>
    </p:extLst>
  </p:cSld>
  <p:clrMapOvr>
    <a:masterClrMapping/>
  </p:clrMapOvr>
  <p:transition>
    <p:cover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90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9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90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304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0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304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0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11" grpId="0" animBg="1" autoUpdateAnimBg="0"/>
      <p:bldP spid="129038" grpId="0" animBg="1"/>
      <p:bldP spid="129036" grpId="0" animBg="1"/>
      <p:bldP spid="230414" grpId="0" animBg="1" autoUpdateAnimBg="0"/>
      <p:bldP spid="16" grpId="0" animBg="1"/>
      <p:bldP spid="1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5" name="Rectangle 8"/>
          <p:cNvSpPr>
            <a:spLocks noChangeArrowheads="1"/>
          </p:cNvSpPr>
          <p:nvPr/>
        </p:nvSpPr>
        <p:spPr bwMode="auto">
          <a:xfrm>
            <a:off x="2179638" y="899344"/>
            <a:ext cx="7759700" cy="225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en-US" altLang="zh-CN" sz="2400" dirty="0">
                <a:solidFill>
                  <a:schemeClr val="tx1"/>
                </a:solidFill>
              </a:rPr>
              <a:t>e</a:t>
            </a:r>
            <a:r>
              <a:rPr lang="zh-CN" altLang="en-US" sz="2400" dirty="0">
                <a:solidFill>
                  <a:schemeClr val="tx1"/>
                </a:solidFill>
              </a:rPr>
              <a:t>格式符：指数形式输出实数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tx1"/>
                </a:solidFill>
              </a:rPr>
              <a:t>%e</a:t>
            </a:r>
            <a:r>
              <a:rPr lang="zh-CN" altLang="en-US" sz="2000" dirty="0">
                <a:solidFill>
                  <a:schemeClr val="tx1"/>
                </a:solidFill>
              </a:rPr>
              <a:t>格式：不指定</a:t>
            </a:r>
            <a:r>
              <a:rPr lang="en-US" altLang="zh-CN" sz="2000" dirty="0">
                <a:solidFill>
                  <a:schemeClr val="tx1"/>
                </a:solidFill>
              </a:rPr>
              <a:t>m</a:t>
            </a:r>
            <a:r>
              <a:rPr lang="zh-CN" altLang="en-US" sz="2000" dirty="0">
                <a:solidFill>
                  <a:schemeClr val="tx1"/>
                </a:solidFill>
              </a:rPr>
              <a:t>和</a:t>
            </a:r>
            <a:r>
              <a:rPr lang="en-US" altLang="zh-CN" sz="2000" dirty="0">
                <a:solidFill>
                  <a:schemeClr val="tx1"/>
                </a:solidFill>
              </a:rPr>
              <a:t>n</a:t>
            </a:r>
            <a:r>
              <a:rPr lang="zh-CN" altLang="en-US" sz="2000" dirty="0">
                <a:solidFill>
                  <a:schemeClr val="tx1"/>
                </a:solidFill>
              </a:rPr>
              <a:t>，小数</a:t>
            </a:r>
            <a:r>
              <a:rPr lang="en-US" altLang="zh-CN" sz="2000" dirty="0">
                <a:solidFill>
                  <a:schemeClr val="tx1"/>
                </a:solidFill>
              </a:rPr>
              <a:t>6</a:t>
            </a:r>
            <a:r>
              <a:rPr lang="zh-CN" altLang="en-US" sz="2000" dirty="0">
                <a:solidFill>
                  <a:schemeClr val="tx1"/>
                </a:solidFill>
              </a:rPr>
              <a:t>位，指数部分共</a:t>
            </a:r>
            <a:r>
              <a:rPr lang="en-US" altLang="zh-CN" sz="2000" dirty="0">
                <a:solidFill>
                  <a:schemeClr val="tx1"/>
                </a:solidFill>
              </a:rPr>
              <a:t>5</a:t>
            </a:r>
            <a:r>
              <a:rPr lang="zh-CN" altLang="en-US" sz="2000" dirty="0">
                <a:solidFill>
                  <a:schemeClr val="tx1"/>
                </a:solidFill>
              </a:rPr>
              <a:t>位，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                      其中</a:t>
            </a:r>
            <a:r>
              <a:rPr lang="en-US" altLang="zh-CN" sz="2000" dirty="0">
                <a:solidFill>
                  <a:schemeClr val="tx1"/>
                </a:solidFill>
              </a:rPr>
              <a:t>e</a:t>
            </a:r>
            <a:r>
              <a:rPr lang="zh-CN" altLang="en-US" sz="2000" dirty="0">
                <a:solidFill>
                  <a:schemeClr val="tx1"/>
                </a:solidFill>
              </a:rPr>
              <a:t>和指数符号各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位，指数值</a:t>
            </a:r>
            <a:r>
              <a:rPr lang="en-US" altLang="zh-CN" sz="2000" dirty="0">
                <a:solidFill>
                  <a:schemeClr val="tx1"/>
                </a:solidFill>
              </a:rPr>
              <a:t>3</a:t>
            </a:r>
            <a:r>
              <a:rPr lang="zh-CN" altLang="en-US" sz="2000" dirty="0">
                <a:solidFill>
                  <a:schemeClr val="tx1"/>
                </a:solidFill>
              </a:rPr>
              <a:t>位。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tx1"/>
                </a:solidFill>
              </a:rPr>
              <a:t>%m.ne</a:t>
            </a:r>
            <a:r>
              <a:rPr lang="zh-CN" altLang="en-US" sz="2000" dirty="0">
                <a:solidFill>
                  <a:schemeClr val="tx1"/>
                </a:solidFill>
              </a:rPr>
              <a:t>和</a:t>
            </a:r>
            <a:r>
              <a:rPr lang="en-US" altLang="zh-CN" sz="2000" dirty="0">
                <a:solidFill>
                  <a:schemeClr val="tx1"/>
                </a:solidFill>
              </a:rPr>
              <a:t>% -m.ne</a:t>
            </a:r>
            <a:r>
              <a:rPr lang="zh-CN" altLang="en-US" sz="2000" dirty="0">
                <a:solidFill>
                  <a:schemeClr val="tx1"/>
                </a:solidFill>
              </a:rPr>
              <a:t>格式：</a:t>
            </a:r>
            <a:r>
              <a:rPr lang="en-US" altLang="zh-CN" sz="2000" dirty="0">
                <a:solidFill>
                  <a:schemeClr val="tx1"/>
                </a:solidFill>
              </a:rPr>
              <a:t>m</a:t>
            </a:r>
            <a:r>
              <a:rPr lang="zh-CN" altLang="en-US" sz="2000" dirty="0">
                <a:solidFill>
                  <a:schemeClr val="tx1"/>
                </a:solidFill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</a:rPr>
              <a:t>n</a:t>
            </a:r>
            <a:r>
              <a:rPr lang="zh-CN" altLang="en-US" sz="2000" dirty="0">
                <a:solidFill>
                  <a:schemeClr val="tx1"/>
                </a:solidFill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</a:rPr>
              <a:t>-</a:t>
            </a:r>
            <a:r>
              <a:rPr lang="zh-CN" altLang="en-US" sz="2000" dirty="0">
                <a:solidFill>
                  <a:schemeClr val="tx1"/>
                </a:solidFill>
              </a:rPr>
              <a:t>的含义同前面。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                                              没有</a:t>
            </a:r>
            <a:r>
              <a:rPr lang="en-US" altLang="zh-CN" sz="2000" dirty="0">
                <a:solidFill>
                  <a:schemeClr val="tx1"/>
                </a:solidFill>
              </a:rPr>
              <a:t>n</a:t>
            </a:r>
            <a:r>
              <a:rPr lang="zh-CN" altLang="en-US" sz="2000" dirty="0">
                <a:solidFill>
                  <a:schemeClr val="tx1"/>
                </a:solidFill>
              </a:rPr>
              <a:t>时，自动</a:t>
            </a:r>
            <a:r>
              <a:rPr lang="en-US" altLang="zh-CN" sz="2000" dirty="0">
                <a:solidFill>
                  <a:schemeClr val="tx1"/>
                </a:solidFill>
              </a:rPr>
              <a:t>=6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None/>
            </a:pP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232457" name="Rectangle 9"/>
          <p:cNvSpPr>
            <a:spLocks noChangeArrowheads="1"/>
          </p:cNvSpPr>
          <p:nvPr/>
        </p:nvSpPr>
        <p:spPr bwMode="auto">
          <a:xfrm>
            <a:off x="2179638" y="3331394"/>
            <a:ext cx="7759700" cy="158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en-US" altLang="zh-CN" sz="2400" dirty="0">
                <a:solidFill>
                  <a:schemeClr val="tx1"/>
                </a:solidFill>
              </a:rPr>
              <a:t>g</a:t>
            </a:r>
            <a:r>
              <a:rPr lang="zh-CN" altLang="en-US" sz="2400" dirty="0">
                <a:solidFill>
                  <a:schemeClr val="tx1"/>
                </a:solidFill>
              </a:rPr>
              <a:t>格式符：输出实数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</a:rPr>
              <a:t>可以自动根据数值大小选择 </a:t>
            </a:r>
            <a:r>
              <a:rPr lang="en-US" altLang="zh-CN" sz="2000" dirty="0">
                <a:solidFill>
                  <a:schemeClr val="tx1"/>
                </a:solidFill>
              </a:rPr>
              <a:t>f </a:t>
            </a:r>
            <a:r>
              <a:rPr lang="zh-CN" altLang="en-US" sz="2000" dirty="0">
                <a:solidFill>
                  <a:schemeClr val="tx1"/>
                </a:solidFill>
              </a:rPr>
              <a:t>或 </a:t>
            </a:r>
            <a:r>
              <a:rPr lang="en-US" altLang="zh-CN" sz="2000" dirty="0">
                <a:solidFill>
                  <a:schemeClr val="tx1"/>
                </a:solidFill>
              </a:rPr>
              <a:t>e </a:t>
            </a:r>
            <a:r>
              <a:rPr lang="zh-CN" altLang="en-US" sz="2000" dirty="0">
                <a:solidFill>
                  <a:schemeClr val="tx1"/>
                </a:solidFill>
              </a:rPr>
              <a:t>格式（选列少的）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</a:rPr>
              <a:t>不输出无意义的零</a:t>
            </a:r>
          </a:p>
        </p:txBody>
      </p:sp>
    </p:spTree>
    <p:extLst>
      <p:ext uri="{BB962C8B-B14F-4D97-AF65-F5344CB8AC3E}">
        <p14:creationId xmlns:p14="http://schemas.microsoft.com/office/powerpoint/2010/main" val="1326654630"/>
      </p:ext>
    </p:extLst>
  </p:cSld>
  <p:clrMapOvr>
    <a:masterClrMapping/>
  </p:clrMapOvr>
  <p:transition>
    <p:cover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2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2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3"/>
          <p:cNvSpPr>
            <a:spLocks noChangeArrowheads="1"/>
          </p:cNvSpPr>
          <p:nvPr/>
        </p:nvSpPr>
        <p:spPr bwMode="auto">
          <a:xfrm flipV="1">
            <a:off x="3229897" y="824266"/>
            <a:ext cx="7467600" cy="799587"/>
          </a:xfrm>
          <a:prstGeom prst="rect">
            <a:avLst/>
          </a:prstGeom>
          <a:solidFill>
            <a:srgbClr val="00FF00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107763" dir="81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3458497" y="725485"/>
            <a:ext cx="7239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概念：就是</a:t>
            </a:r>
            <a:r>
              <a:rPr lang="zh-CN" altLang="en-US" sz="2800" u="sng" dirty="0">
                <a:latin typeface="楷体_GB2312" pitchFamily="49" charset="-122"/>
                <a:ea typeface="楷体_GB2312" pitchFamily="49" charset="-122"/>
              </a:rPr>
              <a:t>具有特定含义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的标识符，用户不能用来作自定义标识符。</a:t>
            </a:r>
          </a:p>
        </p:txBody>
      </p:sp>
      <p:sp>
        <p:nvSpPr>
          <p:cNvPr id="115717" name="Text Box 5"/>
          <p:cNvSpPr txBox="1">
            <a:spLocks noChangeArrowheads="1"/>
          </p:cNvSpPr>
          <p:nvPr/>
        </p:nvSpPr>
        <p:spPr bwMode="auto">
          <a:xfrm>
            <a:off x="2247898" y="1798188"/>
            <a:ext cx="92115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语言中的关键字较少，由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ANSI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标准推荐的关键字有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32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个。</a:t>
            </a:r>
          </a:p>
        </p:txBody>
      </p:sp>
      <p:sp>
        <p:nvSpPr>
          <p:cNvPr id="115721" name="Text Box 9"/>
          <p:cNvSpPr txBox="1">
            <a:spLocks noChangeArrowheads="1"/>
          </p:cNvSpPr>
          <p:nvPr/>
        </p:nvSpPr>
        <p:spPr bwMode="auto">
          <a:xfrm>
            <a:off x="2143430" y="2552216"/>
            <a:ext cx="9420532" cy="127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(1)</a:t>
            </a:r>
            <a:r>
              <a:rPr lang="zh-CN" altLang="en-US" sz="24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与数据类型有关的（</a:t>
            </a:r>
            <a:r>
              <a:rPr lang="en-US" altLang="zh-CN" sz="2400" b="1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16</a:t>
            </a:r>
            <a:r>
              <a:rPr lang="zh-CN" altLang="en-US" sz="2400" b="1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4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>
              <a:spcBef>
                <a:spcPct val="20000"/>
              </a:spcBef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char </a:t>
            </a:r>
            <a:r>
              <a:rPr lang="en-US" altLang="zh-CN" sz="2400" dirty="0" err="1">
                <a:latin typeface="楷体_GB2312" pitchFamily="49" charset="-122"/>
                <a:ea typeface="楷体_GB2312" pitchFamily="49" charset="-122"/>
              </a:rPr>
              <a:t>int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float double signed unsigned 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short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long void </a:t>
            </a:r>
            <a:r>
              <a:rPr lang="en-US" altLang="zh-CN" sz="2400" dirty="0" err="1">
                <a:latin typeface="楷体_GB2312" pitchFamily="49" charset="-122"/>
                <a:ea typeface="楷体_GB2312" pitchFamily="49" charset="-122"/>
              </a:rPr>
              <a:t>struct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union </a:t>
            </a:r>
            <a:r>
              <a:rPr lang="en-US" altLang="zh-CN" sz="2400" dirty="0" err="1">
                <a:latin typeface="楷体_GB2312" pitchFamily="49" charset="-122"/>
                <a:ea typeface="楷体_GB2312" pitchFamily="49" charset="-122"/>
              </a:rPr>
              <a:t>typedef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 dirty="0" err="1" smtClean="0">
                <a:latin typeface="楷体_GB2312" pitchFamily="49" charset="-122"/>
                <a:ea typeface="楷体_GB2312" pitchFamily="49" charset="-122"/>
              </a:rPr>
              <a:t>enum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dirty="0" err="1" smtClean="0">
                <a:latin typeface="楷体_GB2312" pitchFamily="49" charset="-122"/>
                <a:ea typeface="楷体_GB2312" pitchFamily="49" charset="-122"/>
              </a:rPr>
              <a:t>sizeof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dirty="0" err="1" smtClean="0">
                <a:latin typeface="楷体_GB2312" pitchFamily="49" charset="-122"/>
                <a:ea typeface="楷体_GB2312" pitchFamily="49" charset="-122"/>
              </a:rPr>
              <a:t>const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volatile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" name="MH_Title_1"/>
          <p:cNvSpPr/>
          <p:nvPr>
            <p:custDataLst>
              <p:tags r:id="rId1"/>
            </p:custDataLst>
          </p:nvPr>
        </p:nvSpPr>
        <p:spPr>
          <a:xfrm>
            <a:off x="928022" y="1024513"/>
            <a:ext cx="2187575" cy="403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关键字</a:t>
            </a:r>
            <a:endParaRPr lang="zh-CN" altLang="en-US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2143430" y="4050613"/>
            <a:ext cx="8077200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en-US" altLang="zh-CN" sz="24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(2)</a:t>
            </a:r>
            <a:r>
              <a:rPr lang="zh-CN" altLang="en-US" sz="24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与存储类别有关的：</a:t>
            </a:r>
          </a:p>
          <a:p>
            <a:pPr lvl="1">
              <a:spcBef>
                <a:spcPct val="20000"/>
              </a:spcBef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auto  extern  register  static</a:t>
            </a: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2143430" y="5179678"/>
            <a:ext cx="9561871" cy="137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en-US" altLang="zh-CN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(3)</a:t>
            </a:r>
            <a:r>
              <a:rPr lang="en-US" altLang="zh-CN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与程序控制结构有关的（</a:t>
            </a:r>
            <a:r>
              <a:rPr lang="en-US" altLang="zh-CN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zh-CN" altLang="en-US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）：</a:t>
            </a:r>
          </a:p>
          <a:p>
            <a:pPr algn="just" eaLnBrk="1" hangingPunct="1">
              <a:spcBef>
                <a:spcPct val="20000"/>
              </a:spcBef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do  while for if else switch 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case default 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goto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continue </a:t>
            </a:r>
          </a:p>
          <a:p>
            <a:pPr algn="just" eaLnBrk="1" hangingPunct="1">
              <a:spcBef>
                <a:spcPct val="20000"/>
              </a:spcBef>
            </a:pP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   break return</a:t>
            </a:r>
            <a:r>
              <a:rPr lang="en-US" altLang="zh-CN" b="1" dirty="0">
                <a:latin typeface="MS Mincho" panose="02020609040205080304" pitchFamily="49" charset="-128"/>
                <a:ea typeface="MS Mincho" panose="02020609040205080304" pitchFamily="49" charset="-128"/>
              </a:rPr>
              <a:t>	</a:t>
            </a:r>
          </a:p>
        </p:txBody>
      </p:sp>
      <p:sp>
        <p:nvSpPr>
          <p:cNvPr id="18" name="MH_Title_1"/>
          <p:cNvSpPr/>
          <p:nvPr>
            <p:custDataLst>
              <p:tags r:id="rId2"/>
            </p:custDataLst>
          </p:nvPr>
        </p:nvSpPr>
        <p:spPr>
          <a:xfrm>
            <a:off x="1106129" y="146267"/>
            <a:ext cx="4483510" cy="403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格式：数据类型  变量名； </a:t>
            </a:r>
          </a:p>
        </p:txBody>
      </p:sp>
    </p:spTree>
    <p:extLst>
      <p:ext uri="{BB962C8B-B14F-4D97-AF65-F5344CB8AC3E}">
        <p14:creationId xmlns:p14="http://schemas.microsoft.com/office/powerpoint/2010/main" val="385010372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079" name="Group 110"/>
          <p:cNvGrpSpPr>
            <a:grpSpLocks/>
          </p:cNvGrpSpPr>
          <p:nvPr/>
        </p:nvGrpSpPr>
        <p:grpSpPr bwMode="auto">
          <a:xfrm>
            <a:off x="1720850" y="792163"/>
            <a:ext cx="8782050" cy="4546600"/>
            <a:chOff x="124" y="499"/>
            <a:chExt cx="5532" cy="2864"/>
          </a:xfrm>
        </p:grpSpPr>
        <p:grpSp>
          <p:nvGrpSpPr>
            <p:cNvPr id="131100" name="Group 50"/>
            <p:cNvGrpSpPr>
              <a:grpSpLocks/>
            </p:cNvGrpSpPr>
            <p:nvPr/>
          </p:nvGrpSpPr>
          <p:grpSpPr bwMode="auto">
            <a:xfrm>
              <a:off x="124" y="499"/>
              <a:ext cx="5532" cy="2864"/>
              <a:chOff x="-39" y="112"/>
              <a:chExt cx="5695" cy="2864"/>
            </a:xfrm>
          </p:grpSpPr>
          <p:grpSp>
            <p:nvGrpSpPr>
              <p:cNvPr id="131102" name="Group 51"/>
              <p:cNvGrpSpPr>
                <a:grpSpLocks/>
              </p:cNvGrpSpPr>
              <p:nvPr/>
            </p:nvGrpSpPr>
            <p:grpSpPr bwMode="auto">
              <a:xfrm>
                <a:off x="0" y="381"/>
                <a:ext cx="5656" cy="2589"/>
                <a:chOff x="31" y="381"/>
                <a:chExt cx="5656" cy="2589"/>
              </a:xfrm>
            </p:grpSpPr>
            <p:sp>
              <p:nvSpPr>
                <p:cNvPr id="131130" name="Rectangle 52"/>
                <p:cNvSpPr>
                  <a:spLocks noChangeArrowheads="1"/>
                </p:cNvSpPr>
                <p:nvPr/>
              </p:nvSpPr>
              <p:spPr bwMode="auto">
                <a:xfrm>
                  <a:off x="40" y="381"/>
                  <a:ext cx="5647" cy="2589"/>
                </a:xfrm>
                <a:prstGeom prst="rect">
                  <a:avLst/>
                </a:prstGeom>
                <a:noFill/>
                <a:ln w="38100">
                  <a:solidFill>
                    <a:srgbClr val="0099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31131" name="Line 53"/>
                <p:cNvSpPr>
                  <a:spLocks noChangeShapeType="1"/>
                </p:cNvSpPr>
                <p:nvPr/>
              </p:nvSpPr>
              <p:spPr bwMode="auto">
                <a:xfrm>
                  <a:off x="49" y="644"/>
                  <a:ext cx="5638" cy="0"/>
                </a:xfrm>
                <a:prstGeom prst="line">
                  <a:avLst/>
                </a:prstGeom>
                <a:noFill/>
                <a:ln w="9525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1132" name="Line 54"/>
                <p:cNvSpPr>
                  <a:spLocks noChangeShapeType="1"/>
                </p:cNvSpPr>
                <p:nvPr/>
              </p:nvSpPr>
              <p:spPr bwMode="auto">
                <a:xfrm>
                  <a:off x="49" y="894"/>
                  <a:ext cx="5638" cy="0"/>
                </a:xfrm>
                <a:prstGeom prst="line">
                  <a:avLst/>
                </a:prstGeom>
                <a:noFill/>
                <a:ln w="9525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1133" name="Line 55"/>
                <p:cNvSpPr>
                  <a:spLocks noChangeShapeType="1"/>
                </p:cNvSpPr>
                <p:nvPr/>
              </p:nvSpPr>
              <p:spPr bwMode="auto">
                <a:xfrm>
                  <a:off x="31" y="1147"/>
                  <a:ext cx="5656" cy="0"/>
                </a:xfrm>
                <a:prstGeom prst="line">
                  <a:avLst/>
                </a:prstGeom>
                <a:noFill/>
                <a:ln w="9525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1134" name="Line 56"/>
                <p:cNvSpPr>
                  <a:spLocks noChangeShapeType="1"/>
                </p:cNvSpPr>
                <p:nvPr/>
              </p:nvSpPr>
              <p:spPr bwMode="auto">
                <a:xfrm>
                  <a:off x="49" y="1388"/>
                  <a:ext cx="5638" cy="0"/>
                </a:xfrm>
                <a:prstGeom prst="line">
                  <a:avLst/>
                </a:prstGeom>
                <a:noFill/>
                <a:ln w="9525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1135" name="Line 57"/>
                <p:cNvSpPr>
                  <a:spLocks noChangeShapeType="1"/>
                </p:cNvSpPr>
                <p:nvPr/>
              </p:nvSpPr>
              <p:spPr bwMode="auto">
                <a:xfrm>
                  <a:off x="49" y="1630"/>
                  <a:ext cx="5638" cy="6"/>
                </a:xfrm>
                <a:prstGeom prst="line">
                  <a:avLst/>
                </a:prstGeom>
                <a:noFill/>
                <a:ln w="9525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1136" name="Line 58"/>
                <p:cNvSpPr>
                  <a:spLocks noChangeShapeType="1"/>
                </p:cNvSpPr>
                <p:nvPr/>
              </p:nvSpPr>
              <p:spPr bwMode="auto">
                <a:xfrm>
                  <a:off x="40" y="1884"/>
                  <a:ext cx="5647" cy="2"/>
                </a:xfrm>
                <a:prstGeom prst="line">
                  <a:avLst/>
                </a:prstGeom>
                <a:noFill/>
                <a:ln w="9525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1137" name="Line 59"/>
                <p:cNvSpPr>
                  <a:spLocks noChangeShapeType="1"/>
                </p:cNvSpPr>
                <p:nvPr/>
              </p:nvSpPr>
              <p:spPr bwMode="auto">
                <a:xfrm>
                  <a:off x="40" y="2129"/>
                  <a:ext cx="5647" cy="1"/>
                </a:xfrm>
                <a:prstGeom prst="line">
                  <a:avLst/>
                </a:prstGeom>
                <a:noFill/>
                <a:ln w="9525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1138" name="Line 60"/>
                <p:cNvSpPr>
                  <a:spLocks noChangeShapeType="1"/>
                </p:cNvSpPr>
                <p:nvPr/>
              </p:nvSpPr>
              <p:spPr bwMode="auto">
                <a:xfrm>
                  <a:off x="49" y="2382"/>
                  <a:ext cx="5638" cy="0"/>
                </a:xfrm>
                <a:prstGeom prst="line">
                  <a:avLst/>
                </a:prstGeom>
                <a:noFill/>
                <a:ln w="9525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1139" name="Line 61"/>
                <p:cNvSpPr>
                  <a:spLocks noChangeShapeType="1"/>
                </p:cNvSpPr>
                <p:nvPr/>
              </p:nvSpPr>
              <p:spPr bwMode="auto">
                <a:xfrm>
                  <a:off x="49" y="2629"/>
                  <a:ext cx="5638" cy="0"/>
                </a:xfrm>
                <a:prstGeom prst="line">
                  <a:avLst/>
                </a:prstGeom>
                <a:noFill/>
                <a:ln w="9525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1103" name="Group 62"/>
              <p:cNvGrpSpPr>
                <a:grpSpLocks/>
              </p:cNvGrpSpPr>
              <p:nvPr/>
            </p:nvGrpSpPr>
            <p:grpSpPr bwMode="auto">
              <a:xfrm>
                <a:off x="-6" y="381"/>
                <a:ext cx="468" cy="2589"/>
                <a:chOff x="-6" y="381"/>
                <a:chExt cx="468" cy="2589"/>
              </a:xfrm>
            </p:grpSpPr>
            <p:sp>
              <p:nvSpPr>
                <p:cNvPr id="131119" name="Line 63"/>
                <p:cNvSpPr>
                  <a:spLocks noChangeShapeType="1"/>
                </p:cNvSpPr>
                <p:nvPr/>
              </p:nvSpPr>
              <p:spPr bwMode="auto">
                <a:xfrm>
                  <a:off x="462" y="381"/>
                  <a:ext cx="0" cy="258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1120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10" y="399"/>
                  <a:ext cx="219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</a:pPr>
                  <a:r>
                    <a:rPr lang="en-US" altLang="zh-CN" sz="2400" b="0">
                      <a:solidFill>
                        <a:srgbClr val="FF0000"/>
                      </a:solidFill>
                      <a:ea typeface="宋体" panose="02010600030101010101" pitchFamily="2" charset="-122"/>
                    </a:rPr>
                    <a:t>d</a:t>
                  </a:r>
                </a:p>
              </p:txBody>
            </p:sp>
            <p:sp>
              <p:nvSpPr>
                <p:cNvPr id="131121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15" y="647"/>
                  <a:ext cx="410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</a:pPr>
                  <a:r>
                    <a:rPr lang="en-US" altLang="zh-CN" sz="2400" b="0">
                      <a:solidFill>
                        <a:srgbClr val="FF0000"/>
                      </a:solidFill>
                      <a:ea typeface="宋体" panose="02010600030101010101" pitchFamily="2" charset="-122"/>
                    </a:rPr>
                    <a:t>x,X</a:t>
                  </a:r>
                </a:p>
              </p:txBody>
            </p:sp>
            <p:sp>
              <p:nvSpPr>
                <p:cNvPr id="131122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109" y="895"/>
                  <a:ext cx="219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</a:pPr>
                  <a:r>
                    <a:rPr lang="en-US" altLang="zh-CN" sz="2400" b="0">
                      <a:solidFill>
                        <a:srgbClr val="FF0000"/>
                      </a:solidFill>
                      <a:ea typeface="宋体" panose="02010600030101010101" pitchFamily="2" charset="-122"/>
                    </a:rPr>
                    <a:t>o</a:t>
                  </a:r>
                </a:p>
              </p:txBody>
            </p:sp>
            <p:sp>
              <p:nvSpPr>
                <p:cNvPr id="131123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09" y="1143"/>
                  <a:ext cx="219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</a:pPr>
                  <a:r>
                    <a:rPr lang="en-US" altLang="zh-CN" sz="2400" b="0">
                      <a:solidFill>
                        <a:srgbClr val="FF0000"/>
                      </a:solidFill>
                      <a:ea typeface="宋体" panose="02010600030101010101" pitchFamily="2" charset="-122"/>
                    </a:rPr>
                    <a:t>u</a:t>
                  </a:r>
                </a:p>
              </p:txBody>
            </p:sp>
            <p:sp>
              <p:nvSpPr>
                <p:cNvPr id="131124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114" y="1391"/>
                  <a:ext cx="207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</a:pPr>
                  <a:r>
                    <a:rPr lang="en-US" altLang="zh-CN" sz="2400" b="0">
                      <a:solidFill>
                        <a:srgbClr val="FF0000"/>
                      </a:solidFill>
                      <a:ea typeface="宋体" panose="02010600030101010101" pitchFamily="2" charset="-122"/>
                    </a:rPr>
                    <a:t>c</a:t>
                  </a:r>
                </a:p>
              </p:txBody>
            </p:sp>
            <p:sp>
              <p:nvSpPr>
                <p:cNvPr id="131125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120" y="1639"/>
                  <a:ext cx="19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</a:pPr>
                  <a:r>
                    <a:rPr lang="en-US" altLang="zh-CN" sz="2400" b="0">
                      <a:solidFill>
                        <a:srgbClr val="FF0000"/>
                      </a:solidFill>
                      <a:ea typeface="宋体" panose="02010600030101010101" pitchFamily="2" charset="-122"/>
                    </a:rPr>
                    <a:t>s</a:t>
                  </a:r>
                </a:p>
              </p:txBody>
            </p:sp>
            <p:sp>
              <p:nvSpPr>
                <p:cNvPr id="131126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31" y="1887"/>
                  <a:ext cx="377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</a:pPr>
                  <a:r>
                    <a:rPr lang="en-US" altLang="zh-CN" sz="2400" b="0">
                      <a:solidFill>
                        <a:srgbClr val="FF0000"/>
                      </a:solidFill>
                      <a:ea typeface="宋体" panose="02010600030101010101" pitchFamily="2" charset="-122"/>
                    </a:rPr>
                    <a:t>e,E</a:t>
                  </a:r>
                </a:p>
              </p:txBody>
            </p:sp>
            <p:sp>
              <p:nvSpPr>
                <p:cNvPr id="131127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126" y="2135"/>
                  <a:ext cx="185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</a:pPr>
                  <a:r>
                    <a:rPr lang="en-US" altLang="zh-CN" sz="2400" b="0">
                      <a:solidFill>
                        <a:srgbClr val="FF0000"/>
                      </a:solidFill>
                      <a:ea typeface="宋体" panose="02010600030101010101" pitchFamily="2" charset="-122"/>
                    </a:rPr>
                    <a:t>f</a:t>
                  </a:r>
                </a:p>
              </p:txBody>
            </p:sp>
            <p:sp>
              <p:nvSpPr>
                <p:cNvPr id="131128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14" y="2384"/>
                  <a:ext cx="410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</a:pPr>
                  <a:r>
                    <a:rPr lang="en-US" altLang="zh-CN" sz="2400" b="0">
                      <a:solidFill>
                        <a:srgbClr val="FF0000"/>
                      </a:solidFill>
                      <a:ea typeface="宋体" panose="02010600030101010101" pitchFamily="2" charset="-122"/>
                    </a:rPr>
                    <a:t>g,G</a:t>
                  </a:r>
                </a:p>
              </p:txBody>
            </p:sp>
            <p:sp>
              <p:nvSpPr>
                <p:cNvPr id="131129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-6" y="2634"/>
                  <a:ext cx="449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</a:pPr>
                  <a:r>
                    <a:rPr lang="zh-CN" altLang="zh-CN" sz="2400" b="0">
                      <a:solidFill>
                        <a:srgbClr val="FF0000"/>
                      </a:solidFill>
                      <a:ea typeface="宋体" panose="02010600030101010101" pitchFamily="2" charset="-122"/>
                    </a:rPr>
                    <a:t>%%</a:t>
                  </a:r>
                  <a:endParaRPr lang="en-US" altLang="zh-CN" sz="2400" b="0">
                    <a:solidFill>
                      <a:srgbClr val="FF0000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31104" name="Group 74"/>
              <p:cNvGrpSpPr>
                <a:grpSpLocks/>
              </p:cNvGrpSpPr>
              <p:nvPr/>
            </p:nvGrpSpPr>
            <p:grpSpPr bwMode="auto">
              <a:xfrm>
                <a:off x="-39" y="112"/>
                <a:ext cx="2054" cy="2767"/>
                <a:chOff x="-39" y="112"/>
                <a:chExt cx="2054" cy="2767"/>
              </a:xfrm>
            </p:grpSpPr>
            <p:sp>
              <p:nvSpPr>
                <p:cNvPr id="131107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-39" y="112"/>
                  <a:ext cx="130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>
                      <a:srgbClr val="FF0000"/>
                    </a:buClr>
                    <a:buFont typeface="Wingdings" panose="05000000000000000000" pitchFamily="2" charset="2"/>
                    <a:buChar char="v"/>
                  </a:pPr>
                  <a:r>
                    <a:rPr lang="en-US" altLang="zh-CN" sz="2000">
                      <a:solidFill>
                        <a:srgbClr val="0033CC"/>
                      </a:solidFill>
                      <a:ea typeface="宋体" panose="02010600030101010101" pitchFamily="2" charset="-122"/>
                    </a:rPr>
                    <a:t> </a:t>
                  </a:r>
                  <a:r>
                    <a:rPr lang="zh-CN" altLang="en-US" sz="2400">
                      <a:solidFill>
                        <a:srgbClr val="0033CC"/>
                      </a:solidFill>
                      <a:ea typeface="宋体" panose="02010600030101010101" pitchFamily="2" charset="-122"/>
                    </a:rPr>
                    <a:t>格式字符表</a:t>
                  </a:r>
                </a:p>
              </p:txBody>
            </p:sp>
            <p:sp>
              <p:nvSpPr>
                <p:cNvPr id="131108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413" y="644"/>
                  <a:ext cx="160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</a:pPr>
                  <a:r>
                    <a:rPr lang="zh-CN" altLang="zh-CN" sz="2000" b="0">
                      <a:solidFill>
                        <a:schemeClr val="accent2"/>
                      </a:solidFill>
                      <a:ea typeface="宋体" panose="02010600030101010101" pitchFamily="2" charset="-122"/>
                    </a:rPr>
                    <a:t>十六进制无符号整数</a:t>
                  </a:r>
                  <a:endParaRPr lang="zh-CN" altLang="en-US" sz="4000" b="0">
                    <a:solidFill>
                      <a:schemeClr val="accent2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1109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413" y="1136"/>
                  <a:ext cx="160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b="1">
                      <a:solidFill>
                        <a:srgbClr val="993366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</a:pPr>
                  <a:r>
                    <a:rPr lang="zh-CN" altLang="zh-CN" sz="2000" b="0">
                      <a:solidFill>
                        <a:schemeClr val="accent2"/>
                      </a:solidFill>
                      <a:ea typeface="宋体" panose="02010600030101010101" pitchFamily="2" charset="-122"/>
                    </a:rPr>
                    <a:t>不带符号十进制整数</a:t>
                  </a:r>
                  <a:endParaRPr lang="zh-CN" altLang="en-US" sz="4000" b="0">
                    <a:solidFill>
                      <a:schemeClr val="accent2"/>
                    </a:solidFill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131110" name="Group 78"/>
                <p:cNvGrpSpPr>
                  <a:grpSpLocks/>
                </p:cNvGrpSpPr>
                <p:nvPr/>
              </p:nvGrpSpPr>
              <p:grpSpPr bwMode="auto">
                <a:xfrm>
                  <a:off x="415" y="392"/>
                  <a:ext cx="1437" cy="2487"/>
                  <a:chOff x="415" y="392"/>
                  <a:chExt cx="1437" cy="2487"/>
                </a:xfrm>
              </p:grpSpPr>
              <p:sp>
                <p:nvSpPr>
                  <p:cNvPr id="131111" name="Text Box 7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1" y="392"/>
                    <a:ext cx="943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</a:pPr>
                    <a:r>
                      <a:rPr lang="zh-CN" altLang="zh-CN" sz="2000" b="0">
                        <a:solidFill>
                          <a:schemeClr val="accent2"/>
                        </a:solidFill>
                        <a:ea typeface="宋体" panose="02010600030101010101" pitchFamily="2" charset="-122"/>
                      </a:rPr>
                      <a:t>十进制整数</a:t>
                    </a:r>
                    <a:endParaRPr lang="zh-CN" altLang="en-US" sz="4000" b="0">
                      <a:solidFill>
                        <a:schemeClr val="accent2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31112" name="Text Box 8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5" y="1880"/>
                    <a:ext cx="1437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</a:pPr>
                    <a:r>
                      <a:rPr lang="zh-CN" altLang="zh-CN" sz="2000" b="0">
                        <a:solidFill>
                          <a:schemeClr val="accent2"/>
                        </a:solidFill>
                        <a:ea typeface="宋体" panose="02010600030101010101" pitchFamily="2" charset="-122"/>
                      </a:rPr>
                      <a:t>指数形式浮点小数</a:t>
                    </a:r>
                    <a:endParaRPr lang="zh-CN" altLang="en-US" sz="4000" b="0">
                      <a:solidFill>
                        <a:schemeClr val="accent2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31113" name="Text Box 8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4" y="1382"/>
                    <a:ext cx="77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</a:pPr>
                    <a:r>
                      <a:rPr lang="zh-CN" altLang="zh-CN" sz="2000" b="0">
                        <a:solidFill>
                          <a:schemeClr val="accent2"/>
                        </a:solidFill>
                        <a:ea typeface="宋体" panose="02010600030101010101" pitchFamily="2" charset="-122"/>
                      </a:rPr>
                      <a:t>单一字符</a:t>
                    </a:r>
                    <a:endParaRPr lang="zh-CN" altLang="en-US" sz="4000" b="0">
                      <a:solidFill>
                        <a:schemeClr val="accent2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31114" name="Text Box 8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6" y="1632"/>
                    <a:ext cx="61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</a:pPr>
                    <a:r>
                      <a:rPr lang="zh-CN" altLang="zh-CN" sz="2000" b="0">
                        <a:solidFill>
                          <a:schemeClr val="accent2"/>
                        </a:solidFill>
                        <a:ea typeface="宋体" panose="02010600030101010101" pitchFamily="2" charset="-122"/>
                      </a:rPr>
                      <a:t>字符串</a:t>
                    </a:r>
                    <a:endParaRPr lang="zh-CN" altLang="en-US" sz="4000" b="0">
                      <a:solidFill>
                        <a:schemeClr val="accent2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31115" name="Text Box 8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5" y="886"/>
                    <a:ext cx="1437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</a:pPr>
                    <a:r>
                      <a:rPr lang="zh-CN" altLang="zh-CN" sz="2000" b="0">
                        <a:solidFill>
                          <a:schemeClr val="accent2"/>
                        </a:solidFill>
                        <a:ea typeface="宋体" panose="02010600030101010101" pitchFamily="2" charset="-122"/>
                      </a:rPr>
                      <a:t>八进制无符号整数</a:t>
                    </a:r>
                    <a:endParaRPr lang="zh-CN" altLang="en-US" sz="4000" b="0">
                      <a:solidFill>
                        <a:schemeClr val="accent2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31116" name="Text Box 8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5" y="2132"/>
                    <a:ext cx="1437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</a:pPr>
                    <a:r>
                      <a:rPr lang="zh-CN" altLang="zh-CN" sz="2000" b="0">
                        <a:solidFill>
                          <a:schemeClr val="accent2"/>
                        </a:solidFill>
                        <a:ea typeface="宋体" panose="02010600030101010101" pitchFamily="2" charset="-122"/>
                      </a:rPr>
                      <a:t>小数形式浮点小数</a:t>
                    </a:r>
                    <a:endParaRPr lang="zh-CN" altLang="en-US" sz="4000" b="0">
                      <a:solidFill>
                        <a:schemeClr val="accent2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31117" name="Text Box 8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8" y="2379"/>
                    <a:ext cx="1235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</a:pPr>
                    <a:r>
                      <a:rPr lang="en-US" altLang="zh-CN" sz="2000" b="0">
                        <a:solidFill>
                          <a:schemeClr val="accent2"/>
                        </a:solidFill>
                        <a:ea typeface="宋体" panose="02010600030101010101" pitchFamily="2" charset="-122"/>
                      </a:rPr>
                      <a:t>e</a:t>
                    </a:r>
                    <a:r>
                      <a:rPr lang="zh-CN" altLang="zh-CN" sz="2000" b="0">
                        <a:solidFill>
                          <a:schemeClr val="accent2"/>
                        </a:solidFill>
                        <a:ea typeface="宋体" panose="02010600030101010101" pitchFamily="2" charset="-122"/>
                      </a:rPr>
                      <a:t>和</a:t>
                    </a:r>
                    <a:r>
                      <a:rPr lang="en-US" altLang="zh-CN" sz="2000" b="0">
                        <a:solidFill>
                          <a:schemeClr val="accent2"/>
                        </a:solidFill>
                        <a:ea typeface="宋体" panose="02010600030101010101" pitchFamily="2" charset="-122"/>
                      </a:rPr>
                      <a:t>f</a:t>
                    </a:r>
                    <a:r>
                      <a:rPr lang="zh-CN" altLang="zh-CN" sz="2000" b="0">
                        <a:solidFill>
                          <a:schemeClr val="accent2"/>
                        </a:solidFill>
                        <a:ea typeface="宋体" panose="02010600030101010101" pitchFamily="2" charset="-122"/>
                      </a:rPr>
                      <a:t>中较短一种</a:t>
                    </a:r>
                    <a:endParaRPr lang="zh-CN" altLang="en-US" sz="4000" b="0">
                      <a:solidFill>
                        <a:schemeClr val="accent2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31118" name="Text Box 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2" y="2629"/>
                    <a:ext cx="943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993366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</a:pPr>
                    <a:r>
                      <a:rPr lang="zh-CN" altLang="zh-CN" sz="2000" b="0">
                        <a:solidFill>
                          <a:schemeClr val="accent2"/>
                        </a:solidFill>
                        <a:ea typeface="宋体" panose="02010600030101010101" pitchFamily="2" charset="-122"/>
                      </a:rPr>
                      <a:t>百分号本身</a:t>
                    </a:r>
                    <a:endParaRPr lang="zh-CN" altLang="en-US" sz="4000" b="0">
                      <a:solidFill>
                        <a:schemeClr val="accent2"/>
                      </a:solidFill>
                      <a:ea typeface="宋体" panose="02010600030101010101" pitchFamily="2" charset="-122"/>
                    </a:endParaRPr>
                  </a:p>
                </p:txBody>
              </p:sp>
            </p:grpSp>
          </p:grpSp>
          <p:sp>
            <p:nvSpPr>
              <p:cNvPr id="131105" name="Line 87"/>
              <p:cNvSpPr>
                <a:spLocks noChangeShapeType="1"/>
              </p:cNvSpPr>
              <p:nvPr/>
            </p:nvSpPr>
            <p:spPr bwMode="auto">
              <a:xfrm>
                <a:off x="4596" y="396"/>
                <a:ext cx="0" cy="2580"/>
              </a:xfrm>
              <a:prstGeom prst="line">
                <a:avLst/>
              </a:prstGeom>
              <a:noFill/>
              <a:ln w="9525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1106" name="Line 88"/>
              <p:cNvSpPr>
                <a:spLocks noChangeShapeType="1"/>
              </p:cNvSpPr>
              <p:nvPr/>
            </p:nvSpPr>
            <p:spPr bwMode="auto">
              <a:xfrm>
                <a:off x="1932" y="384"/>
                <a:ext cx="0" cy="2580"/>
              </a:xfrm>
              <a:prstGeom prst="line">
                <a:avLst/>
              </a:prstGeom>
              <a:noFill/>
              <a:ln w="9525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31101" name="Line 89"/>
            <p:cNvSpPr>
              <a:spLocks noChangeShapeType="1"/>
            </p:cNvSpPr>
            <p:nvPr/>
          </p:nvSpPr>
          <p:spPr bwMode="auto">
            <a:xfrm>
              <a:off x="598" y="763"/>
              <a:ext cx="0" cy="258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4586" name="Text Box 90"/>
          <p:cNvSpPr txBox="1">
            <a:spLocks noChangeArrowheads="1"/>
          </p:cNvSpPr>
          <p:nvPr/>
        </p:nvSpPr>
        <p:spPr bwMode="auto">
          <a:xfrm>
            <a:off x="5092701" y="1290639"/>
            <a:ext cx="28876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2000" b="0">
                <a:solidFill>
                  <a:srgbClr val="CC6600"/>
                </a:solidFill>
                <a:ea typeface="宋体" panose="02010600030101010101" pitchFamily="2" charset="-122"/>
              </a:rPr>
              <a:t>int a=100;printf ( “%d”,a);</a:t>
            </a:r>
            <a:endParaRPr lang="en-US" altLang="zh-CN" sz="4000" b="0">
              <a:solidFill>
                <a:srgbClr val="CC6600"/>
              </a:solidFill>
              <a:ea typeface="宋体" panose="02010600030101010101" pitchFamily="2" charset="-122"/>
            </a:endParaRPr>
          </a:p>
        </p:txBody>
      </p:sp>
      <p:sp>
        <p:nvSpPr>
          <p:cNvPr id="234587" name="Text Box 91"/>
          <p:cNvSpPr txBox="1">
            <a:spLocks noChangeArrowheads="1"/>
          </p:cNvSpPr>
          <p:nvPr/>
        </p:nvSpPr>
        <p:spPr bwMode="auto">
          <a:xfrm>
            <a:off x="5156201" y="1687514"/>
            <a:ext cx="27606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2000" b="0">
                <a:solidFill>
                  <a:srgbClr val="CC6600"/>
                </a:solidFill>
                <a:ea typeface="宋体" panose="02010600030101010101" pitchFamily="2" charset="-122"/>
              </a:rPr>
              <a:t>int a=255;printf(“%x”,a);</a:t>
            </a:r>
            <a:endParaRPr lang="en-US" altLang="zh-CN" sz="4000" b="0">
              <a:solidFill>
                <a:srgbClr val="CC6600"/>
              </a:solidFill>
              <a:ea typeface="宋体" panose="02010600030101010101" pitchFamily="2" charset="-122"/>
            </a:endParaRPr>
          </a:p>
        </p:txBody>
      </p:sp>
      <p:sp>
        <p:nvSpPr>
          <p:cNvPr id="234588" name="Text Box 92"/>
          <p:cNvSpPr txBox="1">
            <a:spLocks noChangeArrowheads="1"/>
          </p:cNvSpPr>
          <p:nvPr/>
        </p:nvSpPr>
        <p:spPr bwMode="auto">
          <a:xfrm>
            <a:off x="5283201" y="2084389"/>
            <a:ext cx="25066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2000" b="0">
                <a:solidFill>
                  <a:srgbClr val="CC6600"/>
                </a:solidFill>
                <a:ea typeface="宋体" panose="02010600030101010101" pitchFamily="2" charset="-122"/>
              </a:rPr>
              <a:t>int a=8;printf(“%o”,a);</a:t>
            </a:r>
            <a:endParaRPr lang="en-US" altLang="zh-CN" sz="4000" b="0">
              <a:solidFill>
                <a:srgbClr val="CC6600"/>
              </a:solidFill>
              <a:ea typeface="宋体" panose="02010600030101010101" pitchFamily="2" charset="-122"/>
            </a:endParaRPr>
          </a:p>
        </p:txBody>
      </p:sp>
      <p:sp>
        <p:nvSpPr>
          <p:cNvPr id="234589" name="Text Box 93"/>
          <p:cNvSpPr txBox="1">
            <a:spLocks noChangeArrowheads="1"/>
          </p:cNvSpPr>
          <p:nvPr/>
        </p:nvSpPr>
        <p:spPr bwMode="auto">
          <a:xfrm>
            <a:off x="5156201" y="2481264"/>
            <a:ext cx="27606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2000" b="0">
                <a:solidFill>
                  <a:srgbClr val="CC6600"/>
                </a:solidFill>
                <a:ea typeface="宋体" panose="02010600030101010101" pitchFamily="2" charset="-122"/>
              </a:rPr>
              <a:t>int a=100;printf(“%u”,a);</a:t>
            </a:r>
            <a:endParaRPr lang="en-US" altLang="zh-CN" sz="4000" b="0">
              <a:solidFill>
                <a:srgbClr val="CC6600"/>
              </a:solidFill>
              <a:ea typeface="宋体" panose="02010600030101010101" pitchFamily="2" charset="-122"/>
            </a:endParaRPr>
          </a:p>
        </p:txBody>
      </p:sp>
      <p:sp>
        <p:nvSpPr>
          <p:cNvPr id="234590" name="Text Box 94"/>
          <p:cNvSpPr txBox="1">
            <a:spLocks noChangeArrowheads="1"/>
          </p:cNvSpPr>
          <p:nvPr/>
        </p:nvSpPr>
        <p:spPr bwMode="auto">
          <a:xfrm>
            <a:off x="5145089" y="2878139"/>
            <a:ext cx="27892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2000" b="0">
                <a:solidFill>
                  <a:srgbClr val="CC6600"/>
                </a:solidFill>
                <a:ea typeface="宋体" panose="02010600030101010101" pitchFamily="2" charset="-122"/>
              </a:rPr>
              <a:t>char a=65;printf(“%c”,a);</a:t>
            </a:r>
            <a:endParaRPr lang="en-US" altLang="zh-CN" sz="4000" b="0">
              <a:solidFill>
                <a:srgbClr val="CC6600"/>
              </a:solidFill>
              <a:ea typeface="宋体" panose="02010600030101010101" pitchFamily="2" charset="-122"/>
            </a:endParaRPr>
          </a:p>
        </p:txBody>
      </p:sp>
      <p:sp>
        <p:nvSpPr>
          <p:cNvPr id="234591" name="Text Box 95"/>
          <p:cNvSpPr txBox="1">
            <a:spLocks noChangeArrowheads="1"/>
          </p:cNvSpPr>
          <p:nvPr/>
        </p:nvSpPr>
        <p:spPr bwMode="auto">
          <a:xfrm>
            <a:off x="5219274" y="3281333"/>
            <a:ext cx="23535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2000" b="0">
                <a:solidFill>
                  <a:srgbClr val="CC6600"/>
                </a:solidFill>
                <a:ea typeface="宋体" panose="02010600030101010101" pitchFamily="2" charset="-122"/>
              </a:rPr>
              <a:t>printf(“%s”,“ABC”);</a:t>
            </a:r>
            <a:endParaRPr lang="en-US" altLang="zh-CN" sz="4000" b="0">
              <a:solidFill>
                <a:srgbClr val="CC6600"/>
              </a:solidFill>
              <a:ea typeface="宋体" panose="02010600030101010101" pitchFamily="2" charset="-122"/>
            </a:endParaRPr>
          </a:p>
        </p:txBody>
      </p:sp>
      <p:sp>
        <p:nvSpPr>
          <p:cNvPr id="234592" name="Text Box 96"/>
          <p:cNvSpPr txBox="1">
            <a:spLocks noChangeArrowheads="1"/>
          </p:cNvSpPr>
          <p:nvPr/>
        </p:nvSpPr>
        <p:spPr bwMode="auto">
          <a:xfrm>
            <a:off x="5156201" y="3670301"/>
            <a:ext cx="338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2000" b="0">
                <a:solidFill>
                  <a:srgbClr val="CC6600"/>
                </a:solidFill>
                <a:ea typeface="宋体" panose="02010600030101010101" pitchFamily="2" charset="-122"/>
              </a:rPr>
              <a:t>float a=567.789;printf(“%e”,a);</a:t>
            </a:r>
            <a:endParaRPr lang="en-US" altLang="zh-CN" sz="4000" b="0">
              <a:solidFill>
                <a:srgbClr val="CC6600"/>
              </a:solidFill>
              <a:ea typeface="宋体" panose="02010600030101010101" pitchFamily="2" charset="-122"/>
            </a:endParaRPr>
          </a:p>
        </p:txBody>
      </p:sp>
      <p:sp>
        <p:nvSpPr>
          <p:cNvPr id="234593" name="Text Box 97"/>
          <p:cNvSpPr txBox="1">
            <a:spLocks noChangeArrowheads="1"/>
          </p:cNvSpPr>
          <p:nvPr/>
        </p:nvSpPr>
        <p:spPr bwMode="auto">
          <a:xfrm>
            <a:off x="5170488" y="4070351"/>
            <a:ext cx="335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2000" b="0">
                <a:solidFill>
                  <a:srgbClr val="CC6600"/>
                </a:solidFill>
                <a:ea typeface="宋体" panose="02010600030101010101" pitchFamily="2" charset="-122"/>
              </a:rPr>
              <a:t>float a=567.789;printf(“%f”,a);</a:t>
            </a:r>
            <a:endParaRPr lang="en-US" altLang="zh-CN" sz="4000" b="0">
              <a:solidFill>
                <a:srgbClr val="CC6600"/>
              </a:solidFill>
              <a:ea typeface="宋体" panose="02010600030101010101" pitchFamily="2" charset="-122"/>
            </a:endParaRPr>
          </a:p>
        </p:txBody>
      </p:sp>
      <p:sp>
        <p:nvSpPr>
          <p:cNvPr id="234594" name="Text Box 98"/>
          <p:cNvSpPr txBox="1">
            <a:spLocks noChangeArrowheads="1"/>
          </p:cNvSpPr>
          <p:nvPr/>
        </p:nvSpPr>
        <p:spPr bwMode="auto">
          <a:xfrm>
            <a:off x="5164138" y="4462464"/>
            <a:ext cx="3402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2000" b="0">
                <a:solidFill>
                  <a:srgbClr val="CC6600"/>
                </a:solidFill>
                <a:ea typeface="宋体" panose="02010600030101010101" pitchFamily="2" charset="-122"/>
              </a:rPr>
              <a:t>float a=567.789;printf(“%g”,a);</a:t>
            </a:r>
            <a:endParaRPr lang="en-US" altLang="zh-CN" sz="4000" b="0">
              <a:solidFill>
                <a:srgbClr val="CC6600"/>
              </a:solidFill>
              <a:ea typeface="宋体" panose="02010600030101010101" pitchFamily="2" charset="-122"/>
            </a:endParaRPr>
          </a:p>
        </p:txBody>
      </p:sp>
      <p:sp>
        <p:nvSpPr>
          <p:cNvPr id="234595" name="Text Box 99"/>
          <p:cNvSpPr txBox="1">
            <a:spLocks noChangeArrowheads="1"/>
          </p:cNvSpPr>
          <p:nvPr/>
        </p:nvSpPr>
        <p:spPr bwMode="auto">
          <a:xfrm>
            <a:off x="5170488" y="4859339"/>
            <a:ext cx="1631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2000" b="0">
                <a:solidFill>
                  <a:srgbClr val="CC6600"/>
                </a:solidFill>
                <a:ea typeface="宋体" panose="02010600030101010101" pitchFamily="2" charset="-122"/>
              </a:rPr>
              <a:t>printf(“%%”);</a:t>
            </a:r>
            <a:endParaRPr lang="en-US" altLang="zh-CN" sz="4000" b="0">
              <a:solidFill>
                <a:srgbClr val="CC6600"/>
              </a:solidFill>
              <a:ea typeface="宋体" panose="02010600030101010101" pitchFamily="2" charset="-122"/>
            </a:endParaRPr>
          </a:p>
        </p:txBody>
      </p:sp>
      <p:sp>
        <p:nvSpPr>
          <p:cNvPr id="234596" name="Text Box 100"/>
          <p:cNvSpPr txBox="1">
            <a:spLocks noChangeArrowheads="1"/>
          </p:cNvSpPr>
          <p:nvPr/>
        </p:nvSpPr>
        <p:spPr bwMode="auto">
          <a:xfrm>
            <a:off x="8982075" y="1290639"/>
            <a:ext cx="565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2000" b="0">
                <a:solidFill>
                  <a:srgbClr val="0000FF"/>
                </a:solidFill>
                <a:ea typeface="宋体" panose="02010600030101010101" pitchFamily="2" charset="-122"/>
              </a:rPr>
              <a:t>100</a:t>
            </a:r>
            <a:endParaRPr lang="en-US" altLang="zh-CN" sz="4000" b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234597" name="Text Box 101"/>
          <p:cNvSpPr txBox="1">
            <a:spLocks noChangeArrowheads="1"/>
          </p:cNvSpPr>
          <p:nvPr/>
        </p:nvSpPr>
        <p:spPr bwMode="auto">
          <a:xfrm>
            <a:off x="9088439" y="1687514"/>
            <a:ext cx="352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2000" b="0">
                <a:solidFill>
                  <a:srgbClr val="0000FF"/>
                </a:solidFill>
                <a:ea typeface="宋体" panose="02010600030101010101" pitchFamily="2" charset="-122"/>
              </a:rPr>
              <a:t>ff</a:t>
            </a:r>
            <a:endParaRPr lang="en-US" altLang="zh-CN" sz="4000" b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234598" name="Text Box 102"/>
          <p:cNvSpPr txBox="1">
            <a:spLocks noChangeArrowheads="1"/>
          </p:cNvSpPr>
          <p:nvPr/>
        </p:nvSpPr>
        <p:spPr bwMode="auto">
          <a:xfrm>
            <a:off x="9045575" y="2084389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lang="zh-CN" altLang="zh-CN" sz="2000" b="0">
                <a:solidFill>
                  <a:srgbClr val="0000FF"/>
                </a:solidFill>
                <a:ea typeface="宋体" panose="02010600030101010101" pitchFamily="2" charset="-122"/>
              </a:rPr>
              <a:t>10</a:t>
            </a:r>
            <a:endParaRPr lang="en-US" altLang="zh-CN" sz="4000" b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234599" name="Text Box 103"/>
          <p:cNvSpPr txBox="1">
            <a:spLocks noChangeArrowheads="1"/>
          </p:cNvSpPr>
          <p:nvPr/>
        </p:nvSpPr>
        <p:spPr bwMode="auto">
          <a:xfrm>
            <a:off x="8982075" y="2481264"/>
            <a:ext cx="565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2000" b="0">
                <a:solidFill>
                  <a:srgbClr val="0000FF"/>
                </a:solidFill>
                <a:ea typeface="宋体" panose="02010600030101010101" pitchFamily="2" charset="-122"/>
              </a:rPr>
              <a:t>100</a:t>
            </a:r>
            <a:endParaRPr lang="en-US" altLang="zh-CN" sz="4000" b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234600" name="Text Box 104"/>
          <p:cNvSpPr txBox="1">
            <a:spLocks noChangeArrowheads="1"/>
          </p:cNvSpPr>
          <p:nvPr/>
        </p:nvSpPr>
        <p:spPr bwMode="auto">
          <a:xfrm>
            <a:off x="9080500" y="2878139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2000" b="0">
                <a:solidFill>
                  <a:srgbClr val="0000FF"/>
                </a:solidFill>
                <a:ea typeface="宋体" panose="02010600030101010101" pitchFamily="2" charset="-122"/>
              </a:rPr>
              <a:t>A</a:t>
            </a:r>
            <a:endParaRPr lang="en-US" altLang="zh-CN" sz="4000" b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234601" name="Text Box 105"/>
          <p:cNvSpPr txBox="1">
            <a:spLocks noChangeArrowheads="1"/>
          </p:cNvSpPr>
          <p:nvPr/>
        </p:nvSpPr>
        <p:spPr bwMode="auto">
          <a:xfrm>
            <a:off x="8912226" y="3273426"/>
            <a:ext cx="708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2000" b="0">
                <a:solidFill>
                  <a:srgbClr val="0000FF"/>
                </a:solidFill>
                <a:ea typeface="宋体" panose="02010600030101010101" pitchFamily="2" charset="-122"/>
              </a:rPr>
              <a:t>ABC</a:t>
            </a:r>
            <a:endParaRPr lang="en-US" altLang="zh-CN" sz="4000" b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234602" name="Text Box 106"/>
          <p:cNvSpPr txBox="1">
            <a:spLocks noChangeArrowheads="1"/>
          </p:cNvSpPr>
          <p:nvPr/>
        </p:nvSpPr>
        <p:spPr bwMode="auto">
          <a:xfrm>
            <a:off x="8778875" y="3670301"/>
            <a:ext cx="1773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lang="zh-CN" altLang="zh-CN" sz="2000" b="0">
                <a:solidFill>
                  <a:srgbClr val="0000FF"/>
                </a:solidFill>
                <a:ea typeface="宋体" panose="02010600030101010101" pitchFamily="2" charset="-122"/>
              </a:rPr>
              <a:t>5.677890</a:t>
            </a:r>
            <a:r>
              <a:rPr lang="en-US" altLang="zh-CN" sz="2000" b="0">
                <a:solidFill>
                  <a:srgbClr val="0000FF"/>
                </a:solidFill>
                <a:ea typeface="宋体" panose="02010600030101010101" pitchFamily="2" charset="-122"/>
              </a:rPr>
              <a:t>e+002</a:t>
            </a:r>
            <a:endParaRPr lang="en-US" altLang="zh-CN" sz="4000" b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234603" name="Text Box 107"/>
          <p:cNvSpPr txBox="1">
            <a:spLocks noChangeArrowheads="1"/>
          </p:cNvSpPr>
          <p:nvPr/>
        </p:nvSpPr>
        <p:spPr bwMode="auto">
          <a:xfrm>
            <a:off x="8842375" y="4065589"/>
            <a:ext cx="1390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lang="zh-CN" altLang="zh-CN" sz="2000" b="0">
                <a:solidFill>
                  <a:srgbClr val="0000FF"/>
                </a:solidFill>
                <a:ea typeface="宋体" panose="02010600030101010101" pitchFamily="2" charset="-122"/>
              </a:rPr>
              <a:t>567.789000</a:t>
            </a:r>
            <a:endParaRPr lang="en-US" altLang="zh-CN" sz="4000" b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234604" name="Text Box 108"/>
          <p:cNvSpPr txBox="1">
            <a:spLocks noChangeArrowheads="1"/>
          </p:cNvSpPr>
          <p:nvPr/>
        </p:nvSpPr>
        <p:spPr bwMode="auto">
          <a:xfrm>
            <a:off x="8842375" y="4462464"/>
            <a:ext cx="1009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lang="zh-CN" altLang="zh-CN" sz="2000" b="0">
                <a:solidFill>
                  <a:srgbClr val="0000FF"/>
                </a:solidFill>
                <a:ea typeface="宋体" panose="02010600030101010101" pitchFamily="2" charset="-122"/>
              </a:rPr>
              <a:t>567.789</a:t>
            </a:r>
            <a:endParaRPr lang="en-US" altLang="zh-CN" sz="4000" b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234605" name="Text Box 109"/>
          <p:cNvSpPr txBox="1">
            <a:spLocks noChangeArrowheads="1"/>
          </p:cNvSpPr>
          <p:nvPr/>
        </p:nvSpPr>
        <p:spPr bwMode="auto">
          <a:xfrm>
            <a:off x="9096375" y="4859339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lang="zh-CN" altLang="zh-CN" sz="2000" b="0">
                <a:solidFill>
                  <a:srgbClr val="0000FF"/>
                </a:solidFill>
                <a:ea typeface="宋体" panose="02010600030101010101" pitchFamily="2" charset="-122"/>
              </a:rPr>
              <a:t>%</a:t>
            </a:r>
            <a:endParaRPr lang="en-US" altLang="zh-CN" sz="4000" b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7665085"/>
      </p:ext>
    </p:extLst>
  </p:cSld>
  <p:clrMapOvr>
    <a:masterClrMapping/>
  </p:clrMapOvr>
  <p:transition>
    <p:cover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4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34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34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34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34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34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34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34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34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234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234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234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234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234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234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234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7" dur="500"/>
                                        <p:tgtEl>
                                          <p:spTgt spid="234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2" dur="500"/>
                                        <p:tgtEl>
                                          <p:spTgt spid="234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7" dur="500"/>
                                        <p:tgtEl>
                                          <p:spTgt spid="234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2" dur="500"/>
                                        <p:tgtEl>
                                          <p:spTgt spid="234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86" grpId="0" build="p" autoUpdateAnimBg="0"/>
      <p:bldP spid="234587" grpId="0" build="p" autoUpdateAnimBg="0"/>
      <p:bldP spid="234588" grpId="0" build="p" autoUpdateAnimBg="0"/>
      <p:bldP spid="234589" grpId="0" build="p" autoUpdateAnimBg="0"/>
      <p:bldP spid="234590" grpId="0" build="p" autoUpdateAnimBg="0"/>
      <p:bldP spid="234591" grpId="0" build="p" autoUpdateAnimBg="0"/>
      <p:bldP spid="234592" grpId="0" build="p" autoUpdateAnimBg="0"/>
      <p:bldP spid="234593" grpId="0" build="p" autoUpdateAnimBg="0"/>
      <p:bldP spid="234594" grpId="0" build="p" autoUpdateAnimBg="0"/>
      <p:bldP spid="234595" grpId="0" build="p" autoUpdateAnimBg="0"/>
      <p:bldP spid="234596" grpId="0" build="p" autoUpdateAnimBg="0"/>
      <p:bldP spid="234597" grpId="0" build="p" autoUpdateAnimBg="0"/>
      <p:bldP spid="234598" grpId="0" build="p" autoUpdateAnimBg="0"/>
      <p:bldP spid="234599" grpId="0" build="p" autoUpdateAnimBg="0"/>
      <p:bldP spid="234600" grpId="0" build="p" autoUpdateAnimBg="0"/>
      <p:bldP spid="234601" grpId="0" build="p" autoUpdateAnimBg="0"/>
      <p:bldP spid="234602" grpId="0" build="p" autoUpdateAnimBg="0"/>
      <p:bldP spid="234603" grpId="0" build="p" autoUpdateAnimBg="0"/>
      <p:bldP spid="234604" grpId="0" build="p" autoUpdateAnimBg="0"/>
      <p:bldP spid="234605" grpId="0" build="p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1832539" y="177801"/>
            <a:ext cx="7916862" cy="357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kumimoji="0" lang="en-US" altLang="zh-CN" sz="3200" b="0" dirty="0" err="1">
                <a:solidFill>
                  <a:schemeClr val="tx1"/>
                </a:solidFill>
                <a:ea typeface="隶书" panose="02010509060101010101" pitchFamily="49" charset="-122"/>
              </a:rPr>
              <a:t>scanf</a:t>
            </a:r>
            <a:r>
              <a:rPr kumimoji="0" lang="en-US" altLang="zh-CN" sz="3200" b="0" dirty="0">
                <a:solidFill>
                  <a:schemeClr val="tx1"/>
                </a:solidFill>
                <a:ea typeface="隶书" panose="02010509060101010101" pitchFamily="49" charset="-122"/>
              </a:rPr>
              <a:t> </a:t>
            </a:r>
            <a:r>
              <a:rPr kumimoji="0" lang="zh-CN" altLang="en-US" sz="3200" b="0" dirty="0">
                <a:solidFill>
                  <a:schemeClr val="tx1"/>
                </a:solidFill>
                <a:ea typeface="隶书" panose="02010509060101010101" pitchFamily="49" charset="-122"/>
              </a:rPr>
              <a:t>函数（格式</a:t>
            </a:r>
            <a:r>
              <a:rPr kumimoji="0" lang="zh-CN" altLang="en-US" sz="3200" b="0" dirty="0">
                <a:solidFill>
                  <a:srgbClr val="FF0000"/>
                </a:solidFill>
                <a:ea typeface="隶书" panose="02010509060101010101" pitchFamily="49" charset="-122"/>
              </a:rPr>
              <a:t>输入</a:t>
            </a:r>
            <a:r>
              <a:rPr kumimoji="0" lang="zh-CN" altLang="en-US" sz="3200" b="0" dirty="0">
                <a:solidFill>
                  <a:schemeClr val="tx1"/>
                </a:solidFill>
                <a:ea typeface="隶书" panose="02010509060101010101" pitchFamily="49" charset="-122"/>
              </a:rPr>
              <a:t>函数）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schemeClr val="tx1"/>
                </a:solidFill>
              </a:rPr>
              <a:t>一般形式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endParaRPr lang="zh-CN" altLang="en-US" sz="2400" dirty="0">
              <a:solidFill>
                <a:schemeClr val="tx1"/>
              </a:solidFill>
            </a:endParaRP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1"/>
              </a:solidFill>
              <a:latin typeface="楷体_GB2312" pitchFamily="49" charset="-122"/>
            </a:endParaRP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zh-CN" dirty="0">
                <a:solidFill>
                  <a:schemeClr val="tx1"/>
                </a:solidFill>
                <a:latin typeface="楷体_GB2312" pitchFamily="49" charset="-122"/>
              </a:rPr>
              <a:t>功能：按指定格式从键盘读入数据，存入地址表指定的存储</a:t>
            </a:r>
            <a:endParaRPr lang="zh-CN" altLang="en-US" dirty="0">
              <a:solidFill>
                <a:schemeClr val="tx1"/>
              </a:solidFill>
              <a:latin typeface="楷体_GB2312" pitchFamily="49" charset="-122"/>
            </a:endParaRP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</a:rPr>
              <a:t>        </a:t>
            </a:r>
            <a:r>
              <a:rPr lang="zh-CN" altLang="zh-CN" dirty="0">
                <a:solidFill>
                  <a:schemeClr val="tx1"/>
                </a:solidFill>
                <a:latin typeface="楷体_GB2312" pitchFamily="49" charset="-122"/>
              </a:rPr>
              <a:t>单元中,并按回车键结束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</a:rPr>
              <a:t>格式控制：含义同</a:t>
            </a:r>
            <a:r>
              <a:rPr lang="en-US" altLang="zh-CN" sz="2000" dirty="0" err="1">
                <a:solidFill>
                  <a:schemeClr val="tx1"/>
                </a:solidFill>
              </a:rPr>
              <a:t>printf</a:t>
            </a:r>
            <a:r>
              <a:rPr lang="zh-CN" altLang="en-US" sz="2000" dirty="0">
                <a:solidFill>
                  <a:schemeClr val="tx1"/>
                </a:solidFill>
              </a:rPr>
              <a:t>函数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</a:rPr>
              <a:t>地址表列：变量地址或字符串地址，地址间“</a:t>
            </a:r>
            <a:r>
              <a:rPr lang="zh-CN" altLang="en-US" sz="2000" dirty="0">
                <a:solidFill>
                  <a:srgbClr val="FF0000"/>
                </a:solidFill>
              </a:rPr>
              <a:t>，</a:t>
            </a:r>
            <a:r>
              <a:rPr lang="zh-CN" altLang="en-US" sz="2000" dirty="0">
                <a:solidFill>
                  <a:schemeClr val="tx1"/>
                </a:solidFill>
              </a:rPr>
              <a:t>”分隔。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</a:rPr>
              <a:t>强调：地址列表中每一项必须以取地址运算符</a:t>
            </a:r>
            <a:r>
              <a:rPr lang="en-US" altLang="zh-CN" sz="2000" dirty="0">
                <a:solidFill>
                  <a:srgbClr val="FF0000"/>
                </a:solidFill>
              </a:rPr>
              <a:t>&amp;</a:t>
            </a:r>
            <a:r>
              <a:rPr lang="zh-CN" altLang="en-US" sz="2000" dirty="0">
                <a:solidFill>
                  <a:schemeClr val="tx1"/>
                </a:solidFill>
              </a:rPr>
              <a:t>开头。</a:t>
            </a:r>
          </a:p>
        </p:txBody>
      </p:sp>
      <p:sp>
        <p:nvSpPr>
          <p:cNvPr id="132104" name="Rectangle 8"/>
          <p:cNvSpPr>
            <a:spLocks noChangeArrowheads="1"/>
          </p:cNvSpPr>
          <p:nvPr/>
        </p:nvSpPr>
        <p:spPr bwMode="auto">
          <a:xfrm>
            <a:off x="3211513" y="1302262"/>
            <a:ext cx="6318250" cy="463846"/>
          </a:xfrm>
          <a:prstGeom prst="rect">
            <a:avLst/>
          </a:prstGeom>
          <a:solidFill>
            <a:srgbClr val="FFEFFB"/>
          </a:solidFill>
          <a:ln w="38100">
            <a:solidFill>
              <a:srgbClr val="80008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0"/>
              </a:spcBef>
            </a:pPr>
            <a:r>
              <a:rPr lang="zh-CN" altLang="en-US" sz="2400" b="0" dirty="0">
                <a:solidFill>
                  <a:srgbClr val="000099"/>
                </a:solidFill>
                <a:ea typeface="宋体" panose="02010600030101010101" pitchFamily="2" charset="-122"/>
              </a:rPr>
              <a:t>格式：  </a:t>
            </a:r>
            <a:r>
              <a:rPr lang="en-US" altLang="zh-CN" sz="2400" b="0" dirty="0" err="1">
                <a:solidFill>
                  <a:srgbClr val="FF0000"/>
                </a:solidFill>
                <a:ea typeface="宋体" panose="02010600030101010101" pitchFamily="2" charset="-122"/>
              </a:rPr>
              <a:t>scanf</a:t>
            </a:r>
            <a:r>
              <a:rPr lang="en-US" altLang="zh-CN" sz="2400" b="0" dirty="0">
                <a:solidFill>
                  <a:srgbClr val="FF0000"/>
                </a:solidFill>
                <a:ea typeface="宋体" panose="02010600030101010101" pitchFamily="2" charset="-122"/>
              </a:rPr>
              <a:t>(</a:t>
            </a:r>
            <a:r>
              <a:rPr lang="zh-CN" altLang="en-US" sz="2000" b="0" dirty="0">
                <a:solidFill>
                  <a:srgbClr val="FF0000"/>
                </a:solidFill>
                <a:ea typeface="宋体" panose="02010600030101010101" pitchFamily="2" charset="-122"/>
              </a:rPr>
              <a:t>格式控制</a:t>
            </a:r>
            <a:r>
              <a:rPr lang="zh-CN" altLang="en-US" sz="2400" b="0" dirty="0">
                <a:solidFill>
                  <a:srgbClr val="FF0000"/>
                </a:solidFill>
                <a:ea typeface="宋体" panose="02010600030101010101" pitchFamily="2" charset="-122"/>
              </a:rPr>
              <a:t>，</a:t>
            </a:r>
            <a:r>
              <a:rPr lang="zh-CN" altLang="en-US" sz="2000" b="0" dirty="0">
                <a:solidFill>
                  <a:srgbClr val="FF0000"/>
                </a:solidFill>
                <a:ea typeface="宋体" panose="02010600030101010101" pitchFamily="2" charset="-122"/>
              </a:rPr>
              <a:t>地址表列</a:t>
            </a:r>
            <a:r>
              <a:rPr lang="zh-CN" altLang="en-US" sz="2400" b="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b="0" dirty="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400" b="0" dirty="0">
                <a:solidFill>
                  <a:srgbClr val="000099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400" b="0" dirty="0">
                <a:solidFill>
                  <a:srgbClr val="FF0000"/>
                </a:solidFill>
                <a:ea typeface="宋体" panose="02010600030101010101" pitchFamily="2" charset="-122"/>
              </a:rPr>
              <a:t>；</a:t>
            </a:r>
            <a:r>
              <a:rPr lang="zh-CN" altLang="en-US" sz="2400" b="0" dirty="0">
                <a:solidFill>
                  <a:srgbClr val="000099"/>
                </a:solidFill>
                <a:ea typeface="宋体" panose="02010600030101010101" pitchFamily="2" charset="-122"/>
              </a:rPr>
              <a:t>          </a:t>
            </a:r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40649" name="Text Box 9"/>
          <p:cNvSpPr txBox="1">
            <a:spLocks noChangeArrowheads="1"/>
          </p:cNvSpPr>
          <p:nvPr/>
        </p:nvSpPr>
        <p:spPr bwMode="auto">
          <a:xfrm>
            <a:off x="5360578" y="3748088"/>
            <a:ext cx="4846198" cy="3046988"/>
          </a:xfrm>
          <a:prstGeom prst="rect">
            <a:avLst/>
          </a:prstGeom>
          <a:solidFill>
            <a:srgbClr val="0033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例</a:t>
            </a: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  </a:t>
            </a:r>
            <a:r>
              <a:rPr lang="zh-CN" altLang="en-US" sz="2400" dirty="0">
                <a:solidFill>
                  <a:schemeClr val="bg1"/>
                </a:solidFill>
                <a:ea typeface="宋体" panose="02010600030101010101" pitchFamily="2" charset="-122"/>
              </a:rPr>
              <a:t>用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scanf</a:t>
            </a:r>
            <a:r>
              <a:rPr lang="zh-CN" altLang="en-US" sz="2400" dirty="0">
                <a:solidFill>
                  <a:schemeClr val="bg1"/>
                </a:solidFill>
                <a:ea typeface="宋体" panose="02010600030101010101" pitchFamily="2" charset="-122"/>
              </a:rPr>
              <a:t>函数输入数据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#include &lt;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stdio.h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&gt;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 err="1" smtClean="0">
                <a:solidFill>
                  <a:schemeClr val="bg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 main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()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{   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a , b , c 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    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scanf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(“%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d%d%d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”,&amp;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a,&amp;b,&amp;c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) 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    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(“%d, %d, %d\n”,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</a:rPr>
              <a:t>a,b,c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) </a:t>
            </a: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</a:rPr>
              <a:t>     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return 0;</a:t>
            </a:r>
            <a:endParaRPr lang="en-US" altLang="zh-CN" sz="2400" dirty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40650" name="Text Box 10"/>
          <p:cNvSpPr txBox="1">
            <a:spLocks noChangeArrowheads="1"/>
          </p:cNvSpPr>
          <p:nvPr/>
        </p:nvSpPr>
        <p:spPr bwMode="auto">
          <a:xfrm>
            <a:off x="2617788" y="4629151"/>
            <a:ext cx="2405062" cy="860425"/>
          </a:xfrm>
          <a:prstGeom prst="rect">
            <a:avLst/>
          </a:prstGeom>
          <a:solidFill>
            <a:srgbClr val="000000"/>
          </a:solidFill>
          <a:ln w="38100">
            <a:solidFill>
              <a:srgbClr val="0033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400">
                <a:solidFill>
                  <a:schemeClr val="bg1"/>
                </a:solidFill>
                <a:ea typeface="宋体" panose="02010600030101010101" pitchFamily="2" charset="-122"/>
              </a:rPr>
              <a:t>输入：</a:t>
            </a:r>
            <a:r>
              <a:rPr lang="en-US" altLang="zh-CN" sz="2400">
                <a:solidFill>
                  <a:schemeClr val="bg1"/>
                </a:solidFill>
                <a:ea typeface="宋体" panose="02010600030101010101" pitchFamily="2" charset="-122"/>
              </a:rPr>
              <a:t>3_4_5</a:t>
            </a:r>
            <a:r>
              <a:rPr lang="en-US" altLang="zh-CN" sz="240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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40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输出：</a:t>
            </a:r>
            <a:r>
              <a:rPr lang="en-US" altLang="zh-CN" sz="240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3,4,5</a:t>
            </a:r>
            <a:endParaRPr lang="en-US" altLang="zh-CN" sz="24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2233934"/>
      </p:ext>
    </p:extLst>
  </p:cSld>
  <p:clrMapOvr>
    <a:masterClrMapping/>
  </p:clrMapOvr>
  <p:transition>
    <p:cover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06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06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9" grpId="0" animBg="1" autoUpdateAnimBg="0"/>
      <p:bldP spid="240650" grpId="0" animBg="1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44" name="Rectangle 8"/>
          <p:cNvSpPr>
            <a:spLocks noChangeArrowheads="1"/>
          </p:cNvSpPr>
          <p:nvPr/>
        </p:nvSpPr>
        <p:spPr bwMode="auto">
          <a:xfrm>
            <a:off x="3365500" y="2240788"/>
            <a:ext cx="6997700" cy="1216025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1">
              <a:spcBef>
                <a:spcPct val="0"/>
              </a:spcBef>
            </a:pPr>
            <a:r>
              <a:rPr lang="zh-CN" altLang="zh-CN" sz="2400" dirty="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例  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scanf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(“%3d%*4d%f”,&amp;k,&amp;f);</a:t>
            </a:r>
          </a:p>
          <a:p>
            <a:pPr lvl="1"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  </a:t>
            </a:r>
            <a:r>
              <a:rPr lang="zh-CN" altLang="zh-CN" sz="2400" dirty="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输入  12345678765.43</a:t>
            </a:r>
          </a:p>
          <a:p>
            <a:pPr lvl="1">
              <a:spcBef>
                <a:spcPct val="0"/>
              </a:spcBef>
            </a:pPr>
            <a:r>
              <a:rPr lang="zh-CN" altLang="zh-CN" sz="2400" dirty="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  </a:t>
            </a:r>
            <a:r>
              <a:rPr lang="zh-CN" altLang="zh-CN" sz="24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则</a:t>
            </a:r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zh-CN" sz="24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123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k, 8765.43f</a:t>
            </a:r>
          </a:p>
        </p:txBody>
      </p:sp>
      <p:sp>
        <p:nvSpPr>
          <p:cNvPr id="244745" name="Rectangle 9"/>
          <p:cNvSpPr>
            <a:spLocks noChangeArrowheads="1"/>
          </p:cNvSpPr>
          <p:nvPr/>
        </p:nvSpPr>
        <p:spPr bwMode="auto">
          <a:xfrm>
            <a:off x="3365500" y="3656838"/>
            <a:ext cx="7042150" cy="1216025"/>
          </a:xfrm>
          <a:prstGeom prst="rect">
            <a:avLst/>
          </a:prstGeom>
          <a:solidFill>
            <a:srgbClr val="0033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1">
              <a:spcBef>
                <a:spcPct val="0"/>
              </a:spcBef>
            </a:pPr>
            <a:r>
              <a:rPr lang="zh-CN" altLang="zh-CN" sz="2400" dirty="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例  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scanf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(“%</a:t>
            </a: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2d</a:t>
            </a:r>
            <a:r>
              <a:rPr lang="en-US" altLang="zh-CN" sz="2400" dirty="0" smtClean="0">
                <a:solidFill>
                  <a:srgbClr val="FF99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ea typeface="宋体" panose="02010600030101010101" pitchFamily="2" charset="-122"/>
                <a:sym typeface="Wingdings 3" panose="05040102010807070707" pitchFamily="18" charset="2"/>
              </a:rPr>
              <a:t>%*3d %2d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  <a:sym typeface="Wingdings 3" panose="05040102010807070707" pitchFamily="18" charset="2"/>
              </a:rPr>
              <a:t>”,&amp;a,&amp;b);</a:t>
            </a:r>
          </a:p>
          <a:p>
            <a:pPr lvl="1"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  <a:sym typeface="Wingdings 3" panose="05040102010807070707" pitchFamily="18" charset="2"/>
              </a:rPr>
              <a:t>      </a:t>
            </a:r>
            <a:r>
              <a:rPr lang="zh-CN" altLang="zh-CN" sz="2400" dirty="0">
                <a:solidFill>
                  <a:schemeClr val="bg1"/>
                </a:solidFill>
                <a:ea typeface="宋体" panose="02010600030101010101" pitchFamily="2" charset="-122"/>
                <a:sym typeface="Wingdings 3" panose="05040102010807070707" pitchFamily="18" charset="2"/>
              </a:rPr>
              <a:t>输入  </a:t>
            </a:r>
            <a:r>
              <a:rPr lang="zh-CN" altLang="zh-CN" sz="2400" dirty="0" smtClean="0">
                <a:solidFill>
                  <a:schemeClr val="bg1"/>
                </a:solidFill>
                <a:ea typeface="宋体" panose="02010600030101010101" pitchFamily="2" charset="-122"/>
                <a:sym typeface="Wingdings 3" panose="05040102010807070707" pitchFamily="18" charset="2"/>
              </a:rPr>
              <a:t>12</a:t>
            </a:r>
            <a:r>
              <a:rPr lang="en-US" altLang="zh-CN" sz="2400" dirty="0" smtClean="0">
                <a:solidFill>
                  <a:srgbClr val="FF99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zh-CN" altLang="zh-CN" sz="2400" dirty="0" smtClean="0">
                <a:solidFill>
                  <a:schemeClr val="bg1"/>
                </a:solidFill>
                <a:ea typeface="宋体" panose="02010600030101010101" pitchFamily="2" charset="-122"/>
                <a:sym typeface="Wingdings 3" panose="05040102010807070707" pitchFamily="18" charset="2"/>
              </a:rPr>
              <a:t>345</a:t>
            </a:r>
            <a:r>
              <a:rPr lang="en-US" altLang="zh-CN" sz="2400" dirty="0" smtClean="0">
                <a:solidFill>
                  <a:srgbClr val="FF99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zh-CN" altLang="zh-CN" sz="2400" dirty="0" smtClean="0">
                <a:solidFill>
                  <a:schemeClr val="bg1"/>
                </a:solidFill>
                <a:ea typeface="宋体" panose="02010600030101010101" pitchFamily="2" charset="-122"/>
                <a:sym typeface="Wingdings 3" panose="05040102010807070707" pitchFamily="18" charset="2"/>
              </a:rPr>
              <a:t>67</a:t>
            </a:r>
            <a:r>
              <a:rPr lang="zh-CN" altLang="zh-CN" sz="2400" dirty="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 </a:t>
            </a:r>
          </a:p>
          <a:p>
            <a:pPr lvl="1">
              <a:spcBef>
                <a:spcPct val="0"/>
              </a:spcBef>
            </a:pPr>
            <a:r>
              <a:rPr lang="zh-CN" altLang="zh-CN" sz="2400" dirty="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  </a:t>
            </a:r>
            <a:r>
              <a:rPr lang="zh-CN" altLang="zh-CN" sz="24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则</a:t>
            </a:r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zh-CN" sz="24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12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a,  67b</a:t>
            </a:r>
          </a:p>
        </p:txBody>
      </p:sp>
      <p:sp>
        <p:nvSpPr>
          <p:cNvPr id="244746" name="Rectangle 10"/>
          <p:cNvSpPr>
            <a:spLocks noChangeArrowheads="1"/>
          </p:cNvSpPr>
          <p:nvPr/>
        </p:nvSpPr>
        <p:spPr bwMode="auto">
          <a:xfrm>
            <a:off x="3365500" y="5061775"/>
            <a:ext cx="7048500" cy="1216025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1">
              <a:spcBef>
                <a:spcPct val="0"/>
              </a:spcBef>
              <a:buClr>
                <a:schemeClr val="bg1"/>
              </a:buClr>
            </a:pPr>
            <a:r>
              <a:rPr lang="zh-CN" altLang="en-US" sz="2400" dirty="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例  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scanf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(“%3c%2c”,&amp;c1,&amp;c2);</a:t>
            </a:r>
          </a:p>
          <a:p>
            <a:pPr lvl="1">
              <a:spcBef>
                <a:spcPct val="0"/>
              </a:spcBef>
              <a:buClr>
                <a:schemeClr val="bg1"/>
              </a:buClr>
            </a:pP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  </a:t>
            </a:r>
            <a:r>
              <a:rPr lang="zh-CN" altLang="zh-CN" sz="2400" dirty="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输入  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abcde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 </a:t>
            </a:r>
          </a:p>
          <a:p>
            <a:pPr lvl="1">
              <a:spcBef>
                <a:spcPct val="0"/>
              </a:spcBef>
              <a:buClr>
                <a:schemeClr val="bg1"/>
              </a:buClr>
            </a:pP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   </a:t>
            </a:r>
            <a:r>
              <a:rPr lang="zh-CN" altLang="zh-CN" sz="24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则</a:t>
            </a:r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zh-CN" sz="24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‘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a’c1, ‘d’ c2</a:t>
            </a:r>
          </a:p>
        </p:txBody>
      </p:sp>
      <p:sp>
        <p:nvSpPr>
          <p:cNvPr id="133130" name="Rectangle 11"/>
          <p:cNvSpPr>
            <a:spLocks noChangeArrowheads="1"/>
          </p:cNvSpPr>
          <p:nvPr/>
        </p:nvSpPr>
        <p:spPr bwMode="auto">
          <a:xfrm>
            <a:off x="3359151" y="605662"/>
            <a:ext cx="6983413" cy="1435100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1">
              <a:lnSpc>
                <a:spcPct val="120000"/>
              </a:lnSpc>
              <a:spcBef>
                <a:spcPct val="0"/>
              </a:spcBef>
              <a:buClr>
                <a:schemeClr val="bg1"/>
              </a:buClr>
            </a:pPr>
            <a:r>
              <a:rPr lang="zh-CN" altLang="en-US" sz="2400" dirty="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例  </a:t>
            </a:r>
            <a:r>
              <a:rPr lang="en-US" altLang="zh-CN" sz="2400" dirty="0" err="1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scanf</a:t>
            </a:r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(“%4d%2d%2d”,&amp;yy,&amp;mm,&amp;dd);</a:t>
            </a:r>
          </a:p>
          <a:p>
            <a:pPr lvl="2">
              <a:lnSpc>
                <a:spcPct val="120000"/>
              </a:lnSpc>
              <a:spcBef>
                <a:spcPct val="0"/>
              </a:spcBef>
              <a:buClr>
                <a:schemeClr val="bg1"/>
              </a:buClr>
            </a:pPr>
            <a:r>
              <a:rPr lang="zh-CN" altLang="zh-CN" sz="2400" dirty="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输入</a:t>
            </a:r>
            <a:r>
              <a:rPr lang="zh-CN" altLang="en-US" sz="2400" dirty="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lang="zh-CN" altLang="zh-CN" sz="2400" dirty="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19991015 </a:t>
            </a:r>
            <a:r>
              <a:rPr lang="zh-CN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zh-CN" altLang="zh-CN" sz="2400" dirty="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 </a:t>
            </a:r>
            <a:endParaRPr lang="en-US" altLang="zh-CN" sz="2400" dirty="0">
              <a:solidFill>
                <a:schemeClr val="bg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2">
              <a:lnSpc>
                <a:spcPct val="120000"/>
              </a:lnSpc>
              <a:spcBef>
                <a:spcPct val="0"/>
              </a:spcBef>
              <a:buClr>
                <a:schemeClr val="bg1"/>
              </a:buClr>
            </a:pPr>
            <a:r>
              <a:rPr lang="zh-CN" altLang="zh-CN" sz="24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则</a:t>
            </a:r>
            <a:r>
              <a:rPr lang="zh-CN" altLang="en-US" sz="2400" dirty="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zh-CN" sz="24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1999</a:t>
            </a:r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yy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, 10 mm, 15 </a:t>
            </a:r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dd</a:t>
            </a:r>
            <a:endParaRPr lang="en-US" altLang="zh-CN" sz="2400" dirty="0">
              <a:solidFill>
                <a:srgbClr val="FF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04088392"/>
      </p:ext>
    </p:extLst>
  </p:cSld>
  <p:clrMapOvr>
    <a:masterClrMapping/>
  </p:clrMapOvr>
  <p:transition>
    <p:cover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4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4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44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44" grpId="0" animBg="1" autoUpdateAnimBg="0"/>
      <p:bldP spid="244745" grpId="0" animBg="1" autoUpdateAnimBg="0"/>
      <p:bldP spid="244746" grpId="0" animBg="1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459E4-9F50-47BD-8CEE-F747CCBF56C5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5251"/>
            <a:ext cx="10515600" cy="1325563"/>
          </a:xfrm>
        </p:spPr>
        <p:txBody>
          <a:bodyPr/>
          <a:lstStyle/>
          <a:p>
            <a:r>
              <a:rPr lang="zh-CN" altLang="en-US" dirty="0"/>
              <a:t>格式输入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举例</a:t>
            </a:r>
            <a:r>
              <a:rPr lang="zh-CN" altLang="zh-CN" sz="2000" dirty="0">
                <a:latin typeface="Comic Sans MS" panose="030F0702030302020204" pitchFamily="66" charset="0"/>
              </a:rPr>
              <a:t>（cw0306</a:t>
            </a:r>
            <a:r>
              <a:rPr lang="en-US" altLang="zh-CN" sz="2000" dirty="0">
                <a:latin typeface="Comic Sans MS" panose="030F0702030302020204" pitchFamily="66" charset="0"/>
              </a:rPr>
              <a:t>.c</a:t>
            </a:r>
            <a:r>
              <a:rPr lang="zh-CN" altLang="zh-CN" sz="2000" dirty="0">
                <a:latin typeface="Comic Sans MS" panose="030F0702030302020204" pitchFamily="66" charset="0"/>
              </a:rPr>
              <a:t>）</a:t>
            </a:r>
            <a:endParaRPr lang="zh-CN" altLang="en-US" sz="2000" dirty="0">
              <a:latin typeface="Comic Sans MS" panose="030F0702030302020204" pitchFamily="66" charset="0"/>
            </a:endParaRPr>
          </a:p>
        </p:txBody>
      </p:sp>
      <p:sp>
        <p:nvSpPr>
          <p:cNvPr id="315397" name="Text Box 5"/>
          <p:cNvSpPr txBox="1">
            <a:spLocks noChangeArrowheads="1"/>
          </p:cNvSpPr>
          <p:nvPr/>
        </p:nvSpPr>
        <p:spPr bwMode="auto">
          <a:xfrm>
            <a:off x="1952626" y="1823794"/>
            <a:ext cx="5314950" cy="2446824"/>
          </a:xfrm>
          <a:prstGeom prst="rect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 dirty="0" err="1" smtClean="0">
                <a:latin typeface="Courier New" panose="02070309020205020404" pitchFamily="49" charset="0"/>
              </a:rPr>
              <a:t>int</a:t>
            </a:r>
            <a:r>
              <a:rPr kumimoji="1" lang="en-US" altLang="zh-CN" b="1" dirty="0" smtClean="0">
                <a:latin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</a:rPr>
              <a:t>main()</a:t>
            </a:r>
          </a:p>
          <a:p>
            <a:pPr>
              <a:spcBef>
                <a:spcPct val="50000"/>
              </a:spcBef>
            </a:pPr>
            <a:r>
              <a:rPr kumimoji="1" lang="en-US" altLang="zh-CN" b="1" dirty="0">
                <a:latin typeface="Courier New" panose="02070309020205020404" pitchFamily="49" charset="0"/>
              </a:rPr>
              <a:t>{ char </a:t>
            </a:r>
            <a:r>
              <a:rPr kumimoji="1" lang="en-US" altLang="zh-CN" b="1" dirty="0" err="1">
                <a:latin typeface="Courier New" panose="02070309020205020404" pitchFamily="49" charset="0"/>
              </a:rPr>
              <a:t>a,b,c</a:t>
            </a:r>
            <a:r>
              <a:rPr kumimoji="1" lang="en-US" altLang="zh-CN" b="1" dirty="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kumimoji="1" lang="en-US" altLang="zh-CN" b="1" dirty="0">
                <a:latin typeface="Courier New" panose="02070309020205020404" pitchFamily="49" charset="0"/>
              </a:rPr>
              <a:t>  </a:t>
            </a:r>
            <a:r>
              <a:rPr kumimoji="1" lang="en-US" altLang="zh-CN" b="1" dirty="0" err="1">
                <a:latin typeface="Courier New" panose="02070309020205020404" pitchFamily="49" charset="0"/>
              </a:rPr>
              <a:t>scanf</a:t>
            </a:r>
            <a:r>
              <a:rPr kumimoji="1" lang="en-US" altLang="zh-CN" b="1" dirty="0">
                <a:latin typeface="Courier New" panose="02070309020205020404" pitchFamily="49" charset="0"/>
              </a:rPr>
              <a:t>(“</a:t>
            </a:r>
            <a:r>
              <a:rPr kumimoji="1" lang="en-US" altLang="zh-CN" b="1" dirty="0">
                <a:solidFill>
                  <a:srgbClr val="FF0066"/>
                </a:solidFill>
                <a:latin typeface="Courier New" panose="02070309020205020404" pitchFamily="49" charset="0"/>
              </a:rPr>
              <a:t>%</a:t>
            </a:r>
            <a:r>
              <a:rPr kumimoji="1" lang="en-US" altLang="zh-CN" b="1" dirty="0" err="1">
                <a:solidFill>
                  <a:srgbClr val="FF0066"/>
                </a:solidFill>
                <a:latin typeface="Courier New" panose="02070309020205020404" pitchFamily="49" charset="0"/>
              </a:rPr>
              <a:t>c%c%c</a:t>
            </a:r>
            <a:r>
              <a:rPr kumimoji="1" lang="en-US" altLang="zh-CN" b="1" dirty="0">
                <a:latin typeface="Courier New" panose="02070309020205020404" pitchFamily="49" charset="0"/>
              </a:rPr>
              <a:t>”,&amp;</a:t>
            </a:r>
            <a:r>
              <a:rPr kumimoji="1" lang="en-US" altLang="zh-CN" b="1" dirty="0" err="1">
                <a:latin typeface="Courier New" panose="02070309020205020404" pitchFamily="49" charset="0"/>
              </a:rPr>
              <a:t>a,&amp;b,&amp;c</a:t>
            </a:r>
            <a:r>
              <a:rPr kumimoji="1" lang="en-US" altLang="zh-CN" b="1" dirty="0">
                <a:latin typeface="Courier New" panose="02070309020205020404" pitchFamily="49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kumimoji="1" lang="en-US" altLang="zh-CN" b="1" dirty="0">
                <a:latin typeface="Courier New" panose="02070309020205020404" pitchFamily="49" charset="0"/>
              </a:rPr>
              <a:t>  </a:t>
            </a:r>
            <a:r>
              <a:rPr kumimoji="1" lang="en-US" altLang="zh-CN" b="1" dirty="0" err="1">
                <a:latin typeface="Courier New" panose="02070309020205020404" pitchFamily="49" charset="0"/>
              </a:rPr>
              <a:t>printf</a:t>
            </a:r>
            <a:r>
              <a:rPr kumimoji="1" lang="en-US" altLang="zh-CN" b="1" dirty="0">
                <a:latin typeface="Courier New" panose="02070309020205020404" pitchFamily="49" charset="0"/>
              </a:rPr>
              <a:t>(“a=%</a:t>
            </a:r>
            <a:r>
              <a:rPr kumimoji="1" lang="en-US" altLang="zh-CN" b="1" dirty="0" err="1">
                <a:latin typeface="Courier New" panose="02070309020205020404" pitchFamily="49" charset="0"/>
              </a:rPr>
              <a:t>c,b</a:t>
            </a:r>
            <a:r>
              <a:rPr kumimoji="1" lang="en-US" altLang="zh-CN" b="1" dirty="0">
                <a:latin typeface="Courier New" panose="02070309020205020404" pitchFamily="49" charset="0"/>
              </a:rPr>
              <a:t>=%</a:t>
            </a:r>
            <a:r>
              <a:rPr kumimoji="1" lang="en-US" altLang="zh-CN" b="1" dirty="0" err="1">
                <a:latin typeface="Courier New" panose="02070309020205020404" pitchFamily="49" charset="0"/>
              </a:rPr>
              <a:t>c,c</a:t>
            </a:r>
            <a:r>
              <a:rPr kumimoji="1" lang="en-US" altLang="zh-CN" b="1" dirty="0">
                <a:latin typeface="Courier New" panose="02070309020205020404" pitchFamily="49" charset="0"/>
              </a:rPr>
              <a:t>=%c",</a:t>
            </a:r>
            <a:r>
              <a:rPr kumimoji="1" lang="en-US" altLang="zh-CN" b="1" dirty="0" err="1">
                <a:latin typeface="Courier New" panose="02070309020205020404" pitchFamily="49" charset="0"/>
              </a:rPr>
              <a:t>a,b,c</a:t>
            </a:r>
            <a:r>
              <a:rPr kumimoji="1" lang="en-US" altLang="zh-CN" b="1" dirty="0" smtClean="0">
                <a:latin typeface="Courier New" panose="02070309020205020404" pitchFamily="49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kumimoji="1" lang="en-US" altLang="zh-CN" b="1" dirty="0">
                <a:latin typeface="Courier New" panose="02070309020205020404" pitchFamily="49" charset="0"/>
              </a:rPr>
              <a:t> </a:t>
            </a:r>
            <a:r>
              <a:rPr kumimoji="1" lang="en-US" altLang="zh-CN" b="1" dirty="0" smtClean="0">
                <a:latin typeface="Courier New" panose="02070309020205020404" pitchFamily="49" charset="0"/>
              </a:rPr>
              <a:t> return </a:t>
            </a:r>
            <a:r>
              <a:rPr kumimoji="1" lang="en-US" altLang="zh-CN" b="1" dirty="0">
                <a:latin typeface="Courier New" panose="02070309020205020404" pitchFamily="49" charset="0"/>
              </a:rPr>
              <a:t>0;</a:t>
            </a:r>
          </a:p>
          <a:p>
            <a:pPr>
              <a:spcBef>
                <a:spcPct val="50000"/>
              </a:spcBef>
            </a:pPr>
            <a:r>
              <a:rPr kumimoji="1" lang="en-US" altLang="zh-CN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15398" name="Rectangle 6"/>
          <p:cNvSpPr>
            <a:spLocks noChangeArrowheads="1"/>
          </p:cNvSpPr>
          <p:nvPr/>
        </p:nvSpPr>
        <p:spPr bwMode="auto">
          <a:xfrm>
            <a:off x="2154238" y="4159251"/>
            <a:ext cx="2036762" cy="5937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zh-CN" b="1">
                <a:solidFill>
                  <a:schemeClr val="bg1"/>
                </a:solidFill>
                <a:latin typeface="Courier New" panose="02070309020205020404" pitchFamily="49" charset="0"/>
              </a:rPr>
              <a:t>abc</a:t>
            </a:r>
          </a:p>
          <a:p>
            <a:r>
              <a:rPr lang="en-US" altLang="zh-CN" b="1">
                <a:solidFill>
                  <a:schemeClr val="bg1"/>
                </a:solidFill>
                <a:latin typeface="Courier New" panose="02070309020205020404" pitchFamily="49" charset="0"/>
              </a:rPr>
              <a:t>a=a,b=b,c=c</a:t>
            </a:r>
          </a:p>
        </p:txBody>
      </p:sp>
      <p:sp>
        <p:nvSpPr>
          <p:cNvPr id="315399" name="Rectangle 7"/>
          <p:cNvSpPr>
            <a:spLocks noChangeArrowheads="1"/>
          </p:cNvSpPr>
          <p:nvPr/>
        </p:nvSpPr>
        <p:spPr bwMode="auto">
          <a:xfrm>
            <a:off x="4987926" y="4160839"/>
            <a:ext cx="2036763" cy="5937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zh-CN" b="1">
                <a:solidFill>
                  <a:schemeClr val="bg1"/>
                </a:solidFill>
                <a:latin typeface="Courier New" panose="02070309020205020404" pitchFamily="49" charset="0"/>
              </a:rPr>
              <a:t>a b c</a:t>
            </a:r>
          </a:p>
          <a:p>
            <a:r>
              <a:rPr lang="en-US" altLang="zh-CN" b="1">
                <a:solidFill>
                  <a:schemeClr val="bg1"/>
                </a:solidFill>
                <a:latin typeface="Courier New" panose="02070309020205020404" pitchFamily="49" charset="0"/>
              </a:rPr>
              <a:t>a=a,b= ,c=b</a:t>
            </a:r>
          </a:p>
        </p:txBody>
      </p:sp>
      <p:sp>
        <p:nvSpPr>
          <p:cNvPr id="315400" name="Rectangle 8"/>
          <p:cNvSpPr>
            <a:spLocks noChangeArrowheads="1"/>
          </p:cNvSpPr>
          <p:nvPr/>
        </p:nvSpPr>
        <p:spPr bwMode="auto">
          <a:xfrm>
            <a:off x="2132014" y="5080001"/>
            <a:ext cx="2478087" cy="5937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zh-CN" b="1">
                <a:solidFill>
                  <a:schemeClr val="bg1"/>
                </a:solidFill>
                <a:latin typeface="Courier New" panose="02070309020205020404" pitchFamily="49" charset="0"/>
              </a:rPr>
              <a:t>a	 bc</a:t>
            </a:r>
          </a:p>
          <a:p>
            <a:r>
              <a:rPr lang="en-US" altLang="zh-CN" b="1">
                <a:solidFill>
                  <a:schemeClr val="bg1"/>
                </a:solidFill>
                <a:latin typeface="Courier New" panose="02070309020205020404" pitchFamily="49" charset="0"/>
              </a:rPr>
              <a:t>a=a,b=	 ,c=b</a:t>
            </a:r>
          </a:p>
        </p:txBody>
      </p:sp>
      <p:sp>
        <p:nvSpPr>
          <p:cNvPr id="315401" name="Rectangle 9"/>
          <p:cNvSpPr>
            <a:spLocks noChangeArrowheads="1"/>
          </p:cNvSpPr>
          <p:nvPr/>
        </p:nvSpPr>
        <p:spPr bwMode="auto">
          <a:xfrm>
            <a:off x="4983164" y="5068888"/>
            <a:ext cx="2478087" cy="10795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zh-CN" b="1">
                <a:solidFill>
                  <a:schemeClr val="bg1"/>
                </a:solidFill>
                <a:latin typeface="Courier New" panose="02070309020205020404" pitchFamily="49" charset="0"/>
              </a:rPr>
              <a:t>a</a:t>
            </a:r>
          </a:p>
          <a:p>
            <a:r>
              <a:rPr lang="en-US" altLang="zh-CN" b="1">
                <a:solidFill>
                  <a:schemeClr val="bg1"/>
                </a:solidFill>
                <a:latin typeface="Courier New" panose="02070309020205020404" pitchFamily="49" charset="0"/>
              </a:rPr>
              <a:t>b</a:t>
            </a:r>
          </a:p>
          <a:p>
            <a:r>
              <a:rPr lang="en-US" altLang="zh-CN" b="1">
                <a:solidFill>
                  <a:schemeClr val="bg1"/>
                </a:solidFill>
                <a:latin typeface="Courier New" panose="02070309020205020404" pitchFamily="49" charset="0"/>
              </a:rPr>
              <a:t>a=a,b=</a:t>
            </a:r>
          </a:p>
          <a:p>
            <a:r>
              <a:rPr lang="en-US" altLang="zh-CN" b="1">
                <a:solidFill>
                  <a:schemeClr val="bg1"/>
                </a:solidFill>
                <a:latin typeface="Courier New" panose="02070309020205020404" pitchFamily="49" charset="0"/>
              </a:rPr>
              <a:t>,c=b</a:t>
            </a:r>
          </a:p>
        </p:txBody>
      </p:sp>
      <p:sp>
        <p:nvSpPr>
          <p:cNvPr id="315402" name="Oval 10"/>
          <p:cNvSpPr>
            <a:spLocks noChangeArrowheads="1"/>
          </p:cNvSpPr>
          <p:nvPr/>
        </p:nvSpPr>
        <p:spPr bwMode="auto">
          <a:xfrm>
            <a:off x="3914775" y="40179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15403" name="Oval 11"/>
          <p:cNvSpPr>
            <a:spLocks noChangeArrowheads="1"/>
          </p:cNvSpPr>
          <p:nvPr/>
        </p:nvSpPr>
        <p:spPr bwMode="auto">
          <a:xfrm>
            <a:off x="6731000" y="40259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15404" name="Oval 12"/>
          <p:cNvSpPr>
            <a:spLocks noChangeArrowheads="1"/>
          </p:cNvSpPr>
          <p:nvPr/>
        </p:nvSpPr>
        <p:spPr bwMode="auto">
          <a:xfrm>
            <a:off x="4327525" y="4916488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15405" name="Oval 13"/>
          <p:cNvSpPr>
            <a:spLocks noChangeArrowheads="1"/>
          </p:cNvSpPr>
          <p:nvPr/>
        </p:nvSpPr>
        <p:spPr bwMode="auto">
          <a:xfrm>
            <a:off x="7188200" y="4902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15406" name="Rectangle 14"/>
          <p:cNvSpPr>
            <a:spLocks noChangeArrowheads="1"/>
          </p:cNvSpPr>
          <p:nvPr/>
        </p:nvSpPr>
        <p:spPr bwMode="auto">
          <a:xfrm>
            <a:off x="5245100" y="4219575"/>
            <a:ext cx="88900" cy="177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5407" name="Rectangle 15"/>
          <p:cNvSpPr>
            <a:spLocks noChangeArrowheads="1"/>
          </p:cNvSpPr>
          <p:nvPr/>
        </p:nvSpPr>
        <p:spPr bwMode="auto">
          <a:xfrm>
            <a:off x="5511800" y="4214813"/>
            <a:ext cx="88900" cy="177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5408" name="Rectangle 16"/>
          <p:cNvSpPr>
            <a:spLocks noChangeArrowheads="1"/>
          </p:cNvSpPr>
          <p:nvPr/>
        </p:nvSpPr>
        <p:spPr bwMode="auto">
          <a:xfrm>
            <a:off x="5940425" y="4486275"/>
            <a:ext cx="88900" cy="177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5409" name="Rectangle 17"/>
          <p:cNvSpPr>
            <a:spLocks noChangeArrowheads="1"/>
          </p:cNvSpPr>
          <p:nvPr/>
        </p:nvSpPr>
        <p:spPr bwMode="auto">
          <a:xfrm>
            <a:off x="2400300" y="5162550"/>
            <a:ext cx="88900" cy="177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5410" name="Rectangle 18"/>
          <p:cNvSpPr>
            <a:spLocks noChangeArrowheads="1"/>
          </p:cNvSpPr>
          <p:nvPr/>
        </p:nvSpPr>
        <p:spPr bwMode="auto">
          <a:xfrm>
            <a:off x="2524125" y="5157788"/>
            <a:ext cx="88900" cy="177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5411" name="Rectangle 19"/>
          <p:cNvSpPr>
            <a:spLocks noChangeArrowheads="1"/>
          </p:cNvSpPr>
          <p:nvPr/>
        </p:nvSpPr>
        <p:spPr bwMode="auto">
          <a:xfrm>
            <a:off x="2652713" y="5157788"/>
            <a:ext cx="88900" cy="177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5412" name="Rectangle 20"/>
          <p:cNvSpPr>
            <a:spLocks noChangeArrowheads="1"/>
          </p:cNvSpPr>
          <p:nvPr/>
        </p:nvSpPr>
        <p:spPr bwMode="auto">
          <a:xfrm>
            <a:off x="2776538" y="5153025"/>
            <a:ext cx="88900" cy="177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5413" name="Rectangle 21"/>
          <p:cNvSpPr>
            <a:spLocks noChangeArrowheads="1"/>
          </p:cNvSpPr>
          <p:nvPr/>
        </p:nvSpPr>
        <p:spPr bwMode="auto">
          <a:xfrm>
            <a:off x="2909888" y="5157788"/>
            <a:ext cx="88900" cy="177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5414" name="Rectangle 22"/>
          <p:cNvSpPr>
            <a:spLocks noChangeArrowheads="1"/>
          </p:cNvSpPr>
          <p:nvPr/>
        </p:nvSpPr>
        <p:spPr bwMode="auto">
          <a:xfrm>
            <a:off x="3033713" y="5153025"/>
            <a:ext cx="88900" cy="177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5415" name="Rectangle 23"/>
          <p:cNvSpPr>
            <a:spLocks noChangeArrowheads="1"/>
          </p:cNvSpPr>
          <p:nvPr/>
        </p:nvSpPr>
        <p:spPr bwMode="auto">
          <a:xfrm>
            <a:off x="3162300" y="5153025"/>
            <a:ext cx="88900" cy="177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5416" name="Rectangle 24"/>
          <p:cNvSpPr>
            <a:spLocks noChangeArrowheads="1"/>
          </p:cNvSpPr>
          <p:nvPr/>
        </p:nvSpPr>
        <p:spPr bwMode="auto">
          <a:xfrm>
            <a:off x="3071813" y="5405438"/>
            <a:ext cx="88900" cy="177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5417" name="Text Box 25"/>
          <p:cNvSpPr txBox="1">
            <a:spLocks noChangeArrowheads="1"/>
          </p:cNvSpPr>
          <p:nvPr/>
        </p:nvSpPr>
        <p:spPr bwMode="auto">
          <a:xfrm>
            <a:off x="7686676" y="1828800"/>
            <a:ext cx="2632075" cy="2235200"/>
          </a:xfrm>
          <a:prstGeom prst="rect">
            <a:avLst/>
          </a:prstGeom>
          <a:solidFill>
            <a:srgbClr val="CCFF99"/>
          </a:solidFill>
          <a:ln w="9525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008000"/>
                </a:solidFill>
              </a:rPr>
              <a:t>用 </a:t>
            </a:r>
            <a:r>
              <a:rPr lang="en-US" altLang="zh-CN" sz="2000" b="1">
                <a:solidFill>
                  <a:srgbClr val="008000"/>
                </a:solidFill>
              </a:rPr>
              <a:t>c </a:t>
            </a:r>
            <a:r>
              <a:rPr lang="zh-CN" altLang="en-US" sz="2000" b="1">
                <a:solidFill>
                  <a:srgbClr val="008000"/>
                </a:solidFill>
              </a:rPr>
              <a:t>格式字符输入字符时，若格式控制字符串中无普通字符，那么认为所有输入的字符（包括空格、制表符、换行符）均为有效字符。</a:t>
            </a:r>
          </a:p>
        </p:txBody>
      </p:sp>
      <p:sp>
        <p:nvSpPr>
          <p:cNvPr id="315418" name="Rectangle 26"/>
          <p:cNvSpPr>
            <a:spLocks noChangeArrowheads="1"/>
          </p:cNvSpPr>
          <p:nvPr/>
        </p:nvSpPr>
        <p:spPr bwMode="auto">
          <a:xfrm>
            <a:off x="3173413" y="5411788"/>
            <a:ext cx="88900" cy="177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56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2179638" y="446089"/>
            <a:ext cx="7759700" cy="214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schemeClr val="tx1"/>
                </a:solidFill>
                <a:latin typeface="隶书" panose="02010509060101010101" pitchFamily="49" charset="-122"/>
              </a:rPr>
              <a:t>输入分隔符的指定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隶书" panose="02010509060101010101" pitchFamily="49" charset="-122"/>
              </a:rPr>
              <a:t>一般以</a:t>
            </a:r>
            <a:r>
              <a:rPr lang="zh-CN" altLang="en-US" sz="2000" dirty="0">
                <a:solidFill>
                  <a:srgbClr val="FF0000"/>
                </a:solidFill>
                <a:latin typeface="隶书" panose="02010509060101010101" pitchFamily="49" charset="-122"/>
              </a:rPr>
              <a:t>空格</a:t>
            </a:r>
            <a:r>
              <a:rPr lang="zh-CN" altLang="en-US" sz="2000" dirty="0">
                <a:solidFill>
                  <a:schemeClr val="tx1"/>
                </a:solidFill>
                <a:latin typeface="隶书" panose="02010509060101010101" pitchFamily="49" charset="-122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latin typeface="隶书" panose="02010509060101010101" pitchFamily="49" charset="-122"/>
              </a:rPr>
              <a:t>TAB</a:t>
            </a:r>
            <a:r>
              <a:rPr lang="zh-CN" altLang="zh-CN" sz="2000" dirty="0">
                <a:solidFill>
                  <a:schemeClr val="tx1"/>
                </a:solidFill>
                <a:latin typeface="隶书" panose="02010509060101010101" pitchFamily="49" charset="-122"/>
              </a:rPr>
              <a:t>或</a:t>
            </a:r>
            <a:r>
              <a:rPr lang="zh-CN" altLang="zh-CN" sz="2000" dirty="0">
                <a:solidFill>
                  <a:srgbClr val="FF0000"/>
                </a:solidFill>
                <a:latin typeface="隶书" panose="02010509060101010101" pitchFamily="49" charset="-122"/>
              </a:rPr>
              <a:t>回车键</a:t>
            </a:r>
            <a:r>
              <a:rPr lang="zh-CN" altLang="zh-CN" sz="2000" dirty="0">
                <a:solidFill>
                  <a:schemeClr val="tx1"/>
                </a:solidFill>
                <a:latin typeface="隶书" panose="02010509060101010101" pitchFamily="49" charset="-122"/>
              </a:rPr>
              <a:t>作为分隔符</a:t>
            </a:r>
            <a:endParaRPr lang="zh-CN" altLang="en-US" sz="2000" dirty="0">
              <a:solidFill>
                <a:schemeClr val="tx1"/>
              </a:solidFill>
              <a:latin typeface="隶书" panose="02010509060101010101" pitchFamily="49" charset="-122"/>
            </a:endParaRP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zh-CN" sz="2000" dirty="0">
                <a:solidFill>
                  <a:schemeClr val="tx1"/>
                </a:solidFill>
              </a:rPr>
              <a:t>输入数据时，遇非法输入则认为数据结束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zh-CN" sz="2000" dirty="0">
                <a:solidFill>
                  <a:schemeClr val="tx1"/>
                </a:solidFill>
              </a:rPr>
              <a:t>其它字符做分隔符：格式串中两个格式符间有其它字符，则输入时对应位置也要有相同的字符。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46792" name="Rectangle 8"/>
          <p:cNvSpPr>
            <a:spLocks noChangeArrowheads="1"/>
          </p:cNvSpPr>
          <p:nvPr/>
        </p:nvSpPr>
        <p:spPr bwMode="auto">
          <a:xfrm>
            <a:off x="3455989" y="2801938"/>
            <a:ext cx="6397625" cy="1401762"/>
          </a:xfrm>
          <a:prstGeom prst="rect">
            <a:avLst/>
          </a:prstGeom>
          <a:solidFill>
            <a:srgbClr val="0033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1">
              <a:spcBef>
                <a:spcPct val="0"/>
              </a:spcBef>
            </a:pPr>
            <a:r>
              <a:rPr lang="zh-CN" altLang="zh-CN" sz="2800" dirty="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例  </a:t>
            </a:r>
            <a:r>
              <a:rPr lang="en-US" altLang="zh-CN" sz="2800" dirty="0" err="1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scanf</a:t>
            </a:r>
            <a:r>
              <a:rPr lang="en-US" altLang="zh-CN" sz="2800" dirty="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(“%d:%d:%</a:t>
            </a:r>
            <a:r>
              <a:rPr lang="en-US" altLang="zh-CN" sz="2800" dirty="0" err="1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d”,&amp;h,&amp;m,&amp;s</a:t>
            </a:r>
            <a:r>
              <a:rPr lang="en-US" altLang="zh-CN" sz="2800" dirty="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);</a:t>
            </a:r>
          </a:p>
          <a:p>
            <a:pPr lvl="1">
              <a:spcBef>
                <a:spcPct val="0"/>
              </a:spcBef>
            </a:pPr>
            <a:r>
              <a:rPr lang="en-US" altLang="zh-CN" sz="2800" dirty="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  </a:t>
            </a:r>
            <a:r>
              <a:rPr lang="zh-CN" altLang="zh-CN" sz="2800" dirty="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输入  12:30:45 </a:t>
            </a:r>
          </a:p>
          <a:p>
            <a:pPr lvl="1">
              <a:spcBef>
                <a:spcPct val="0"/>
              </a:spcBef>
            </a:pPr>
            <a:r>
              <a:rPr lang="zh-CN" altLang="zh-CN" sz="28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  则12 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h, 30 m, 45 s</a:t>
            </a:r>
          </a:p>
        </p:txBody>
      </p:sp>
      <p:sp>
        <p:nvSpPr>
          <p:cNvPr id="246793" name="Rectangle 9"/>
          <p:cNvSpPr>
            <a:spLocks noChangeArrowheads="1"/>
          </p:cNvSpPr>
          <p:nvPr/>
        </p:nvSpPr>
        <p:spPr bwMode="auto">
          <a:xfrm>
            <a:off x="3455989" y="4513263"/>
            <a:ext cx="6423025" cy="1401762"/>
          </a:xfrm>
          <a:prstGeom prst="rect">
            <a:avLst/>
          </a:prstGeom>
          <a:solidFill>
            <a:srgbClr val="0033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marL="342900" indent="-3429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99336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1">
              <a:spcBef>
                <a:spcPct val="0"/>
              </a:spcBef>
            </a:pPr>
            <a:r>
              <a:rPr lang="zh-CN" altLang="zh-CN" sz="2800" dirty="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例 </a:t>
            </a:r>
            <a:r>
              <a:rPr lang="zh-CN" altLang="en-US" sz="2800" dirty="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  <a:ea typeface="宋体" panose="02010600030101010101" pitchFamily="2" charset="-122"/>
              </a:rPr>
              <a:t>scanf</a:t>
            </a:r>
            <a:r>
              <a:rPr lang="en-US" altLang="zh-CN" sz="2800" dirty="0">
                <a:solidFill>
                  <a:schemeClr val="bg1"/>
                </a:solidFill>
                <a:ea typeface="宋体" panose="02010600030101010101" pitchFamily="2" charset="-122"/>
              </a:rPr>
              <a:t>(“%</a:t>
            </a:r>
            <a:r>
              <a:rPr lang="en-US" altLang="zh-CN" sz="2800" dirty="0" err="1">
                <a:solidFill>
                  <a:schemeClr val="bg1"/>
                </a:solidFill>
                <a:ea typeface="宋体" panose="02010600030101010101" pitchFamily="2" charset="-122"/>
              </a:rPr>
              <a:t>d%c%f</a:t>
            </a:r>
            <a:r>
              <a:rPr lang="en-US" altLang="zh-CN" sz="2800" dirty="0">
                <a:solidFill>
                  <a:schemeClr val="bg1"/>
                </a:solidFill>
                <a:ea typeface="宋体" panose="02010600030101010101" pitchFamily="2" charset="-122"/>
              </a:rPr>
              <a:t>”,&amp;</a:t>
            </a:r>
            <a:r>
              <a:rPr lang="en-US" altLang="zh-CN" sz="2800" dirty="0" err="1">
                <a:solidFill>
                  <a:schemeClr val="bg1"/>
                </a:solidFill>
                <a:ea typeface="宋体" panose="02010600030101010101" pitchFamily="2" charset="-122"/>
              </a:rPr>
              <a:t>a,&amp;b,&amp;c</a:t>
            </a:r>
            <a:r>
              <a:rPr lang="en-US" altLang="zh-CN" sz="2800" dirty="0">
                <a:solidFill>
                  <a:schemeClr val="bg1"/>
                </a:solidFill>
                <a:ea typeface="宋体" panose="02010600030101010101" pitchFamily="2" charset="-122"/>
              </a:rPr>
              <a:t>);</a:t>
            </a:r>
          </a:p>
          <a:p>
            <a:pPr lvl="2">
              <a:spcBef>
                <a:spcPct val="0"/>
              </a:spcBef>
            </a:pPr>
            <a:r>
              <a:rPr lang="en-US" altLang="zh-CN" sz="2800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zh-CN" altLang="zh-CN" sz="2800" dirty="0">
                <a:solidFill>
                  <a:schemeClr val="bg1"/>
                </a:solidFill>
                <a:ea typeface="宋体" panose="02010600030101010101" pitchFamily="2" charset="-122"/>
              </a:rPr>
              <a:t>输入1234</a:t>
            </a:r>
            <a:r>
              <a:rPr lang="en-US" altLang="zh-CN" sz="2800" dirty="0">
                <a:solidFill>
                  <a:schemeClr val="bg1"/>
                </a:solidFill>
                <a:ea typeface="宋体" panose="02010600030101010101" pitchFamily="2" charset="-122"/>
              </a:rPr>
              <a:t>a123</a:t>
            </a:r>
            <a:r>
              <a:rPr lang="en-US" altLang="zh-CN" sz="2800" dirty="0">
                <a:solidFill>
                  <a:srgbClr val="33CC33"/>
                </a:solidFill>
                <a:ea typeface="宋体" panose="02010600030101010101" pitchFamily="2" charset="-122"/>
              </a:rPr>
              <a:t>o</a:t>
            </a:r>
            <a:r>
              <a:rPr lang="en-US" altLang="zh-CN" sz="2800" dirty="0">
                <a:solidFill>
                  <a:schemeClr val="bg1"/>
                </a:solidFill>
                <a:ea typeface="宋体" panose="02010600030101010101" pitchFamily="2" charset="-122"/>
              </a:rPr>
              <a:t>.26 </a:t>
            </a:r>
            <a:r>
              <a:rPr lang="en-US" altLang="zh-CN" sz="2800" dirty="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 </a:t>
            </a:r>
          </a:p>
          <a:p>
            <a:pPr lvl="2">
              <a:spcBef>
                <a:spcPct val="0"/>
              </a:spcBef>
            </a:pP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zh-CN" sz="28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则  1234 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a, ‘a’ b, 123 c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840538" y="5368928"/>
            <a:ext cx="1554162" cy="1154113"/>
            <a:chOff x="3349" y="3382"/>
            <a:chExt cx="979" cy="727"/>
          </a:xfrm>
        </p:grpSpPr>
        <p:sp>
          <p:nvSpPr>
            <p:cNvPr id="246794" name="Text Box 10"/>
            <p:cNvSpPr txBox="1">
              <a:spLocks noChangeArrowheads="1"/>
            </p:cNvSpPr>
            <p:nvPr/>
          </p:nvSpPr>
          <p:spPr bwMode="auto">
            <a:xfrm>
              <a:off x="3398" y="3818"/>
              <a:ext cx="930" cy="291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339966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24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非法字符</a:t>
              </a:r>
            </a:p>
          </p:txBody>
        </p:sp>
        <p:sp>
          <p:nvSpPr>
            <p:cNvPr id="134156" name="Line 11"/>
            <p:cNvSpPr>
              <a:spLocks noChangeShapeType="1"/>
            </p:cNvSpPr>
            <p:nvPr/>
          </p:nvSpPr>
          <p:spPr bwMode="auto">
            <a:xfrm flipH="1" flipV="1">
              <a:off x="3349" y="3382"/>
              <a:ext cx="370" cy="436"/>
            </a:xfrm>
            <a:prstGeom prst="line">
              <a:avLst/>
            </a:prstGeom>
            <a:noFill/>
            <a:ln w="25400">
              <a:solidFill>
                <a:srgbClr val="339966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3490864"/>
      </p:ext>
    </p:extLst>
  </p:cSld>
  <p:clrMapOvr>
    <a:masterClrMapping/>
  </p:clrMapOvr>
  <p:transition>
    <p:cover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67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467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92" grpId="0" animBg="1" autoUpdateAnimBg="0"/>
      <p:bldP spid="246793" grpId="0" animBg="1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1858297" y="1607576"/>
            <a:ext cx="8495071" cy="3899222"/>
            <a:chOff x="1556" y="2511"/>
            <a:chExt cx="3255" cy="1308"/>
          </a:xfrm>
        </p:grpSpPr>
        <p:pic>
          <p:nvPicPr>
            <p:cNvPr id="9" name="Picture 12" descr="GIF-502"/>
            <p:cNvPicPr>
              <a:picLocks noChangeAspect="1" noChangeArrowheads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6" y="2875"/>
              <a:ext cx="712" cy="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AutoShape 13"/>
            <p:cNvSpPr>
              <a:spLocks noChangeArrowheads="1"/>
            </p:cNvSpPr>
            <p:nvPr/>
          </p:nvSpPr>
          <p:spPr bwMode="auto">
            <a:xfrm>
              <a:off x="2327" y="2511"/>
              <a:ext cx="2484" cy="649"/>
            </a:xfrm>
            <a:prstGeom prst="wedgeRoundRectCallout">
              <a:avLst>
                <a:gd name="adj1" fmla="val -63528"/>
                <a:gd name="adj2" fmla="val 72958"/>
                <a:gd name="adj3" fmla="val 16667"/>
              </a:avLst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993366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lang="en-US" altLang="zh-CN" sz="2800" b="0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      </a:t>
              </a:r>
              <a:r>
                <a:rPr lang="zh-CN" altLang="en-US" sz="2800" b="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本章的内容散乱而复杂，但却是程序设计的基础，要认真看书，通过编程序才可以深入理解。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1159280"/>
      </p:ext>
    </p:extLst>
  </p:cSld>
  <p:clrMapOvr>
    <a:masterClrMapping/>
  </p:clrMapOvr>
  <p:transition>
    <p:cover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0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183120"/>
              </p:ext>
            </p:extLst>
          </p:nvPr>
        </p:nvGraphicFramePr>
        <p:xfrm>
          <a:off x="867696" y="1519084"/>
          <a:ext cx="10060858" cy="5338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Picture" r:id="rId4" imgW="4236120" imgH="2568600" progId="Word.Picture.8">
                  <p:embed/>
                </p:oleObj>
              </mc:Choice>
              <mc:Fallback>
                <p:oleObj name="Picture" r:id="rId4" imgW="4236120" imgH="2568600" progId="Word.Picture.8">
                  <p:embed/>
                  <p:pic>
                    <p:nvPicPr>
                      <p:cNvPr id="6860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7696" y="1519084"/>
                        <a:ext cx="10060858" cy="53389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MH_Title_1"/>
          <p:cNvSpPr/>
          <p:nvPr>
            <p:custDataLst>
              <p:tags r:id="rId2"/>
            </p:custDataLst>
          </p:nvPr>
        </p:nvSpPr>
        <p:spPr>
          <a:xfrm>
            <a:off x="368709" y="168010"/>
            <a:ext cx="4483510" cy="403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格式：数据类型  变量名； 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16973" y="708097"/>
            <a:ext cx="11181737" cy="94372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solidFill>
                  <a:srgbClr val="C00000"/>
                </a:solidFill>
              </a:rPr>
              <a:t>数据类型：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对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数据分配存储单元的安排，包括存储单元的长度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占多少字节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以及数据的存储形式。不同的类型分配不同的长度和存储形式。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5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计算机中带符号整型数的表示：补码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006330"/>
              </p:ext>
            </p:extLst>
          </p:nvPr>
        </p:nvGraphicFramePr>
        <p:xfrm>
          <a:off x="1634435" y="216084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2462431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613466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8153259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981635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660216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036585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7424024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973894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0877634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2026121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180545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3345074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447989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5290304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60248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05818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12937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525105" y="1645766"/>
            <a:ext cx="8617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正整数的补码就是此数的二进制形式，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的补码：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525104" y="2877494"/>
            <a:ext cx="9537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负整数的补码是①将此数绝对值的二进制形式；②除最高位符号位外其他数取反；③加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-5</a:t>
            </a:r>
            <a:r>
              <a:rPr lang="zh-CN" altLang="en-US" dirty="0" smtClean="0"/>
              <a:t>的补码：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884976"/>
              </p:ext>
            </p:extLst>
          </p:nvPr>
        </p:nvGraphicFramePr>
        <p:xfrm>
          <a:off x="1634434" y="360443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2462431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613466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8153259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981635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660216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036585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7424024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973894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0877634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2026121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180545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3345074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447989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5290304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60248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05818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12937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244194"/>
              </p:ext>
            </p:extLst>
          </p:nvPr>
        </p:nvGraphicFramePr>
        <p:xfrm>
          <a:off x="1634434" y="439573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2462431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613466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8153259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981635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660216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036585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7424024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973894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0877634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2026121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180545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3345074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447989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5290304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60248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05818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12937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69499"/>
              </p:ext>
            </p:extLst>
          </p:nvPr>
        </p:nvGraphicFramePr>
        <p:xfrm>
          <a:off x="1634434" y="518703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2462431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613466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8153259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981635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660216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036585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7424024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973894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0877634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2026121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180545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3345074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447989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5290304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60248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05818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12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556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852" name="Group 68"/>
          <p:cNvGrpSpPr>
            <a:grpSpLocks/>
          </p:cNvGrpSpPr>
          <p:nvPr/>
        </p:nvGrpSpPr>
        <p:grpSpPr bwMode="auto">
          <a:xfrm>
            <a:off x="1981199" y="855407"/>
            <a:ext cx="8962103" cy="5641258"/>
            <a:chOff x="-3" y="-3"/>
            <a:chExt cx="2986" cy="2624"/>
          </a:xfrm>
        </p:grpSpPr>
        <p:grpSp>
          <p:nvGrpSpPr>
            <p:cNvPr id="118850" name="Group 66"/>
            <p:cNvGrpSpPr>
              <a:grpSpLocks/>
            </p:cNvGrpSpPr>
            <p:nvPr/>
          </p:nvGrpSpPr>
          <p:grpSpPr bwMode="auto">
            <a:xfrm>
              <a:off x="0" y="0"/>
              <a:ext cx="2980" cy="2618"/>
              <a:chOff x="0" y="0"/>
              <a:chExt cx="2980" cy="2618"/>
            </a:xfrm>
          </p:grpSpPr>
          <p:grpSp>
            <p:nvGrpSpPr>
              <p:cNvPr id="118809" name="Group 25"/>
              <p:cNvGrpSpPr>
                <a:grpSpLocks/>
              </p:cNvGrpSpPr>
              <p:nvPr/>
            </p:nvGrpSpPr>
            <p:grpSpPr bwMode="auto">
              <a:xfrm>
                <a:off x="0" y="0"/>
                <a:ext cx="1057" cy="374"/>
                <a:chOff x="0" y="0"/>
                <a:chExt cx="1057" cy="374"/>
              </a:xfrm>
            </p:grpSpPr>
            <p:sp>
              <p:nvSpPr>
                <p:cNvPr id="118787" name="Rectangle 3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971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 eaLnBrk="0" hangingPunct="0"/>
                  <a:endParaRPr lang="en-US" altLang="zh-CN" dirty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  <a:p>
                  <a:pPr algn="ctr" eaLnBrk="0" hangingPunct="0"/>
                  <a:r>
                    <a:rPr lang="zh-CN" altLang="en-US" sz="2000" dirty="0">
                      <a:latin typeface="Arial" panose="020B0604020202020204" pitchFamily="34" charset="0"/>
                      <a:ea typeface="黑体" panose="02010609060101010101" pitchFamily="49" charset="-122"/>
                    </a:rPr>
                    <a:t>数据类型（关键字</a:t>
                  </a:r>
                  <a:r>
                    <a:rPr lang="zh-CN" altLang="en-US" dirty="0">
                      <a:latin typeface="Arial" panose="020B0604020202020204" pitchFamily="34" charset="0"/>
                      <a:ea typeface="黑体" panose="02010609060101010101" pitchFamily="49" charset="-122"/>
                    </a:rPr>
                    <a:t>）</a:t>
                  </a:r>
                  <a:endPara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:pPr algn="ctr" eaLnBrk="0" hangingPunct="0"/>
                  <a:endParaRPr lang="en-US" altLang="zh-CN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8808" name="Rectangle 2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057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8811" name="Group 27"/>
              <p:cNvGrpSpPr>
                <a:grpSpLocks/>
              </p:cNvGrpSpPr>
              <p:nvPr/>
            </p:nvGrpSpPr>
            <p:grpSpPr bwMode="auto">
              <a:xfrm>
                <a:off x="1057" y="0"/>
                <a:ext cx="784" cy="374"/>
                <a:chOff x="1057" y="0"/>
                <a:chExt cx="784" cy="374"/>
              </a:xfrm>
            </p:grpSpPr>
            <p:sp>
              <p:nvSpPr>
                <p:cNvPr id="118788" name="Rectangle 4"/>
                <p:cNvSpPr>
                  <a:spLocks noChangeArrowheads="1"/>
                </p:cNvSpPr>
                <p:nvPr/>
              </p:nvSpPr>
              <p:spPr bwMode="auto">
                <a:xfrm>
                  <a:off x="1100" y="0"/>
                  <a:ext cx="698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 eaLnBrk="0" hangingPunct="0"/>
                  <a:endParaRPr lang="en-US" altLang="zh-CN" dirty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  <a:p>
                  <a:pPr algn="ctr" eaLnBrk="0" hangingPunct="0"/>
                  <a:r>
                    <a:rPr lang="zh-CN" altLang="en-US" dirty="0">
                      <a:latin typeface="Arial" panose="020B0604020202020204" pitchFamily="34" charset="0"/>
                      <a:ea typeface="黑体" panose="02010609060101010101" pitchFamily="49" charset="-122"/>
                    </a:rPr>
                    <a:t>字节个数</a:t>
                  </a:r>
                </a:p>
                <a:p>
                  <a:pPr algn="ctr" eaLnBrk="0" hangingPunct="0"/>
                  <a:r>
                    <a:rPr lang="en-US" altLang="zh-CN" dirty="0">
                      <a:latin typeface="Arial" panose="020B0604020202020204" pitchFamily="34" charset="0"/>
                      <a:ea typeface="黑体" panose="02010609060101010101" pitchFamily="49" charset="-122"/>
                    </a:rPr>
                    <a:t>(</a:t>
                  </a:r>
                  <a:r>
                    <a:rPr lang="zh-CN" altLang="en-US" dirty="0">
                      <a:latin typeface="Arial" panose="020B0604020202020204" pitchFamily="34" charset="0"/>
                      <a:ea typeface="黑体" panose="02010609060101010101" pitchFamily="49" charset="-122"/>
                    </a:rPr>
                    <a:t>位数</a:t>
                  </a:r>
                  <a:r>
                    <a:rPr lang="en-US" altLang="zh-CN" dirty="0">
                      <a:latin typeface="Arial" panose="020B0604020202020204" pitchFamily="34" charset="0"/>
                      <a:ea typeface="黑体" panose="02010609060101010101" pitchFamily="49" charset="-122"/>
                    </a:rPr>
                    <a:t>)</a:t>
                  </a:r>
                  <a:endPara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:pPr algn="ctr" eaLnBrk="0" hangingPunct="0"/>
                  <a:endParaRPr lang="en-US" altLang="zh-CN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8810" name="Rectangle 26"/>
                <p:cNvSpPr>
                  <a:spLocks noChangeArrowheads="1"/>
                </p:cNvSpPr>
                <p:nvPr/>
              </p:nvSpPr>
              <p:spPr bwMode="auto">
                <a:xfrm>
                  <a:off x="1057" y="0"/>
                  <a:ext cx="78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8813" name="Group 29"/>
              <p:cNvGrpSpPr>
                <a:grpSpLocks/>
              </p:cNvGrpSpPr>
              <p:nvPr/>
            </p:nvGrpSpPr>
            <p:grpSpPr bwMode="auto">
              <a:xfrm>
                <a:off x="1841" y="0"/>
                <a:ext cx="1139" cy="374"/>
                <a:chOff x="1841" y="0"/>
                <a:chExt cx="1139" cy="374"/>
              </a:xfrm>
            </p:grpSpPr>
            <p:sp>
              <p:nvSpPr>
                <p:cNvPr id="118789" name="Rectangle 5"/>
                <p:cNvSpPr>
                  <a:spLocks noChangeArrowheads="1"/>
                </p:cNvSpPr>
                <p:nvPr/>
              </p:nvSpPr>
              <p:spPr bwMode="auto">
                <a:xfrm>
                  <a:off x="1884" y="0"/>
                  <a:ext cx="1053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 eaLnBrk="0" hangingPunct="0"/>
                  <a:r>
                    <a:rPr lang="zh-CN" altLang="en-US">
                      <a:latin typeface="Arial" panose="020B0604020202020204" pitchFamily="34" charset="0"/>
                      <a:ea typeface="黑体" panose="02010609060101010101" pitchFamily="49" charset="-122"/>
                    </a:rPr>
                    <a:t>取值范围</a:t>
                  </a:r>
                  <a:endParaRPr lang="zh-CN" altLang="en-US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:pPr algn="ctr" eaLnBrk="0" hangingPunct="0"/>
                  <a:endParaRPr lang="en-US" altLang="zh-CN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8812" name="Rectangle 28"/>
                <p:cNvSpPr>
                  <a:spLocks noChangeArrowheads="1"/>
                </p:cNvSpPr>
                <p:nvPr/>
              </p:nvSpPr>
              <p:spPr bwMode="auto">
                <a:xfrm>
                  <a:off x="1841" y="0"/>
                  <a:ext cx="1139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8815" name="Group 31"/>
              <p:cNvGrpSpPr>
                <a:grpSpLocks/>
              </p:cNvGrpSpPr>
              <p:nvPr/>
            </p:nvGrpSpPr>
            <p:grpSpPr bwMode="auto">
              <a:xfrm>
                <a:off x="0" y="374"/>
                <a:ext cx="1057" cy="374"/>
                <a:chOff x="0" y="374"/>
                <a:chExt cx="1057" cy="374"/>
              </a:xfrm>
            </p:grpSpPr>
            <p:sp>
              <p:nvSpPr>
                <p:cNvPr id="118790" name="Rectangle 6"/>
                <p:cNvSpPr>
                  <a:spLocks noChangeArrowheads="1"/>
                </p:cNvSpPr>
                <p:nvPr/>
              </p:nvSpPr>
              <p:spPr bwMode="auto">
                <a:xfrm>
                  <a:off x="43" y="374"/>
                  <a:ext cx="971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just" eaLnBrk="0" hangingPunct="0"/>
                  <a:r>
                    <a:rPr lang="en-US" altLang="zh-CN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short</a:t>
                  </a:r>
                </a:p>
                <a:p>
                  <a:pPr algn="just" eaLnBrk="0" hangingPunct="0"/>
                  <a:endParaRPr lang="en-US" altLang="zh-CN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8814" name="Rectangle 30"/>
                <p:cNvSpPr>
                  <a:spLocks noChangeArrowheads="1"/>
                </p:cNvSpPr>
                <p:nvPr/>
              </p:nvSpPr>
              <p:spPr bwMode="auto">
                <a:xfrm>
                  <a:off x="0" y="374"/>
                  <a:ext cx="1057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8817" name="Group 33"/>
              <p:cNvGrpSpPr>
                <a:grpSpLocks/>
              </p:cNvGrpSpPr>
              <p:nvPr/>
            </p:nvGrpSpPr>
            <p:grpSpPr bwMode="auto">
              <a:xfrm>
                <a:off x="1057" y="374"/>
                <a:ext cx="784" cy="374"/>
                <a:chOff x="1057" y="374"/>
                <a:chExt cx="784" cy="374"/>
              </a:xfrm>
            </p:grpSpPr>
            <p:sp>
              <p:nvSpPr>
                <p:cNvPr id="118791" name="Rectangle 7"/>
                <p:cNvSpPr>
                  <a:spLocks noChangeArrowheads="1"/>
                </p:cNvSpPr>
                <p:nvPr/>
              </p:nvSpPr>
              <p:spPr bwMode="auto">
                <a:xfrm>
                  <a:off x="1100" y="374"/>
                  <a:ext cx="698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 eaLnBrk="0" hangingPunct="0"/>
                  <a:r>
                    <a:rPr lang="en-US" altLang="zh-CN" dirty="0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2</a:t>
                  </a:r>
                  <a:r>
                    <a:rPr lang="zh-CN" altLang="en-US" dirty="0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（</a:t>
                  </a:r>
                  <a:r>
                    <a:rPr lang="en-US" altLang="zh-CN" dirty="0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16</a:t>
                  </a:r>
                  <a:r>
                    <a:rPr lang="zh-CN" altLang="en-US" dirty="0" smtClean="0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）</a:t>
                  </a:r>
                  <a:endParaRPr lang="en-US" altLang="zh-CN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8816" name="Rectangle 32"/>
                <p:cNvSpPr>
                  <a:spLocks noChangeArrowheads="1"/>
                </p:cNvSpPr>
                <p:nvPr/>
              </p:nvSpPr>
              <p:spPr bwMode="auto">
                <a:xfrm>
                  <a:off x="1057" y="374"/>
                  <a:ext cx="78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8819" name="Group 35"/>
              <p:cNvGrpSpPr>
                <a:grpSpLocks/>
              </p:cNvGrpSpPr>
              <p:nvPr/>
            </p:nvGrpSpPr>
            <p:grpSpPr bwMode="auto">
              <a:xfrm>
                <a:off x="1841" y="374"/>
                <a:ext cx="1139" cy="374"/>
                <a:chOff x="1841" y="374"/>
                <a:chExt cx="1139" cy="374"/>
              </a:xfrm>
            </p:grpSpPr>
            <p:sp>
              <p:nvSpPr>
                <p:cNvPr id="118792" name="Rectangle 8"/>
                <p:cNvSpPr>
                  <a:spLocks noChangeArrowheads="1"/>
                </p:cNvSpPr>
                <p:nvPr/>
              </p:nvSpPr>
              <p:spPr bwMode="auto">
                <a:xfrm>
                  <a:off x="1884" y="374"/>
                  <a:ext cx="1053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 eaLnBrk="0" hangingPunct="0"/>
                  <a:r>
                    <a:rPr lang="en-US" altLang="zh-CN" dirty="0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-</a:t>
                  </a:r>
                  <a:r>
                    <a:rPr lang="en-US" altLang="zh-CN" dirty="0" smtClean="0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32768~32767</a:t>
                  </a:r>
                  <a:endParaRPr lang="en-US" altLang="zh-CN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8818" name="Rectangle 34"/>
                <p:cNvSpPr>
                  <a:spLocks noChangeArrowheads="1"/>
                </p:cNvSpPr>
                <p:nvPr/>
              </p:nvSpPr>
              <p:spPr bwMode="auto">
                <a:xfrm>
                  <a:off x="1841" y="374"/>
                  <a:ext cx="1139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8821" name="Group 37"/>
              <p:cNvGrpSpPr>
                <a:grpSpLocks/>
              </p:cNvGrpSpPr>
              <p:nvPr/>
            </p:nvGrpSpPr>
            <p:grpSpPr bwMode="auto">
              <a:xfrm>
                <a:off x="0" y="748"/>
                <a:ext cx="1057" cy="374"/>
                <a:chOff x="0" y="748"/>
                <a:chExt cx="1057" cy="374"/>
              </a:xfrm>
            </p:grpSpPr>
            <p:sp>
              <p:nvSpPr>
                <p:cNvPr id="118793" name="Rectangle 9"/>
                <p:cNvSpPr>
                  <a:spLocks noChangeArrowheads="1"/>
                </p:cNvSpPr>
                <p:nvPr/>
              </p:nvSpPr>
              <p:spPr bwMode="auto">
                <a:xfrm>
                  <a:off x="43" y="748"/>
                  <a:ext cx="971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just" eaLnBrk="0" hangingPunct="0"/>
                  <a:r>
                    <a:rPr lang="en-US" altLang="zh-CN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unsigned short</a:t>
                  </a:r>
                  <a:endPara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just" eaLnBrk="0" hangingPunct="0"/>
                  <a:endParaRPr lang="en-US" altLang="zh-CN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8820" name="Rectangle 36"/>
                <p:cNvSpPr>
                  <a:spLocks noChangeArrowheads="1"/>
                </p:cNvSpPr>
                <p:nvPr/>
              </p:nvSpPr>
              <p:spPr bwMode="auto">
                <a:xfrm>
                  <a:off x="0" y="748"/>
                  <a:ext cx="1057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8823" name="Group 39"/>
              <p:cNvGrpSpPr>
                <a:grpSpLocks/>
              </p:cNvGrpSpPr>
              <p:nvPr/>
            </p:nvGrpSpPr>
            <p:grpSpPr bwMode="auto">
              <a:xfrm>
                <a:off x="1057" y="748"/>
                <a:ext cx="784" cy="374"/>
                <a:chOff x="1057" y="748"/>
                <a:chExt cx="784" cy="374"/>
              </a:xfrm>
            </p:grpSpPr>
            <p:sp>
              <p:nvSpPr>
                <p:cNvPr id="118794" name="Rectangle 10"/>
                <p:cNvSpPr>
                  <a:spLocks noChangeArrowheads="1"/>
                </p:cNvSpPr>
                <p:nvPr/>
              </p:nvSpPr>
              <p:spPr bwMode="auto">
                <a:xfrm>
                  <a:off x="1100" y="748"/>
                  <a:ext cx="698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 eaLnBrk="0" hangingPunct="0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 </a:t>
                  </a:r>
                  <a:r>
                    <a:rPr lang="zh-CN" altLang="en-US" dirty="0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（</a:t>
                  </a:r>
                  <a:r>
                    <a:rPr lang="en-US" altLang="zh-CN" dirty="0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16</a:t>
                  </a:r>
                  <a:r>
                    <a:rPr lang="zh-CN" altLang="en-US" dirty="0" smtClean="0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）</a:t>
                  </a:r>
                  <a:endParaRPr lang="en-US" altLang="zh-CN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8822" name="Rectangle 38"/>
                <p:cNvSpPr>
                  <a:spLocks noChangeArrowheads="1"/>
                </p:cNvSpPr>
                <p:nvPr/>
              </p:nvSpPr>
              <p:spPr bwMode="auto">
                <a:xfrm>
                  <a:off x="1057" y="748"/>
                  <a:ext cx="78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8825" name="Group 41"/>
              <p:cNvGrpSpPr>
                <a:grpSpLocks/>
              </p:cNvGrpSpPr>
              <p:nvPr/>
            </p:nvGrpSpPr>
            <p:grpSpPr bwMode="auto">
              <a:xfrm>
                <a:off x="1841" y="748"/>
                <a:ext cx="1139" cy="374"/>
                <a:chOff x="1841" y="748"/>
                <a:chExt cx="1139" cy="374"/>
              </a:xfrm>
            </p:grpSpPr>
            <p:sp>
              <p:nvSpPr>
                <p:cNvPr id="118795" name="Rectangle 11"/>
                <p:cNvSpPr>
                  <a:spLocks noChangeArrowheads="1"/>
                </p:cNvSpPr>
                <p:nvPr/>
              </p:nvSpPr>
              <p:spPr bwMode="auto">
                <a:xfrm>
                  <a:off x="1884" y="748"/>
                  <a:ext cx="1053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 eaLnBrk="0" hangingPunct="0"/>
                  <a:r>
                    <a:rPr lang="en-US" altLang="zh-CN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0~65535</a:t>
                  </a:r>
                  <a:endParaRPr lang="en-US" altLang="zh-CN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8824" name="Rectangle 40"/>
                <p:cNvSpPr>
                  <a:spLocks noChangeArrowheads="1"/>
                </p:cNvSpPr>
                <p:nvPr/>
              </p:nvSpPr>
              <p:spPr bwMode="auto">
                <a:xfrm>
                  <a:off x="1841" y="748"/>
                  <a:ext cx="1139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8827" name="Group 43"/>
              <p:cNvGrpSpPr>
                <a:grpSpLocks/>
              </p:cNvGrpSpPr>
              <p:nvPr/>
            </p:nvGrpSpPr>
            <p:grpSpPr bwMode="auto">
              <a:xfrm>
                <a:off x="0" y="1122"/>
                <a:ext cx="1057" cy="374"/>
                <a:chOff x="0" y="1122"/>
                <a:chExt cx="1057" cy="374"/>
              </a:xfrm>
            </p:grpSpPr>
            <p:sp>
              <p:nvSpPr>
                <p:cNvPr id="118796" name="Rectangle 12"/>
                <p:cNvSpPr>
                  <a:spLocks noChangeArrowheads="1"/>
                </p:cNvSpPr>
                <p:nvPr/>
              </p:nvSpPr>
              <p:spPr bwMode="auto">
                <a:xfrm>
                  <a:off x="43" y="1122"/>
                  <a:ext cx="971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just" eaLnBrk="0" hangingPunct="0"/>
                  <a:r>
                    <a:rPr lang="en-US" altLang="zh-CN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int</a:t>
                  </a:r>
                  <a:endPara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just" eaLnBrk="0" hangingPunct="0"/>
                  <a:endParaRPr lang="en-US" altLang="zh-CN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8826" name="Rectangle 42"/>
                <p:cNvSpPr>
                  <a:spLocks noChangeArrowheads="1"/>
                </p:cNvSpPr>
                <p:nvPr/>
              </p:nvSpPr>
              <p:spPr bwMode="auto">
                <a:xfrm>
                  <a:off x="0" y="1122"/>
                  <a:ext cx="1057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8829" name="Group 45"/>
              <p:cNvGrpSpPr>
                <a:grpSpLocks/>
              </p:cNvGrpSpPr>
              <p:nvPr/>
            </p:nvGrpSpPr>
            <p:grpSpPr bwMode="auto">
              <a:xfrm>
                <a:off x="1057" y="1122"/>
                <a:ext cx="784" cy="374"/>
                <a:chOff x="1057" y="1122"/>
                <a:chExt cx="784" cy="374"/>
              </a:xfrm>
            </p:grpSpPr>
            <p:sp>
              <p:nvSpPr>
                <p:cNvPr id="118797" name="Rectangle 13"/>
                <p:cNvSpPr>
                  <a:spLocks noChangeArrowheads="1"/>
                </p:cNvSpPr>
                <p:nvPr/>
              </p:nvSpPr>
              <p:spPr bwMode="auto">
                <a:xfrm>
                  <a:off x="1100" y="1122"/>
                  <a:ext cx="698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 eaLnBrk="0" hangingPunct="0"/>
                  <a:r>
                    <a:rPr lang="en-US" altLang="zh-CN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 </a:t>
                  </a:r>
                  <a:r>
                    <a:rPr lang="zh-CN" altLang="en-US" dirty="0" smtClean="0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（</a:t>
                  </a:r>
                  <a:r>
                    <a:rPr lang="en-US" altLang="zh-CN" dirty="0" smtClean="0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32</a:t>
                  </a:r>
                  <a:r>
                    <a:rPr lang="zh-CN" altLang="en-US" dirty="0" smtClean="0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）</a:t>
                  </a:r>
                  <a:endParaRPr lang="en-US" altLang="zh-CN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8828" name="Rectangle 44"/>
                <p:cNvSpPr>
                  <a:spLocks noChangeArrowheads="1"/>
                </p:cNvSpPr>
                <p:nvPr/>
              </p:nvSpPr>
              <p:spPr bwMode="auto">
                <a:xfrm>
                  <a:off x="1057" y="1122"/>
                  <a:ext cx="78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8831" name="Group 47"/>
              <p:cNvGrpSpPr>
                <a:grpSpLocks/>
              </p:cNvGrpSpPr>
              <p:nvPr/>
            </p:nvGrpSpPr>
            <p:grpSpPr bwMode="auto">
              <a:xfrm>
                <a:off x="1841" y="1122"/>
                <a:ext cx="1139" cy="374"/>
                <a:chOff x="1841" y="1122"/>
                <a:chExt cx="1139" cy="374"/>
              </a:xfrm>
            </p:grpSpPr>
            <p:sp>
              <p:nvSpPr>
                <p:cNvPr id="118798" name="Rectangle 14"/>
                <p:cNvSpPr>
                  <a:spLocks noChangeArrowheads="1"/>
                </p:cNvSpPr>
                <p:nvPr/>
              </p:nvSpPr>
              <p:spPr bwMode="auto">
                <a:xfrm>
                  <a:off x="1884" y="1122"/>
                  <a:ext cx="1053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 eaLnBrk="0" hangingPunct="0"/>
                  <a:r>
                    <a:rPr lang="en-US" altLang="zh-CN" kern="100" dirty="0" smtClean="0">
                      <a:latin typeface="+mn-ea"/>
                      <a:cs typeface="Times New Roman" panose="02020603050405020304" pitchFamily="18" charset="0"/>
                    </a:rPr>
                    <a:t>-2147483648~2147483647</a:t>
                  </a:r>
                  <a:endParaRPr lang="en-US" altLang="zh-CN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8830" name="Rectangle 46"/>
                <p:cNvSpPr>
                  <a:spLocks noChangeArrowheads="1"/>
                </p:cNvSpPr>
                <p:nvPr/>
              </p:nvSpPr>
              <p:spPr bwMode="auto">
                <a:xfrm>
                  <a:off x="1841" y="1122"/>
                  <a:ext cx="1139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8833" name="Group 49"/>
              <p:cNvGrpSpPr>
                <a:grpSpLocks/>
              </p:cNvGrpSpPr>
              <p:nvPr/>
            </p:nvGrpSpPr>
            <p:grpSpPr bwMode="auto">
              <a:xfrm>
                <a:off x="0" y="1496"/>
                <a:ext cx="1057" cy="374"/>
                <a:chOff x="0" y="1496"/>
                <a:chExt cx="1057" cy="374"/>
              </a:xfrm>
            </p:grpSpPr>
            <p:sp>
              <p:nvSpPr>
                <p:cNvPr id="118799" name="Rectangle 15"/>
                <p:cNvSpPr>
                  <a:spLocks noChangeArrowheads="1"/>
                </p:cNvSpPr>
                <p:nvPr/>
              </p:nvSpPr>
              <p:spPr bwMode="auto">
                <a:xfrm>
                  <a:off x="43" y="1496"/>
                  <a:ext cx="971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just" eaLnBrk="0" hangingPunct="0"/>
                  <a:r>
                    <a:rPr lang="en-US" altLang="zh-CN" dirty="0" smtClean="0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Unsigned </a:t>
                  </a:r>
                  <a:r>
                    <a:rPr lang="en-US" altLang="zh-CN" dirty="0" err="1" smtClean="0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int</a:t>
                  </a:r>
                  <a:endPara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just" eaLnBrk="0" hangingPunct="0"/>
                  <a:endParaRPr lang="en-US" altLang="zh-CN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8832" name="Rectangle 48"/>
                <p:cNvSpPr>
                  <a:spLocks noChangeArrowheads="1"/>
                </p:cNvSpPr>
                <p:nvPr/>
              </p:nvSpPr>
              <p:spPr bwMode="auto">
                <a:xfrm>
                  <a:off x="0" y="1496"/>
                  <a:ext cx="1057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8835" name="Group 51"/>
              <p:cNvGrpSpPr>
                <a:grpSpLocks/>
              </p:cNvGrpSpPr>
              <p:nvPr/>
            </p:nvGrpSpPr>
            <p:grpSpPr bwMode="auto">
              <a:xfrm>
                <a:off x="1057" y="1496"/>
                <a:ext cx="784" cy="374"/>
                <a:chOff x="1057" y="1496"/>
                <a:chExt cx="784" cy="374"/>
              </a:xfrm>
            </p:grpSpPr>
            <p:sp>
              <p:nvSpPr>
                <p:cNvPr id="118800" name="Rectangle 16"/>
                <p:cNvSpPr>
                  <a:spLocks noChangeArrowheads="1"/>
                </p:cNvSpPr>
                <p:nvPr/>
              </p:nvSpPr>
              <p:spPr bwMode="auto">
                <a:xfrm>
                  <a:off x="1100" y="1496"/>
                  <a:ext cx="698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 eaLnBrk="0" hangingPunct="0"/>
                  <a:r>
                    <a:rPr lang="en-US" altLang="zh-CN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 </a:t>
                  </a:r>
                  <a:r>
                    <a:rPr lang="zh-CN" altLang="en-US" dirty="0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（</a:t>
                  </a:r>
                  <a:r>
                    <a:rPr lang="en-US" altLang="zh-CN" dirty="0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32</a:t>
                  </a:r>
                  <a:r>
                    <a:rPr lang="zh-CN" altLang="en-US" dirty="0" smtClean="0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）</a:t>
                  </a:r>
                  <a:endParaRPr lang="en-US" altLang="zh-CN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8834" name="Rectangle 50"/>
                <p:cNvSpPr>
                  <a:spLocks noChangeArrowheads="1"/>
                </p:cNvSpPr>
                <p:nvPr/>
              </p:nvSpPr>
              <p:spPr bwMode="auto">
                <a:xfrm>
                  <a:off x="1057" y="1496"/>
                  <a:ext cx="78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8837" name="Group 53"/>
              <p:cNvGrpSpPr>
                <a:grpSpLocks/>
              </p:cNvGrpSpPr>
              <p:nvPr/>
            </p:nvGrpSpPr>
            <p:grpSpPr bwMode="auto">
              <a:xfrm>
                <a:off x="1841" y="1496"/>
                <a:ext cx="1139" cy="374"/>
                <a:chOff x="1841" y="1496"/>
                <a:chExt cx="1139" cy="374"/>
              </a:xfrm>
            </p:grpSpPr>
            <p:sp>
              <p:nvSpPr>
                <p:cNvPr id="118801" name="Rectangle 17"/>
                <p:cNvSpPr>
                  <a:spLocks noChangeArrowheads="1"/>
                </p:cNvSpPr>
                <p:nvPr/>
              </p:nvSpPr>
              <p:spPr bwMode="auto">
                <a:xfrm>
                  <a:off x="1884" y="1496"/>
                  <a:ext cx="1053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 eaLnBrk="0" hangingPunct="0"/>
                  <a:r>
                    <a:rPr lang="en-US" altLang="zh-CN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0~4294967295</a:t>
                  </a:r>
                  <a:endParaRPr lang="en-US" altLang="zh-CN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8836" name="Rectangle 52"/>
                <p:cNvSpPr>
                  <a:spLocks noChangeArrowheads="1"/>
                </p:cNvSpPr>
                <p:nvPr/>
              </p:nvSpPr>
              <p:spPr bwMode="auto">
                <a:xfrm>
                  <a:off x="1841" y="1496"/>
                  <a:ext cx="1139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8839" name="Group 55"/>
              <p:cNvGrpSpPr>
                <a:grpSpLocks/>
              </p:cNvGrpSpPr>
              <p:nvPr/>
            </p:nvGrpSpPr>
            <p:grpSpPr bwMode="auto">
              <a:xfrm>
                <a:off x="0" y="1870"/>
                <a:ext cx="1057" cy="374"/>
                <a:chOff x="0" y="1870"/>
                <a:chExt cx="1057" cy="374"/>
              </a:xfrm>
            </p:grpSpPr>
            <p:sp>
              <p:nvSpPr>
                <p:cNvPr id="118802" name="Rectangle 18"/>
                <p:cNvSpPr>
                  <a:spLocks noChangeArrowheads="1"/>
                </p:cNvSpPr>
                <p:nvPr/>
              </p:nvSpPr>
              <p:spPr bwMode="auto">
                <a:xfrm>
                  <a:off x="43" y="1870"/>
                  <a:ext cx="971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just" eaLnBrk="0" hangingPunct="0"/>
                  <a:r>
                    <a:rPr lang="en-US" altLang="zh-CN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long</a:t>
                  </a:r>
                  <a:endPara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just" eaLnBrk="0" hangingPunct="0"/>
                  <a:endParaRPr lang="en-US" altLang="zh-CN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8838" name="Rectangle 54"/>
                <p:cNvSpPr>
                  <a:spLocks noChangeArrowheads="1"/>
                </p:cNvSpPr>
                <p:nvPr/>
              </p:nvSpPr>
              <p:spPr bwMode="auto">
                <a:xfrm>
                  <a:off x="0" y="1870"/>
                  <a:ext cx="1057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8841" name="Group 57"/>
              <p:cNvGrpSpPr>
                <a:grpSpLocks/>
              </p:cNvGrpSpPr>
              <p:nvPr/>
            </p:nvGrpSpPr>
            <p:grpSpPr bwMode="auto">
              <a:xfrm>
                <a:off x="1057" y="1870"/>
                <a:ext cx="784" cy="374"/>
                <a:chOff x="1057" y="1870"/>
                <a:chExt cx="784" cy="374"/>
              </a:xfrm>
            </p:grpSpPr>
            <p:sp>
              <p:nvSpPr>
                <p:cNvPr id="118803" name="Rectangle 19"/>
                <p:cNvSpPr>
                  <a:spLocks noChangeArrowheads="1"/>
                </p:cNvSpPr>
                <p:nvPr/>
              </p:nvSpPr>
              <p:spPr bwMode="auto">
                <a:xfrm>
                  <a:off x="1100" y="1870"/>
                  <a:ext cx="698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 eaLnBrk="0" hangingPunct="0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r>
                    <a:rPr lang="zh-CN" altLang="en-US" dirty="0" smtClean="0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（</a:t>
                  </a:r>
                  <a:r>
                    <a:rPr lang="en-US" altLang="zh-CN" dirty="0" smtClean="0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64</a:t>
                  </a:r>
                  <a:r>
                    <a:rPr lang="zh-CN" altLang="en-US" dirty="0" smtClean="0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）</a:t>
                  </a:r>
                  <a:endParaRPr lang="en-US" altLang="zh-CN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8840" name="Rectangle 56"/>
                <p:cNvSpPr>
                  <a:spLocks noChangeArrowheads="1"/>
                </p:cNvSpPr>
                <p:nvPr/>
              </p:nvSpPr>
              <p:spPr bwMode="auto">
                <a:xfrm>
                  <a:off x="1057" y="1870"/>
                  <a:ext cx="78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8843" name="Group 59"/>
              <p:cNvGrpSpPr>
                <a:grpSpLocks/>
              </p:cNvGrpSpPr>
              <p:nvPr/>
            </p:nvGrpSpPr>
            <p:grpSpPr bwMode="auto">
              <a:xfrm>
                <a:off x="1841" y="1870"/>
                <a:ext cx="1139" cy="374"/>
                <a:chOff x="1841" y="1870"/>
                <a:chExt cx="1139" cy="374"/>
              </a:xfrm>
            </p:grpSpPr>
            <p:sp>
              <p:nvSpPr>
                <p:cNvPr id="118804" name="Rectangle 20"/>
                <p:cNvSpPr>
                  <a:spLocks noChangeArrowheads="1"/>
                </p:cNvSpPr>
                <p:nvPr/>
              </p:nvSpPr>
              <p:spPr bwMode="auto">
                <a:xfrm>
                  <a:off x="1841" y="1870"/>
                  <a:ext cx="1017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 eaLnBrk="0" hangingPunct="0"/>
                  <a:r>
                    <a:rPr lang="en-US" altLang="zh-CN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-9223372036854775808</a:t>
                  </a:r>
                </a:p>
                <a:p>
                  <a:pPr algn="ctr" eaLnBrk="0" hangingPunct="0"/>
                  <a:r>
                    <a:rPr lang="en-US" altLang="zh-CN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~</a:t>
                  </a:r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9223372036854775808</a:t>
                  </a:r>
                  <a:endParaRPr lang="en-US" altLang="zh-CN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8842" name="Rectangle 58"/>
                <p:cNvSpPr>
                  <a:spLocks noChangeArrowheads="1"/>
                </p:cNvSpPr>
                <p:nvPr/>
              </p:nvSpPr>
              <p:spPr bwMode="auto">
                <a:xfrm>
                  <a:off x="1841" y="1870"/>
                  <a:ext cx="1139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8845" name="Group 61"/>
              <p:cNvGrpSpPr>
                <a:grpSpLocks/>
              </p:cNvGrpSpPr>
              <p:nvPr/>
            </p:nvGrpSpPr>
            <p:grpSpPr bwMode="auto">
              <a:xfrm>
                <a:off x="0" y="2244"/>
                <a:ext cx="1057" cy="374"/>
                <a:chOff x="0" y="2244"/>
                <a:chExt cx="1057" cy="374"/>
              </a:xfrm>
            </p:grpSpPr>
            <p:sp>
              <p:nvSpPr>
                <p:cNvPr id="118805" name="Rectangle 21"/>
                <p:cNvSpPr>
                  <a:spLocks noChangeArrowheads="1"/>
                </p:cNvSpPr>
                <p:nvPr/>
              </p:nvSpPr>
              <p:spPr bwMode="auto">
                <a:xfrm>
                  <a:off x="43" y="2244"/>
                  <a:ext cx="971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just" eaLnBrk="0" hangingPunct="0"/>
                  <a:r>
                    <a:rPr lang="en-US" altLang="zh-CN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unsigned long</a:t>
                  </a:r>
                  <a:endPara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just" eaLnBrk="0" hangingPunct="0"/>
                  <a:endParaRPr lang="en-US" altLang="zh-CN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8844" name="Rectangle 60"/>
                <p:cNvSpPr>
                  <a:spLocks noChangeArrowheads="1"/>
                </p:cNvSpPr>
                <p:nvPr/>
              </p:nvSpPr>
              <p:spPr bwMode="auto">
                <a:xfrm>
                  <a:off x="0" y="2244"/>
                  <a:ext cx="1057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8847" name="Group 63"/>
              <p:cNvGrpSpPr>
                <a:grpSpLocks/>
              </p:cNvGrpSpPr>
              <p:nvPr/>
            </p:nvGrpSpPr>
            <p:grpSpPr bwMode="auto">
              <a:xfrm>
                <a:off x="1057" y="2244"/>
                <a:ext cx="784" cy="374"/>
                <a:chOff x="1057" y="2244"/>
                <a:chExt cx="784" cy="374"/>
              </a:xfrm>
            </p:grpSpPr>
            <p:sp>
              <p:nvSpPr>
                <p:cNvPr id="118806" name="Rectangle 22"/>
                <p:cNvSpPr>
                  <a:spLocks noChangeArrowheads="1"/>
                </p:cNvSpPr>
                <p:nvPr/>
              </p:nvSpPr>
              <p:spPr bwMode="auto">
                <a:xfrm>
                  <a:off x="1100" y="2244"/>
                  <a:ext cx="698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 eaLnBrk="0" hangingPunct="0"/>
                  <a:r>
                    <a:rPr lang="en-US" altLang="zh-CN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 </a:t>
                  </a:r>
                  <a:r>
                    <a:rPr lang="zh-CN" altLang="en-US" dirty="0" smtClean="0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（</a:t>
                  </a:r>
                  <a:r>
                    <a:rPr lang="en-US" altLang="zh-CN" dirty="0" smtClean="0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64</a:t>
                  </a:r>
                  <a:r>
                    <a:rPr lang="zh-CN" altLang="en-US" dirty="0" smtClean="0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）</a:t>
                  </a:r>
                  <a:endParaRPr lang="en-US" altLang="zh-CN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8846" name="Rectangle 62"/>
                <p:cNvSpPr>
                  <a:spLocks noChangeArrowheads="1"/>
                </p:cNvSpPr>
                <p:nvPr/>
              </p:nvSpPr>
              <p:spPr bwMode="auto">
                <a:xfrm>
                  <a:off x="1057" y="2244"/>
                  <a:ext cx="784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8849" name="Group 65"/>
              <p:cNvGrpSpPr>
                <a:grpSpLocks/>
              </p:cNvGrpSpPr>
              <p:nvPr/>
            </p:nvGrpSpPr>
            <p:grpSpPr bwMode="auto">
              <a:xfrm>
                <a:off x="1841" y="2244"/>
                <a:ext cx="1139" cy="374"/>
                <a:chOff x="1841" y="2244"/>
                <a:chExt cx="1139" cy="374"/>
              </a:xfrm>
            </p:grpSpPr>
            <p:sp>
              <p:nvSpPr>
                <p:cNvPr id="118807" name="Rectangle 23"/>
                <p:cNvSpPr>
                  <a:spLocks noChangeArrowheads="1"/>
                </p:cNvSpPr>
                <p:nvPr/>
              </p:nvSpPr>
              <p:spPr bwMode="auto">
                <a:xfrm>
                  <a:off x="1884" y="2244"/>
                  <a:ext cx="1053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 eaLnBrk="0" hangingPunct="0"/>
                  <a:r>
                    <a:rPr lang="en-US" altLang="zh-CN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0~18446744073709551615</a:t>
                  </a:r>
                  <a:endParaRPr lang="en-US" altLang="zh-CN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8848" name="Rectangle 64"/>
                <p:cNvSpPr>
                  <a:spLocks noChangeArrowheads="1"/>
                </p:cNvSpPr>
                <p:nvPr/>
              </p:nvSpPr>
              <p:spPr bwMode="auto">
                <a:xfrm>
                  <a:off x="1841" y="2244"/>
                  <a:ext cx="1139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18851" name="Rectangle 67"/>
            <p:cNvSpPr>
              <a:spLocks noChangeArrowheads="1"/>
            </p:cNvSpPr>
            <p:nvPr/>
          </p:nvSpPr>
          <p:spPr bwMode="auto">
            <a:xfrm>
              <a:off x="-3" y="-3"/>
              <a:ext cx="2986" cy="2624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" name="MH_Title_1"/>
          <p:cNvSpPr/>
          <p:nvPr>
            <p:custDataLst>
              <p:tags r:id="rId1"/>
            </p:custDataLst>
          </p:nvPr>
        </p:nvSpPr>
        <p:spPr>
          <a:xfrm>
            <a:off x="1119426" y="224207"/>
            <a:ext cx="3716593" cy="403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数据类型：整形数据 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3879228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05057"/>
  <p:tag name="MH_LIBRARY" val="GRAPHIC"/>
  <p:tag name="MH_TYPE" val="Other"/>
  <p:tag name="MH_ORDER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54943"/>
  <p:tag name="MH_LIBRARY" val="GRAPHIC"/>
  <p:tag name="MH_TYPE" val="Other"/>
  <p:tag name="MH_ORDER" val="1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54943"/>
  <p:tag name="MH_LIBRARY" val="GRAPHIC"/>
  <p:tag name="MH_TYPE" val="SubTitle"/>
  <p:tag name="MH_ORDER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54943"/>
  <p:tag name="MH_LIBRARY" val="GRAPHIC"/>
  <p:tag name="MH_TYPE" val="Other"/>
  <p:tag name="MH_ORDER" val="3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54943"/>
  <p:tag name="MH_LIBRARY" val="GRAPHIC"/>
  <p:tag name="MH_TYPE" val="Other"/>
  <p:tag name="MH_ORDER" val="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54943"/>
  <p:tag name="MH_LIBRARY" val="GRAPHIC"/>
  <p:tag name="MH_TYPE" val="Other"/>
  <p:tag name="MH_ORDER" val="13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54943"/>
  <p:tag name="MH_LIBRARY" val="GRAPHIC"/>
  <p:tag name="MH_TYPE" val="Other"/>
  <p:tag name="MH_ORDER" val="1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54943"/>
  <p:tag name="MH_LIBRARY" val="GRAPHIC"/>
  <p:tag name="MH_TYPE" val="SubTitle"/>
  <p:tag name="MH_ORDER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54943"/>
  <p:tag name="MH_LIBRARY" val="GRAPHIC"/>
  <p:tag name="MH_TYPE" val="Other"/>
  <p:tag name="MH_ORDER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54943"/>
  <p:tag name="MH_LIBRARY" val="GRAPHIC"/>
  <p:tag name="MH_TYPE" val="Other"/>
  <p:tag name="MH_ORDER" val="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54943"/>
  <p:tag name="MH_LIBRARY" val="GRAPHIC"/>
  <p:tag name="MH_TYPE" val="Other"/>
  <p:tag name="MH_ORDER" val="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05057"/>
  <p:tag name="MH_LIBRARY" val="GRAPHIC"/>
  <p:tag name="MH_TYPE" val="Other"/>
  <p:tag name="MH_ORDER" val="2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54943"/>
  <p:tag name="MH_LIBRARY" val="GRAPHIC"/>
  <p:tag name="MH_TYPE" val="Other"/>
  <p:tag name="MH_ORDER" val="1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54943"/>
  <p:tag name="MH_LIBRARY" val="GRAPHIC"/>
  <p:tag name="MH_TYPE" val="SubTitle"/>
  <p:tag name="MH_ORDER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05329"/>
  <p:tag name="MH_LIBRARY" val="GRAPHIC"/>
  <p:tag name="MH_TYPE" val="Title"/>
  <p:tag name="MH_ORDER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3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5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1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1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05057"/>
  <p:tag name="MH_LIBRARY" val="GRAPHIC"/>
  <p:tag name="MH_TYPE" val="Other"/>
  <p:tag name="MH_ORDER" val="3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13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1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15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3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5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YinZJG#"/>
  <p:tag name="MH_LAYOUT" val="TitleSubTitleText"/>
  <p:tag name="MH" val="20170806223725"/>
  <p:tag name="MH_LIBRARY" val="GRAPHIC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23725"/>
  <p:tag name="MH_LIBRARY" val="GRAPHIC"/>
  <p:tag name="MH_TYPE" val="SubTitle"/>
  <p:tag name="MH_ORDER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05057"/>
  <p:tag name="MH_LIBRARY" val="GRAPHIC"/>
  <p:tag name="MH_TYPE" val="Other"/>
  <p:tag name="MH_ORDER" val="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23725"/>
  <p:tag name="MH_LIBRARY" val="GRAPHIC"/>
  <p:tag name="MH_TYPE" val="SubTitle"/>
  <p:tag name="MH_ORDER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23725"/>
  <p:tag name="MH_LIBRARY" val="GRAPHIC"/>
  <p:tag name="MH_TYPE" val="Title"/>
  <p:tag name="MH_ORDER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23725"/>
  <p:tag name="MH_LIBRARY" val="GRAPHIC"/>
  <p:tag name="MH_TYPE" val="Text"/>
  <p:tag name="MH_ORDER" val="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23725"/>
  <p:tag name="MH_LIBRARY" val="GRAPHIC"/>
  <p:tag name="MH_TYPE" val="Text"/>
  <p:tag name="MH_ORDER" val="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5221014"/>
  <p:tag name="MH_LIBRARY" val="GRAPHIC"/>
  <p:tag name="MH_TYPE" val="SubTitle"/>
  <p:tag name="MH_ORDER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5221014"/>
  <p:tag name="MH_LIBRARY" val="GRAPHIC"/>
  <p:tag name="MH_TYPE" val="Text"/>
  <p:tag name="MH_ORDER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5221014"/>
  <p:tag name="MH_LIBRARY" val="GRAPHIC"/>
  <p:tag name="MH_TYPE" val="SubTitle"/>
  <p:tag name="MH_ORDER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5221014"/>
  <p:tag name="MH_LIBRARY" val="GRAPHIC"/>
  <p:tag name="MH_TYPE" val="Text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05057"/>
  <p:tag name="MH_LIBRARY" val="GRAPHIC"/>
  <p:tag name="MH_TYPE" val="Other"/>
  <p:tag name="MH_ORDER" val="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05057"/>
  <p:tag name="MH_LIBRARY" val="GRAPHIC"/>
  <p:tag name="MH_TYPE" val="Other"/>
  <p:tag name="MH_ORDER" val="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05057"/>
  <p:tag name="MH_LIBRARY" val="GRAPHIC"/>
  <p:tag name="MH_TYPE" val="SubTitle"/>
  <p:tag name="MH_ORDER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05057"/>
  <p:tag name="MH_LIBRARY" val="GRAPHIC"/>
  <p:tag name="MH_TYPE" val="Other"/>
  <p:tag name="MH_ORDER" val="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05057"/>
  <p:tag name="MH_LIBRARY" val="GRAPHIC"/>
  <p:tag name="MH_TYPE" val="Other"/>
  <p:tag name="MH_ORDER" val="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05057"/>
  <p:tag name="MH_LIBRARY" val="GRAPHIC"/>
  <p:tag name="MH_TYPE" val="Other"/>
  <p:tag name="MH_ORDER" val="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Freeform 2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05057"/>
  <p:tag name="MH_LIBRARY" val="GRAPHIC"/>
  <p:tag name="MH_TYPE" val="Other"/>
  <p:tag name="MH_ORDER" val="1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05057"/>
  <p:tag name="MH_LIBRARY" val="GRAPHIC"/>
  <p:tag name="MH_TYPE" val="Other"/>
  <p:tag name="MH_ORDER" val="1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05057"/>
  <p:tag name="MH_LIBRARY" val="GRAPHIC"/>
  <p:tag name="MH_TYPE" val="Other"/>
  <p:tag name="MH_ORDER" val="1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05329"/>
  <p:tag name="MH_LIBRARY" val="GRAPHIC"/>
  <p:tag name="MH_TYPE" val="Title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05329"/>
  <p:tag name="MH_LIBRARY" val="GRAPHIC"/>
  <p:tag name="MH_TYPE" val="Title"/>
  <p:tag name="MH_ORDER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05329"/>
  <p:tag name="MH_LIBRARY" val="GRAPHIC"/>
  <p:tag name="MH_TYPE" val="Title"/>
  <p:tag name="MH_ORDER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05329"/>
  <p:tag name="MH_LIBRARY" val="GRAPHIC"/>
  <p:tag name="MH_TYPE" val="Title"/>
  <p:tag name="MH_ORDER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05329"/>
  <p:tag name="MH_LIBRARY" val="GRAPHIC"/>
  <p:tag name="MH_TYPE" val="Title"/>
  <p:tag name="MH_ORDER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05329"/>
  <p:tag name="MH_LIBRARY" val="GRAPHIC"/>
  <p:tag name="MH_TYPE" val="Title"/>
  <p:tag name="MH_ORDER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05329"/>
  <p:tag name="MH_LIBRARY" val="GRAPHIC"/>
  <p:tag name="MH_TYPE" val="Title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Straight Connector 2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05329"/>
  <p:tag name="MH_LIBRARY" val="GRAPHIC"/>
  <p:tag name="MH_TYPE" val="Title"/>
  <p:tag name="MH_ORDER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05329"/>
  <p:tag name="MH_LIBRARY" val="GRAPHIC"/>
  <p:tag name="MH_TYPE" val="Title"/>
  <p:tag name="MH_ORDE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05329"/>
  <p:tag name="MH_LIBRARY" val="GRAPHIC"/>
  <p:tag name="MH_TYPE" val="Title"/>
  <p:tag name="MH_ORDER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05329"/>
  <p:tag name="MH_LIBRARY" val="GRAPHIC"/>
  <p:tag name="MH_TYPE" val="Title"/>
  <p:tag name="MH_ORDER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05329"/>
  <p:tag name="MH_LIBRARY" val="GRAPHIC"/>
  <p:tag name="MH_TYPE" val="Title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05329"/>
  <p:tag name="MH_LIBRARY" val="GRAPHIC"/>
  <p:tag name="MH_TYPE" val="Title"/>
  <p:tag name="MH_ORDER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05329"/>
  <p:tag name="MH_LIBRARY" val="GRAPHIC"/>
  <p:tag name="MH_TYPE" val="Title"/>
  <p:tag name="MH_OR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05329"/>
  <p:tag name="MH_LIBRARY" val="GRAPHIC"/>
  <p:tag name="MH_TYPE" val="Title"/>
  <p:tag name="MH_ORDER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05329"/>
  <p:tag name="MH_LIBRARY" val="GRAPHIC"/>
  <p:tag name="MH_TYPE" val="Title"/>
  <p:tag name="MH_ORDER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Straight Connector 2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05329"/>
  <p:tag name="MH_LIBRARY" val="GRAPHIC"/>
  <p:tag name="MH_TYPE" val="Title"/>
  <p:tag name="MH_ORDER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05329"/>
  <p:tag name="MH_LIBRARY" val="GRAPHIC"/>
  <p:tag name="MH_TYPE" val="Title"/>
  <p:tag name="MH_ORDER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05329"/>
  <p:tag name="MH_LIBRARY" val="GRAPHIC"/>
  <p:tag name="MH_TYPE" val="Title"/>
  <p:tag name="MH_ORDER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05329"/>
  <p:tag name="MH_LIBRARY" val="GRAPHIC"/>
  <p:tag name="MH_TYPE" val="Title"/>
  <p:tag name="MH_ORDER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05329"/>
  <p:tag name="MH_LIBRARY" val="GRAPHIC"/>
  <p:tag name="MH_TYPE" val="Title"/>
  <p:tag name="MH_ORDER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54943"/>
  <p:tag name="MH_LIBRARY" val="GRAPHIC"/>
  <p:tag name="MH_TYPE" val="Other"/>
  <p:tag name="MH_ORDER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54943"/>
  <p:tag name="MH_LIBRARY" val="GRAPHIC"/>
  <p:tag name="MH_TYPE" val="Other"/>
  <p:tag name="MH_ORDER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54943"/>
  <p:tag name="MH_LIBRARY" val="GRAPHIC"/>
  <p:tag name="MH_TYPE" val="Other"/>
  <p:tag name="MH_ORDER" val="1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54943"/>
  <p:tag name="MH_LIBRARY" val="GRAPHIC"/>
  <p:tag name="MH_TYPE" val="Other"/>
  <p:tag name="MH_ORDER" val="1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54943"/>
  <p:tag name="MH_LIBRARY" val="GRAPHIC"/>
  <p:tag name="MH_TYPE" val="SubTitle"/>
  <p:tag name="MH_ORDER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54943"/>
  <p:tag name="MH_LIBRARY" val="GRAPHIC"/>
  <p:tag name="MH_TYPE" val="Other"/>
  <p:tag name="MH_ORDER" val="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54943"/>
  <p:tag name="MH_LIBRARY" val="GRAPHIC"/>
  <p:tag name="MH_TYPE" val="Other"/>
  <p:tag name="MH_ORDER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54943"/>
  <p:tag name="MH_LIBRARY" val="GRAPHIC"/>
  <p:tag name="MH_TYPE" val="Other"/>
  <p:tag name="MH_ORDER" val="1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54943"/>
  <p:tag name="MH_LIBRARY" val="GRAPHIC"/>
  <p:tag name="MH_TYPE" val="Other"/>
  <p:tag name="MH_ORDER" val="1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54943"/>
  <p:tag name="MH_LIBRARY" val="GRAPHIC"/>
  <p:tag name="MH_TYPE" val="SubTitle"/>
  <p:tag name="MH_ORDER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54943"/>
  <p:tag name="MH_LIBRARY" val="GRAPHIC"/>
  <p:tag name="MH_TYPE" val="Other"/>
  <p:tag name="MH_ORDER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54943"/>
  <p:tag name="MH_LIBRARY" val="GRAPHIC"/>
  <p:tag name="MH_TYPE" val="Other"/>
  <p:tag name="MH_ORDER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54943"/>
  <p:tag name="MH_LIBRARY" val="GRAPHIC"/>
  <p:tag name="MH_TYPE" val="Other"/>
  <p:tag name="MH_ORDER" val="1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文本框 2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54943"/>
  <p:tag name="MH_LIBRARY" val="GRAPHIC"/>
  <p:tag name="MH_TYPE" val="Other"/>
  <p:tag name="MH_ORDER" val="1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54943"/>
  <p:tag name="MH_LIBRARY" val="GRAPHIC"/>
  <p:tag name="MH_TYPE" val="SubTitle"/>
  <p:tag name="MH_ORDER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54943"/>
  <p:tag name="MH_LIBRARY" val="GRAPHIC"/>
  <p:tag name="MH_TYPE" val="Other"/>
  <p:tag name="MH_ORDER" val="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54943"/>
  <p:tag name="MH_LIBRARY" val="GRAPHIC"/>
  <p:tag name="MH_TYPE" val="Other"/>
  <p:tag name="MH_ORDER" val="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54943"/>
  <p:tag name="MH_LIBRARY" val="GRAPHIC"/>
  <p:tag name="MH_TYPE" val="Other"/>
  <p:tag name="MH_ORDER" val="1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54943"/>
  <p:tag name="MH_LIBRARY" val="GRAPHIC"/>
  <p:tag name="MH_TYPE" val="Other"/>
  <p:tag name="MH_ORDER" val="1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54943"/>
  <p:tag name="MH_LIBRARY" val="GRAPHIC"/>
  <p:tag name="MH_TYPE" val="SubTitle"/>
  <p:tag name="MH_ORDER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54943"/>
  <p:tag name="MH_LIBRARY" val="GRAPHIC"/>
  <p:tag name="MH_TYPE" val="Other"/>
  <p:tag name="MH_ORDER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54943"/>
  <p:tag name="MH_LIBRARY" val="GRAPHIC"/>
  <p:tag name="MH_TYPE" val="Other"/>
  <p:tag name="MH_ORDER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54943"/>
  <p:tag name="MH_LIBRARY" val="GRAPHIC"/>
  <p:tag name="MH_TYPE" val="Other"/>
  <p:tag name="MH_ORDER" val="1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6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54943"/>
  <p:tag name="MH_LIBRARY" val="GRAPHIC"/>
  <p:tag name="MH_TYPE" val="Other"/>
  <p:tag name="MH_ORDER" val="1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54943"/>
  <p:tag name="MH_LIBRARY" val="GRAPHIC"/>
  <p:tag name="MH_TYPE" val="SubTitle"/>
  <p:tag name="MH_ORDER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54943"/>
  <p:tag name="MH_LIBRARY" val="GRAPHIC"/>
  <p:tag name="MH_TYPE" val="Other"/>
  <p:tag name="MH_ORDER" val="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54943"/>
  <p:tag name="MH_LIBRARY" val="GRAPHIC"/>
  <p:tag name="MH_TYPE" val="Other"/>
  <p:tag name="MH_ORDER" val="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54943"/>
  <p:tag name="MH_LIBRARY" val="GRAPHIC"/>
  <p:tag name="MH_TYPE" val="Other"/>
  <p:tag name="MH_ORDER" val="1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54943"/>
  <p:tag name="MH_LIBRARY" val="GRAPHIC"/>
  <p:tag name="MH_TYPE" val="Other"/>
  <p:tag name="MH_ORDER" val="1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54943"/>
  <p:tag name="MH_LIBRARY" val="GRAPHIC"/>
  <p:tag name="MH_TYPE" val="SubTitle"/>
  <p:tag name="MH_ORDER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54943"/>
  <p:tag name="MH_LIBRARY" val="GRAPHIC"/>
  <p:tag name="MH_TYPE" val="Other"/>
  <p:tag name="MH_ORDER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54943"/>
  <p:tag name="MH_LIBRARY" val="GRAPHIC"/>
  <p:tag name="MH_TYPE" val="Other"/>
  <p:tag name="MH_ORDER" val="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54943"/>
  <p:tag name="MH_LIBRARY" val="GRAPHIC"/>
  <p:tag name="MH_TYPE" val="Other"/>
  <p:tag name="MH_ORDER" val="1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7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54943"/>
  <p:tag name="MH_LIBRARY" val="GRAPHIC"/>
  <p:tag name="MH_TYPE" val="Other"/>
  <p:tag name="MH_ORDER" val="1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54943"/>
  <p:tag name="MH_LIBRARY" val="GRAPHIC"/>
  <p:tag name="MH_TYPE" val="SubTitle"/>
  <p:tag name="MH_ORDER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54943"/>
  <p:tag name="MH_LIBRARY" val="GRAPHIC"/>
  <p:tag name="MH_TYPE" val="Other"/>
  <p:tag name="MH_ORDER" val="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54943"/>
  <p:tag name="MH_LIBRARY" val="GRAPHIC"/>
  <p:tag name="MH_TYPE" val="Other"/>
  <p:tag name="MH_ORDER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54943"/>
  <p:tag name="MH_LIBRARY" val="GRAPHIC"/>
  <p:tag name="MH_TYPE" val="Other"/>
  <p:tag name="MH_ORDER" val="13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54943"/>
  <p:tag name="MH_LIBRARY" val="GRAPHIC"/>
  <p:tag name="MH_TYPE" val="Other"/>
  <p:tag name="MH_ORDER" val="1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54943"/>
  <p:tag name="MH_LIBRARY" val="GRAPHIC"/>
  <p:tag name="MH_TYPE" val="SubTitle"/>
  <p:tag name="MH_ORDER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54943"/>
  <p:tag name="MH_LIBRARY" val="GRAPHIC"/>
  <p:tag name="MH_TYPE" val="Other"/>
  <p:tag name="MH_ORDER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54943"/>
  <p:tag name="MH_LIBRARY" val="GRAPHIC"/>
  <p:tag name="MH_TYPE" val="Other"/>
  <p:tag name="MH_ORDER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54943"/>
  <p:tag name="MH_LIBRARY" val="GRAPHIC"/>
  <p:tag name="MH_TYPE" val="Other"/>
  <p:tag name="MH_ORDER" val="1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05057"/>
  <p:tag name="MH_LIBRARY" val="GRAPHIC"/>
  <p:tag name="MH_TYPE" val="SubTitle"/>
  <p:tag name="MH_ORDER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54943"/>
  <p:tag name="MH_LIBRARY" val="GRAPHIC"/>
  <p:tag name="MH_TYPE" val="Other"/>
  <p:tag name="MH_ORDER" val="1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54943"/>
  <p:tag name="MH_LIBRARY" val="GRAPHIC"/>
  <p:tag name="MH_TYPE" val="SubTitle"/>
  <p:tag name="MH_ORDER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54943"/>
  <p:tag name="MH_LIBRARY" val="GRAPHIC"/>
  <p:tag name="MH_TYPE" val="Other"/>
  <p:tag name="MH_ORDER" val="3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54943"/>
  <p:tag name="MH_LIBRARY" val="GRAPHIC"/>
  <p:tag name="MH_TYPE" val="Other"/>
  <p:tag name="MH_ORDER" val="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54943"/>
  <p:tag name="MH_LIBRARY" val="GRAPHIC"/>
  <p:tag name="MH_TYPE" val="Other"/>
  <p:tag name="MH_ORDER" val="13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54943"/>
  <p:tag name="MH_LIBRARY" val="GRAPHIC"/>
  <p:tag name="MH_TYPE" val="Other"/>
  <p:tag name="MH_ORDER" val="1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54943"/>
  <p:tag name="MH_LIBRARY" val="GRAPHIC"/>
  <p:tag name="MH_TYPE" val="SubTitle"/>
  <p:tag name="MH_ORDER" val="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54943"/>
  <p:tag name="MH_LIBRARY" val="GRAPHIC"/>
  <p:tag name="MH_TYPE" val="Other"/>
  <p:tag name="MH_ORDER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54943"/>
  <p:tag name="MH_LIBRARY" val="GRAPHIC"/>
  <p:tag name="MH_TYPE" val="Other"/>
  <p:tag name="MH_ORDER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54943"/>
  <p:tag name="MH_LIBRARY" val="GRAPHIC"/>
  <p:tag name="MH_TYPE" val="Other"/>
  <p:tag name="MH_ORDER" val="12"/>
</p:tagLst>
</file>

<file path=ppt/theme/theme1.xml><?xml version="1.0" encoding="utf-8"?>
<a:theme xmlns:a="http://schemas.openxmlformats.org/drawingml/2006/main" name="Office 主题​​">
  <a:themeElements>
    <a:clrScheme name="红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6106</TotalTime>
  <Words>6814</Words>
  <Application>Microsoft Office PowerPoint</Application>
  <PresentationFormat>宽屏</PresentationFormat>
  <Paragraphs>1254</Paragraphs>
  <Slides>65</Slides>
  <Notes>50</Notes>
  <HiddenSlides>0</HiddenSlides>
  <MMClips>0</MMClips>
  <ScaleCrop>false</ScaleCrop>
  <HeadingPairs>
    <vt:vector size="8" baseType="variant">
      <vt:variant>
        <vt:lpstr>已用的字体</vt:lpstr>
      </vt:variant>
      <vt:variant>
        <vt:i4>31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98" baseType="lpstr">
      <vt:lpstr>Arial Unicode MS</vt:lpstr>
      <vt:lpstr>Gulim</vt:lpstr>
      <vt:lpstr>MS Mincho</vt:lpstr>
      <vt:lpstr>等线</vt:lpstr>
      <vt:lpstr>等线 Light</vt:lpstr>
      <vt:lpstr>黑体</vt:lpstr>
      <vt:lpstr>华文楷体</vt:lpstr>
      <vt:lpstr>华文隶书</vt:lpstr>
      <vt:lpstr>华文中宋</vt:lpstr>
      <vt:lpstr>楷体_GB2312</vt:lpstr>
      <vt:lpstr>隶书</vt:lpstr>
      <vt:lpstr>宋体</vt:lpstr>
      <vt:lpstr>微软雅黑</vt:lpstr>
      <vt:lpstr>幼圆</vt:lpstr>
      <vt:lpstr>-소망M</vt:lpstr>
      <vt:lpstr>Arial</vt:lpstr>
      <vt:lpstr>Arial Narrow</vt:lpstr>
      <vt:lpstr>Baskerville Old Face</vt:lpstr>
      <vt:lpstr>Calibri</vt:lpstr>
      <vt:lpstr>Cambria Math</vt:lpstr>
      <vt:lpstr>Comic Sans MS</vt:lpstr>
      <vt:lpstr>Courier New</vt:lpstr>
      <vt:lpstr>Lucida Sans Typewriter</vt:lpstr>
      <vt:lpstr>Microsoft New Tai Lue</vt:lpstr>
      <vt:lpstr>Palatino Linotype</vt:lpstr>
      <vt:lpstr>Symbol</vt:lpstr>
      <vt:lpstr>Times New Roman</vt:lpstr>
      <vt:lpstr>Verdana</vt:lpstr>
      <vt:lpstr>Webdings</vt:lpstr>
      <vt:lpstr>Wingdings</vt:lpstr>
      <vt:lpstr>Wingdings 3</vt:lpstr>
      <vt:lpstr>Office 主题​​</vt:lpstr>
      <vt:lpstr>Picture</vt:lpstr>
      <vt:lpstr>PowerPoint 演示文稿</vt:lpstr>
      <vt:lpstr>在计算机高级语言中，数据的两种表现形式：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计算机中带符号整型数的表示：补码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ASCII码表</vt:lpstr>
      <vt:lpstr>PowerPoint 演示文稿</vt:lpstr>
      <vt:lpstr>PowerPoint 演示文稿</vt:lpstr>
      <vt:lpstr>PowerPoint 演示文稿</vt:lpstr>
      <vt:lpstr>运算符和表达式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不同类型数据间的混合运算</vt:lpstr>
      <vt:lpstr>不同类型数据间的混合运算</vt:lpstr>
      <vt:lpstr>PowerPoint 演示文稿</vt:lpstr>
      <vt:lpstr>强制类型转换运算符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</vt:lpstr>
      <vt:lpstr>顺序程序设计举例</vt:lpstr>
      <vt:lpstr>顺序程序设计举例</vt:lpstr>
      <vt:lpstr>赋值语句</vt:lpstr>
      <vt:lpstr>数据的输入输出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格式输入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C程序设计</dc:title>
  <dc:creator>zi jin</dc:creator>
  <cp:lastModifiedBy>孙岩岩</cp:lastModifiedBy>
  <cp:revision>325</cp:revision>
  <dcterms:created xsi:type="dcterms:W3CDTF">2017-08-03T06:51:45Z</dcterms:created>
  <dcterms:modified xsi:type="dcterms:W3CDTF">2019-08-27T13:13:29Z</dcterms:modified>
</cp:coreProperties>
</file>