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57" r:id="rId3"/>
    <p:sldId id="263" r:id="rId4"/>
    <p:sldId id="264" r:id="rId5"/>
    <p:sldId id="266" r:id="rId6"/>
    <p:sldId id="285" r:id="rId7"/>
    <p:sldId id="286" r:id="rId8"/>
    <p:sldId id="287" r:id="rId9"/>
    <p:sldId id="268" r:id="rId10"/>
    <p:sldId id="289" r:id="rId11"/>
    <p:sldId id="290" r:id="rId12"/>
    <p:sldId id="271" r:id="rId13"/>
    <p:sldId id="292" r:id="rId14"/>
    <p:sldId id="293" r:id="rId15"/>
    <p:sldId id="294" r:id="rId16"/>
    <p:sldId id="295" r:id="rId17"/>
    <p:sldId id="296" r:id="rId18"/>
    <p:sldId id="297" r:id="rId19"/>
    <p:sldId id="298" r:id="rId20"/>
    <p:sldId id="299" r:id="rId21"/>
    <p:sldId id="312" r:id="rId22"/>
    <p:sldId id="300" r:id="rId23"/>
    <p:sldId id="301" r:id="rId24"/>
    <p:sldId id="302" r:id="rId25"/>
    <p:sldId id="303" r:id="rId26"/>
    <p:sldId id="304" r:id="rId27"/>
    <p:sldId id="305" r:id="rId28"/>
    <p:sldId id="306" r:id="rId29"/>
    <p:sldId id="307" r:id="rId30"/>
    <p:sldId id="308" r:id="rId31"/>
    <p:sldId id="309" r:id="rId32"/>
    <p:sldId id="313" r:id="rId33"/>
    <p:sldId id="314" r:id="rId34"/>
    <p:sldId id="315" r:id="rId35"/>
    <p:sldId id="316" r:id="rId36"/>
    <p:sldId id="317" r:id="rId37"/>
    <p:sldId id="319" r:id="rId38"/>
    <p:sldId id="318" r:id="rId39"/>
    <p:sldId id="310" r:id="rId40"/>
    <p:sldId id="280" r:id="rId41"/>
    <p:sldId id="311" r:id="rId42"/>
    <p:sldId id="282" r:id="rId43"/>
    <p:sldId id="28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5" d="100"/>
          <a:sy n="65" d="100"/>
        </p:scale>
        <p:origin x="900"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92F1F0F5-8C59-444B-AD78-B3FA4EB1AFBE}" type="slidenum">
              <a:rPr lang="en-US" altLang="zh-CN" b="0">
                <a:solidFill>
                  <a:schemeClr val="tx1"/>
                </a:solidFill>
                <a:ea typeface="宋体" panose="02010600030101010101" pitchFamily="2" charset="-122"/>
              </a:rPr>
              <a:pPr/>
              <a:t>6</a:t>
            </a:fld>
            <a:endParaRPr lang="en-US" altLang="zh-CN" b="0">
              <a:solidFill>
                <a:schemeClr val="tx1"/>
              </a:solidFill>
              <a:ea typeface="宋体" panose="02010600030101010101" pitchFamily="2" charset="-122"/>
            </a:endParaRPr>
          </a:p>
        </p:txBody>
      </p:sp>
      <p:sp>
        <p:nvSpPr>
          <p:cNvPr id="640003" name="Rectangle 2"/>
          <p:cNvSpPr>
            <a:spLocks noGrp="1" noRot="1" noChangeAspect="1" noChangeArrowheads="1" noTextEdit="1"/>
          </p:cNvSpPr>
          <p:nvPr>
            <p:ph type="sldImg"/>
          </p:nvPr>
        </p:nvSpPr>
        <p:spPr>
          <a:ln/>
        </p:spPr>
      </p:sp>
      <p:sp>
        <p:nvSpPr>
          <p:cNvPr id="640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61657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F47F2C6-C552-4068-91A0-7CAE17A3F8E1}" type="slidenum">
              <a:rPr lang="en-US" altLang="zh-CN" b="0">
                <a:solidFill>
                  <a:schemeClr val="tx1"/>
                </a:solidFill>
                <a:ea typeface="宋体" panose="02010600030101010101" pitchFamily="2" charset="-122"/>
              </a:rPr>
              <a:pPr/>
              <a:t>16</a:t>
            </a:fld>
            <a:endParaRPr lang="en-US" altLang="zh-CN" b="0">
              <a:solidFill>
                <a:schemeClr val="tx1"/>
              </a:solidFill>
              <a:ea typeface="宋体" panose="02010600030101010101" pitchFamily="2" charset="-122"/>
            </a:endParaRPr>
          </a:p>
        </p:txBody>
      </p:sp>
      <p:sp>
        <p:nvSpPr>
          <p:cNvPr id="650243" name="Rectangle 2"/>
          <p:cNvSpPr>
            <a:spLocks noGrp="1" noRot="1" noChangeAspect="1" noChangeArrowheads="1" noTextEdit="1"/>
          </p:cNvSpPr>
          <p:nvPr>
            <p:ph type="sldImg"/>
          </p:nvPr>
        </p:nvSpPr>
        <p:spPr>
          <a:ln/>
        </p:spPr>
      </p:sp>
      <p:sp>
        <p:nvSpPr>
          <p:cNvPr id="65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76020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F48B394-8BFA-4A18-91EB-35A764DA1B9F}" type="slidenum">
              <a:rPr lang="en-US" altLang="zh-CN" b="0">
                <a:solidFill>
                  <a:schemeClr val="tx1"/>
                </a:solidFill>
                <a:ea typeface="宋体" panose="02010600030101010101" pitchFamily="2" charset="-122"/>
              </a:rPr>
              <a:pPr/>
              <a:t>17</a:t>
            </a:fld>
            <a:endParaRPr lang="en-US" altLang="zh-CN" b="0">
              <a:solidFill>
                <a:schemeClr val="tx1"/>
              </a:solidFill>
              <a:ea typeface="宋体" panose="02010600030101010101" pitchFamily="2" charset="-122"/>
            </a:endParaRPr>
          </a:p>
        </p:txBody>
      </p:sp>
      <p:sp>
        <p:nvSpPr>
          <p:cNvPr id="651267" name="Rectangle 2"/>
          <p:cNvSpPr>
            <a:spLocks noGrp="1" noRot="1" noChangeAspect="1" noChangeArrowheads="1" noTextEdit="1"/>
          </p:cNvSpPr>
          <p:nvPr>
            <p:ph type="sldImg"/>
          </p:nvPr>
        </p:nvSpPr>
        <p:spPr>
          <a:ln/>
        </p:spPr>
      </p:sp>
      <p:sp>
        <p:nvSpPr>
          <p:cNvPr id="65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9861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8421ECE9-EB49-48C2-83E8-DD573725B9DA}" type="slidenum">
              <a:rPr lang="en-US" altLang="zh-CN" b="0">
                <a:solidFill>
                  <a:schemeClr val="tx1"/>
                </a:solidFill>
                <a:ea typeface="宋体" panose="02010600030101010101" pitchFamily="2" charset="-122"/>
              </a:rPr>
              <a:pPr/>
              <a:t>18</a:t>
            </a:fld>
            <a:endParaRPr lang="en-US" altLang="zh-CN" b="0">
              <a:solidFill>
                <a:schemeClr val="tx1"/>
              </a:solidFill>
              <a:ea typeface="宋体" panose="02010600030101010101" pitchFamily="2" charset="-122"/>
            </a:endParaRPr>
          </a:p>
        </p:txBody>
      </p:sp>
      <p:sp>
        <p:nvSpPr>
          <p:cNvPr id="652291" name="Rectangle 2"/>
          <p:cNvSpPr>
            <a:spLocks noGrp="1" noRot="1" noChangeAspect="1" noChangeArrowheads="1" noTextEdit="1"/>
          </p:cNvSpPr>
          <p:nvPr>
            <p:ph type="sldImg"/>
          </p:nvPr>
        </p:nvSpPr>
        <p:spPr>
          <a:ln/>
        </p:spPr>
      </p:sp>
      <p:sp>
        <p:nvSpPr>
          <p:cNvPr id="65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4308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44CFC92A-969C-4FCF-ACAE-AD95B1D56DEA}" type="slidenum">
              <a:rPr lang="en-US" altLang="zh-CN" b="0">
                <a:solidFill>
                  <a:schemeClr val="tx1"/>
                </a:solidFill>
                <a:ea typeface="宋体" panose="02010600030101010101" pitchFamily="2" charset="-122"/>
              </a:rPr>
              <a:pPr/>
              <a:t>19</a:t>
            </a:fld>
            <a:endParaRPr lang="en-US" altLang="zh-CN" b="0">
              <a:solidFill>
                <a:schemeClr val="tx1"/>
              </a:solidFill>
              <a:ea typeface="宋体" panose="02010600030101010101" pitchFamily="2" charset="-122"/>
            </a:endParaRPr>
          </a:p>
        </p:txBody>
      </p:sp>
      <p:sp>
        <p:nvSpPr>
          <p:cNvPr id="653315" name="Rectangle 2"/>
          <p:cNvSpPr>
            <a:spLocks noGrp="1" noRot="1" noChangeAspect="1" noChangeArrowheads="1" noTextEdit="1"/>
          </p:cNvSpPr>
          <p:nvPr>
            <p:ph type="sldImg"/>
          </p:nvPr>
        </p:nvSpPr>
        <p:spPr>
          <a:ln/>
        </p:spPr>
      </p:sp>
      <p:sp>
        <p:nvSpPr>
          <p:cNvPr id="65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9704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9FC4C5DC-D8A2-4291-8DFA-B3928B2F603C}" type="slidenum">
              <a:rPr lang="en-US" altLang="zh-CN" b="0">
                <a:solidFill>
                  <a:schemeClr val="tx1"/>
                </a:solidFill>
                <a:ea typeface="宋体" panose="02010600030101010101" pitchFamily="2" charset="-122"/>
              </a:rPr>
              <a:pPr/>
              <a:t>20</a:t>
            </a:fld>
            <a:endParaRPr lang="en-US" altLang="zh-CN" b="0">
              <a:solidFill>
                <a:schemeClr val="tx1"/>
              </a:solidFill>
              <a:ea typeface="宋体" panose="02010600030101010101" pitchFamily="2" charset="-122"/>
            </a:endParaRPr>
          </a:p>
        </p:txBody>
      </p:sp>
      <p:sp>
        <p:nvSpPr>
          <p:cNvPr id="654339" name="Rectangle 2"/>
          <p:cNvSpPr>
            <a:spLocks noGrp="1" noRot="1" noChangeAspect="1" noChangeArrowheads="1" noTextEdit="1"/>
          </p:cNvSpPr>
          <p:nvPr>
            <p:ph type="sldImg"/>
          </p:nvPr>
        </p:nvSpPr>
        <p:spPr>
          <a:ln/>
        </p:spPr>
      </p:sp>
      <p:sp>
        <p:nvSpPr>
          <p:cNvPr id="65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6046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6265B84-1656-4870-A9DE-BCD034D1EB74}" type="slidenum">
              <a:rPr lang="en-US" altLang="zh-CN" b="0">
                <a:solidFill>
                  <a:schemeClr val="tx1"/>
                </a:solidFill>
                <a:ea typeface="宋体" panose="02010600030101010101" pitchFamily="2" charset="-122"/>
              </a:rPr>
              <a:pPr/>
              <a:t>21</a:t>
            </a:fld>
            <a:endParaRPr lang="en-US" altLang="zh-CN" b="0">
              <a:solidFill>
                <a:schemeClr val="tx1"/>
              </a:solidFill>
              <a:ea typeface="宋体" panose="02010600030101010101" pitchFamily="2" charset="-122"/>
            </a:endParaRPr>
          </a:p>
        </p:txBody>
      </p:sp>
      <p:sp>
        <p:nvSpPr>
          <p:cNvPr id="655363" name="Rectangle 2"/>
          <p:cNvSpPr>
            <a:spLocks noGrp="1" noRot="1" noChangeAspect="1" noChangeArrowheads="1" noTextEdit="1"/>
          </p:cNvSpPr>
          <p:nvPr>
            <p:ph type="sldImg"/>
          </p:nvPr>
        </p:nvSpPr>
        <p:spPr>
          <a:ln/>
        </p:spPr>
      </p:sp>
      <p:sp>
        <p:nvSpPr>
          <p:cNvPr id="65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7491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6265B84-1656-4870-A9DE-BCD034D1EB74}" type="slidenum">
              <a:rPr lang="en-US" altLang="zh-CN" b="0">
                <a:solidFill>
                  <a:schemeClr val="tx1"/>
                </a:solidFill>
                <a:ea typeface="宋体" panose="02010600030101010101" pitchFamily="2" charset="-122"/>
              </a:rPr>
              <a:pPr/>
              <a:t>22</a:t>
            </a:fld>
            <a:endParaRPr lang="en-US" altLang="zh-CN" b="0">
              <a:solidFill>
                <a:schemeClr val="tx1"/>
              </a:solidFill>
              <a:ea typeface="宋体" panose="02010600030101010101" pitchFamily="2" charset="-122"/>
            </a:endParaRPr>
          </a:p>
        </p:txBody>
      </p:sp>
      <p:sp>
        <p:nvSpPr>
          <p:cNvPr id="655363" name="Rectangle 2"/>
          <p:cNvSpPr>
            <a:spLocks noGrp="1" noRot="1" noChangeAspect="1" noChangeArrowheads="1" noTextEdit="1"/>
          </p:cNvSpPr>
          <p:nvPr>
            <p:ph type="sldImg"/>
          </p:nvPr>
        </p:nvSpPr>
        <p:spPr>
          <a:ln/>
        </p:spPr>
      </p:sp>
      <p:sp>
        <p:nvSpPr>
          <p:cNvPr id="65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2597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03011B9F-BC83-4613-AB87-D3AF149E335D}" type="slidenum">
              <a:rPr lang="en-US" altLang="zh-CN" b="0">
                <a:solidFill>
                  <a:schemeClr val="tx1"/>
                </a:solidFill>
                <a:ea typeface="宋体" panose="02010600030101010101" pitchFamily="2" charset="-122"/>
              </a:rPr>
              <a:pPr/>
              <a:t>23</a:t>
            </a:fld>
            <a:endParaRPr lang="en-US" altLang="zh-CN" b="0">
              <a:solidFill>
                <a:schemeClr val="tx1"/>
              </a:solidFill>
              <a:ea typeface="宋体" panose="02010600030101010101" pitchFamily="2" charset="-122"/>
            </a:endParaRPr>
          </a:p>
        </p:txBody>
      </p:sp>
      <p:sp>
        <p:nvSpPr>
          <p:cNvPr id="656387" name="Rectangle 2"/>
          <p:cNvSpPr>
            <a:spLocks noGrp="1" noRot="1" noChangeAspect="1" noChangeArrowheads="1" noTextEdit="1"/>
          </p:cNvSpPr>
          <p:nvPr>
            <p:ph type="sldImg"/>
          </p:nvPr>
        </p:nvSpPr>
        <p:spPr>
          <a:ln/>
        </p:spPr>
      </p:sp>
      <p:sp>
        <p:nvSpPr>
          <p:cNvPr id="65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6441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F4E66BD6-CC74-48E5-983E-DA15E7C96990}" type="slidenum">
              <a:rPr lang="en-US" altLang="zh-CN" b="0">
                <a:solidFill>
                  <a:schemeClr val="tx1"/>
                </a:solidFill>
                <a:ea typeface="宋体" panose="02010600030101010101" pitchFamily="2" charset="-122"/>
              </a:rPr>
              <a:pPr/>
              <a:t>24</a:t>
            </a:fld>
            <a:endParaRPr lang="en-US" altLang="zh-CN" b="0">
              <a:solidFill>
                <a:schemeClr val="tx1"/>
              </a:solidFill>
              <a:ea typeface="宋体" panose="02010600030101010101" pitchFamily="2" charset="-122"/>
            </a:endParaRPr>
          </a:p>
        </p:txBody>
      </p:sp>
      <p:sp>
        <p:nvSpPr>
          <p:cNvPr id="657411" name="Rectangle 2"/>
          <p:cNvSpPr>
            <a:spLocks noGrp="1" noRot="1" noChangeAspect="1" noChangeArrowheads="1" noTextEdit="1"/>
          </p:cNvSpPr>
          <p:nvPr>
            <p:ph type="sldImg"/>
          </p:nvPr>
        </p:nvSpPr>
        <p:spPr>
          <a:ln/>
        </p:spPr>
      </p:sp>
      <p:sp>
        <p:nvSpPr>
          <p:cNvPr id="65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5061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32CD230F-3D77-45A3-9CE2-55F9E6FA8720}" type="slidenum">
              <a:rPr lang="en-US" altLang="zh-CN" b="0">
                <a:solidFill>
                  <a:schemeClr val="tx1"/>
                </a:solidFill>
                <a:ea typeface="宋体" panose="02010600030101010101" pitchFamily="2" charset="-122"/>
              </a:rPr>
              <a:pPr/>
              <a:t>25</a:t>
            </a:fld>
            <a:endParaRPr lang="en-US" altLang="zh-CN" b="0">
              <a:solidFill>
                <a:schemeClr val="tx1"/>
              </a:solidFill>
              <a:ea typeface="宋体" panose="02010600030101010101" pitchFamily="2" charset="-122"/>
            </a:endParaRPr>
          </a:p>
        </p:txBody>
      </p:sp>
      <p:sp>
        <p:nvSpPr>
          <p:cNvPr id="658435" name="Rectangle 2"/>
          <p:cNvSpPr>
            <a:spLocks noGrp="1" noRot="1" noChangeAspect="1" noChangeArrowheads="1" noTextEdit="1"/>
          </p:cNvSpPr>
          <p:nvPr>
            <p:ph type="sldImg"/>
          </p:nvPr>
        </p:nvSpPr>
        <p:spPr>
          <a:ln/>
        </p:spPr>
      </p:sp>
      <p:sp>
        <p:nvSpPr>
          <p:cNvPr id="65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042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9316E2F-6E0C-4F5C-967B-64EBC2AC9E75}" type="slidenum">
              <a:rPr lang="en-US" altLang="zh-CN" b="0">
                <a:solidFill>
                  <a:schemeClr val="tx1"/>
                </a:solidFill>
                <a:ea typeface="宋体" panose="02010600030101010101" pitchFamily="2" charset="-122"/>
              </a:rPr>
              <a:pPr/>
              <a:t>7</a:t>
            </a:fld>
            <a:endParaRPr lang="en-US" altLang="zh-CN" b="0">
              <a:solidFill>
                <a:schemeClr val="tx1"/>
              </a:solidFill>
              <a:ea typeface="宋体" panose="02010600030101010101" pitchFamily="2" charset="-122"/>
            </a:endParaRPr>
          </a:p>
        </p:txBody>
      </p:sp>
      <p:sp>
        <p:nvSpPr>
          <p:cNvPr id="641027" name="Rectangle 2"/>
          <p:cNvSpPr>
            <a:spLocks noGrp="1" noRot="1" noChangeAspect="1" noChangeArrowheads="1" noTextEdit="1"/>
          </p:cNvSpPr>
          <p:nvPr>
            <p:ph type="sldImg"/>
          </p:nvPr>
        </p:nvSpPr>
        <p:spPr>
          <a:ln/>
        </p:spPr>
      </p:sp>
      <p:sp>
        <p:nvSpPr>
          <p:cNvPr id="641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12652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053ECBC3-5577-4DCB-9A62-3C3A13DB84AC}" type="slidenum">
              <a:rPr lang="en-US" altLang="zh-CN" b="0">
                <a:solidFill>
                  <a:schemeClr val="tx1"/>
                </a:solidFill>
                <a:ea typeface="宋体" panose="02010600030101010101" pitchFamily="2" charset="-122"/>
              </a:rPr>
              <a:pPr/>
              <a:t>26</a:t>
            </a:fld>
            <a:endParaRPr lang="en-US" altLang="zh-CN" b="0">
              <a:solidFill>
                <a:schemeClr val="tx1"/>
              </a:solidFill>
              <a:ea typeface="宋体" panose="02010600030101010101" pitchFamily="2" charset="-122"/>
            </a:endParaRPr>
          </a:p>
        </p:txBody>
      </p:sp>
      <p:sp>
        <p:nvSpPr>
          <p:cNvPr id="659459" name="Rectangle 2"/>
          <p:cNvSpPr>
            <a:spLocks noGrp="1" noRot="1" noChangeAspect="1" noChangeArrowheads="1" noTextEdit="1"/>
          </p:cNvSpPr>
          <p:nvPr>
            <p:ph type="sldImg"/>
          </p:nvPr>
        </p:nvSpPr>
        <p:spPr>
          <a:ln/>
        </p:spPr>
      </p:sp>
      <p:sp>
        <p:nvSpPr>
          <p:cNvPr id="65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60966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8488716-20FB-4121-9243-66175AECB16B}" type="slidenum">
              <a:rPr lang="en-US" altLang="zh-CN" b="0">
                <a:solidFill>
                  <a:schemeClr val="tx1"/>
                </a:solidFill>
                <a:ea typeface="宋体" panose="02010600030101010101" pitchFamily="2" charset="-122"/>
              </a:rPr>
              <a:pPr/>
              <a:t>27</a:t>
            </a:fld>
            <a:endParaRPr lang="en-US" altLang="zh-CN" b="0">
              <a:solidFill>
                <a:schemeClr val="tx1"/>
              </a:solidFill>
              <a:ea typeface="宋体" panose="02010600030101010101" pitchFamily="2" charset="-122"/>
            </a:endParaRPr>
          </a:p>
        </p:txBody>
      </p:sp>
      <p:sp>
        <p:nvSpPr>
          <p:cNvPr id="660483" name="Rectangle 2"/>
          <p:cNvSpPr>
            <a:spLocks noGrp="1" noRot="1" noChangeAspect="1" noChangeArrowheads="1" noTextEdit="1"/>
          </p:cNvSpPr>
          <p:nvPr>
            <p:ph type="sldImg"/>
          </p:nvPr>
        </p:nvSpPr>
        <p:spPr>
          <a:ln/>
        </p:spPr>
      </p:sp>
      <p:sp>
        <p:nvSpPr>
          <p:cNvPr id="66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2560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B2F2C-0B67-4EE6-AF37-B6780F87FA04}" type="slidenum">
              <a:rPr lang="en-US" altLang="zh-CN"/>
              <a:pPr/>
              <a:t>32</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74396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9E297-AAE0-477F-90B5-B55E4B019DA7}" type="slidenum">
              <a:rPr lang="en-US" altLang="zh-CN"/>
              <a:pPr/>
              <a:t>33</a:t>
            </a:fld>
            <a:endParaRPr lang="en-US"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2310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BD960-FAD8-42B4-880D-B999E7B25652}" type="slidenum">
              <a:rPr lang="en-US" altLang="zh-CN"/>
              <a:pPr/>
              <a:t>34</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431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831CEC-2DB4-495D-BB87-D07843422E11}" type="slidenum">
              <a:rPr lang="en-US" altLang="zh-CN"/>
              <a:pPr/>
              <a:t>35</a:t>
            </a:fld>
            <a:endParaRPr lang="en-US" altLang="zh-CN"/>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5919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79261-9954-47CE-A785-CF0CA05BDAA0}" type="slidenum">
              <a:rPr lang="en-US" altLang="zh-CN"/>
              <a:pPr/>
              <a:t>36</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27486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79261-9954-47CE-A785-CF0CA05BDAA0}" type="slidenum">
              <a:rPr lang="en-US" altLang="zh-CN"/>
              <a:pPr/>
              <a:t>37</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8791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B2F2C-0B67-4EE6-AF37-B6780F87FA04}" type="slidenum">
              <a:rPr lang="en-US" altLang="zh-CN"/>
              <a:pPr/>
              <a:t>38</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10272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459F806-69DB-467A-BADD-16FAF086725D}" type="slidenum">
              <a:rPr lang="en-US" altLang="zh-CN" b="0">
                <a:solidFill>
                  <a:schemeClr val="tx1"/>
                </a:solidFill>
                <a:ea typeface="宋体" panose="02010600030101010101" pitchFamily="2" charset="-122"/>
              </a:rPr>
              <a:pPr/>
              <a:t>8</a:t>
            </a:fld>
            <a:endParaRPr lang="en-US" altLang="zh-CN" b="0">
              <a:solidFill>
                <a:schemeClr val="tx1"/>
              </a:solidFill>
              <a:ea typeface="宋体" panose="02010600030101010101" pitchFamily="2" charset="-122"/>
            </a:endParaRPr>
          </a:p>
        </p:txBody>
      </p:sp>
      <p:sp>
        <p:nvSpPr>
          <p:cNvPr id="642051" name="Rectangle 2"/>
          <p:cNvSpPr>
            <a:spLocks noGrp="1" noRot="1" noChangeAspect="1" noChangeArrowheads="1" noTextEdit="1"/>
          </p:cNvSpPr>
          <p:nvPr>
            <p:ph type="sldImg"/>
          </p:nvPr>
        </p:nvSpPr>
        <p:spPr>
          <a:ln/>
        </p:spPr>
      </p:sp>
      <p:sp>
        <p:nvSpPr>
          <p:cNvPr id="642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34535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1117837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150AC3E-4F58-4D5E-BCCC-1B07F861293B}" type="slidenum">
              <a:rPr lang="en-US" altLang="zh-CN" b="0">
                <a:solidFill>
                  <a:schemeClr val="tx1"/>
                </a:solidFill>
                <a:ea typeface="宋体" panose="02010600030101010101" pitchFamily="2" charset="-122"/>
              </a:rPr>
              <a:pPr/>
              <a:t>10</a:t>
            </a:fld>
            <a:endParaRPr lang="en-US" altLang="zh-CN" b="0">
              <a:solidFill>
                <a:schemeClr val="tx1"/>
              </a:solidFill>
              <a:ea typeface="宋体" panose="02010600030101010101" pitchFamily="2" charset="-122"/>
            </a:endParaRPr>
          </a:p>
        </p:txBody>
      </p:sp>
      <p:sp>
        <p:nvSpPr>
          <p:cNvPr id="644099" name="Rectangle 2"/>
          <p:cNvSpPr>
            <a:spLocks noGrp="1" noRot="1" noChangeAspect="1" noChangeArrowheads="1" noTextEdit="1"/>
          </p:cNvSpPr>
          <p:nvPr>
            <p:ph type="sldImg"/>
          </p:nvPr>
        </p:nvSpPr>
        <p:spPr>
          <a:ln/>
        </p:spPr>
      </p:sp>
      <p:sp>
        <p:nvSpPr>
          <p:cNvPr id="64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163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1614A87-DC8D-4701-B2DF-A1393E2E0FBC}" type="slidenum">
              <a:rPr lang="en-US" altLang="zh-CN" b="0">
                <a:solidFill>
                  <a:schemeClr val="tx1"/>
                </a:solidFill>
                <a:ea typeface="宋体" panose="02010600030101010101" pitchFamily="2" charset="-122"/>
              </a:rPr>
              <a:pPr/>
              <a:t>11</a:t>
            </a:fld>
            <a:endParaRPr lang="en-US" altLang="zh-CN" b="0">
              <a:solidFill>
                <a:schemeClr val="tx1"/>
              </a:solidFill>
              <a:ea typeface="宋体" panose="02010600030101010101" pitchFamily="2" charset="-122"/>
            </a:endParaRPr>
          </a:p>
        </p:txBody>
      </p:sp>
      <p:sp>
        <p:nvSpPr>
          <p:cNvPr id="645123" name="Rectangle 2"/>
          <p:cNvSpPr>
            <a:spLocks noGrp="1" noRot="1" noChangeAspect="1" noChangeArrowheads="1" noTextEdit="1"/>
          </p:cNvSpPr>
          <p:nvPr>
            <p:ph type="sldImg"/>
          </p:nvPr>
        </p:nvSpPr>
        <p:spPr>
          <a:ln/>
        </p:spPr>
      </p:sp>
      <p:sp>
        <p:nvSpPr>
          <p:cNvPr id="64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5749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4C920E3A-4662-4DAE-A4D8-EDE55EE9E911}" type="slidenum">
              <a:rPr lang="en-US" altLang="zh-CN" b="0">
                <a:solidFill>
                  <a:schemeClr val="tx1"/>
                </a:solidFill>
                <a:ea typeface="宋体" panose="02010600030101010101" pitchFamily="2" charset="-122"/>
              </a:rPr>
              <a:pPr/>
              <a:t>13</a:t>
            </a:fld>
            <a:endParaRPr lang="en-US" altLang="zh-CN" b="0">
              <a:solidFill>
                <a:schemeClr val="tx1"/>
              </a:solidFill>
              <a:ea typeface="宋体" panose="02010600030101010101" pitchFamily="2" charset="-122"/>
            </a:endParaRPr>
          </a:p>
        </p:txBody>
      </p:sp>
      <p:sp>
        <p:nvSpPr>
          <p:cNvPr id="647171" name="Rectangle 2"/>
          <p:cNvSpPr>
            <a:spLocks noGrp="1" noRot="1" noChangeAspect="1" noChangeArrowheads="1" noTextEdit="1"/>
          </p:cNvSpPr>
          <p:nvPr>
            <p:ph type="sldImg"/>
          </p:nvPr>
        </p:nvSpPr>
        <p:spPr>
          <a:ln/>
        </p:spPr>
      </p:sp>
      <p:sp>
        <p:nvSpPr>
          <p:cNvPr id="64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2925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DDA38A2E-7077-48BF-A9A3-A057AF43DC7C}" type="slidenum">
              <a:rPr lang="en-US" altLang="zh-CN" b="0">
                <a:solidFill>
                  <a:schemeClr val="tx1"/>
                </a:solidFill>
                <a:ea typeface="宋体" panose="02010600030101010101" pitchFamily="2" charset="-122"/>
              </a:rPr>
              <a:pPr/>
              <a:t>14</a:t>
            </a:fld>
            <a:endParaRPr lang="en-US" altLang="zh-CN" b="0">
              <a:solidFill>
                <a:schemeClr val="tx1"/>
              </a:solidFill>
              <a:ea typeface="宋体" panose="02010600030101010101" pitchFamily="2" charset="-122"/>
            </a:endParaRPr>
          </a:p>
        </p:txBody>
      </p:sp>
      <p:sp>
        <p:nvSpPr>
          <p:cNvPr id="648195" name="Rectangle 2"/>
          <p:cNvSpPr>
            <a:spLocks noGrp="1" noRot="1" noChangeAspect="1" noChangeArrowheads="1" noTextEdit="1"/>
          </p:cNvSpPr>
          <p:nvPr>
            <p:ph type="sldImg"/>
          </p:nvPr>
        </p:nvSpPr>
        <p:spPr>
          <a:ln/>
        </p:spPr>
      </p:sp>
      <p:sp>
        <p:nvSpPr>
          <p:cNvPr id="64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8318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37A3555-C3C1-4E9E-B664-295B47104EC4}" type="slidenum">
              <a:rPr lang="en-US" altLang="zh-CN" b="0">
                <a:solidFill>
                  <a:schemeClr val="tx1"/>
                </a:solidFill>
                <a:ea typeface="宋体" panose="02010600030101010101" pitchFamily="2" charset="-122"/>
              </a:rPr>
              <a:pPr/>
              <a:t>15</a:t>
            </a:fld>
            <a:endParaRPr lang="en-US" altLang="zh-CN" b="0">
              <a:solidFill>
                <a:schemeClr val="tx1"/>
              </a:solidFill>
              <a:ea typeface="宋体" panose="02010600030101010101" pitchFamily="2" charset="-122"/>
            </a:endParaRPr>
          </a:p>
        </p:txBody>
      </p:sp>
      <p:sp>
        <p:nvSpPr>
          <p:cNvPr id="649219" name="Rectangle 2"/>
          <p:cNvSpPr>
            <a:spLocks noGrp="1" noRot="1" noChangeAspect="1" noChangeArrowheads="1" noTextEdit="1"/>
          </p:cNvSpPr>
          <p:nvPr>
            <p:ph type="sldImg"/>
          </p:nvPr>
        </p:nvSpPr>
        <p:spPr>
          <a:ln/>
        </p:spPr>
      </p:sp>
      <p:sp>
        <p:nvSpPr>
          <p:cNvPr id="64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7664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2019/8/25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2019/8/25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tags" Target="../tags/tag67.xml"/><Relationship Id="rId3" Type="http://schemas.openxmlformats.org/officeDocument/2006/relationships/tags" Target="../tags/tag52.xml"/><Relationship Id="rId21" Type="http://schemas.openxmlformats.org/officeDocument/2006/relationships/audio" Target="../media/audio2.wav"/><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notesSlide" Target="../notesSlides/notesSlide6.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slideLayout" Target="../slideLayouts/slideLayout6.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8.xml"/><Relationship Id="rId4" Type="http://schemas.openxmlformats.org/officeDocument/2006/relationships/audio" Target="../media/audio2.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audio" Target="../media/audio2.wav"/><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1.xml"/><Relationship Id="rId7" Type="http://schemas.openxmlformats.org/officeDocument/2006/relationships/audio" Target="../media/audio2.wav"/><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15.xml"/><Relationship Id="rId5" Type="http://schemas.openxmlformats.org/officeDocument/2006/relationships/slideLayout" Target="../slideLayouts/slideLayout7.xml"/><Relationship Id="rId10" Type="http://schemas.openxmlformats.org/officeDocument/2006/relationships/image" Target="../media/image13.png"/><Relationship Id="rId4" Type="http://schemas.openxmlformats.org/officeDocument/2006/relationships/tags" Target="../tags/tag72.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audio" Target="../media/audio5.wav"/></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16.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audio" Target="../media/audio1.wav"/><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slideLayout" Target="../slideLayouts/slideLayout2.xml"/><Relationship Id="rId2" Type="http://schemas.openxmlformats.org/officeDocument/2006/relationships/tags" Target="../tags/tag29.xml"/><Relationship Id="rId16" Type="http://schemas.openxmlformats.org/officeDocument/2006/relationships/tags" Target="../tags/tag43.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2.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audio" Target="../media/audio4.wav"/></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1485901" y="292893"/>
            <a:ext cx="77597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逻辑运算真值表</a:t>
            </a:r>
          </a:p>
        </p:txBody>
      </p:sp>
      <p:grpSp>
        <p:nvGrpSpPr>
          <p:cNvPr id="2" name="Group 61"/>
          <p:cNvGrpSpPr>
            <a:grpSpLocks/>
          </p:cNvGrpSpPr>
          <p:nvPr/>
        </p:nvGrpSpPr>
        <p:grpSpPr bwMode="auto">
          <a:xfrm>
            <a:off x="3417888" y="914400"/>
            <a:ext cx="5867400" cy="2152650"/>
            <a:chOff x="1160" y="888"/>
            <a:chExt cx="3696" cy="1356"/>
          </a:xfrm>
        </p:grpSpPr>
        <p:grpSp>
          <p:nvGrpSpPr>
            <p:cNvPr id="143394" name="Group 9"/>
            <p:cNvGrpSpPr>
              <a:grpSpLocks/>
            </p:cNvGrpSpPr>
            <p:nvPr/>
          </p:nvGrpSpPr>
          <p:grpSpPr bwMode="auto">
            <a:xfrm>
              <a:off x="1160" y="900"/>
              <a:ext cx="3696" cy="1344"/>
              <a:chOff x="1032" y="2784"/>
              <a:chExt cx="3924" cy="1344"/>
            </a:xfrm>
          </p:grpSpPr>
          <p:sp>
            <p:nvSpPr>
              <p:cNvPr id="143414" name="Rectangle 10"/>
              <p:cNvSpPr>
                <a:spLocks noChangeArrowheads="1"/>
              </p:cNvSpPr>
              <p:nvPr/>
            </p:nvSpPr>
            <p:spPr bwMode="auto">
              <a:xfrm>
                <a:off x="1032" y="2784"/>
                <a:ext cx="3924" cy="1344"/>
              </a:xfrm>
              <a:prstGeom prst="rect">
                <a:avLst/>
              </a:prstGeom>
              <a:solidFill>
                <a:schemeClr val="bg1"/>
              </a:solidFill>
              <a:ln w="38100">
                <a:solidFill>
                  <a:srgbClr val="0000FF"/>
                </a:solidFill>
                <a:miter lim="800000"/>
                <a:headEnd/>
                <a:tailEnd/>
              </a:ln>
            </p:spPr>
            <p:txBody>
              <a:bodyPr wrap="none" lIns="90000" tIns="46800" rIns="90000" bIns="46800"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143415" name="Line 11"/>
              <p:cNvSpPr>
                <a:spLocks noChangeShapeType="1"/>
              </p:cNvSpPr>
              <p:nvPr/>
            </p:nvSpPr>
            <p:spPr bwMode="auto">
              <a:xfrm>
                <a:off x="1032" y="3036"/>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416" name="Line 12"/>
              <p:cNvSpPr>
                <a:spLocks noChangeShapeType="1"/>
              </p:cNvSpPr>
              <p:nvPr/>
            </p:nvSpPr>
            <p:spPr bwMode="auto">
              <a:xfrm>
                <a:off x="1032" y="3304"/>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417" name="Line 13"/>
              <p:cNvSpPr>
                <a:spLocks noChangeShapeType="1"/>
              </p:cNvSpPr>
              <p:nvPr/>
            </p:nvSpPr>
            <p:spPr bwMode="auto">
              <a:xfrm>
                <a:off x="1032" y="3572"/>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418" name="Line 14"/>
              <p:cNvSpPr>
                <a:spLocks noChangeShapeType="1"/>
              </p:cNvSpPr>
              <p:nvPr/>
            </p:nvSpPr>
            <p:spPr bwMode="auto">
              <a:xfrm>
                <a:off x="1032" y="3840"/>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3395" name="Line 15"/>
            <p:cNvSpPr>
              <a:spLocks noChangeShapeType="1"/>
            </p:cNvSpPr>
            <p:nvPr/>
          </p:nvSpPr>
          <p:spPr bwMode="auto">
            <a:xfrm>
              <a:off x="1772"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396" name="Line 16"/>
            <p:cNvSpPr>
              <a:spLocks noChangeShapeType="1"/>
            </p:cNvSpPr>
            <p:nvPr/>
          </p:nvSpPr>
          <p:spPr bwMode="auto">
            <a:xfrm>
              <a:off x="2387"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397" name="Line 17"/>
            <p:cNvSpPr>
              <a:spLocks noChangeShapeType="1"/>
            </p:cNvSpPr>
            <p:nvPr/>
          </p:nvSpPr>
          <p:spPr bwMode="auto">
            <a:xfrm>
              <a:off x="3002"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398" name="Line 18"/>
            <p:cNvSpPr>
              <a:spLocks noChangeShapeType="1"/>
            </p:cNvSpPr>
            <p:nvPr/>
          </p:nvSpPr>
          <p:spPr bwMode="auto">
            <a:xfrm>
              <a:off x="3617"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399" name="Line 19"/>
            <p:cNvSpPr>
              <a:spLocks noChangeShapeType="1"/>
            </p:cNvSpPr>
            <p:nvPr/>
          </p:nvSpPr>
          <p:spPr bwMode="auto">
            <a:xfrm>
              <a:off x="4232"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400" name="Text Box 20"/>
            <p:cNvSpPr txBox="1">
              <a:spLocks noChangeArrowheads="1"/>
            </p:cNvSpPr>
            <p:nvPr/>
          </p:nvSpPr>
          <p:spPr bwMode="auto">
            <a:xfrm>
              <a:off x="1379" y="895"/>
              <a:ext cx="20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b="0">
                  <a:solidFill>
                    <a:schemeClr val="tx1"/>
                  </a:solidFill>
                  <a:latin typeface="Arial" panose="020B0604020202020204" pitchFamily="34" charset="0"/>
                  <a:ea typeface="隶书" panose="02010509060101010101" pitchFamily="49" charset="-122"/>
                </a:rPr>
                <a:t>a</a:t>
              </a:r>
            </a:p>
          </p:txBody>
        </p:sp>
        <p:sp>
          <p:nvSpPr>
            <p:cNvPr id="143401" name="Text Box 21"/>
            <p:cNvSpPr txBox="1">
              <a:spLocks noChangeArrowheads="1"/>
            </p:cNvSpPr>
            <p:nvPr/>
          </p:nvSpPr>
          <p:spPr bwMode="auto">
            <a:xfrm>
              <a:off x="1986" y="895"/>
              <a:ext cx="20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b="0">
                  <a:solidFill>
                    <a:schemeClr val="tx1"/>
                  </a:solidFill>
                  <a:latin typeface="Arial" panose="020B0604020202020204" pitchFamily="34" charset="0"/>
                  <a:ea typeface="隶书" panose="02010509060101010101" pitchFamily="49" charset="-122"/>
                </a:rPr>
                <a:t>b</a:t>
              </a:r>
            </a:p>
          </p:txBody>
        </p:sp>
        <p:sp>
          <p:nvSpPr>
            <p:cNvPr id="143402" name="Text Box 22"/>
            <p:cNvSpPr txBox="1">
              <a:spLocks noChangeArrowheads="1"/>
            </p:cNvSpPr>
            <p:nvPr/>
          </p:nvSpPr>
          <p:spPr bwMode="auto">
            <a:xfrm>
              <a:off x="2593" y="895"/>
              <a:ext cx="24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b="0">
                  <a:solidFill>
                    <a:schemeClr val="tx1"/>
                  </a:solidFill>
                  <a:latin typeface="Arial" panose="020B0604020202020204" pitchFamily="34" charset="0"/>
                  <a:ea typeface="隶书" panose="02010509060101010101" pitchFamily="49" charset="-122"/>
                </a:rPr>
                <a:t>!a</a:t>
              </a:r>
            </a:p>
          </p:txBody>
        </p:sp>
        <p:sp>
          <p:nvSpPr>
            <p:cNvPr id="143403" name="Text Box 23"/>
            <p:cNvSpPr txBox="1">
              <a:spLocks noChangeArrowheads="1"/>
            </p:cNvSpPr>
            <p:nvPr/>
          </p:nvSpPr>
          <p:spPr bwMode="auto">
            <a:xfrm>
              <a:off x="3200" y="895"/>
              <a:ext cx="24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b="0">
                  <a:solidFill>
                    <a:schemeClr val="tx1"/>
                  </a:solidFill>
                  <a:latin typeface="Arial" panose="020B0604020202020204" pitchFamily="34" charset="0"/>
                  <a:ea typeface="隶书" panose="02010509060101010101" pitchFamily="49" charset="-122"/>
                </a:rPr>
                <a:t>!b</a:t>
              </a:r>
            </a:p>
          </p:txBody>
        </p:sp>
        <p:sp>
          <p:nvSpPr>
            <p:cNvPr id="143404" name="Text Box 24"/>
            <p:cNvSpPr txBox="1">
              <a:spLocks noChangeArrowheads="1"/>
            </p:cNvSpPr>
            <p:nvPr/>
          </p:nvSpPr>
          <p:spPr bwMode="auto">
            <a:xfrm>
              <a:off x="3711" y="895"/>
              <a:ext cx="51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b="0">
                  <a:solidFill>
                    <a:schemeClr val="tx1"/>
                  </a:solidFill>
                  <a:latin typeface="Arial" panose="020B0604020202020204" pitchFamily="34" charset="0"/>
                  <a:ea typeface="隶书" panose="02010509060101010101" pitchFamily="49" charset="-122"/>
                </a:rPr>
                <a:t>a&amp;&amp;b</a:t>
              </a:r>
            </a:p>
          </p:txBody>
        </p:sp>
        <p:sp>
          <p:nvSpPr>
            <p:cNvPr id="143405" name="Text Box 25"/>
            <p:cNvSpPr txBox="1">
              <a:spLocks noChangeArrowheads="1"/>
            </p:cNvSpPr>
            <p:nvPr/>
          </p:nvSpPr>
          <p:spPr bwMode="auto">
            <a:xfrm>
              <a:off x="4355" y="907"/>
              <a:ext cx="37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b="0">
                  <a:solidFill>
                    <a:schemeClr val="tx1"/>
                  </a:solidFill>
                  <a:latin typeface="Arial" panose="020B0604020202020204" pitchFamily="34" charset="0"/>
                  <a:ea typeface="隶书" panose="02010509060101010101" pitchFamily="49" charset="-122"/>
                </a:rPr>
                <a:t>a||b</a:t>
              </a:r>
            </a:p>
          </p:txBody>
        </p:sp>
        <p:sp>
          <p:nvSpPr>
            <p:cNvPr id="143406" name="Text Box 26"/>
            <p:cNvSpPr txBox="1">
              <a:spLocks noChangeArrowheads="1"/>
            </p:cNvSpPr>
            <p:nvPr/>
          </p:nvSpPr>
          <p:spPr bwMode="auto">
            <a:xfrm>
              <a:off x="1319" y="1114"/>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真</a:t>
              </a:r>
            </a:p>
          </p:txBody>
        </p:sp>
        <p:sp>
          <p:nvSpPr>
            <p:cNvPr id="143407" name="Text Box 27"/>
            <p:cNvSpPr txBox="1">
              <a:spLocks noChangeArrowheads="1"/>
            </p:cNvSpPr>
            <p:nvPr/>
          </p:nvSpPr>
          <p:spPr bwMode="auto">
            <a:xfrm>
              <a:off x="1931" y="139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假</a:t>
              </a:r>
            </a:p>
          </p:txBody>
        </p:sp>
        <p:sp>
          <p:nvSpPr>
            <p:cNvPr id="143408" name="Text Box 28"/>
            <p:cNvSpPr txBox="1">
              <a:spLocks noChangeArrowheads="1"/>
            </p:cNvSpPr>
            <p:nvPr/>
          </p:nvSpPr>
          <p:spPr bwMode="auto">
            <a:xfrm>
              <a:off x="1931" y="1114"/>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真</a:t>
              </a:r>
            </a:p>
          </p:txBody>
        </p:sp>
        <p:sp>
          <p:nvSpPr>
            <p:cNvPr id="143409" name="Text Box 29"/>
            <p:cNvSpPr txBox="1">
              <a:spLocks noChangeArrowheads="1"/>
            </p:cNvSpPr>
            <p:nvPr/>
          </p:nvSpPr>
          <p:spPr bwMode="auto">
            <a:xfrm>
              <a:off x="1331" y="169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假</a:t>
              </a:r>
            </a:p>
          </p:txBody>
        </p:sp>
        <p:sp>
          <p:nvSpPr>
            <p:cNvPr id="143410" name="Text Box 30"/>
            <p:cNvSpPr txBox="1">
              <a:spLocks noChangeArrowheads="1"/>
            </p:cNvSpPr>
            <p:nvPr/>
          </p:nvSpPr>
          <p:spPr bwMode="auto">
            <a:xfrm>
              <a:off x="1931" y="193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假</a:t>
              </a:r>
            </a:p>
          </p:txBody>
        </p:sp>
        <p:sp>
          <p:nvSpPr>
            <p:cNvPr id="143411" name="Text Box 31"/>
            <p:cNvSpPr txBox="1">
              <a:spLocks noChangeArrowheads="1"/>
            </p:cNvSpPr>
            <p:nvPr/>
          </p:nvSpPr>
          <p:spPr bwMode="auto">
            <a:xfrm>
              <a:off x="1319" y="193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假</a:t>
              </a:r>
            </a:p>
          </p:txBody>
        </p:sp>
        <p:sp>
          <p:nvSpPr>
            <p:cNvPr id="143412" name="Text Box 32"/>
            <p:cNvSpPr txBox="1">
              <a:spLocks noChangeArrowheads="1"/>
            </p:cNvSpPr>
            <p:nvPr/>
          </p:nvSpPr>
          <p:spPr bwMode="auto">
            <a:xfrm>
              <a:off x="1319" y="139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真</a:t>
              </a:r>
            </a:p>
          </p:txBody>
        </p:sp>
        <p:sp>
          <p:nvSpPr>
            <p:cNvPr id="143413" name="Text Box 33"/>
            <p:cNvSpPr txBox="1">
              <a:spLocks noChangeArrowheads="1"/>
            </p:cNvSpPr>
            <p:nvPr/>
          </p:nvSpPr>
          <p:spPr bwMode="auto">
            <a:xfrm>
              <a:off x="1943" y="1690"/>
              <a:ext cx="27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chemeClr val="tx1"/>
                  </a:solidFill>
                  <a:latin typeface="Arial" panose="020B0604020202020204" pitchFamily="34" charset="0"/>
                  <a:ea typeface="隶书" panose="02010509060101010101" pitchFamily="49" charset="-122"/>
                </a:rPr>
                <a:t>真</a:t>
              </a:r>
            </a:p>
          </p:txBody>
        </p:sp>
      </p:grpSp>
      <p:grpSp>
        <p:nvGrpSpPr>
          <p:cNvPr id="4" name="Group 34"/>
          <p:cNvGrpSpPr>
            <a:grpSpLocks/>
          </p:cNvGrpSpPr>
          <p:nvPr/>
        </p:nvGrpSpPr>
        <p:grpSpPr bwMode="auto">
          <a:xfrm>
            <a:off x="7556500" y="1273176"/>
            <a:ext cx="457200" cy="1697038"/>
            <a:chOff x="3711" y="1510"/>
            <a:chExt cx="288" cy="1069"/>
          </a:xfrm>
        </p:grpSpPr>
        <p:sp>
          <p:nvSpPr>
            <p:cNvPr id="143390" name="Text Box 35"/>
            <p:cNvSpPr txBox="1">
              <a:spLocks noChangeArrowheads="1"/>
            </p:cNvSpPr>
            <p:nvPr/>
          </p:nvSpPr>
          <p:spPr bwMode="auto">
            <a:xfrm>
              <a:off x="3711" y="151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00FF"/>
                  </a:solidFill>
                  <a:latin typeface="Arial" panose="020B0604020202020204" pitchFamily="34" charset="0"/>
                  <a:ea typeface="隶书" panose="02010509060101010101" pitchFamily="49" charset="-122"/>
                </a:rPr>
                <a:t>真</a:t>
              </a:r>
            </a:p>
          </p:txBody>
        </p:sp>
        <p:sp>
          <p:nvSpPr>
            <p:cNvPr id="143391" name="Text Box 36"/>
            <p:cNvSpPr txBox="1">
              <a:spLocks noChangeArrowheads="1"/>
            </p:cNvSpPr>
            <p:nvPr/>
          </p:nvSpPr>
          <p:spPr bwMode="auto">
            <a:xfrm>
              <a:off x="3711" y="232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00FF"/>
                  </a:solidFill>
                  <a:latin typeface="Arial" panose="020B0604020202020204" pitchFamily="34" charset="0"/>
                  <a:ea typeface="隶书" panose="02010509060101010101" pitchFamily="49" charset="-122"/>
                </a:rPr>
                <a:t>假</a:t>
              </a:r>
            </a:p>
          </p:txBody>
        </p:sp>
        <p:sp>
          <p:nvSpPr>
            <p:cNvPr id="143392" name="Text Box 37"/>
            <p:cNvSpPr txBox="1">
              <a:spLocks noChangeArrowheads="1"/>
            </p:cNvSpPr>
            <p:nvPr/>
          </p:nvSpPr>
          <p:spPr bwMode="auto">
            <a:xfrm>
              <a:off x="3711" y="17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dirty="0">
                  <a:solidFill>
                    <a:srgbClr val="0000FF"/>
                  </a:solidFill>
                  <a:latin typeface="Arial" panose="020B0604020202020204" pitchFamily="34" charset="0"/>
                  <a:ea typeface="隶书" panose="02010509060101010101" pitchFamily="49" charset="-122"/>
                </a:rPr>
                <a:t>假</a:t>
              </a:r>
            </a:p>
          </p:txBody>
        </p:sp>
        <p:sp>
          <p:nvSpPr>
            <p:cNvPr id="143393" name="Text Box 38"/>
            <p:cNvSpPr txBox="1">
              <a:spLocks noChangeArrowheads="1"/>
            </p:cNvSpPr>
            <p:nvPr/>
          </p:nvSpPr>
          <p:spPr bwMode="auto">
            <a:xfrm>
              <a:off x="3723" y="20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00FF"/>
                  </a:solidFill>
                  <a:latin typeface="Arial" panose="020B0604020202020204" pitchFamily="34" charset="0"/>
                  <a:ea typeface="隶书" panose="02010509060101010101" pitchFamily="49" charset="-122"/>
                </a:rPr>
                <a:t>假</a:t>
              </a:r>
            </a:p>
          </p:txBody>
        </p:sp>
      </p:grpSp>
      <p:grpSp>
        <p:nvGrpSpPr>
          <p:cNvPr id="5" name="Group 39"/>
          <p:cNvGrpSpPr>
            <a:grpSpLocks/>
          </p:cNvGrpSpPr>
          <p:nvPr/>
        </p:nvGrpSpPr>
        <p:grpSpPr bwMode="auto">
          <a:xfrm>
            <a:off x="5641975" y="1273176"/>
            <a:ext cx="457200" cy="1697038"/>
            <a:chOff x="2505" y="1510"/>
            <a:chExt cx="288" cy="1069"/>
          </a:xfrm>
        </p:grpSpPr>
        <p:sp>
          <p:nvSpPr>
            <p:cNvPr id="143386" name="Text Box 40"/>
            <p:cNvSpPr txBox="1">
              <a:spLocks noChangeArrowheads="1"/>
            </p:cNvSpPr>
            <p:nvPr/>
          </p:nvSpPr>
          <p:spPr bwMode="auto">
            <a:xfrm>
              <a:off x="2505" y="151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假</a:t>
              </a:r>
            </a:p>
          </p:txBody>
        </p:sp>
        <p:sp>
          <p:nvSpPr>
            <p:cNvPr id="143387" name="Text Box 41"/>
            <p:cNvSpPr txBox="1">
              <a:spLocks noChangeArrowheads="1"/>
            </p:cNvSpPr>
            <p:nvPr/>
          </p:nvSpPr>
          <p:spPr bwMode="auto">
            <a:xfrm>
              <a:off x="2505" y="17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假</a:t>
              </a:r>
            </a:p>
          </p:txBody>
        </p:sp>
        <p:sp>
          <p:nvSpPr>
            <p:cNvPr id="143388" name="Text Box 42"/>
            <p:cNvSpPr txBox="1">
              <a:spLocks noChangeArrowheads="1"/>
            </p:cNvSpPr>
            <p:nvPr/>
          </p:nvSpPr>
          <p:spPr bwMode="auto">
            <a:xfrm>
              <a:off x="2505" y="232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真</a:t>
              </a:r>
            </a:p>
          </p:txBody>
        </p:sp>
        <p:sp>
          <p:nvSpPr>
            <p:cNvPr id="143389" name="Text Box 43"/>
            <p:cNvSpPr txBox="1">
              <a:spLocks noChangeArrowheads="1"/>
            </p:cNvSpPr>
            <p:nvPr/>
          </p:nvSpPr>
          <p:spPr bwMode="auto">
            <a:xfrm>
              <a:off x="2517" y="20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真</a:t>
              </a:r>
            </a:p>
          </p:txBody>
        </p:sp>
      </p:grpSp>
      <p:grpSp>
        <p:nvGrpSpPr>
          <p:cNvPr id="6" name="Group 44"/>
          <p:cNvGrpSpPr>
            <a:grpSpLocks/>
          </p:cNvGrpSpPr>
          <p:nvPr/>
        </p:nvGrpSpPr>
        <p:grpSpPr bwMode="auto">
          <a:xfrm>
            <a:off x="6575425" y="1273176"/>
            <a:ext cx="457200" cy="1697038"/>
            <a:chOff x="3093" y="1510"/>
            <a:chExt cx="288" cy="1069"/>
          </a:xfrm>
        </p:grpSpPr>
        <p:sp>
          <p:nvSpPr>
            <p:cNvPr id="143382" name="Text Box 45"/>
            <p:cNvSpPr txBox="1">
              <a:spLocks noChangeArrowheads="1"/>
            </p:cNvSpPr>
            <p:nvPr/>
          </p:nvSpPr>
          <p:spPr bwMode="auto">
            <a:xfrm>
              <a:off x="3093" y="151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假</a:t>
              </a:r>
            </a:p>
          </p:txBody>
        </p:sp>
        <p:sp>
          <p:nvSpPr>
            <p:cNvPr id="143383" name="Text Box 46"/>
            <p:cNvSpPr txBox="1">
              <a:spLocks noChangeArrowheads="1"/>
            </p:cNvSpPr>
            <p:nvPr/>
          </p:nvSpPr>
          <p:spPr bwMode="auto">
            <a:xfrm>
              <a:off x="3105" y="20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假</a:t>
              </a:r>
            </a:p>
          </p:txBody>
        </p:sp>
        <p:sp>
          <p:nvSpPr>
            <p:cNvPr id="143384" name="Text Box 47"/>
            <p:cNvSpPr txBox="1">
              <a:spLocks noChangeArrowheads="1"/>
            </p:cNvSpPr>
            <p:nvPr/>
          </p:nvSpPr>
          <p:spPr bwMode="auto">
            <a:xfrm>
              <a:off x="3093" y="232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真</a:t>
              </a:r>
            </a:p>
          </p:txBody>
        </p:sp>
        <p:sp>
          <p:nvSpPr>
            <p:cNvPr id="143385" name="Text Box 48"/>
            <p:cNvSpPr txBox="1">
              <a:spLocks noChangeArrowheads="1"/>
            </p:cNvSpPr>
            <p:nvPr/>
          </p:nvSpPr>
          <p:spPr bwMode="auto">
            <a:xfrm>
              <a:off x="3093" y="17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009900"/>
                  </a:solidFill>
                  <a:latin typeface="Arial" panose="020B0604020202020204" pitchFamily="34" charset="0"/>
                  <a:ea typeface="隶书" panose="02010509060101010101" pitchFamily="49" charset="-122"/>
                </a:rPr>
                <a:t>真</a:t>
              </a:r>
            </a:p>
          </p:txBody>
        </p:sp>
      </p:grpSp>
      <p:grpSp>
        <p:nvGrpSpPr>
          <p:cNvPr id="7" name="Group 49"/>
          <p:cNvGrpSpPr>
            <a:grpSpLocks/>
          </p:cNvGrpSpPr>
          <p:nvPr/>
        </p:nvGrpSpPr>
        <p:grpSpPr bwMode="auto">
          <a:xfrm>
            <a:off x="8499475" y="1273176"/>
            <a:ext cx="457200" cy="1697038"/>
            <a:chOff x="4305" y="1510"/>
            <a:chExt cx="288" cy="1069"/>
          </a:xfrm>
        </p:grpSpPr>
        <p:sp>
          <p:nvSpPr>
            <p:cNvPr id="143378" name="Text Box 50"/>
            <p:cNvSpPr txBox="1">
              <a:spLocks noChangeArrowheads="1"/>
            </p:cNvSpPr>
            <p:nvPr/>
          </p:nvSpPr>
          <p:spPr bwMode="auto">
            <a:xfrm>
              <a:off x="4305" y="1510"/>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FF0000"/>
                  </a:solidFill>
                  <a:latin typeface="Arial" panose="020B0604020202020204" pitchFamily="34" charset="0"/>
                  <a:ea typeface="隶书" panose="02010509060101010101" pitchFamily="49" charset="-122"/>
                </a:rPr>
                <a:t>真</a:t>
              </a:r>
            </a:p>
          </p:txBody>
        </p:sp>
        <p:sp>
          <p:nvSpPr>
            <p:cNvPr id="143379" name="Text Box 51"/>
            <p:cNvSpPr txBox="1">
              <a:spLocks noChangeArrowheads="1"/>
            </p:cNvSpPr>
            <p:nvPr/>
          </p:nvSpPr>
          <p:spPr bwMode="auto">
            <a:xfrm>
              <a:off x="4305" y="232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FF0000"/>
                  </a:solidFill>
                  <a:latin typeface="Arial" panose="020B0604020202020204" pitchFamily="34" charset="0"/>
                  <a:ea typeface="隶书" panose="02010509060101010101" pitchFamily="49" charset="-122"/>
                </a:rPr>
                <a:t>假</a:t>
              </a:r>
            </a:p>
          </p:txBody>
        </p:sp>
        <p:sp>
          <p:nvSpPr>
            <p:cNvPr id="143380" name="Text Box 52"/>
            <p:cNvSpPr txBox="1">
              <a:spLocks noChangeArrowheads="1"/>
            </p:cNvSpPr>
            <p:nvPr/>
          </p:nvSpPr>
          <p:spPr bwMode="auto">
            <a:xfrm>
              <a:off x="4305" y="17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FF0000"/>
                  </a:solidFill>
                  <a:latin typeface="Arial" panose="020B0604020202020204" pitchFamily="34" charset="0"/>
                  <a:ea typeface="隶书" panose="02010509060101010101" pitchFamily="49" charset="-122"/>
                </a:rPr>
                <a:t>真</a:t>
              </a:r>
            </a:p>
          </p:txBody>
        </p:sp>
        <p:sp>
          <p:nvSpPr>
            <p:cNvPr id="143381" name="Text Box 53"/>
            <p:cNvSpPr txBox="1">
              <a:spLocks noChangeArrowheads="1"/>
            </p:cNvSpPr>
            <p:nvPr/>
          </p:nvSpPr>
          <p:spPr bwMode="auto">
            <a:xfrm>
              <a:off x="4317" y="2086"/>
              <a:ext cx="27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b="0">
                  <a:solidFill>
                    <a:srgbClr val="FF0000"/>
                  </a:solidFill>
                  <a:latin typeface="Arial" panose="020B0604020202020204" pitchFamily="34" charset="0"/>
                  <a:ea typeface="隶书" panose="02010509060101010101" pitchFamily="49" charset="-122"/>
                </a:rPr>
                <a:t>真</a:t>
              </a:r>
            </a:p>
          </p:txBody>
        </p:sp>
      </p:grpSp>
      <p:sp>
        <p:nvSpPr>
          <p:cNvPr id="274488" name="Text Box 56"/>
          <p:cNvSpPr txBox="1">
            <a:spLocks noChangeArrowheads="1"/>
          </p:cNvSpPr>
          <p:nvPr/>
        </p:nvSpPr>
        <p:spPr bwMode="auto">
          <a:xfrm>
            <a:off x="4040189" y="4902201"/>
            <a:ext cx="5457825" cy="1590675"/>
          </a:xfrm>
          <a:prstGeom prst="rect">
            <a:avLst/>
          </a:prstGeom>
          <a:solidFill>
            <a:schemeClr val="bg1"/>
          </a:solidFill>
          <a:ln w="38100">
            <a:solidFill>
              <a:srgbClr val="0000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a:spcBef>
                <a:spcPct val="0"/>
              </a:spcBef>
            </a:pPr>
            <a:r>
              <a:rPr lang="zh-CN" altLang="en-US" sz="2400">
                <a:solidFill>
                  <a:schemeClr val="tx1"/>
                </a:solidFill>
                <a:ea typeface="宋体" panose="02010600030101010101" pitchFamily="2" charset="-122"/>
              </a:rPr>
              <a:t>例：优先次序</a:t>
            </a:r>
          </a:p>
          <a:p>
            <a:pPr lvl="1">
              <a:spcBef>
                <a:spcPct val="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a:t>
            </a:r>
            <a:r>
              <a:rPr lang="en-US" altLang="zh-CN" sz="2400">
                <a:solidFill>
                  <a:schemeClr val="tx1"/>
                </a:solidFill>
                <a:ea typeface="宋体" panose="02010600030101010101" pitchFamily="2" charset="-122"/>
                <a:sym typeface="Symbol" panose="05050102010706020507" pitchFamily="18" charset="2"/>
              </a:rPr>
              <a:t>a&gt;b)&amp;&amp;(x&gt;y)</a:t>
            </a:r>
            <a:endParaRPr lang="en-US" altLang="zh-CN" sz="2400">
              <a:solidFill>
                <a:schemeClr val="tx1"/>
              </a:solidFill>
              <a:ea typeface="宋体" panose="02010600030101010101" pitchFamily="2" charset="-122"/>
            </a:endParaRPr>
          </a:p>
          <a:p>
            <a:pPr lvl="1">
              <a:spcBef>
                <a:spcPct val="0"/>
              </a:spcBef>
            </a:pPr>
            <a:r>
              <a:rPr lang="en-US" altLang="zh-CN" sz="2400">
                <a:solidFill>
                  <a:schemeClr val="tx1"/>
                </a:solidFill>
                <a:ea typeface="宋体" panose="02010600030101010101" pitchFamily="2" charset="-122"/>
              </a:rPr>
              <a:t>   (a==b)||(x==y)</a:t>
            </a:r>
            <a:endParaRPr lang="en-US" altLang="zh-CN" sz="2400">
              <a:solidFill>
                <a:srgbClr val="0000FF"/>
              </a:solidFill>
              <a:ea typeface="宋体" panose="02010600030101010101" pitchFamily="2" charset="-122"/>
            </a:endParaRPr>
          </a:p>
          <a:p>
            <a:pPr>
              <a:spcBef>
                <a:spcPct val="0"/>
              </a:spcBef>
            </a:pPr>
            <a:r>
              <a:rPr lang="en-US" altLang="zh-CN" sz="2400">
                <a:solidFill>
                  <a:schemeClr val="tx1"/>
                </a:solidFill>
                <a:ea typeface="宋体" panose="02010600030101010101" pitchFamily="2" charset="-122"/>
              </a:rPr>
              <a:t>         (!a)||(a&gt;b)</a:t>
            </a:r>
          </a:p>
        </p:txBody>
      </p:sp>
      <p:sp>
        <p:nvSpPr>
          <p:cNvPr id="274490" name="Text Box 58"/>
          <p:cNvSpPr txBox="1">
            <a:spLocks noChangeArrowheads="1"/>
          </p:cNvSpPr>
          <p:nvPr/>
        </p:nvSpPr>
        <p:spPr bwMode="auto">
          <a:xfrm>
            <a:off x="6835775" y="5295900"/>
            <a:ext cx="261992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a:t>
            </a:r>
            <a:r>
              <a:rPr lang="zh-CN" altLang="en-US" sz="2400">
                <a:solidFill>
                  <a:srgbClr val="0000FF"/>
                </a:solidFill>
                <a:ea typeface="宋体" panose="02010600030101010101" pitchFamily="2" charset="-122"/>
              </a:rPr>
              <a:t>写成  </a:t>
            </a:r>
            <a:r>
              <a:rPr lang="en-US" altLang="zh-CN" sz="2400">
                <a:solidFill>
                  <a:srgbClr val="0000FF"/>
                </a:solidFill>
                <a:ea typeface="宋体" panose="02010600030101010101" pitchFamily="2" charset="-122"/>
              </a:rPr>
              <a:t>a&gt;b&amp;&amp;x&gt;y</a:t>
            </a:r>
          </a:p>
        </p:txBody>
      </p:sp>
      <p:sp>
        <p:nvSpPr>
          <p:cNvPr id="274491" name="Text Box 59"/>
          <p:cNvSpPr txBox="1">
            <a:spLocks noChangeArrowheads="1"/>
          </p:cNvSpPr>
          <p:nvPr/>
        </p:nvSpPr>
        <p:spPr bwMode="auto">
          <a:xfrm>
            <a:off x="6835775" y="5689600"/>
            <a:ext cx="251412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a:t>
            </a:r>
            <a:r>
              <a:rPr lang="zh-CN" altLang="en-US" sz="2400">
                <a:solidFill>
                  <a:srgbClr val="0000FF"/>
                </a:solidFill>
                <a:ea typeface="宋体" panose="02010600030101010101" pitchFamily="2" charset="-122"/>
              </a:rPr>
              <a:t>写成 </a:t>
            </a:r>
            <a:r>
              <a:rPr lang="en-US" altLang="zh-CN" sz="2400">
                <a:solidFill>
                  <a:srgbClr val="0000FF"/>
                </a:solidFill>
                <a:ea typeface="宋体" panose="02010600030101010101" pitchFamily="2" charset="-122"/>
              </a:rPr>
              <a:t>a==b||x==y</a:t>
            </a:r>
          </a:p>
        </p:txBody>
      </p:sp>
      <p:sp>
        <p:nvSpPr>
          <p:cNvPr id="274492" name="Text Box 60"/>
          <p:cNvSpPr txBox="1">
            <a:spLocks noChangeArrowheads="1"/>
          </p:cNvSpPr>
          <p:nvPr/>
        </p:nvSpPr>
        <p:spPr bwMode="auto">
          <a:xfrm>
            <a:off x="6835776" y="6032500"/>
            <a:ext cx="193864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a:t>
            </a:r>
            <a:r>
              <a:rPr lang="zh-CN" altLang="en-US" sz="2400">
                <a:solidFill>
                  <a:srgbClr val="0000FF"/>
                </a:solidFill>
                <a:ea typeface="宋体" panose="02010600030101010101" pitchFamily="2" charset="-122"/>
              </a:rPr>
              <a:t>写成 </a:t>
            </a:r>
            <a:r>
              <a:rPr lang="en-US" altLang="zh-CN" sz="2400">
                <a:solidFill>
                  <a:srgbClr val="0000FF"/>
                </a:solidFill>
                <a:ea typeface="宋体" panose="02010600030101010101" pitchFamily="2" charset="-122"/>
              </a:rPr>
              <a:t>!a||a&gt;b</a:t>
            </a:r>
          </a:p>
        </p:txBody>
      </p:sp>
      <p:sp>
        <p:nvSpPr>
          <p:cNvPr id="274494" name="Rectangle 62"/>
          <p:cNvSpPr>
            <a:spLocks noChangeArrowheads="1"/>
          </p:cNvSpPr>
          <p:nvPr/>
        </p:nvSpPr>
        <p:spPr bwMode="auto">
          <a:xfrm>
            <a:off x="2152650" y="3163888"/>
            <a:ext cx="77597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latin typeface="楷体_GB2312" pitchFamily="49" charset="-122"/>
              </a:rPr>
              <a:t>逻辑运算符的优先次序</a:t>
            </a:r>
          </a:p>
          <a:p>
            <a:pPr lvl="4" eaLnBrk="1" hangingPunct="1">
              <a:spcBef>
                <a:spcPct val="20000"/>
              </a:spcBef>
              <a:buClr>
                <a:srgbClr val="FF00FF"/>
              </a:buClr>
              <a:buFont typeface="Wingdings" panose="05000000000000000000" pitchFamily="2" charset="2"/>
              <a:buNone/>
            </a:pP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非</a:t>
            </a:r>
            <a:r>
              <a:rPr lang="en-US" altLang="zh-CN" sz="2400" dirty="0">
                <a:solidFill>
                  <a:schemeClr val="tx1"/>
                </a:solidFill>
                <a:latin typeface="宋体" panose="02010600030101010101" pitchFamily="2" charset="-122"/>
                <a:ea typeface="宋体" panose="02010600030101010101" pitchFamily="2" charset="-122"/>
              </a:rPr>
              <a:t>) ,  &amp;&amp;(</a:t>
            </a:r>
            <a:r>
              <a:rPr lang="zh-CN" altLang="en-US" sz="2400" dirty="0">
                <a:solidFill>
                  <a:schemeClr val="tx1"/>
                </a:solidFill>
                <a:latin typeface="宋体" panose="02010600030101010101" pitchFamily="2" charset="-122"/>
                <a:ea typeface="宋体" panose="02010600030101010101" pitchFamily="2" charset="-122"/>
              </a:rPr>
              <a:t>与</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或</a:t>
            </a:r>
            <a:r>
              <a:rPr lang="en-US" altLang="zh-CN" sz="2400" dirty="0">
                <a:solidFill>
                  <a:schemeClr val="tx1"/>
                </a:solidFill>
                <a:latin typeface="宋体" panose="02010600030101010101" pitchFamily="2" charset="-122"/>
                <a:ea typeface="宋体" panose="02010600030101010101" pitchFamily="2" charset="-122"/>
              </a:rPr>
              <a:t>)</a:t>
            </a:r>
          </a:p>
          <a:p>
            <a:pPr lvl="3" eaLnBrk="1" hangingPunct="1">
              <a:spcBef>
                <a:spcPct val="20000"/>
              </a:spcBef>
              <a:buClr>
                <a:srgbClr val="FFCC00"/>
              </a:buClr>
              <a:buFont typeface="Wingdings" panose="05000000000000000000" pitchFamily="2" charset="2"/>
              <a:buNone/>
            </a:pPr>
            <a:r>
              <a:rPr lang="zh-CN" altLang="en-US" sz="2000" dirty="0">
                <a:solidFill>
                  <a:schemeClr val="tx1"/>
                </a:solidFill>
                <a:latin typeface="宋体" panose="02010600030101010101" pitchFamily="2" charset="-122"/>
                <a:ea typeface="宋体" panose="02010600030101010101" pitchFamily="2" charset="-122"/>
              </a:rPr>
              <a:t>优先次序：高</a:t>
            </a:r>
            <a:r>
              <a:rPr lang="zh-CN" altLang="en-US" sz="2000" dirty="0">
                <a:solidFill>
                  <a:srgbClr val="33CC33"/>
                </a:solidFill>
                <a:latin typeface="宋体" panose="02010600030101010101" pitchFamily="2" charset="-122"/>
                <a:ea typeface="宋体" panose="02010600030101010101" pitchFamily="2" charset="-122"/>
              </a:rPr>
              <a:t>（</a:t>
            </a:r>
            <a:r>
              <a:rPr lang="en-US" altLang="zh-CN" sz="2000" dirty="0">
                <a:solidFill>
                  <a:srgbClr val="33CC33"/>
                </a:solidFill>
                <a:latin typeface="宋体" panose="02010600030101010101" pitchFamily="2" charset="-122"/>
                <a:ea typeface="宋体" panose="02010600030101010101" pitchFamily="2" charset="-122"/>
              </a:rPr>
              <a:t>2</a:t>
            </a:r>
            <a:r>
              <a:rPr lang="zh-CN" altLang="en-US" sz="2000" dirty="0">
                <a:solidFill>
                  <a:srgbClr val="33CC33"/>
                </a:solidFill>
                <a:latin typeface="宋体" panose="02010600030101010101" pitchFamily="2" charset="-122"/>
                <a:ea typeface="宋体" panose="02010600030101010101" pitchFamily="2" charset="-122"/>
              </a:rPr>
              <a:t>）     （</a:t>
            </a:r>
            <a:r>
              <a:rPr lang="en-US" altLang="zh-CN" sz="2000" dirty="0">
                <a:solidFill>
                  <a:srgbClr val="33CC33"/>
                </a:solidFill>
                <a:latin typeface="宋体" panose="02010600030101010101" pitchFamily="2" charset="-122"/>
                <a:ea typeface="宋体" panose="02010600030101010101" pitchFamily="2" charset="-122"/>
              </a:rPr>
              <a:t>11</a:t>
            </a:r>
            <a:r>
              <a:rPr lang="zh-CN" altLang="en-US" sz="2000" dirty="0">
                <a:solidFill>
                  <a:srgbClr val="33CC33"/>
                </a:solidFill>
                <a:latin typeface="宋体" panose="02010600030101010101" pitchFamily="2" charset="-122"/>
                <a:ea typeface="宋体" panose="02010600030101010101" pitchFamily="2" charset="-122"/>
              </a:rPr>
              <a:t>）      （</a:t>
            </a:r>
            <a:r>
              <a:rPr lang="en-US" altLang="zh-CN" sz="2000" dirty="0">
                <a:solidFill>
                  <a:srgbClr val="33CC33"/>
                </a:solidFill>
                <a:latin typeface="宋体" panose="02010600030101010101" pitchFamily="2" charset="-122"/>
                <a:ea typeface="宋体" panose="02010600030101010101" pitchFamily="2" charset="-122"/>
              </a:rPr>
              <a:t>12</a:t>
            </a:r>
            <a:r>
              <a:rPr lang="zh-CN" altLang="en-US" sz="2000" dirty="0">
                <a:solidFill>
                  <a:srgbClr val="33CC33"/>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低</a:t>
            </a:r>
          </a:p>
          <a:p>
            <a:pPr lvl="3" eaLnBrk="1" hangingPunct="1">
              <a:spcBef>
                <a:spcPct val="20000"/>
              </a:spcBef>
              <a:buClr>
                <a:srgbClr val="FFCC00"/>
              </a:buClr>
              <a:buFont typeface="Wingdings" panose="05000000000000000000" pitchFamily="2" charset="2"/>
              <a:buNone/>
            </a:pPr>
            <a:r>
              <a:rPr lang="zh-CN" altLang="en-US" sz="2000" dirty="0">
                <a:solidFill>
                  <a:schemeClr val="tx1"/>
                </a:solidFill>
                <a:latin typeface="宋体" panose="02010600030101010101" pitchFamily="2" charset="-122"/>
                <a:ea typeface="宋体" panose="02010600030101010101" pitchFamily="2" charset="-122"/>
              </a:rPr>
              <a:t>结合方向：</a:t>
            </a:r>
            <a:r>
              <a:rPr lang="zh-CN" altLang="en-US" sz="2000" b="0" dirty="0">
                <a:solidFill>
                  <a:srgbClr val="FF0000"/>
                </a:solidFill>
                <a:ea typeface="宋体" panose="02010600030101010101" pitchFamily="2" charset="-122"/>
              </a:rPr>
              <a:t>从右向左      </a:t>
            </a:r>
            <a:r>
              <a:rPr lang="zh-CN" altLang="en-US" sz="2000" b="0" dirty="0">
                <a:solidFill>
                  <a:srgbClr val="0000FF"/>
                </a:solidFill>
                <a:ea typeface="宋体" panose="02010600030101010101" pitchFamily="2" charset="-122"/>
              </a:rPr>
              <a:t>从左向右         从左向右</a:t>
            </a:r>
          </a:p>
        </p:txBody>
      </p:sp>
    </p:spTree>
    <p:extLst>
      <p:ext uri="{BB962C8B-B14F-4D97-AF65-F5344CB8AC3E}">
        <p14:creationId xmlns:p14="http://schemas.microsoft.com/office/powerpoint/2010/main" val="1370723693"/>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out)">
                                      <p:cBhvr>
                                        <p:cTn id="28" dur="500"/>
                                        <p:tgtEl>
                                          <p:spTgt spid="7"/>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74494"/>
                                        </p:tgtEl>
                                        <p:attrNameLst>
                                          <p:attrName>style.visibility</p:attrName>
                                        </p:attrNameLst>
                                      </p:cBhvr>
                                      <p:to>
                                        <p:strVal val="visible"/>
                                      </p:to>
                                    </p:set>
                                    <p:animEffect transition="in" filter="box(out)">
                                      <p:cBhvr>
                                        <p:cTn id="33" dur="500"/>
                                        <p:tgtEl>
                                          <p:spTgt spid="274494"/>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74488"/>
                                        </p:tgtEl>
                                        <p:attrNameLst>
                                          <p:attrName>style.visibility</p:attrName>
                                        </p:attrNameLst>
                                      </p:cBhvr>
                                      <p:to>
                                        <p:strVal val="visible"/>
                                      </p:to>
                                    </p:set>
                                    <p:animEffect transition="in" filter="box(out)">
                                      <p:cBhvr>
                                        <p:cTn id="38" dur="500"/>
                                        <p:tgtEl>
                                          <p:spTgt spid="274488"/>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74490">
                                            <p:txEl>
                                              <p:pRg st="0" end="0"/>
                                            </p:txEl>
                                          </p:spTgt>
                                        </p:tgtEl>
                                        <p:attrNameLst>
                                          <p:attrName>style.visibility</p:attrName>
                                        </p:attrNameLst>
                                      </p:cBhvr>
                                      <p:to>
                                        <p:strVal val="visible"/>
                                      </p:to>
                                    </p:set>
                                    <p:animEffect transition="in" filter="box(out)">
                                      <p:cBhvr>
                                        <p:cTn id="43" dur="500"/>
                                        <p:tgtEl>
                                          <p:spTgt spid="274490">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74491">
                                            <p:txEl>
                                              <p:pRg st="0" end="0"/>
                                            </p:txEl>
                                          </p:spTgt>
                                        </p:tgtEl>
                                        <p:attrNameLst>
                                          <p:attrName>style.visibility</p:attrName>
                                        </p:attrNameLst>
                                      </p:cBhvr>
                                      <p:to>
                                        <p:strVal val="visible"/>
                                      </p:to>
                                    </p:set>
                                    <p:animEffect transition="in" filter="box(out)">
                                      <p:cBhvr>
                                        <p:cTn id="48" dur="500"/>
                                        <p:tgtEl>
                                          <p:spTgt spid="274491">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74492">
                                            <p:txEl>
                                              <p:pRg st="0" end="0"/>
                                            </p:txEl>
                                          </p:spTgt>
                                        </p:tgtEl>
                                        <p:attrNameLst>
                                          <p:attrName>style.visibility</p:attrName>
                                        </p:attrNameLst>
                                      </p:cBhvr>
                                      <p:to>
                                        <p:strVal val="visible"/>
                                      </p:to>
                                    </p:set>
                                    <p:animEffect transition="in" filter="box(out)">
                                      <p:cBhvr>
                                        <p:cTn id="53" dur="500"/>
                                        <p:tgtEl>
                                          <p:spTgt spid="274492">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88" grpId="0" animBg="1" autoUpdateAnimBg="0"/>
      <p:bldP spid="274490" grpId="0" build="p" autoUpdateAnimBg="0"/>
      <p:bldP spid="274491" grpId="0" build="p" autoUpdateAnimBg="0"/>
      <p:bldP spid="274492" grpId="0" build="p" autoUpdateAnimBg="0"/>
      <p:bldP spid="27449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ChangeArrowheads="1"/>
          </p:cNvSpPr>
          <p:nvPr/>
        </p:nvSpPr>
        <p:spPr bwMode="auto">
          <a:xfrm>
            <a:off x="2172638" y="397670"/>
            <a:ext cx="7759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Char char="«"/>
            </a:pPr>
            <a:r>
              <a:rPr lang="zh-CN" altLang="en-US" sz="2800" dirty="0">
                <a:solidFill>
                  <a:schemeClr val="tx1"/>
                </a:solidFill>
              </a:rPr>
              <a:t>逻辑表达式</a:t>
            </a:r>
          </a:p>
          <a:p>
            <a:pPr lvl="2" eaLnBrk="1" hangingPunct="1">
              <a:spcBef>
                <a:spcPct val="20000"/>
              </a:spcBef>
              <a:buClr>
                <a:srgbClr val="FF3300"/>
              </a:buClr>
              <a:buFont typeface="Wingdings" panose="05000000000000000000" pitchFamily="2" charset="2"/>
              <a:buChar char="v"/>
            </a:pPr>
            <a:endParaRPr lang="en-US" altLang="zh-CN" sz="2400" dirty="0">
              <a:solidFill>
                <a:schemeClr val="tx1"/>
              </a:solidFill>
            </a:endParaRPr>
          </a:p>
        </p:txBody>
      </p:sp>
      <p:sp>
        <p:nvSpPr>
          <p:cNvPr id="276488" name="Rectangle 8"/>
          <p:cNvSpPr>
            <a:spLocks noChangeArrowheads="1"/>
          </p:cNvSpPr>
          <p:nvPr/>
        </p:nvSpPr>
        <p:spPr bwMode="auto">
          <a:xfrm>
            <a:off x="2817814" y="1063922"/>
            <a:ext cx="8272973"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lang="en-US" altLang="zh-CN" sz="2000" dirty="0">
                <a:solidFill>
                  <a:schemeClr val="tx1"/>
                </a:solidFill>
                <a:latin typeface="隶书" panose="02010509060101010101" pitchFamily="49" charset="-122"/>
              </a:rPr>
              <a:t>C</a:t>
            </a:r>
            <a:r>
              <a:rPr lang="zh-CN" altLang="zh-CN" sz="2000" dirty="0">
                <a:solidFill>
                  <a:schemeClr val="tx1"/>
                </a:solidFill>
                <a:latin typeface="隶书" panose="02010509060101010101" pitchFamily="49" charset="-122"/>
              </a:rPr>
              <a:t>语言中,</a:t>
            </a:r>
            <a:r>
              <a:rPr lang="en-US" altLang="zh-CN" sz="2000" dirty="0">
                <a:solidFill>
                  <a:schemeClr val="tx1"/>
                </a:solidFill>
                <a:latin typeface="隶书" panose="02010509060101010101" pitchFamily="49" charset="-122"/>
              </a:rPr>
              <a:t> </a:t>
            </a:r>
            <a:r>
              <a:rPr lang="zh-CN" altLang="zh-CN" sz="2000" dirty="0">
                <a:solidFill>
                  <a:srgbClr val="0000FF"/>
                </a:solidFill>
                <a:latin typeface="隶书" panose="02010509060101010101" pitchFamily="49" charset="-122"/>
              </a:rPr>
              <a:t>运算量:</a:t>
            </a:r>
            <a:r>
              <a:rPr lang="zh-CN" altLang="zh-CN" sz="2000" dirty="0">
                <a:solidFill>
                  <a:srgbClr val="FF0000"/>
                </a:solidFill>
                <a:latin typeface="隶书" panose="02010509060101010101" pitchFamily="49" charset="-122"/>
              </a:rPr>
              <a:t>  </a:t>
            </a:r>
            <a:r>
              <a:rPr lang="en-US" altLang="zh-CN" sz="2000" dirty="0">
                <a:solidFill>
                  <a:srgbClr val="FF0000"/>
                </a:solidFill>
                <a:latin typeface="隶书" panose="02010509060101010101" pitchFamily="49" charset="-122"/>
              </a:rPr>
              <a:t> </a:t>
            </a:r>
            <a:r>
              <a:rPr lang="zh-CN" altLang="zh-CN" sz="2000" dirty="0">
                <a:solidFill>
                  <a:srgbClr val="FF0000"/>
                </a:solidFill>
                <a:latin typeface="隶书" panose="02010509060101010101" pitchFamily="49" charset="-122"/>
              </a:rPr>
              <a:t>0表示</a:t>
            </a:r>
            <a:r>
              <a:rPr lang="zh-CN" altLang="zh-CN" sz="2000" dirty="0">
                <a:solidFill>
                  <a:srgbClr val="FF0000"/>
                </a:solidFill>
              </a:rPr>
              <a:t>“</a:t>
            </a:r>
            <a:r>
              <a:rPr lang="zh-CN" altLang="zh-CN" sz="2000" dirty="0">
                <a:solidFill>
                  <a:srgbClr val="FF0000"/>
                </a:solidFill>
                <a:latin typeface="隶书" panose="02010509060101010101" pitchFamily="49" charset="-122"/>
              </a:rPr>
              <a:t>假</a:t>
            </a:r>
            <a:r>
              <a:rPr lang="zh-CN" altLang="zh-CN" sz="2000" dirty="0">
                <a:solidFill>
                  <a:srgbClr val="FF0000"/>
                </a:solidFill>
              </a:rPr>
              <a:t>”</a:t>
            </a:r>
            <a:r>
              <a:rPr lang="zh-CN" altLang="zh-CN" sz="2000" dirty="0">
                <a:solidFill>
                  <a:srgbClr val="FF0000"/>
                </a:solidFill>
                <a:latin typeface="隶书" panose="02010509060101010101" pitchFamily="49" charset="-122"/>
              </a:rPr>
              <a:t>，</a:t>
            </a:r>
            <a:r>
              <a:rPr lang="zh-CN" altLang="zh-CN" sz="2000" dirty="0">
                <a:solidFill>
                  <a:srgbClr val="33CC33"/>
                </a:solidFill>
                <a:latin typeface="隶书" panose="02010509060101010101" pitchFamily="49" charset="-122"/>
              </a:rPr>
              <a:t>运算结果:</a:t>
            </a:r>
            <a:r>
              <a:rPr lang="zh-CN" altLang="zh-CN" sz="2000" dirty="0">
                <a:solidFill>
                  <a:srgbClr val="FF0000"/>
                </a:solidFill>
                <a:latin typeface="隶书" panose="02010509060101010101" pitchFamily="49" charset="-122"/>
              </a:rPr>
              <a:t> 0表示</a:t>
            </a:r>
            <a:r>
              <a:rPr lang="zh-CN" altLang="zh-CN" sz="2000" dirty="0">
                <a:solidFill>
                  <a:srgbClr val="FF0000"/>
                </a:solidFill>
              </a:rPr>
              <a:t>“</a:t>
            </a:r>
            <a:r>
              <a:rPr lang="zh-CN" altLang="zh-CN" sz="2000" dirty="0">
                <a:solidFill>
                  <a:srgbClr val="FF0000"/>
                </a:solidFill>
                <a:latin typeface="隶书" panose="02010509060101010101" pitchFamily="49" charset="-122"/>
              </a:rPr>
              <a:t>假</a:t>
            </a:r>
            <a:r>
              <a:rPr lang="zh-CN" altLang="zh-CN" sz="2000" dirty="0">
                <a:solidFill>
                  <a:srgbClr val="FF0000"/>
                </a:solidFill>
              </a:rPr>
              <a:t>”</a:t>
            </a:r>
            <a:r>
              <a:rPr lang="zh-CN" altLang="zh-CN" sz="2000" dirty="0">
                <a:solidFill>
                  <a:srgbClr val="FF0000"/>
                </a:solidFill>
                <a:latin typeface="隶书" panose="02010509060101010101" pitchFamily="49" charset="-122"/>
              </a:rPr>
              <a:t>，</a:t>
            </a:r>
          </a:p>
          <a:p>
            <a:pPr lvl="3" eaLnBrk="1" hangingPunct="1">
              <a:spcBef>
                <a:spcPct val="20000"/>
              </a:spcBef>
              <a:buClr>
                <a:srgbClr val="FFCC00"/>
              </a:buClr>
              <a:buFont typeface="Wingdings" panose="05000000000000000000" pitchFamily="2" charset="2"/>
              <a:buNone/>
            </a:pPr>
            <a:r>
              <a:rPr lang="zh-CN" altLang="zh-CN" sz="2000" dirty="0">
                <a:solidFill>
                  <a:srgbClr val="FF0000"/>
                </a:solidFill>
                <a:latin typeface="隶书" panose="02010509060101010101" pitchFamily="49" charset="-122"/>
              </a:rPr>
              <a:t>          非0表示</a:t>
            </a:r>
            <a:r>
              <a:rPr lang="zh-CN" altLang="zh-CN" sz="2000" dirty="0">
                <a:solidFill>
                  <a:srgbClr val="FF0000"/>
                </a:solidFill>
              </a:rPr>
              <a:t>“</a:t>
            </a:r>
            <a:r>
              <a:rPr lang="zh-CN" altLang="zh-CN" sz="2000" dirty="0">
                <a:solidFill>
                  <a:srgbClr val="FF0000"/>
                </a:solidFill>
                <a:latin typeface="隶书" panose="02010509060101010101" pitchFamily="49" charset="-122"/>
              </a:rPr>
              <a:t>真</a:t>
            </a:r>
            <a:r>
              <a:rPr lang="zh-CN" altLang="zh-CN" sz="2000" dirty="0">
                <a:solidFill>
                  <a:srgbClr val="FF0000"/>
                </a:solidFill>
              </a:rPr>
              <a:t>”</a:t>
            </a:r>
            <a:r>
              <a:rPr lang="zh-CN" altLang="zh-CN" sz="2000" dirty="0">
                <a:solidFill>
                  <a:srgbClr val="FF0000"/>
                </a:solidFill>
                <a:latin typeface="隶书" panose="02010509060101010101" pitchFamily="49" charset="-122"/>
              </a:rPr>
              <a:t>, </a:t>
            </a:r>
            <a:r>
              <a:rPr lang="en-US" altLang="zh-CN" sz="2000" dirty="0">
                <a:solidFill>
                  <a:srgbClr val="FF0000"/>
                </a:solidFill>
                <a:latin typeface="隶书" panose="02010509060101010101" pitchFamily="49" charset="-122"/>
              </a:rPr>
              <a:t>          </a:t>
            </a:r>
            <a:r>
              <a:rPr lang="zh-CN" altLang="zh-CN" sz="2000" dirty="0">
                <a:solidFill>
                  <a:srgbClr val="FF0000"/>
                </a:solidFill>
                <a:latin typeface="隶书" panose="02010509060101010101" pitchFamily="49" charset="-122"/>
              </a:rPr>
              <a:t>1表示</a:t>
            </a:r>
            <a:r>
              <a:rPr lang="zh-CN" altLang="zh-CN" sz="2000" dirty="0">
                <a:solidFill>
                  <a:srgbClr val="FF0000"/>
                </a:solidFill>
              </a:rPr>
              <a:t>“</a:t>
            </a:r>
            <a:r>
              <a:rPr lang="zh-CN" altLang="zh-CN" sz="2000" dirty="0">
                <a:solidFill>
                  <a:srgbClr val="FF0000"/>
                </a:solidFill>
                <a:latin typeface="隶书" panose="02010509060101010101" pitchFamily="49" charset="-122"/>
              </a:rPr>
              <a:t>真</a:t>
            </a:r>
            <a:r>
              <a:rPr lang="zh-CN" altLang="zh-CN" sz="2000" dirty="0">
                <a:solidFill>
                  <a:srgbClr val="FF0000"/>
                </a:solidFill>
              </a:rPr>
              <a:t>”</a:t>
            </a:r>
            <a:r>
              <a:rPr lang="zh-CN" altLang="zh-CN" sz="2000" dirty="0">
                <a:solidFill>
                  <a:srgbClr val="FF0000"/>
                </a:solidFill>
                <a:latin typeface="隶书" panose="02010509060101010101" pitchFamily="49" charset="-122"/>
              </a:rPr>
              <a:t>,                     </a:t>
            </a:r>
          </a:p>
        </p:txBody>
      </p:sp>
      <p:sp>
        <p:nvSpPr>
          <p:cNvPr id="276494" name="Rectangle 14"/>
          <p:cNvSpPr>
            <a:spLocks noChangeArrowheads="1"/>
          </p:cNvSpPr>
          <p:nvPr/>
        </p:nvSpPr>
        <p:spPr bwMode="auto">
          <a:xfrm>
            <a:off x="2465389" y="2225264"/>
            <a:ext cx="7761287" cy="3514725"/>
          </a:xfrm>
          <a:prstGeom prst="rect">
            <a:avLst/>
          </a:prstGeom>
          <a:solidFill>
            <a:schemeClr val="bg1"/>
          </a:solidFill>
          <a:ln w="38100">
            <a:solidFill>
              <a:srgbClr val="3366FF"/>
            </a:solidFill>
            <a:miter lim="800000"/>
            <a:headEnd/>
            <a:tailEnd/>
          </a:ln>
        </p:spPr>
        <p:txBody>
          <a:bodyPr lIns="90000" tIns="46800" rIns="90000" bIns="46800"/>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lang="zh-CN" altLang="en-US" sz="2400" dirty="0">
                <a:solidFill>
                  <a:schemeClr val="tx1"/>
                </a:solidFill>
              </a:rPr>
              <a:t>例  </a:t>
            </a:r>
            <a:r>
              <a:rPr lang="en-US" altLang="zh-CN" sz="2400" dirty="0">
                <a:solidFill>
                  <a:schemeClr val="tx1"/>
                </a:solidFill>
              </a:rPr>
              <a:t>a=4;b=5;</a:t>
            </a: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!a</a:t>
            </a: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a&amp;&amp;b</a:t>
            </a: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a||b</a:t>
            </a:r>
            <a:endParaRPr lang="en-US" altLang="zh-CN" sz="2400" dirty="0">
              <a:solidFill>
                <a:srgbClr val="0000FF"/>
              </a:solidFill>
            </a:endParaRP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!a||b</a:t>
            </a:r>
            <a:endParaRPr lang="en-US" altLang="zh-CN" sz="2400" dirty="0">
              <a:solidFill>
                <a:srgbClr val="0000FF"/>
              </a:solidFill>
            </a:endParaRP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4&amp;&amp;0||2</a:t>
            </a:r>
            <a:endParaRPr lang="en-US" altLang="zh-CN" sz="2400" dirty="0">
              <a:solidFill>
                <a:srgbClr val="0000FF"/>
              </a:solidFill>
            </a:endParaRP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5&gt;3&amp;&amp;2||8&lt;4-!0</a:t>
            </a:r>
            <a:endParaRPr lang="en-US" altLang="zh-CN" sz="2400" dirty="0">
              <a:solidFill>
                <a:srgbClr val="0000FF"/>
              </a:solidFill>
            </a:endParaRPr>
          </a:p>
          <a:p>
            <a:pPr lvl="1" eaLnBrk="1" hangingPunct="1">
              <a:spcBef>
                <a:spcPct val="20000"/>
              </a:spcBef>
              <a:buClr>
                <a:srgbClr val="339933"/>
              </a:buClr>
              <a:buFont typeface="Wingdings" panose="05000000000000000000" pitchFamily="2" charset="2"/>
              <a:buNone/>
            </a:pPr>
            <a:r>
              <a:rPr lang="en-US" altLang="zh-CN" sz="2400" dirty="0">
                <a:solidFill>
                  <a:schemeClr val="tx1"/>
                </a:solidFill>
              </a:rPr>
              <a:t>     ‘c’&amp;&amp;‘d’</a:t>
            </a:r>
            <a:endParaRPr lang="en-US" altLang="zh-CN" sz="2400" dirty="0">
              <a:solidFill>
                <a:srgbClr val="0000FF"/>
              </a:solidFill>
            </a:endParaRPr>
          </a:p>
        </p:txBody>
      </p:sp>
      <p:sp>
        <p:nvSpPr>
          <p:cNvPr id="276495" name="Text Box 15"/>
          <p:cNvSpPr txBox="1">
            <a:spLocks noChangeArrowheads="1"/>
          </p:cNvSpPr>
          <p:nvPr/>
        </p:nvSpPr>
        <p:spPr bwMode="auto">
          <a:xfrm>
            <a:off x="5576889" y="3136488"/>
            <a:ext cx="95119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值为1</a:t>
            </a:r>
            <a:endParaRPr lang="en-US" altLang="zh-CN" sz="2400" b="0">
              <a:solidFill>
                <a:srgbClr val="0000FF"/>
              </a:solidFill>
              <a:ea typeface="宋体" panose="02010600030101010101" pitchFamily="2" charset="-122"/>
            </a:endParaRPr>
          </a:p>
        </p:txBody>
      </p:sp>
      <p:sp>
        <p:nvSpPr>
          <p:cNvPr id="276496" name="Text Box 16"/>
          <p:cNvSpPr txBox="1">
            <a:spLocks noChangeArrowheads="1"/>
          </p:cNvSpPr>
          <p:nvPr/>
        </p:nvSpPr>
        <p:spPr bwMode="auto">
          <a:xfrm>
            <a:off x="5576889" y="2738026"/>
            <a:ext cx="95119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值为0</a:t>
            </a:r>
            <a:endParaRPr lang="en-US" altLang="zh-CN" sz="2400" b="0">
              <a:solidFill>
                <a:srgbClr val="0000FF"/>
              </a:solidFill>
              <a:ea typeface="宋体" panose="02010600030101010101" pitchFamily="2" charset="-122"/>
            </a:endParaRPr>
          </a:p>
        </p:txBody>
      </p:sp>
      <p:sp>
        <p:nvSpPr>
          <p:cNvPr id="276497" name="Text Box 17"/>
          <p:cNvSpPr txBox="1">
            <a:spLocks noChangeArrowheads="1"/>
          </p:cNvSpPr>
          <p:nvPr/>
        </p:nvSpPr>
        <p:spPr bwMode="auto">
          <a:xfrm>
            <a:off x="5576889" y="4038188"/>
            <a:ext cx="95119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值为1</a:t>
            </a:r>
            <a:endParaRPr lang="en-US" altLang="zh-CN" sz="2400" b="0">
              <a:solidFill>
                <a:srgbClr val="0000FF"/>
              </a:solidFill>
              <a:ea typeface="宋体" panose="02010600030101010101" pitchFamily="2" charset="-122"/>
            </a:endParaRPr>
          </a:p>
        </p:txBody>
      </p:sp>
      <p:sp>
        <p:nvSpPr>
          <p:cNvPr id="276498" name="Text Box 18"/>
          <p:cNvSpPr txBox="1">
            <a:spLocks noChangeArrowheads="1"/>
          </p:cNvSpPr>
          <p:nvPr/>
        </p:nvSpPr>
        <p:spPr bwMode="auto">
          <a:xfrm>
            <a:off x="5576889" y="4473163"/>
            <a:ext cx="95119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值为1</a:t>
            </a:r>
            <a:endParaRPr lang="en-US" altLang="zh-CN" sz="2400" b="0">
              <a:solidFill>
                <a:srgbClr val="0000FF"/>
              </a:solidFill>
              <a:ea typeface="宋体" panose="02010600030101010101" pitchFamily="2" charset="-122"/>
            </a:endParaRPr>
          </a:p>
        </p:txBody>
      </p:sp>
      <p:sp>
        <p:nvSpPr>
          <p:cNvPr id="276499" name="Text Box 19"/>
          <p:cNvSpPr txBox="1">
            <a:spLocks noChangeArrowheads="1"/>
          </p:cNvSpPr>
          <p:nvPr/>
        </p:nvSpPr>
        <p:spPr bwMode="auto">
          <a:xfrm>
            <a:off x="5576889" y="5263738"/>
            <a:ext cx="95119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值为1</a:t>
            </a:r>
            <a:endParaRPr lang="en-US" altLang="zh-CN" sz="2400" b="0">
              <a:solidFill>
                <a:srgbClr val="0000FF"/>
              </a:solidFill>
              <a:ea typeface="宋体" panose="02010600030101010101" pitchFamily="2" charset="-122"/>
            </a:endParaRPr>
          </a:p>
        </p:txBody>
      </p:sp>
      <p:sp>
        <p:nvSpPr>
          <p:cNvPr id="276500" name="Text Box 20"/>
          <p:cNvSpPr txBox="1">
            <a:spLocks noChangeArrowheads="1"/>
          </p:cNvSpPr>
          <p:nvPr/>
        </p:nvSpPr>
        <p:spPr bwMode="auto">
          <a:xfrm>
            <a:off x="5576889" y="3598451"/>
            <a:ext cx="95119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值为1</a:t>
            </a:r>
            <a:endParaRPr lang="en-US" altLang="zh-CN" sz="2400" b="0">
              <a:solidFill>
                <a:srgbClr val="0000FF"/>
              </a:solidFill>
              <a:ea typeface="宋体" panose="02010600030101010101" pitchFamily="2" charset="-122"/>
            </a:endParaRPr>
          </a:p>
        </p:txBody>
      </p:sp>
      <p:sp>
        <p:nvSpPr>
          <p:cNvPr id="276501" name="Text Box 21"/>
          <p:cNvSpPr txBox="1">
            <a:spLocks noChangeArrowheads="1"/>
          </p:cNvSpPr>
          <p:nvPr/>
        </p:nvSpPr>
        <p:spPr bwMode="auto">
          <a:xfrm>
            <a:off x="5576889" y="4874801"/>
            <a:ext cx="424697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b="0">
                <a:solidFill>
                  <a:srgbClr val="0000FF"/>
                </a:solidFill>
                <a:ea typeface="宋体" panose="02010600030101010101" pitchFamily="2" charset="-122"/>
              </a:rPr>
              <a:t>//(5&gt;3)&amp;&amp;2||(8&lt;(4-(!0)))   值为1</a:t>
            </a:r>
            <a:endParaRPr lang="en-US" altLang="zh-CN" sz="2400" b="0">
              <a:solidFill>
                <a:srgbClr val="0000FF"/>
              </a:solidFill>
              <a:ea typeface="宋体" panose="02010600030101010101" pitchFamily="2" charset="-122"/>
            </a:endParaRPr>
          </a:p>
        </p:txBody>
      </p:sp>
    </p:spTree>
    <p:extLst>
      <p:ext uri="{BB962C8B-B14F-4D97-AF65-F5344CB8AC3E}">
        <p14:creationId xmlns:p14="http://schemas.microsoft.com/office/powerpoint/2010/main" val="272726565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8"/>
                                        </p:tgtEl>
                                        <p:attrNameLst>
                                          <p:attrName>style.visibility</p:attrName>
                                        </p:attrNameLst>
                                      </p:cBhvr>
                                      <p:to>
                                        <p:strVal val="visible"/>
                                      </p:to>
                                    </p:set>
                                    <p:anim calcmode="lin" valueType="num">
                                      <p:cBhvr additive="base">
                                        <p:cTn id="7" dur="500" fill="hold"/>
                                        <p:tgtEl>
                                          <p:spTgt spid="276488"/>
                                        </p:tgtEl>
                                        <p:attrNameLst>
                                          <p:attrName>ppt_x</p:attrName>
                                        </p:attrNameLst>
                                      </p:cBhvr>
                                      <p:tavLst>
                                        <p:tav tm="0">
                                          <p:val>
                                            <p:strVal val="0-#ppt_w/2"/>
                                          </p:val>
                                        </p:tav>
                                        <p:tav tm="100000">
                                          <p:val>
                                            <p:strVal val="#ppt_x"/>
                                          </p:val>
                                        </p:tav>
                                      </p:tavLst>
                                    </p:anim>
                                    <p:anim calcmode="lin" valueType="num">
                                      <p:cBhvr additive="base">
                                        <p:cTn id="8" dur="500" fill="hold"/>
                                        <p:tgtEl>
                                          <p:spTgt spid="2764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76494"/>
                                        </p:tgtEl>
                                        <p:attrNameLst>
                                          <p:attrName>style.visibility</p:attrName>
                                        </p:attrNameLst>
                                      </p:cBhvr>
                                      <p:to>
                                        <p:strVal val="visible"/>
                                      </p:to>
                                    </p:set>
                                    <p:animEffect transition="in" filter="box(out)">
                                      <p:cBhvr>
                                        <p:cTn id="13" dur="500"/>
                                        <p:tgtEl>
                                          <p:spTgt spid="27649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76496">
                                            <p:txEl>
                                              <p:pRg st="0" end="0"/>
                                            </p:txEl>
                                          </p:spTgt>
                                        </p:tgtEl>
                                        <p:attrNameLst>
                                          <p:attrName>style.visibility</p:attrName>
                                        </p:attrNameLst>
                                      </p:cBhvr>
                                      <p:to>
                                        <p:strVal val="visible"/>
                                      </p:to>
                                    </p:set>
                                    <p:animEffect transition="in" filter="box(out)">
                                      <p:cBhvr>
                                        <p:cTn id="18" dur="500"/>
                                        <p:tgtEl>
                                          <p:spTgt spid="27649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76495">
                                            <p:txEl>
                                              <p:pRg st="0" end="0"/>
                                            </p:txEl>
                                          </p:spTgt>
                                        </p:tgtEl>
                                        <p:attrNameLst>
                                          <p:attrName>style.visibility</p:attrName>
                                        </p:attrNameLst>
                                      </p:cBhvr>
                                      <p:to>
                                        <p:strVal val="visible"/>
                                      </p:to>
                                    </p:set>
                                    <p:animEffect transition="in" filter="box(out)">
                                      <p:cBhvr>
                                        <p:cTn id="23" dur="500"/>
                                        <p:tgtEl>
                                          <p:spTgt spid="276495">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76500">
                                            <p:txEl>
                                              <p:pRg st="0" end="0"/>
                                            </p:txEl>
                                          </p:spTgt>
                                        </p:tgtEl>
                                        <p:attrNameLst>
                                          <p:attrName>style.visibility</p:attrName>
                                        </p:attrNameLst>
                                      </p:cBhvr>
                                      <p:to>
                                        <p:strVal val="visible"/>
                                      </p:to>
                                    </p:set>
                                    <p:animEffect transition="in" filter="box(out)">
                                      <p:cBhvr>
                                        <p:cTn id="28" dur="500"/>
                                        <p:tgtEl>
                                          <p:spTgt spid="276500">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76497">
                                            <p:txEl>
                                              <p:pRg st="0" end="0"/>
                                            </p:txEl>
                                          </p:spTgt>
                                        </p:tgtEl>
                                        <p:attrNameLst>
                                          <p:attrName>style.visibility</p:attrName>
                                        </p:attrNameLst>
                                      </p:cBhvr>
                                      <p:to>
                                        <p:strVal val="visible"/>
                                      </p:to>
                                    </p:set>
                                    <p:animEffect transition="in" filter="box(out)">
                                      <p:cBhvr>
                                        <p:cTn id="33" dur="500"/>
                                        <p:tgtEl>
                                          <p:spTgt spid="276497">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76498">
                                            <p:txEl>
                                              <p:pRg st="0" end="0"/>
                                            </p:txEl>
                                          </p:spTgt>
                                        </p:tgtEl>
                                        <p:attrNameLst>
                                          <p:attrName>style.visibility</p:attrName>
                                        </p:attrNameLst>
                                      </p:cBhvr>
                                      <p:to>
                                        <p:strVal val="visible"/>
                                      </p:to>
                                    </p:set>
                                    <p:animEffect transition="in" filter="box(out)">
                                      <p:cBhvr>
                                        <p:cTn id="38" dur="500"/>
                                        <p:tgtEl>
                                          <p:spTgt spid="276498">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76501">
                                            <p:txEl>
                                              <p:pRg st="0" end="0"/>
                                            </p:txEl>
                                          </p:spTgt>
                                        </p:tgtEl>
                                        <p:attrNameLst>
                                          <p:attrName>style.visibility</p:attrName>
                                        </p:attrNameLst>
                                      </p:cBhvr>
                                      <p:to>
                                        <p:strVal val="visible"/>
                                      </p:to>
                                    </p:set>
                                    <p:animEffect transition="in" filter="box(out)">
                                      <p:cBhvr>
                                        <p:cTn id="43" dur="500"/>
                                        <p:tgtEl>
                                          <p:spTgt spid="27650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76499">
                                            <p:txEl>
                                              <p:pRg st="0" end="0"/>
                                            </p:txEl>
                                          </p:spTgt>
                                        </p:tgtEl>
                                        <p:attrNameLst>
                                          <p:attrName>style.visibility</p:attrName>
                                        </p:attrNameLst>
                                      </p:cBhvr>
                                      <p:to>
                                        <p:strVal val="visible"/>
                                      </p:to>
                                    </p:set>
                                    <p:animEffect transition="in" filter="box(out)">
                                      <p:cBhvr>
                                        <p:cTn id="48" dur="500"/>
                                        <p:tgtEl>
                                          <p:spTgt spid="276499">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8" grpId="0" autoUpdateAnimBg="0"/>
      <p:bldP spid="276494" grpId="0" animBg="1" autoUpdateAnimBg="0"/>
      <p:bldP spid="276495" grpId="0" build="p" autoUpdateAnimBg="0"/>
      <p:bldP spid="276496" grpId="0" build="p" autoUpdateAnimBg="0"/>
      <p:bldP spid="276497" grpId="0" build="p" autoUpdateAnimBg="0"/>
      <p:bldP spid="276498" grpId="0" build="p" autoUpdateAnimBg="0"/>
      <p:bldP spid="276499" grpId="0" build="p" autoUpdateAnimBg="0"/>
      <p:bldP spid="276500" grpId="0" build="p" autoUpdateAnimBg="0"/>
      <p:bldP spid="27650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565826" y="1706638"/>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dirty="0">
                <a:solidFill>
                  <a:srgbClr val="333333"/>
                </a:solidFill>
              </a:rPr>
              <a:t>a &amp;&amp; b &amp;&amp; c</a:t>
            </a:r>
            <a:r>
              <a:rPr lang="zh-CN" altLang="en-US" sz="1600" dirty="0" smtClean="0">
                <a:solidFill>
                  <a:srgbClr val="333333"/>
                </a:solidFill>
              </a:rPr>
              <a:t>。</a:t>
            </a:r>
            <a:endParaRPr lang="en-US" altLang="zh-CN" sz="1600" dirty="0" smtClean="0">
              <a:solidFill>
                <a:srgbClr val="333333"/>
              </a:solidFill>
            </a:endParaRPr>
          </a:p>
          <a:p>
            <a:pPr marL="342900" indent="-342900" algn="just">
              <a:lnSpc>
                <a:spcPct val="130000"/>
              </a:lnSpc>
              <a:buClr>
                <a:schemeClr val="accent1"/>
              </a:buClr>
              <a:buFont typeface="Arial" panose="020B0604020202020204" pitchFamily="34" charset="0"/>
              <a:buChar char="•"/>
              <a:defRPr/>
            </a:pPr>
            <a:r>
              <a:rPr lang="zh-CN" altLang="en-US" sz="1600" dirty="0" smtClean="0">
                <a:solidFill>
                  <a:srgbClr val="333333"/>
                </a:solidFill>
              </a:rPr>
              <a:t>只有</a:t>
            </a:r>
            <a:r>
              <a:rPr lang="en-US" altLang="zh-CN" sz="1600" dirty="0">
                <a:solidFill>
                  <a:srgbClr val="333333"/>
                </a:solidFill>
              </a:rPr>
              <a:t>a</a:t>
            </a:r>
            <a:r>
              <a:rPr lang="zh-CN" altLang="en-US" sz="1600" dirty="0">
                <a:solidFill>
                  <a:srgbClr val="333333"/>
                </a:solidFill>
              </a:rPr>
              <a:t>为真</a:t>
            </a:r>
            <a:r>
              <a:rPr lang="en-US" altLang="zh-CN" sz="1600" dirty="0">
                <a:solidFill>
                  <a:srgbClr val="333333"/>
                </a:solidFill>
              </a:rPr>
              <a:t>(</a:t>
            </a:r>
            <a:r>
              <a:rPr lang="zh-CN" altLang="en-US" sz="1600" dirty="0">
                <a:solidFill>
                  <a:srgbClr val="333333"/>
                </a:solidFill>
              </a:rPr>
              <a:t>非</a:t>
            </a:r>
            <a:r>
              <a:rPr lang="en-US" altLang="zh-CN" sz="1600" dirty="0">
                <a:solidFill>
                  <a:srgbClr val="333333"/>
                </a:solidFill>
              </a:rPr>
              <a:t>0)</a:t>
            </a:r>
            <a:r>
              <a:rPr lang="zh-CN" altLang="en-US" sz="1600" dirty="0">
                <a:solidFill>
                  <a:srgbClr val="333333"/>
                </a:solidFill>
              </a:rPr>
              <a:t>时，才需要判别</a:t>
            </a:r>
            <a:r>
              <a:rPr lang="en-US" altLang="zh-CN" sz="1600" dirty="0">
                <a:solidFill>
                  <a:srgbClr val="333333"/>
                </a:solidFill>
              </a:rPr>
              <a:t>b</a:t>
            </a:r>
            <a:r>
              <a:rPr lang="zh-CN" altLang="en-US" sz="1600" dirty="0">
                <a:solidFill>
                  <a:srgbClr val="333333"/>
                </a:solidFill>
              </a:rPr>
              <a:t>的值。只有当</a:t>
            </a:r>
            <a:r>
              <a:rPr lang="en-US" altLang="zh-CN" sz="1600" dirty="0">
                <a:solidFill>
                  <a:srgbClr val="333333"/>
                </a:solidFill>
              </a:rPr>
              <a:t>a</a:t>
            </a:r>
            <a:r>
              <a:rPr lang="zh-CN" altLang="en-US" sz="1600" dirty="0">
                <a:solidFill>
                  <a:srgbClr val="333333"/>
                </a:solidFill>
              </a:rPr>
              <a:t>和</a:t>
            </a:r>
            <a:r>
              <a:rPr lang="en-US" altLang="zh-CN" sz="1600" dirty="0">
                <a:solidFill>
                  <a:srgbClr val="333333"/>
                </a:solidFill>
              </a:rPr>
              <a:t>b</a:t>
            </a:r>
            <a:r>
              <a:rPr lang="zh-CN" altLang="en-US" sz="1600" dirty="0">
                <a:solidFill>
                  <a:srgbClr val="333333"/>
                </a:solidFill>
              </a:rPr>
              <a:t>都为</a:t>
            </a:r>
            <a:r>
              <a:rPr lang="zh-CN" altLang="en-US" sz="1600" dirty="0" smtClean="0">
                <a:solidFill>
                  <a:srgbClr val="333333"/>
                </a:solidFill>
              </a:rPr>
              <a:t>真时才</a:t>
            </a:r>
            <a:r>
              <a:rPr lang="zh-CN" altLang="en-US" sz="1600" dirty="0">
                <a:solidFill>
                  <a:srgbClr val="333333"/>
                </a:solidFill>
              </a:rPr>
              <a:t>需要判别</a:t>
            </a:r>
            <a:r>
              <a:rPr lang="en-US" altLang="zh-CN" sz="1600" dirty="0">
                <a:solidFill>
                  <a:srgbClr val="333333"/>
                </a:solidFill>
              </a:rPr>
              <a:t>c</a:t>
            </a:r>
            <a:r>
              <a:rPr lang="zh-CN" altLang="en-US" sz="1600" dirty="0">
                <a:solidFill>
                  <a:srgbClr val="333333"/>
                </a:solidFill>
              </a:rPr>
              <a:t>的值</a:t>
            </a:r>
            <a:r>
              <a:rPr lang="zh-CN" altLang="en-US" sz="1600" dirty="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5026150" y="1706638"/>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dirty="0" smtClean="0">
                <a:solidFill>
                  <a:srgbClr val="333333"/>
                </a:solidFill>
              </a:rPr>
              <a:t>a ‖ b ‖ c</a:t>
            </a:r>
            <a:r>
              <a:rPr lang="zh-CN" altLang="en-US" sz="1600" dirty="0" smtClean="0">
                <a:solidFill>
                  <a:srgbClr val="333333"/>
                </a:solidFill>
              </a:rPr>
              <a:t>。</a:t>
            </a:r>
            <a:endParaRPr lang="en-US" altLang="zh-CN" sz="1600" dirty="0" smtClean="0">
              <a:solidFill>
                <a:srgbClr val="333333"/>
              </a:solidFill>
            </a:endParaRPr>
          </a:p>
          <a:p>
            <a:pPr marL="342900" indent="-342900" algn="just">
              <a:lnSpc>
                <a:spcPct val="130000"/>
              </a:lnSpc>
              <a:buClr>
                <a:schemeClr val="accent1"/>
              </a:buClr>
              <a:buFont typeface="Arial" panose="020B0604020202020204" pitchFamily="34" charset="0"/>
              <a:buChar char="•"/>
            </a:pPr>
            <a:r>
              <a:rPr lang="zh-CN" altLang="en-US" sz="1600" dirty="0" smtClean="0">
                <a:solidFill>
                  <a:srgbClr val="333333"/>
                </a:solidFill>
              </a:rPr>
              <a:t>只要</a:t>
            </a:r>
            <a:r>
              <a:rPr lang="en-US" altLang="zh-CN" sz="1600" dirty="0">
                <a:solidFill>
                  <a:srgbClr val="333333"/>
                </a:solidFill>
              </a:rPr>
              <a:t>a</a:t>
            </a:r>
            <a:r>
              <a:rPr lang="zh-CN" altLang="en-US" sz="1600" dirty="0">
                <a:solidFill>
                  <a:srgbClr val="333333"/>
                </a:solidFill>
              </a:rPr>
              <a:t>为真</a:t>
            </a:r>
            <a:r>
              <a:rPr lang="en-US" altLang="zh-CN" sz="1600" dirty="0">
                <a:solidFill>
                  <a:srgbClr val="333333"/>
                </a:solidFill>
              </a:rPr>
              <a:t>(</a:t>
            </a:r>
            <a:r>
              <a:rPr lang="zh-CN" altLang="en-US" sz="1600" dirty="0">
                <a:solidFill>
                  <a:srgbClr val="333333"/>
                </a:solidFill>
              </a:rPr>
              <a:t>非</a:t>
            </a:r>
            <a:r>
              <a:rPr lang="en-US" altLang="zh-CN" sz="1600" dirty="0">
                <a:solidFill>
                  <a:srgbClr val="333333"/>
                </a:solidFill>
              </a:rPr>
              <a:t>0)</a:t>
            </a:r>
            <a:r>
              <a:rPr lang="zh-CN" altLang="en-US" sz="1600" dirty="0">
                <a:solidFill>
                  <a:srgbClr val="333333"/>
                </a:solidFill>
              </a:rPr>
              <a:t>，就不必判断</a:t>
            </a:r>
            <a:r>
              <a:rPr lang="en-US" altLang="zh-CN" sz="1600" dirty="0">
                <a:solidFill>
                  <a:srgbClr val="333333"/>
                </a:solidFill>
              </a:rPr>
              <a:t>b</a:t>
            </a:r>
            <a:r>
              <a:rPr lang="zh-CN" altLang="en-US" sz="1600" dirty="0">
                <a:solidFill>
                  <a:srgbClr val="333333"/>
                </a:solidFill>
              </a:rPr>
              <a:t>和</a:t>
            </a:r>
            <a:r>
              <a:rPr lang="en-US" altLang="zh-CN" sz="1600" dirty="0">
                <a:solidFill>
                  <a:srgbClr val="333333"/>
                </a:solidFill>
              </a:rPr>
              <a:t>c</a:t>
            </a:r>
            <a:r>
              <a:rPr lang="zh-CN" altLang="en-US" sz="1600" dirty="0">
                <a:solidFill>
                  <a:srgbClr val="333333"/>
                </a:solidFill>
              </a:rPr>
              <a:t>。只有</a:t>
            </a:r>
            <a:r>
              <a:rPr lang="en-US" altLang="zh-CN" sz="1600" dirty="0">
                <a:solidFill>
                  <a:srgbClr val="333333"/>
                </a:solidFill>
              </a:rPr>
              <a:t>a</a:t>
            </a:r>
            <a:r>
              <a:rPr lang="zh-CN" altLang="en-US" sz="1600" dirty="0">
                <a:solidFill>
                  <a:srgbClr val="333333"/>
                </a:solidFill>
              </a:rPr>
              <a:t>为假，才判别</a:t>
            </a:r>
            <a:r>
              <a:rPr lang="en-US" altLang="zh-CN" sz="1600" dirty="0">
                <a:solidFill>
                  <a:srgbClr val="333333"/>
                </a:solidFill>
              </a:rPr>
              <a:t>b</a:t>
            </a:r>
            <a:r>
              <a:rPr lang="zh-CN" altLang="en-US" sz="1600" dirty="0">
                <a:solidFill>
                  <a:srgbClr val="333333"/>
                </a:solidFill>
              </a:rPr>
              <a:t>。</a:t>
            </a:r>
            <a:r>
              <a:rPr lang="en-US" altLang="zh-CN" sz="1600" dirty="0">
                <a:solidFill>
                  <a:srgbClr val="333333"/>
                </a:solidFill>
              </a:rPr>
              <a:t>a</a:t>
            </a:r>
            <a:r>
              <a:rPr lang="zh-CN" altLang="en-US" sz="1600" dirty="0">
                <a:solidFill>
                  <a:srgbClr val="333333"/>
                </a:solidFill>
              </a:rPr>
              <a:t>和</a:t>
            </a:r>
            <a:r>
              <a:rPr lang="en-US" altLang="zh-CN" sz="1600" dirty="0">
                <a:solidFill>
                  <a:srgbClr val="333333"/>
                </a:solidFill>
              </a:rPr>
              <a:t>b</a:t>
            </a:r>
            <a:r>
              <a:rPr lang="zh-CN" altLang="en-US" sz="1600" dirty="0">
                <a:solidFill>
                  <a:srgbClr val="333333"/>
                </a:solidFill>
              </a:rPr>
              <a:t>都为假才判别</a:t>
            </a:r>
            <a:r>
              <a:rPr lang="en-US" altLang="zh-CN" sz="1600" dirty="0" smtClean="0">
                <a:solidFill>
                  <a:srgbClr val="333333"/>
                </a:solidFill>
              </a:rPr>
              <a:t>c</a:t>
            </a:r>
            <a:r>
              <a:rPr lang="zh-CN" altLang="en-US" sz="1600" dirty="0" smtClean="0">
                <a:solidFill>
                  <a:srgbClr val="333333"/>
                </a:solidFill>
              </a:rPr>
              <a:t>。</a:t>
            </a:r>
            <a:endParaRPr lang="en-US" altLang="zh-CN" sz="1600" dirty="0">
              <a:solidFill>
                <a:srgbClr val="333333"/>
              </a:solidFill>
            </a:endParaRPr>
          </a:p>
        </p:txBody>
      </p:sp>
      <p:sp>
        <p:nvSpPr>
          <p:cNvPr id="2" name="MH_Other_1"/>
          <p:cNvSpPr/>
          <p:nvPr>
            <p:custDataLst>
              <p:tags r:id="rId4"/>
            </p:custDataLst>
          </p:nvPr>
        </p:nvSpPr>
        <p:spPr>
          <a:xfrm>
            <a:off x="4405438" y="3289653"/>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4519738" y="3403953"/>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5055786" y="2192163"/>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4802207" y="2196164"/>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4837238" y="2206080"/>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5055786" y="236754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4802207" y="2371543"/>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4837238" y="2380705"/>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5055786" y="5700245"/>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4802207" y="5704246"/>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4837238" y="5713973"/>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5055786" y="5875623"/>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4802207" y="5879624"/>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4837238" y="5888598"/>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5639" y="320558"/>
            <a:ext cx="9725600" cy="1076049"/>
          </a:xfrm>
        </p:spPr>
        <p:txBody>
          <a:bodyPr>
            <a:noAutofit/>
          </a:bodyPr>
          <a:lstStyle/>
          <a:p>
            <a:pPr lvl="2" eaLnBrk="1" hangingPunct="1">
              <a:lnSpc>
                <a:spcPct val="150000"/>
              </a:lnSpc>
              <a:buClr>
                <a:srgbClr val="FF3300"/>
              </a:buClr>
              <a:buFont typeface="Wingdings" panose="05000000000000000000" pitchFamily="2" charset="2"/>
              <a:buChar char="v"/>
            </a:pPr>
            <a:r>
              <a:rPr lang="zh-CN" altLang="en-US" sz="2400" dirty="0" smtClean="0">
                <a:solidFill>
                  <a:schemeClr val="tx1"/>
                </a:solidFill>
                <a:latin typeface="Tahoma" panose="020B0604030504040204" pitchFamily="34" charset="0"/>
              </a:rPr>
              <a:t>逻辑运算中的注意点：</a:t>
            </a:r>
            <a:r>
              <a:rPr lang="zh-CN" altLang="en-US" sz="2400" dirty="0" smtClean="0">
                <a:solidFill>
                  <a:schemeClr val="tx1"/>
                </a:solidFill>
              </a:rPr>
              <a:t/>
            </a:r>
            <a:br>
              <a:rPr lang="zh-CN" altLang="en-US" sz="2400" dirty="0" smtClean="0">
                <a:solidFill>
                  <a:schemeClr val="tx1"/>
                </a:solidFill>
              </a:rPr>
            </a:br>
            <a:r>
              <a:rPr lang="zh-CN" altLang="en-US" sz="2000" dirty="0" smtClean="0">
                <a:solidFill>
                  <a:srgbClr val="FF0000"/>
                </a:solidFill>
              </a:rPr>
              <a:t>短路特性</a:t>
            </a:r>
            <a:r>
              <a:rPr lang="zh-CN" altLang="en-US" sz="2000" dirty="0" smtClean="0">
                <a:solidFill>
                  <a:schemeClr val="tx1"/>
                </a:solidFill>
              </a:rPr>
              <a:t>：</a:t>
            </a:r>
            <a:r>
              <a:rPr lang="zh-CN" altLang="en-US" sz="2000" dirty="0" smtClean="0">
                <a:solidFill>
                  <a:schemeClr val="accent1"/>
                </a:solidFill>
                <a:latin typeface="+mn-ea"/>
                <a:ea typeface="+mn-ea"/>
              </a:rPr>
              <a:t>在</a:t>
            </a:r>
            <a:r>
              <a:rPr lang="zh-CN" altLang="en-US" sz="2000" dirty="0">
                <a:solidFill>
                  <a:schemeClr val="accent1"/>
                </a:solidFill>
                <a:latin typeface="+mn-ea"/>
                <a:ea typeface="+mn-ea"/>
              </a:rPr>
              <a:t>逻辑表达式的求解中，并不是所有的逻辑运算符都被执行，只是在必须执行下一个逻辑运算符才能求出表达式的解时，才执行该运算符。</a:t>
            </a:r>
            <a:endParaRPr lang="zh-CN" altLang="en-US" sz="2000" dirty="0" smtClean="0">
              <a:solidFill>
                <a:schemeClr val="accent1"/>
              </a:solidFill>
              <a:latin typeface="+mn-ea"/>
              <a:ea typeface="+mn-ea"/>
            </a:endParaRPr>
          </a:p>
        </p:txBody>
      </p:sp>
      <p:grpSp>
        <p:nvGrpSpPr>
          <p:cNvPr id="20" name="组合 19"/>
          <p:cNvGrpSpPr/>
          <p:nvPr/>
        </p:nvGrpSpPr>
        <p:grpSpPr>
          <a:xfrm>
            <a:off x="1722490" y="3108097"/>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dirty="0" smtClean="0"/>
                <a:t>		0(</a:t>
              </a:r>
              <a:r>
                <a:rPr lang="zh-CN" altLang="en-US" sz="1400" dirty="0" smtClean="0"/>
                <a:t>假</a:t>
              </a:r>
              <a:r>
                <a:rPr lang="en-US" altLang="zh-CN" sz="1400" dirty="0" smtClean="0"/>
                <a:t>)</a:t>
              </a:r>
            </a:p>
            <a:p>
              <a:pPr defTabSz="179388">
                <a:lnSpc>
                  <a:spcPct val="180000"/>
                </a:lnSpc>
              </a:pPr>
              <a:r>
                <a:rPr lang="en-US" altLang="zh-CN" sz="1400" dirty="0" smtClean="0"/>
                <a:t>	</a:t>
              </a:r>
              <a:r>
                <a:rPr lang="zh-CN" altLang="en-US" sz="1400" dirty="0" smtClean="0"/>
                <a:t>非</a:t>
              </a:r>
              <a:r>
                <a:rPr lang="en-US" altLang="zh-CN" sz="1400" dirty="0" smtClean="0"/>
                <a:t>0(</a:t>
              </a:r>
              <a:r>
                <a:rPr lang="zh-CN" altLang="en-US" sz="1400" dirty="0" smtClean="0"/>
                <a:t>真</a:t>
              </a:r>
              <a:r>
                <a:rPr lang="en-US" altLang="zh-CN" sz="1400" dirty="0" smtClean="0"/>
                <a:t>)</a:t>
              </a:r>
            </a:p>
            <a:p>
              <a:pPr defTabSz="179388">
                <a:lnSpc>
                  <a:spcPct val="180000"/>
                </a:lnSpc>
              </a:pPr>
              <a:r>
                <a:rPr lang="en-US" altLang="zh-CN" sz="1400" dirty="0" smtClean="0"/>
                <a:t>		0</a:t>
              </a:r>
              <a:r>
                <a:rPr lang="en-US" altLang="zh-CN" sz="1400" dirty="0"/>
                <a:t>(</a:t>
              </a:r>
              <a:r>
                <a:rPr lang="zh-CN" altLang="en-US" sz="1400" dirty="0"/>
                <a:t>假</a:t>
              </a:r>
              <a:r>
                <a:rPr lang="en-US" altLang="zh-CN" sz="1400" dirty="0"/>
                <a:t>)</a:t>
              </a:r>
            </a:p>
            <a:p>
              <a:pPr defTabSz="179388">
                <a:lnSpc>
                  <a:spcPct val="180000"/>
                </a:lnSpc>
              </a:pPr>
              <a:r>
                <a:rPr lang="en-US" altLang="zh-CN" sz="1400" dirty="0" smtClean="0"/>
                <a:t>	</a:t>
              </a:r>
              <a:r>
                <a:rPr lang="zh-CN" altLang="en-US" sz="1400" dirty="0" smtClean="0"/>
                <a:t>非</a:t>
              </a:r>
              <a:r>
                <a:rPr lang="en-US" altLang="zh-CN" sz="1400" dirty="0" smtClean="0"/>
                <a:t>0(</a:t>
              </a:r>
              <a:r>
                <a:rPr lang="zh-CN" altLang="en-US" sz="1400" dirty="0" smtClean="0"/>
                <a:t>真</a:t>
              </a:r>
              <a:r>
                <a:rPr lang="en-US" altLang="zh-CN" sz="1400" dirty="0" smtClean="0"/>
                <a:t>)</a:t>
              </a:r>
              <a:endParaRPr lang="en-US" altLang="zh-CN" sz="1400" dirty="0"/>
            </a:p>
            <a:p>
              <a:pPr defTabSz="179388">
                <a:lnSpc>
                  <a:spcPct val="180000"/>
                </a:lnSpc>
              </a:pPr>
              <a:r>
                <a:rPr lang="en-US" altLang="zh-CN" sz="1400" dirty="0" smtClean="0"/>
                <a:t>		0</a:t>
              </a:r>
              <a:r>
                <a:rPr lang="en-US" altLang="zh-CN" sz="1400" dirty="0"/>
                <a:t>(</a:t>
              </a:r>
              <a:r>
                <a:rPr lang="zh-CN" altLang="en-US" sz="1400" dirty="0"/>
                <a:t>假</a:t>
              </a:r>
              <a:r>
                <a:rPr lang="en-US" altLang="zh-CN" sz="1400" dirty="0"/>
                <a:t>)</a:t>
              </a:r>
            </a:p>
            <a:p>
              <a:pPr defTabSz="179388">
                <a:lnSpc>
                  <a:spcPct val="180000"/>
                </a:lnSpc>
              </a:pPr>
              <a:r>
                <a:rPr lang="en-US" altLang="zh-CN" sz="1400" dirty="0" smtClean="0"/>
                <a:t>	</a:t>
              </a:r>
              <a:r>
                <a:rPr lang="zh-CN" altLang="en-US" sz="1400" dirty="0" smtClean="0"/>
                <a:t>非</a:t>
              </a:r>
              <a:r>
                <a:rPr lang="en-US" altLang="zh-CN" sz="1400" dirty="0" smtClean="0"/>
                <a:t>0(</a:t>
              </a:r>
              <a:r>
                <a:rPr lang="zh-CN" altLang="en-US" sz="1400" dirty="0" smtClean="0"/>
                <a:t>真</a:t>
              </a:r>
              <a:r>
                <a:rPr lang="en-US" altLang="zh-CN" sz="1400" dirty="0" smtClean="0"/>
                <a:t>)</a:t>
              </a:r>
              <a:endParaRPr lang="en-US" altLang="zh-CN" sz="1400" dirty="0"/>
            </a:p>
            <a:p>
              <a:pPr defTabSz="179388">
                <a:lnSpc>
                  <a:spcPct val="180000"/>
                </a:lnSpc>
              </a:pPr>
              <a:r>
                <a:rPr lang="en-US" altLang="zh-CN" sz="1400" dirty="0" smtClean="0"/>
                <a:t>1</a:t>
              </a:r>
              <a:r>
                <a:rPr lang="en-US" altLang="zh-CN" sz="1400" dirty="0"/>
                <a:t>(</a:t>
              </a:r>
              <a:r>
                <a:rPr lang="zh-CN" altLang="en-US" sz="1400" dirty="0" smtClean="0"/>
                <a:t>真</a:t>
              </a:r>
              <a:r>
                <a:rPr lang="en-US" altLang="zh-CN" sz="1400" dirty="0" smtClean="0"/>
                <a:t>)				0</a:t>
              </a:r>
              <a:r>
                <a:rPr lang="en-US" altLang="zh-CN" sz="1400" dirty="0"/>
                <a:t>(</a:t>
              </a:r>
              <a:r>
                <a:rPr lang="zh-CN" altLang="en-US" sz="1400" dirty="0"/>
                <a:t>假</a:t>
              </a:r>
              <a:r>
                <a:rPr lang="en-US" altLang="zh-CN" sz="1400" dirty="0" smtClean="0"/>
                <a:t>)</a:t>
              </a:r>
              <a:endParaRPr lang="en-US" altLang="zh-CN" sz="1400" dirty="0"/>
            </a:p>
          </p:txBody>
        </p:sp>
      </p:grpSp>
      <p:grpSp>
        <p:nvGrpSpPr>
          <p:cNvPr id="37" name="组合 36"/>
          <p:cNvGrpSpPr/>
          <p:nvPr/>
        </p:nvGrpSpPr>
        <p:grpSpPr>
          <a:xfrm>
            <a:off x="6473999" y="3108097"/>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dirty="0" smtClean="0"/>
                <a:t>		</a:t>
              </a:r>
              <a:r>
                <a:rPr lang="zh-CN" altLang="en-US" sz="1400" dirty="0" smtClean="0"/>
                <a:t>非</a:t>
              </a:r>
              <a:r>
                <a:rPr lang="en-US" altLang="zh-CN" sz="1400" dirty="0" smtClean="0"/>
                <a:t>0(</a:t>
              </a:r>
              <a:r>
                <a:rPr lang="zh-CN" altLang="en-US" sz="1400" dirty="0" smtClean="0"/>
                <a:t>真</a:t>
              </a:r>
              <a:r>
                <a:rPr lang="en-US" altLang="zh-CN" sz="1400" dirty="0" smtClean="0"/>
                <a:t>)</a:t>
              </a:r>
            </a:p>
            <a:p>
              <a:pPr defTabSz="179388">
                <a:lnSpc>
                  <a:spcPct val="180000"/>
                </a:lnSpc>
              </a:pPr>
              <a:r>
                <a:rPr lang="en-US" altLang="zh-CN" sz="1400" dirty="0" smtClean="0"/>
                <a:t>	0</a:t>
              </a:r>
              <a:r>
                <a:rPr lang="en-US" altLang="zh-CN" sz="1400" dirty="0"/>
                <a:t>(</a:t>
              </a:r>
              <a:r>
                <a:rPr lang="zh-CN" altLang="en-US" sz="1400" dirty="0"/>
                <a:t>假</a:t>
              </a:r>
              <a:r>
                <a:rPr lang="en-US" altLang="zh-CN" sz="1400" dirty="0"/>
                <a:t>)</a:t>
              </a:r>
            </a:p>
            <a:p>
              <a:pPr defTabSz="179388">
                <a:lnSpc>
                  <a:spcPct val="180000"/>
                </a:lnSpc>
              </a:pPr>
              <a:r>
                <a:rPr lang="en-US" altLang="zh-CN" sz="1400" dirty="0" smtClean="0"/>
                <a:t>		</a:t>
              </a:r>
              <a:r>
                <a:rPr lang="zh-CN" altLang="en-US" sz="1400" dirty="0" smtClean="0"/>
                <a:t>非</a:t>
              </a:r>
              <a:r>
                <a:rPr lang="en-US" altLang="zh-CN" sz="1400" dirty="0" smtClean="0"/>
                <a:t>0(</a:t>
              </a:r>
              <a:r>
                <a:rPr lang="zh-CN" altLang="en-US" sz="1400" dirty="0" smtClean="0"/>
                <a:t>真</a:t>
              </a:r>
              <a:r>
                <a:rPr lang="en-US" altLang="zh-CN" sz="1400" dirty="0" smtClean="0"/>
                <a:t>)</a:t>
              </a:r>
              <a:endParaRPr lang="en-US" altLang="zh-CN" sz="1400" dirty="0"/>
            </a:p>
            <a:p>
              <a:pPr defTabSz="179388">
                <a:lnSpc>
                  <a:spcPct val="180000"/>
                </a:lnSpc>
              </a:pPr>
              <a:r>
                <a:rPr lang="en-US" altLang="zh-CN" sz="1400" dirty="0" smtClean="0"/>
                <a:t>	0</a:t>
              </a:r>
              <a:r>
                <a:rPr lang="en-US" altLang="zh-CN" sz="1400" dirty="0"/>
                <a:t>(</a:t>
              </a:r>
              <a:r>
                <a:rPr lang="zh-CN" altLang="en-US" sz="1400" dirty="0"/>
                <a:t>假</a:t>
              </a:r>
              <a:r>
                <a:rPr lang="en-US" altLang="zh-CN" sz="1400" dirty="0"/>
                <a:t>)</a:t>
              </a:r>
            </a:p>
            <a:p>
              <a:pPr defTabSz="179388">
                <a:lnSpc>
                  <a:spcPct val="180000"/>
                </a:lnSpc>
              </a:pPr>
              <a:r>
                <a:rPr lang="en-US" altLang="zh-CN" sz="1400" dirty="0" smtClean="0"/>
                <a:t>		</a:t>
              </a:r>
              <a:r>
                <a:rPr lang="zh-CN" altLang="en-US" sz="1400" dirty="0" smtClean="0"/>
                <a:t>非</a:t>
              </a:r>
              <a:r>
                <a:rPr lang="en-US" altLang="zh-CN" sz="1400" dirty="0" smtClean="0"/>
                <a:t>0(</a:t>
              </a:r>
              <a:r>
                <a:rPr lang="zh-CN" altLang="en-US" sz="1400" dirty="0" smtClean="0"/>
                <a:t>真</a:t>
              </a:r>
              <a:r>
                <a:rPr lang="en-US" altLang="zh-CN" sz="1400" dirty="0" smtClean="0"/>
                <a:t>)</a:t>
              </a:r>
            </a:p>
            <a:p>
              <a:pPr defTabSz="179388">
                <a:lnSpc>
                  <a:spcPct val="180000"/>
                </a:lnSpc>
              </a:pPr>
              <a:r>
                <a:rPr lang="en-US" altLang="zh-CN" sz="1400" dirty="0" smtClean="0"/>
                <a:t>	0</a:t>
              </a:r>
              <a:r>
                <a:rPr lang="en-US" altLang="zh-CN" sz="1400" dirty="0"/>
                <a:t>(</a:t>
              </a:r>
              <a:r>
                <a:rPr lang="zh-CN" altLang="en-US" sz="1400" dirty="0"/>
                <a:t>假</a:t>
              </a:r>
              <a:r>
                <a:rPr lang="en-US" altLang="zh-CN" sz="1400" dirty="0"/>
                <a:t>)</a:t>
              </a:r>
            </a:p>
            <a:p>
              <a:pPr defTabSz="179388">
                <a:lnSpc>
                  <a:spcPct val="180000"/>
                </a:lnSpc>
              </a:pPr>
              <a:r>
                <a:rPr lang="en-US" altLang="zh-CN" sz="1400" dirty="0" smtClean="0"/>
                <a:t>0(</a:t>
              </a:r>
              <a:r>
                <a:rPr lang="zh-CN" altLang="en-US" sz="1400" dirty="0"/>
                <a:t>假</a:t>
              </a:r>
              <a:r>
                <a:rPr lang="en-US" altLang="zh-CN" sz="1400" dirty="0" smtClean="0"/>
                <a:t>)				1(</a:t>
              </a:r>
              <a:r>
                <a:rPr lang="zh-CN" altLang="en-US" sz="1400" dirty="0" smtClean="0"/>
                <a:t>真</a:t>
              </a:r>
              <a:r>
                <a:rPr lang="en-US" altLang="zh-CN" sz="1400" dirty="0" smtClean="0"/>
                <a:t>)</a:t>
              </a:r>
              <a:endParaRPr lang="en-US" altLang="zh-CN" sz="1400" dirty="0"/>
            </a:p>
          </p:txBody>
        </p:sp>
      </p:grpSp>
      <p:sp>
        <p:nvSpPr>
          <p:cNvPr id="49" name="Rectangle 1032"/>
          <p:cNvSpPr>
            <a:spLocks noChangeArrowheads="1"/>
          </p:cNvSpPr>
          <p:nvPr/>
        </p:nvSpPr>
        <p:spPr bwMode="auto">
          <a:xfrm>
            <a:off x="9192318" y="2740344"/>
            <a:ext cx="2982625" cy="3049169"/>
          </a:xfrm>
          <a:prstGeom prst="rect">
            <a:avLst/>
          </a:prstGeom>
          <a:solidFill>
            <a:schemeClr val="folHlink"/>
          </a:solidFill>
          <a:ln w="38100">
            <a:solidFill>
              <a:srgbClr val="3366FF"/>
            </a:solidFill>
            <a:miter lim="800000"/>
            <a:headEnd/>
            <a:tailEnd/>
          </a:ln>
        </p:spPr>
        <p:txBody>
          <a:bodyPr wrap="squar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b="0" dirty="0">
                <a:solidFill>
                  <a:srgbClr val="000000"/>
                </a:solidFill>
                <a:ea typeface="宋体" panose="02010600030101010101" pitchFamily="2" charset="-122"/>
              </a:rPr>
              <a:t> </a:t>
            </a:r>
            <a:r>
              <a:rPr lang="zh-CN" altLang="en-US" sz="2400" dirty="0">
                <a:solidFill>
                  <a:srgbClr val="000000"/>
                </a:solidFill>
                <a:ea typeface="宋体" panose="02010600030101010101" pitchFamily="2" charset="-122"/>
              </a:rPr>
              <a:t>若  </a:t>
            </a:r>
            <a:endParaRPr lang="en-US" altLang="zh-CN" sz="2400" dirty="0" smtClean="0">
              <a:solidFill>
                <a:srgbClr val="000000"/>
              </a:solidFill>
              <a:ea typeface="宋体" panose="02010600030101010101" pitchFamily="2" charset="-122"/>
            </a:endParaRPr>
          </a:p>
          <a:p>
            <a:pPr>
              <a:spcBef>
                <a:spcPct val="0"/>
              </a:spcBef>
            </a:pPr>
            <a:r>
              <a:rPr lang="en-US" altLang="zh-CN" sz="2400" dirty="0" smtClean="0">
                <a:solidFill>
                  <a:srgbClr val="000000"/>
                </a:solidFill>
                <a:ea typeface="宋体" panose="02010600030101010101" pitchFamily="2" charset="-122"/>
              </a:rPr>
              <a:t>a=1;b=2;</a:t>
            </a:r>
          </a:p>
          <a:p>
            <a:pPr>
              <a:spcBef>
                <a:spcPct val="0"/>
              </a:spcBef>
            </a:pPr>
            <a:r>
              <a:rPr lang="en-US" altLang="zh-CN" sz="2400" dirty="0" smtClean="0">
                <a:solidFill>
                  <a:srgbClr val="000000"/>
                </a:solidFill>
                <a:ea typeface="宋体" panose="02010600030101010101" pitchFamily="2" charset="-122"/>
              </a:rPr>
              <a:t>c=3;d=4;</a:t>
            </a:r>
          </a:p>
          <a:p>
            <a:pPr>
              <a:spcBef>
                <a:spcPct val="0"/>
              </a:spcBef>
            </a:pPr>
            <a:r>
              <a:rPr lang="en-US" altLang="zh-CN" sz="2400" dirty="0" smtClean="0">
                <a:solidFill>
                  <a:srgbClr val="000000"/>
                </a:solidFill>
                <a:ea typeface="宋体" panose="02010600030101010101" pitchFamily="2" charset="-122"/>
              </a:rPr>
              <a:t>m=1;n=1</a:t>
            </a:r>
            <a:r>
              <a:rPr lang="en-US" altLang="zh-CN" sz="2400" dirty="0">
                <a:solidFill>
                  <a:srgbClr val="000000"/>
                </a:solidFill>
                <a:ea typeface="宋体" panose="02010600030101010101" pitchFamily="2" charset="-122"/>
              </a:rPr>
              <a:t>;</a:t>
            </a:r>
          </a:p>
          <a:p>
            <a:pPr>
              <a:spcBef>
                <a:spcPct val="0"/>
              </a:spcBef>
            </a:pPr>
            <a:r>
              <a:rPr lang="en-US" altLang="zh-CN" sz="2400" dirty="0">
                <a:solidFill>
                  <a:srgbClr val="000000"/>
                </a:solidFill>
                <a:ea typeface="宋体" panose="02010600030101010101" pitchFamily="2" charset="-122"/>
              </a:rPr>
              <a:t> </a:t>
            </a:r>
            <a:r>
              <a:rPr lang="zh-CN" altLang="en-US" sz="2400" dirty="0">
                <a:solidFill>
                  <a:srgbClr val="000000"/>
                </a:solidFill>
                <a:ea typeface="宋体" panose="02010600030101010101" pitchFamily="2" charset="-122"/>
              </a:rPr>
              <a:t>则 </a:t>
            </a:r>
            <a:endParaRPr lang="en-US" altLang="zh-CN" sz="2400" dirty="0" smtClean="0">
              <a:solidFill>
                <a:srgbClr val="000000"/>
              </a:solidFill>
              <a:ea typeface="宋体" panose="02010600030101010101" pitchFamily="2" charset="-122"/>
            </a:endParaRPr>
          </a:p>
          <a:p>
            <a:pPr>
              <a:spcBef>
                <a:spcPct val="0"/>
              </a:spcBef>
            </a:pPr>
            <a:r>
              <a:rPr lang="zh-CN" altLang="en-US" sz="2400" dirty="0" smtClean="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(m=a&gt;b)&amp;&amp;(n=c&gt;d</a:t>
            </a:r>
            <a:r>
              <a:rPr lang="en-US" altLang="zh-CN" sz="2400" dirty="0" smtClean="0">
                <a:solidFill>
                  <a:srgbClr val="000000"/>
                </a:solidFill>
                <a:ea typeface="宋体" panose="02010600030101010101" pitchFamily="2" charset="-122"/>
              </a:rPr>
              <a:t>)</a:t>
            </a:r>
          </a:p>
          <a:p>
            <a:pPr>
              <a:spcBef>
                <a:spcPct val="0"/>
              </a:spcBef>
            </a:pPr>
            <a:endParaRPr lang="en-US" altLang="zh-CN" sz="2400" dirty="0" smtClean="0">
              <a:solidFill>
                <a:srgbClr val="000000"/>
              </a:solidFill>
              <a:ea typeface="宋体" panose="02010600030101010101" pitchFamily="2" charset="-122"/>
            </a:endParaRPr>
          </a:p>
          <a:p>
            <a:pPr>
              <a:spcBef>
                <a:spcPct val="0"/>
              </a:spcBef>
            </a:pPr>
            <a:endParaRPr lang="en-US" altLang="zh-CN" sz="2400" dirty="0">
              <a:solidFill>
                <a:srgbClr val="000000"/>
              </a:solidFill>
              <a:ea typeface="宋体" panose="02010600030101010101" pitchFamily="2" charset="-122"/>
            </a:endParaRPr>
          </a:p>
        </p:txBody>
      </p:sp>
      <p:sp>
        <p:nvSpPr>
          <p:cNvPr id="50" name="Text Box 1034"/>
          <p:cNvSpPr txBox="1">
            <a:spLocks noChangeArrowheads="1"/>
          </p:cNvSpPr>
          <p:nvPr/>
        </p:nvSpPr>
        <p:spPr bwMode="auto">
          <a:xfrm>
            <a:off x="9278626" y="5114797"/>
            <a:ext cx="213261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FF0000"/>
                </a:solidFill>
                <a:ea typeface="宋体" panose="02010600030101010101" pitchFamily="2" charset="-122"/>
              </a:rPr>
              <a:t>//</a:t>
            </a:r>
            <a:r>
              <a:rPr lang="zh-CN" altLang="zh-CN" sz="2400" dirty="0">
                <a:solidFill>
                  <a:srgbClr val="FF0000"/>
                </a:solidFill>
                <a:ea typeface="宋体" panose="02010600030101010101" pitchFamily="2" charset="-122"/>
              </a:rPr>
              <a:t>结果</a:t>
            </a:r>
            <a:r>
              <a:rPr lang="en-US" altLang="zh-CN" sz="2400" dirty="0">
                <a:solidFill>
                  <a:srgbClr val="FF0000"/>
                </a:solidFill>
                <a:ea typeface="宋体" panose="02010600030101010101" pitchFamily="2" charset="-122"/>
              </a:rPr>
              <a:t>m=0,n=1</a:t>
            </a:r>
          </a:p>
        </p:txBody>
      </p:sp>
    </p:spTree>
    <p:custDataLst>
      <p:tags r:id="rId1"/>
    </p:custDataLst>
    <p:extLst>
      <p:ext uri="{BB962C8B-B14F-4D97-AF65-F5344CB8AC3E}">
        <p14:creationId xmlns:p14="http://schemas.microsoft.com/office/powerpoint/2010/main" val="375483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inVertical)">
                                      <p:cBhvr>
                                        <p:cTn id="25" dur="500"/>
                                        <p:tgtEl>
                                          <p:spTgt spid="3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arn(inVertical)">
                                      <p:cBhvr>
                                        <p:cTn id="49" dur="500"/>
                                        <p:tgtEl>
                                          <p:spTgt spid="30"/>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par>
                                <p:cTn id="53" presetID="2" presetClass="entr" presetSubtype="4" fill="hold" nodeType="with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 calcmode="lin" valueType="num">
                                      <p:cBhvr additive="base">
                                        <p:cTn id="5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 calcmode="lin" valueType="num">
                                      <p:cBhvr additive="base">
                                        <p:cTn id="5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 calcmode="lin" valueType="num">
                                      <p:cBhvr additive="base">
                                        <p:cTn id="6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barn(inVertical)">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
                                            <p:txEl>
                                              <p:pRg st="1" end="1"/>
                                            </p:txEl>
                                          </p:spTgt>
                                        </p:tgtEl>
                                        <p:attrNameLst>
                                          <p:attrName>style.visibility</p:attrName>
                                        </p:attrNameLst>
                                      </p:cBhvr>
                                      <p:to>
                                        <p:strVal val="visible"/>
                                      </p:to>
                                    </p:set>
                                    <p:anim calcmode="lin" valueType="num">
                                      <p:cBhvr additive="base">
                                        <p:cTn id="7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barn(inVertical)">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box(out)">
                                      <p:cBhvr>
                                        <p:cTn id="87" dur="500"/>
                                        <p:tgtEl>
                                          <p:spTgt spid="49"/>
                                        </p:tgtEl>
                                      </p:cBhvr>
                                    </p:animEffect>
                                  </p:childTnLst>
                                  <p:subTnLst>
                                    <p:audio>
                                      <p:cMediaNode>
                                        <p:cTn display="0" masterRel="sameClick">
                                          <p:stCondLst>
                                            <p:cond evt="begin" delay="0">
                                              <p:tn val="85"/>
                                            </p:cond>
                                          </p:stCondLst>
                                          <p:endCondLst>
                                            <p:cond evt="onStopAudio" delay="0">
                                              <p:tgtEl>
                                                <p:sldTgt/>
                                              </p:tgtEl>
                                            </p:cond>
                                          </p:endCondLst>
                                        </p:cTn>
                                        <p:tgtEl>
                                          <p:sndTgt r:embed="rId2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box(out)">
                                      <p:cBhvr>
                                        <p:cTn id="92" dur="500"/>
                                        <p:tgtEl>
                                          <p:spTgt spid="50">
                                            <p:txEl>
                                              <p:pRg st="0" end="0"/>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2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 grpId="0" animBg="1"/>
      <p:bldP spid="9" grpId="0" animBg="1"/>
      <p:bldP spid="13" grpId="0" animBg="1"/>
      <p:bldP spid="16" grpId="0" animBg="1"/>
      <p:bldP spid="12" grpId="0" animBg="1"/>
      <p:bldP spid="21" grpId="0" animBg="1"/>
      <p:bldP spid="22" grpId="0" animBg="1"/>
      <p:bldP spid="23" grpId="0" animBg="1"/>
      <p:bldP spid="25" grpId="0" animBg="1"/>
      <p:bldP spid="26" grpId="0" animBg="1"/>
      <p:bldP spid="27" grpId="0" animBg="1"/>
      <p:bldP spid="29" grpId="0" animBg="1"/>
      <p:bldP spid="30" grpId="0" animBg="1"/>
      <p:bldP spid="31" grpId="0" animBg="1"/>
      <p:bldP spid="49" grpId="0" animBg="1" autoUpdateAnimBg="0"/>
      <p:bldP spid="5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6" name="Text Box 8"/>
          <p:cNvSpPr txBox="1">
            <a:spLocks noChangeArrowheads="1"/>
          </p:cNvSpPr>
          <p:nvPr/>
        </p:nvSpPr>
        <p:spPr bwMode="auto">
          <a:xfrm>
            <a:off x="4277996" y="1627190"/>
            <a:ext cx="7777163" cy="3046988"/>
          </a:xfrm>
          <a:prstGeom prst="rect">
            <a:avLst/>
          </a:prstGeom>
          <a:gradFill rotWithShape="0">
            <a:gsLst>
              <a:gs pos="0">
                <a:srgbClr val="FFCCFF"/>
              </a:gs>
              <a:gs pos="100000">
                <a:srgbClr val="FFEEFF"/>
              </a:gs>
            </a:gsLst>
            <a:lin ang="2700000" scaled="1"/>
          </a:gradFill>
          <a:ln w="38100">
            <a:solidFill>
              <a:srgbClr val="0000FF"/>
            </a:solidFill>
            <a:miter lim="800000"/>
            <a:headEnd type="none" w="sm" len="sm"/>
            <a:tailEnd type="none" w="sm" len="sm"/>
          </a:ln>
        </p:spPr>
        <p:txBody>
          <a:bodyPr>
            <a:spAutoFit/>
          </a:bodyPr>
          <a:lstStyle>
            <a:lvl1pPr marL="342900" indent="-342900" defTabSz="762000">
              <a:defRPr kumimoji="1" b="1">
                <a:solidFill>
                  <a:srgbClr val="993366"/>
                </a:solidFill>
                <a:latin typeface="Times New Roman" panose="02020603050405020304" pitchFamily="18" charset="0"/>
                <a:ea typeface="楷体_GB2312" pitchFamily="49" charset="-122"/>
              </a:defRPr>
            </a:lvl1pPr>
            <a:lvl2pPr marL="571500" defTabSz="762000">
              <a:defRPr kumimoji="1" b="1">
                <a:solidFill>
                  <a:srgbClr val="993366"/>
                </a:solidFill>
                <a:latin typeface="Times New Roman" panose="02020603050405020304" pitchFamily="18" charset="0"/>
                <a:ea typeface="楷体_GB2312" pitchFamily="49" charset="-122"/>
              </a:defRPr>
            </a:lvl2pPr>
            <a:lvl3pPr marL="11430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a:spcBef>
                <a:spcPct val="0"/>
              </a:spcBef>
            </a:pPr>
            <a:r>
              <a:rPr lang="zh-CN" altLang="en-US" sz="2400" dirty="0" smtClean="0">
                <a:solidFill>
                  <a:srgbClr val="009900"/>
                </a:solidFill>
                <a:latin typeface="楷体_GB2312" pitchFamily="49" charset="-122"/>
              </a:rPr>
              <a:t>能</a:t>
            </a:r>
            <a:r>
              <a:rPr lang="zh-CN" altLang="en-US" sz="2400" dirty="0">
                <a:solidFill>
                  <a:srgbClr val="009900"/>
                </a:solidFill>
                <a:latin typeface="楷体_GB2312" pitchFamily="49" charset="-122"/>
              </a:rPr>
              <a:t>被</a:t>
            </a:r>
            <a:r>
              <a:rPr lang="en-US" altLang="zh-CN" sz="2400" dirty="0">
                <a:solidFill>
                  <a:srgbClr val="009900"/>
                </a:solidFill>
                <a:latin typeface="楷体_GB2312" pitchFamily="49" charset="-122"/>
              </a:rPr>
              <a:t>4</a:t>
            </a:r>
            <a:r>
              <a:rPr lang="zh-CN" altLang="en-US" sz="2400" dirty="0">
                <a:solidFill>
                  <a:srgbClr val="009900"/>
                </a:solidFill>
                <a:latin typeface="楷体_GB2312" pitchFamily="49" charset="-122"/>
              </a:rPr>
              <a:t>整除</a:t>
            </a:r>
            <a:r>
              <a:rPr lang="en-US" altLang="zh-CN" sz="2400" dirty="0">
                <a:solidFill>
                  <a:srgbClr val="009900"/>
                </a:solidFill>
                <a:latin typeface="楷体_GB2312" pitchFamily="49" charset="-122"/>
              </a:rPr>
              <a:t>:</a:t>
            </a:r>
          </a:p>
          <a:p>
            <a:pPr lvl="2">
              <a:spcBef>
                <a:spcPct val="0"/>
              </a:spcBef>
            </a:pPr>
            <a:r>
              <a:rPr lang="en-US" altLang="zh-CN" sz="2400" dirty="0">
                <a:solidFill>
                  <a:schemeClr val="tx1"/>
                </a:solidFill>
                <a:latin typeface="楷体_GB2312" pitchFamily="49" charset="-122"/>
              </a:rPr>
              <a:t>year%4==0</a:t>
            </a:r>
          </a:p>
          <a:p>
            <a:pPr lvl="2">
              <a:spcBef>
                <a:spcPct val="0"/>
              </a:spcBef>
            </a:pPr>
            <a:r>
              <a:rPr lang="zh-CN" altLang="en-US" sz="2400" dirty="0">
                <a:solidFill>
                  <a:srgbClr val="009900"/>
                </a:solidFill>
                <a:latin typeface="楷体_GB2312" pitchFamily="49" charset="-122"/>
              </a:rPr>
              <a:t>能被</a:t>
            </a:r>
            <a:r>
              <a:rPr lang="en-US" altLang="zh-CN" sz="2400" dirty="0">
                <a:solidFill>
                  <a:srgbClr val="009900"/>
                </a:solidFill>
                <a:latin typeface="楷体_GB2312" pitchFamily="49" charset="-122"/>
              </a:rPr>
              <a:t>4</a:t>
            </a:r>
            <a:r>
              <a:rPr lang="zh-CN" altLang="en-US" sz="2400" dirty="0">
                <a:solidFill>
                  <a:srgbClr val="009900"/>
                </a:solidFill>
                <a:latin typeface="楷体_GB2312" pitchFamily="49" charset="-122"/>
              </a:rPr>
              <a:t>整除但不能被</a:t>
            </a:r>
            <a:r>
              <a:rPr lang="en-US" altLang="zh-CN" sz="2400" dirty="0">
                <a:solidFill>
                  <a:srgbClr val="009900"/>
                </a:solidFill>
                <a:latin typeface="楷体_GB2312" pitchFamily="49" charset="-122"/>
              </a:rPr>
              <a:t>100</a:t>
            </a:r>
            <a:r>
              <a:rPr lang="zh-CN" altLang="en-US" sz="2400" dirty="0">
                <a:solidFill>
                  <a:srgbClr val="009900"/>
                </a:solidFill>
                <a:latin typeface="楷体_GB2312" pitchFamily="49" charset="-122"/>
              </a:rPr>
              <a:t>整除</a:t>
            </a:r>
            <a:r>
              <a:rPr lang="en-US" altLang="zh-CN" sz="2400" dirty="0">
                <a:solidFill>
                  <a:srgbClr val="009900"/>
                </a:solidFill>
                <a:latin typeface="楷体_GB2312" pitchFamily="49" charset="-122"/>
              </a:rPr>
              <a:t>:</a:t>
            </a:r>
          </a:p>
          <a:p>
            <a:pPr lvl="2">
              <a:spcBef>
                <a:spcPct val="0"/>
              </a:spcBef>
            </a:pPr>
            <a:r>
              <a:rPr lang="en-US" altLang="zh-CN" sz="2400" dirty="0">
                <a:solidFill>
                  <a:schemeClr val="tx1"/>
                </a:solidFill>
                <a:ea typeface="宋体" panose="02010600030101010101" pitchFamily="2" charset="-122"/>
              </a:rPr>
              <a:t>(year%4==0)&amp;&amp;(year%100!=0)</a:t>
            </a:r>
            <a:endParaRPr lang="en-US" altLang="zh-CN" sz="2400" dirty="0">
              <a:solidFill>
                <a:schemeClr val="tx1"/>
              </a:solidFill>
              <a:latin typeface="楷体_GB2312" pitchFamily="49" charset="-122"/>
            </a:endParaRPr>
          </a:p>
          <a:p>
            <a:pPr lvl="2">
              <a:spcBef>
                <a:spcPct val="0"/>
              </a:spcBef>
            </a:pPr>
            <a:r>
              <a:rPr lang="zh-CN" altLang="en-US" sz="2400" dirty="0">
                <a:solidFill>
                  <a:srgbClr val="009900"/>
                </a:solidFill>
                <a:latin typeface="楷体_GB2312" pitchFamily="49" charset="-122"/>
              </a:rPr>
              <a:t>能被</a:t>
            </a:r>
            <a:r>
              <a:rPr lang="en-US" altLang="zh-CN" sz="2400" dirty="0">
                <a:solidFill>
                  <a:srgbClr val="009900"/>
                </a:solidFill>
                <a:latin typeface="楷体_GB2312" pitchFamily="49" charset="-122"/>
              </a:rPr>
              <a:t>400</a:t>
            </a:r>
            <a:r>
              <a:rPr lang="zh-CN" altLang="en-US" sz="2400" dirty="0">
                <a:solidFill>
                  <a:srgbClr val="009900"/>
                </a:solidFill>
                <a:latin typeface="楷体_GB2312" pitchFamily="49" charset="-122"/>
              </a:rPr>
              <a:t>整除</a:t>
            </a:r>
            <a:r>
              <a:rPr lang="en-US" altLang="zh-CN" sz="2400" dirty="0">
                <a:solidFill>
                  <a:srgbClr val="009900"/>
                </a:solidFill>
                <a:latin typeface="楷体_GB2312" pitchFamily="49" charset="-122"/>
              </a:rPr>
              <a:t>:</a:t>
            </a:r>
          </a:p>
          <a:p>
            <a:pPr lvl="2">
              <a:spcBef>
                <a:spcPct val="0"/>
              </a:spcBef>
            </a:pPr>
            <a:r>
              <a:rPr lang="en-US" altLang="zh-CN" sz="2400" dirty="0">
                <a:solidFill>
                  <a:schemeClr val="tx1"/>
                </a:solidFill>
                <a:ea typeface="宋体" panose="02010600030101010101" pitchFamily="2" charset="-122"/>
              </a:rPr>
              <a:t>year%400==0</a:t>
            </a:r>
          </a:p>
          <a:p>
            <a:pPr lvl="2">
              <a:spcBef>
                <a:spcPct val="0"/>
              </a:spcBef>
            </a:pPr>
            <a:r>
              <a:rPr lang="zh-CN" altLang="en-US" sz="2400" dirty="0">
                <a:solidFill>
                  <a:srgbClr val="FF3300"/>
                </a:solidFill>
              </a:rPr>
              <a:t>综合起来：</a:t>
            </a:r>
            <a:endParaRPr lang="zh-CN" altLang="en-US" sz="2400" dirty="0">
              <a:solidFill>
                <a:srgbClr val="FF3300"/>
              </a:solidFill>
              <a:ea typeface="宋体" panose="02010600030101010101" pitchFamily="2" charset="-122"/>
            </a:endParaRPr>
          </a:p>
          <a:p>
            <a:pPr lvl="2">
              <a:spcBef>
                <a:spcPct val="0"/>
              </a:spcBef>
            </a:pPr>
            <a:r>
              <a:rPr lang="en-US" altLang="zh-CN" sz="2400" dirty="0">
                <a:solidFill>
                  <a:schemeClr val="tx1"/>
                </a:solidFill>
                <a:ea typeface="宋体" panose="02010600030101010101" pitchFamily="2" charset="-122"/>
              </a:rPr>
              <a:t>((year%4==0)&amp;&amp;(year%100!=0))||year%400==0</a:t>
            </a:r>
            <a:endParaRPr lang="en-US" altLang="zh-CN" sz="2400" dirty="0">
              <a:solidFill>
                <a:schemeClr val="tx1"/>
              </a:solidFill>
              <a:latin typeface="黑体" panose="02010609060101010101" pitchFamily="49" charset="-122"/>
              <a:ea typeface="黑体" panose="02010609060101010101" pitchFamily="49" charset="-122"/>
            </a:endParaRPr>
          </a:p>
        </p:txBody>
      </p:sp>
      <p:sp>
        <p:nvSpPr>
          <p:cNvPr id="278538" name="Text Box 10"/>
          <p:cNvSpPr txBox="1">
            <a:spLocks noChangeArrowheads="1"/>
          </p:cNvSpPr>
          <p:nvPr/>
        </p:nvSpPr>
        <p:spPr bwMode="auto">
          <a:xfrm>
            <a:off x="4277996" y="5031076"/>
            <a:ext cx="7777163" cy="860425"/>
          </a:xfrm>
          <a:prstGeom prst="rect">
            <a:avLst/>
          </a:prstGeom>
          <a:gradFill rotWithShape="0">
            <a:gsLst>
              <a:gs pos="0">
                <a:srgbClr val="FFCCFF"/>
              </a:gs>
              <a:gs pos="100000">
                <a:srgbClr val="FFEEFF"/>
              </a:gs>
            </a:gsLst>
            <a:lin ang="2700000" scaled="1"/>
          </a:gradFill>
          <a:ln w="38100">
            <a:solidFill>
              <a:srgbClr val="0000FF"/>
            </a:solidFill>
            <a:miter lim="800000"/>
            <a:headEnd type="none" w="sm" len="sm"/>
            <a:tailEnd type="none" w="sm" len="sm"/>
          </a:ln>
        </p:spPr>
        <p:txBody>
          <a:bodyPr>
            <a:spAutoFit/>
          </a:bodyPr>
          <a:lstStyle>
            <a:lvl1pPr marL="342900" indent="-342900"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a:spcBef>
                <a:spcPct val="0"/>
              </a:spcBef>
            </a:pPr>
            <a:r>
              <a:rPr lang="zh-CN" altLang="en-US" sz="2400" dirty="0">
                <a:solidFill>
                  <a:srgbClr val="FF3300"/>
                </a:solidFill>
              </a:rPr>
              <a:t>优化语句：</a:t>
            </a:r>
            <a:endParaRPr lang="zh-CN" altLang="en-US" sz="2400" dirty="0">
              <a:solidFill>
                <a:srgbClr val="FF3300"/>
              </a:solidFill>
              <a:ea typeface="宋体" panose="02010600030101010101" pitchFamily="2" charset="-122"/>
            </a:endParaRPr>
          </a:p>
          <a:p>
            <a:pPr lvl="2">
              <a:spcBef>
                <a:spcPct val="0"/>
              </a:spcBef>
            </a:pPr>
            <a:r>
              <a:rPr lang="en-US" altLang="zh-CN" sz="2400" dirty="0">
                <a:solidFill>
                  <a:schemeClr val="tx1"/>
                </a:solidFill>
                <a:ea typeface="宋体" panose="02010600030101010101" pitchFamily="2" charset="-122"/>
              </a:rPr>
              <a:t>(year%4==0&amp;&amp;year%100!=0)||year%400==0</a:t>
            </a:r>
            <a:endParaRPr lang="en-US" altLang="zh-CN" sz="2400" dirty="0">
              <a:solidFill>
                <a:schemeClr val="tx1"/>
              </a:solidFill>
              <a:latin typeface="黑体" panose="02010609060101010101" pitchFamily="49" charset="-122"/>
              <a:ea typeface="黑体" panose="02010609060101010101" pitchFamily="49" charset="-122"/>
            </a:endParaRPr>
          </a:p>
        </p:txBody>
      </p:sp>
      <p:sp>
        <p:nvSpPr>
          <p:cNvPr id="11" name="MH_Text_1"/>
          <p:cNvSpPr/>
          <p:nvPr>
            <p:custDataLst>
              <p:tags r:id="rId1"/>
            </p:custDataLst>
          </p:nvPr>
        </p:nvSpPr>
        <p:spPr>
          <a:xfrm>
            <a:off x="227013" y="313457"/>
            <a:ext cx="3730943" cy="2861784"/>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marL="0" lvl="2">
              <a:lnSpc>
                <a:spcPct val="150000"/>
              </a:lnSpc>
              <a:buClr>
                <a:srgbClr val="FF0000"/>
              </a:buClr>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rPr>
              <a:t>复杂逻辑条件的表述</a:t>
            </a:r>
          </a:p>
          <a:p>
            <a:pPr marL="0" lvl="2">
              <a:lnSpc>
                <a:spcPct val="150000"/>
              </a:lnSpc>
              <a:buClr>
                <a:srgbClr val="FF0000"/>
              </a:buClr>
            </a:pPr>
            <a:r>
              <a:rPr lang="zh-CN" altLang="en-US" sz="2000" dirty="0" smtClean="0">
                <a:solidFill>
                  <a:srgbClr val="FF0000"/>
                </a:solidFill>
                <a:latin typeface="宋体" panose="02010600030101010101" pitchFamily="2" charset="-122"/>
                <a:ea typeface="宋体" panose="02010600030101010101" pitchFamily="2" charset="-122"/>
              </a:rPr>
              <a:t>判断</a:t>
            </a:r>
            <a:r>
              <a:rPr lang="zh-CN" altLang="en-US" sz="2000" dirty="0">
                <a:solidFill>
                  <a:srgbClr val="FF0000"/>
                </a:solidFill>
                <a:latin typeface="宋体" panose="02010600030101010101" pitchFamily="2" charset="-122"/>
                <a:ea typeface="宋体" panose="02010600030101010101" pitchFamily="2" charset="-122"/>
              </a:rPr>
              <a:t>某一年</a:t>
            </a:r>
            <a:r>
              <a:rPr lang="en-US" altLang="zh-CN" sz="2000" dirty="0">
                <a:solidFill>
                  <a:srgbClr val="FF0000"/>
                </a:solidFill>
                <a:latin typeface="宋体" panose="02010600030101010101" pitchFamily="2" charset="-122"/>
                <a:ea typeface="宋体" panose="02010600030101010101" pitchFamily="2" charset="-122"/>
              </a:rPr>
              <a:t>year</a:t>
            </a:r>
            <a:r>
              <a:rPr lang="zh-CN" altLang="en-US" sz="2000" dirty="0">
                <a:solidFill>
                  <a:srgbClr val="FF0000"/>
                </a:solidFill>
                <a:latin typeface="宋体" panose="02010600030101010101" pitchFamily="2" charset="-122"/>
                <a:ea typeface="宋体" panose="02010600030101010101" pitchFamily="2" charset="-122"/>
              </a:rPr>
              <a:t>是否为</a:t>
            </a:r>
            <a:r>
              <a:rPr lang="zh-CN" altLang="en-US" sz="2000" dirty="0" smtClean="0">
                <a:solidFill>
                  <a:srgbClr val="FF0000"/>
                </a:solidFill>
                <a:latin typeface="宋体" panose="02010600030101010101" pitchFamily="2" charset="-122"/>
                <a:ea typeface="宋体" panose="02010600030101010101" pitchFamily="2" charset="-122"/>
              </a:rPr>
              <a:t>闰年</a:t>
            </a:r>
            <a:endParaRPr lang="en-US" altLang="zh-CN" sz="2000" dirty="0" smtClean="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r>
              <a:rPr lang="en-US" altLang="zh-CN" sz="2000" dirty="0" smtClean="0">
                <a:solidFill>
                  <a:schemeClr val="tx1">
                    <a:lumMod val="65000"/>
                    <a:lumOff val="35000"/>
                  </a:schemeClr>
                </a:solidFill>
                <a:latin typeface="宋体" panose="02010600030101010101" pitchFamily="2" charset="-122"/>
                <a:ea typeface="宋体" panose="02010600030101010101" pitchFamily="2" charset="-122"/>
              </a:rPr>
              <a:t>①</a:t>
            </a:r>
            <a:r>
              <a:rPr lang="zh-CN" altLang="en-US" sz="2000" dirty="0">
                <a:solidFill>
                  <a:schemeClr val="tx1">
                    <a:lumMod val="65000"/>
                    <a:lumOff val="35000"/>
                  </a:schemeClr>
                </a:solidFill>
                <a:latin typeface="宋体" panose="02010600030101010101" pitchFamily="2" charset="-122"/>
                <a:ea typeface="宋体" panose="02010600030101010101" pitchFamily="2" charset="-122"/>
              </a:rPr>
              <a:t>能被４整除，但不能被</a:t>
            </a:r>
            <a:r>
              <a:rPr lang="en-US" altLang="zh-CN" sz="2000" dirty="0">
                <a:solidFill>
                  <a:schemeClr val="tx1">
                    <a:lumMod val="65000"/>
                    <a:lumOff val="35000"/>
                  </a:schemeClr>
                </a:solidFill>
                <a:latin typeface="宋体" panose="02010600030101010101" pitchFamily="2" charset="-122"/>
                <a:ea typeface="宋体" panose="02010600030101010101" pitchFamily="2" charset="-122"/>
              </a:rPr>
              <a:t>100</a:t>
            </a:r>
            <a:r>
              <a:rPr lang="zh-CN" altLang="en-US" sz="2000" dirty="0">
                <a:solidFill>
                  <a:schemeClr val="tx1">
                    <a:lumMod val="65000"/>
                    <a:lumOff val="35000"/>
                  </a:schemeClr>
                </a:solidFill>
                <a:latin typeface="宋体" panose="02010600030101010101" pitchFamily="2" charset="-122"/>
                <a:ea typeface="宋体" panose="02010600030101010101" pitchFamily="2" charset="-122"/>
              </a:rPr>
              <a:t>整除，如</a:t>
            </a:r>
            <a:r>
              <a:rPr lang="en-US" altLang="zh-CN" sz="2000" dirty="0">
                <a:solidFill>
                  <a:schemeClr val="tx1">
                    <a:lumMod val="65000"/>
                    <a:lumOff val="35000"/>
                  </a:schemeClr>
                </a:solidFill>
                <a:latin typeface="宋体" panose="02010600030101010101" pitchFamily="2" charset="-122"/>
                <a:ea typeface="宋体" panose="02010600030101010101" pitchFamily="2" charset="-122"/>
              </a:rPr>
              <a:t>2008</a:t>
            </a:r>
            <a:r>
              <a:rPr lang="zh-CN" altLang="en-US" sz="2000" dirty="0" smtClean="0">
                <a:solidFill>
                  <a:schemeClr val="tx1">
                    <a:lumMod val="65000"/>
                    <a:lumOff val="35000"/>
                  </a:schemeClr>
                </a:solidFill>
                <a:latin typeface="宋体" panose="02010600030101010101" pitchFamily="2" charset="-122"/>
                <a:ea typeface="宋体" panose="02010600030101010101" pitchFamily="2" charset="-122"/>
              </a:rPr>
              <a:t>。</a:t>
            </a:r>
            <a:endParaRPr lang="en-US" altLang="zh-CN" sz="2000" dirty="0" smtClean="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r>
              <a:rPr lang="zh-CN" altLang="en-US" sz="2000" dirty="0" smtClean="0">
                <a:solidFill>
                  <a:schemeClr val="tx1">
                    <a:lumMod val="65000"/>
                    <a:lumOff val="35000"/>
                  </a:schemeClr>
                </a:solidFill>
                <a:latin typeface="宋体" panose="02010600030101010101" pitchFamily="2" charset="-122"/>
                <a:ea typeface="宋体" panose="02010600030101010101" pitchFamily="2" charset="-122"/>
              </a:rPr>
              <a:t>②</a:t>
            </a:r>
            <a:r>
              <a:rPr lang="zh-CN" altLang="en-US" sz="2000" dirty="0">
                <a:solidFill>
                  <a:schemeClr val="tx1">
                    <a:lumMod val="65000"/>
                    <a:lumOff val="35000"/>
                  </a:schemeClr>
                </a:solidFill>
                <a:latin typeface="宋体" panose="02010600030101010101" pitchFamily="2" charset="-122"/>
                <a:ea typeface="宋体" panose="02010600030101010101" pitchFamily="2" charset="-122"/>
              </a:rPr>
              <a:t>能被</a:t>
            </a:r>
            <a:r>
              <a:rPr lang="en-US" altLang="zh-CN" sz="2000" dirty="0">
                <a:solidFill>
                  <a:schemeClr val="tx1">
                    <a:lumMod val="65000"/>
                    <a:lumOff val="35000"/>
                  </a:schemeClr>
                </a:solidFill>
                <a:latin typeface="宋体" panose="02010600030101010101" pitchFamily="2" charset="-122"/>
                <a:ea typeface="宋体" panose="02010600030101010101" pitchFamily="2" charset="-122"/>
              </a:rPr>
              <a:t>400</a:t>
            </a:r>
            <a:r>
              <a:rPr lang="zh-CN" altLang="en-US" sz="2000" dirty="0">
                <a:solidFill>
                  <a:schemeClr val="tx1">
                    <a:lumMod val="65000"/>
                    <a:lumOff val="35000"/>
                  </a:schemeClr>
                </a:solidFill>
                <a:latin typeface="宋体" panose="02010600030101010101" pitchFamily="2" charset="-122"/>
                <a:ea typeface="宋体" panose="02010600030101010101" pitchFamily="2" charset="-122"/>
              </a:rPr>
              <a:t>整除，如</a:t>
            </a:r>
            <a:r>
              <a:rPr lang="en-US" altLang="zh-CN" sz="2000" dirty="0">
                <a:solidFill>
                  <a:schemeClr val="tx1">
                    <a:lumMod val="65000"/>
                    <a:lumOff val="35000"/>
                  </a:schemeClr>
                </a:solidFill>
                <a:latin typeface="宋体" panose="02010600030101010101" pitchFamily="2" charset="-122"/>
                <a:ea typeface="宋体" panose="02010600030101010101" pitchFamily="2" charset="-122"/>
              </a:rPr>
              <a:t>2000</a:t>
            </a:r>
            <a:r>
              <a:rPr lang="zh-CN" altLang="en-US" sz="2000" dirty="0">
                <a:solidFill>
                  <a:schemeClr val="tx1">
                    <a:lumMod val="65000"/>
                    <a:lumOff val="35000"/>
                  </a:schemeClr>
                </a:solidFill>
                <a:latin typeface="宋体" panose="02010600030101010101" pitchFamily="2" charset="-122"/>
                <a:ea typeface="宋体" panose="02010600030101010101" pitchFamily="2" charset="-122"/>
              </a:rPr>
              <a:t>。</a:t>
            </a:r>
          </a:p>
        </p:txBody>
      </p:sp>
      <p:sp>
        <p:nvSpPr>
          <p:cNvPr id="278537" name="AutoShape 9"/>
          <p:cNvSpPr>
            <a:spLocks noChangeArrowheads="1"/>
          </p:cNvSpPr>
          <p:nvPr/>
        </p:nvSpPr>
        <p:spPr bwMode="auto">
          <a:xfrm>
            <a:off x="8473758" y="6248400"/>
            <a:ext cx="3581400" cy="609600"/>
          </a:xfrm>
          <a:prstGeom prst="wedgeRectCallout">
            <a:avLst>
              <a:gd name="adj1" fmla="val -52926"/>
              <a:gd name="adj2" fmla="val -128648"/>
            </a:avLst>
          </a:prstGeom>
          <a:solidFill>
            <a:srgbClr val="FFCC99"/>
          </a:solidFill>
          <a:ln w="25400">
            <a:solidFill>
              <a:srgbClr val="0000FF"/>
            </a:solidFill>
            <a:miter lim="800000"/>
            <a:headEnd type="none" w="sm" len="sm"/>
            <a:tailEnd type="none" w="sm" len="sm"/>
          </a:ln>
          <a:effectLst/>
          <a:extLst/>
        </p:spPr>
        <p:txBody>
          <a:bodyPr wrap="none" anchor="ctr"/>
          <a:lstStyle/>
          <a:p>
            <a:pPr algn="ctr" defTabSz="762000">
              <a:spcBef>
                <a:spcPct val="0"/>
              </a:spcBef>
              <a:defRPr/>
            </a:pPr>
            <a:r>
              <a:rPr lang="zh-CN" altLang="en-US" sz="2400">
                <a:solidFill>
                  <a:srgbClr val="FF3300"/>
                </a:solidFill>
                <a:effectLst>
                  <a:outerShdw blurRad="38100" dist="38100" dir="2700000" algn="tl">
                    <a:srgbClr val="000000"/>
                  </a:outerShdw>
                </a:effectLst>
              </a:rPr>
              <a:t>此表达式为真时是闰年</a:t>
            </a:r>
          </a:p>
        </p:txBody>
      </p:sp>
    </p:spTree>
    <p:extLst>
      <p:ext uri="{BB962C8B-B14F-4D97-AF65-F5344CB8AC3E}">
        <p14:creationId xmlns:p14="http://schemas.microsoft.com/office/powerpoint/2010/main" val="1098327400"/>
      </p:ext>
    </p:extLst>
  </p:cSld>
  <p:clrMapOvr>
    <a:masterClrMapping/>
  </p:clrMapOvr>
  <p:transition>
    <p:cover/>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8536"/>
                                        </p:tgtEl>
                                        <p:attrNameLst>
                                          <p:attrName>style.visibility</p:attrName>
                                        </p:attrNameLst>
                                      </p:cBhvr>
                                      <p:to>
                                        <p:strVal val="visible"/>
                                      </p:to>
                                    </p:set>
                                    <p:animEffect transition="in" filter="barn(inVertical)">
                                      <p:cBhvr>
                                        <p:cTn id="7" dur="500"/>
                                        <p:tgtEl>
                                          <p:spTgt spid="278536"/>
                                        </p:tgtEl>
                                      </p:cBhvr>
                                    </p:animEffect>
                                  </p:childTnLst>
                                </p:cTn>
                              </p:par>
                              <p:par>
                                <p:cTn id="8" presetID="2" presetClass="entr" presetSubtype="4" fill="hold" nodeType="withEffect">
                                  <p:stCondLst>
                                    <p:cond delay="0"/>
                                  </p:stCondLst>
                                  <p:childTnLst>
                                    <p:set>
                                      <p:cBhvr>
                                        <p:cTn id="9" dur="1" fill="hold">
                                          <p:stCondLst>
                                            <p:cond delay="0"/>
                                          </p:stCondLst>
                                        </p:cTn>
                                        <p:tgtEl>
                                          <p:spTgt spid="278536">
                                            <p:txEl>
                                              <p:pRg st="0" end="0"/>
                                            </p:txEl>
                                          </p:spTgt>
                                        </p:tgtEl>
                                        <p:attrNameLst>
                                          <p:attrName>style.visibility</p:attrName>
                                        </p:attrNameLst>
                                      </p:cBhvr>
                                      <p:to>
                                        <p:strVal val="visible"/>
                                      </p:to>
                                    </p:set>
                                    <p:anim calcmode="lin" valueType="num">
                                      <p:cBhvr additive="base">
                                        <p:cTn id="10" dur="500" fill="hold"/>
                                        <p:tgtEl>
                                          <p:spTgt spid="27853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785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78536">
                                            <p:txEl>
                                              <p:pRg st="1" end="1"/>
                                            </p:txEl>
                                          </p:spTgt>
                                        </p:tgtEl>
                                        <p:attrNameLst>
                                          <p:attrName>style.visibility</p:attrName>
                                        </p:attrNameLst>
                                      </p:cBhvr>
                                      <p:to>
                                        <p:strVal val="visible"/>
                                      </p:to>
                                    </p:set>
                                    <p:anim calcmode="lin" valueType="num">
                                      <p:cBhvr additive="base">
                                        <p:cTn id="16" dur="500" fill="hold"/>
                                        <p:tgtEl>
                                          <p:spTgt spid="27853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85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8536">
                                            <p:txEl>
                                              <p:pRg st="2" end="2"/>
                                            </p:txEl>
                                          </p:spTgt>
                                        </p:tgtEl>
                                        <p:attrNameLst>
                                          <p:attrName>style.visibility</p:attrName>
                                        </p:attrNameLst>
                                      </p:cBhvr>
                                      <p:to>
                                        <p:strVal val="visible"/>
                                      </p:to>
                                    </p:set>
                                    <p:anim calcmode="lin" valueType="num">
                                      <p:cBhvr additive="base">
                                        <p:cTn id="22" dur="500" fill="hold"/>
                                        <p:tgtEl>
                                          <p:spTgt spid="27853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85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78536">
                                            <p:txEl>
                                              <p:pRg st="3" end="3"/>
                                            </p:txEl>
                                          </p:spTgt>
                                        </p:tgtEl>
                                        <p:attrNameLst>
                                          <p:attrName>style.visibility</p:attrName>
                                        </p:attrNameLst>
                                      </p:cBhvr>
                                      <p:to>
                                        <p:strVal val="visible"/>
                                      </p:to>
                                    </p:set>
                                    <p:anim calcmode="lin" valueType="num">
                                      <p:cBhvr additive="base">
                                        <p:cTn id="28" dur="500" fill="hold"/>
                                        <p:tgtEl>
                                          <p:spTgt spid="278536">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785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78536">
                                            <p:txEl>
                                              <p:pRg st="4" end="4"/>
                                            </p:txEl>
                                          </p:spTgt>
                                        </p:tgtEl>
                                        <p:attrNameLst>
                                          <p:attrName>style.visibility</p:attrName>
                                        </p:attrNameLst>
                                      </p:cBhvr>
                                      <p:to>
                                        <p:strVal val="visible"/>
                                      </p:to>
                                    </p:set>
                                    <p:anim calcmode="lin" valueType="num">
                                      <p:cBhvr additive="base">
                                        <p:cTn id="34" dur="500" fill="hold"/>
                                        <p:tgtEl>
                                          <p:spTgt spid="27853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785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78536">
                                            <p:txEl>
                                              <p:pRg st="5" end="5"/>
                                            </p:txEl>
                                          </p:spTgt>
                                        </p:tgtEl>
                                        <p:attrNameLst>
                                          <p:attrName>style.visibility</p:attrName>
                                        </p:attrNameLst>
                                      </p:cBhvr>
                                      <p:to>
                                        <p:strVal val="visible"/>
                                      </p:to>
                                    </p:set>
                                    <p:anim calcmode="lin" valueType="num">
                                      <p:cBhvr additive="base">
                                        <p:cTn id="40" dur="500" fill="hold"/>
                                        <p:tgtEl>
                                          <p:spTgt spid="278536">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785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78536">
                                            <p:txEl>
                                              <p:pRg st="6" end="6"/>
                                            </p:txEl>
                                          </p:spTgt>
                                        </p:tgtEl>
                                        <p:attrNameLst>
                                          <p:attrName>style.visibility</p:attrName>
                                        </p:attrNameLst>
                                      </p:cBhvr>
                                      <p:to>
                                        <p:strVal val="visible"/>
                                      </p:to>
                                    </p:set>
                                    <p:anim calcmode="lin" valueType="num">
                                      <p:cBhvr additive="base">
                                        <p:cTn id="46" dur="500" fill="hold"/>
                                        <p:tgtEl>
                                          <p:spTgt spid="278536">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785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8536">
                                            <p:txEl>
                                              <p:pRg st="7" end="7"/>
                                            </p:txEl>
                                          </p:spTgt>
                                        </p:tgtEl>
                                        <p:attrNameLst>
                                          <p:attrName>style.visibility</p:attrName>
                                        </p:attrNameLst>
                                      </p:cBhvr>
                                      <p:to>
                                        <p:strVal val="visible"/>
                                      </p:to>
                                    </p:set>
                                    <p:anim calcmode="lin" valueType="num">
                                      <p:cBhvr additive="base">
                                        <p:cTn id="52" dur="500" fill="hold"/>
                                        <p:tgtEl>
                                          <p:spTgt spid="278536">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7853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278538"/>
                                        </p:tgtEl>
                                        <p:attrNameLst>
                                          <p:attrName>style.visibility</p:attrName>
                                        </p:attrNameLst>
                                      </p:cBhvr>
                                      <p:to>
                                        <p:strVal val="visible"/>
                                      </p:to>
                                    </p:set>
                                    <p:animEffect transition="in" filter="strips(downRight)">
                                      <p:cBhvr>
                                        <p:cTn id="58" dur="500"/>
                                        <p:tgtEl>
                                          <p:spTgt spid="27853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6" fill="hold" grpId="0" nodeType="clickEffect">
                                  <p:stCondLst>
                                    <p:cond delay="0"/>
                                  </p:stCondLst>
                                  <p:childTnLst>
                                    <p:set>
                                      <p:cBhvr>
                                        <p:cTn id="62" dur="1" fill="hold">
                                          <p:stCondLst>
                                            <p:cond delay="0"/>
                                          </p:stCondLst>
                                        </p:cTn>
                                        <p:tgtEl>
                                          <p:spTgt spid="278537"/>
                                        </p:tgtEl>
                                        <p:attrNameLst>
                                          <p:attrName>style.visibility</p:attrName>
                                        </p:attrNameLst>
                                      </p:cBhvr>
                                      <p:to>
                                        <p:strVal val="visible"/>
                                      </p:to>
                                    </p:set>
                                    <p:anim calcmode="lin" valueType="num">
                                      <p:cBhvr additive="base">
                                        <p:cTn id="63" dur="500" fill="hold"/>
                                        <p:tgtEl>
                                          <p:spTgt spid="278537"/>
                                        </p:tgtEl>
                                        <p:attrNameLst>
                                          <p:attrName>ppt_x</p:attrName>
                                        </p:attrNameLst>
                                      </p:cBhvr>
                                      <p:tavLst>
                                        <p:tav tm="0">
                                          <p:val>
                                            <p:strVal val="1+#ppt_w/2"/>
                                          </p:val>
                                        </p:tav>
                                        <p:tav tm="100000">
                                          <p:val>
                                            <p:strVal val="#ppt_x"/>
                                          </p:val>
                                        </p:tav>
                                      </p:tavLst>
                                    </p:anim>
                                    <p:anim calcmode="lin" valueType="num">
                                      <p:cBhvr additive="base">
                                        <p:cTn id="64" dur="500" fill="hold"/>
                                        <p:tgtEl>
                                          <p:spTgt spid="27853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785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animBg="1"/>
      <p:bldP spid="278538" grpId="0" animBg="1" autoUpdateAnimBg="0"/>
      <p:bldP spid="27853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1958975" y="322286"/>
            <a:ext cx="7759700" cy="266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lang="en-US" altLang="zh-CN" sz="3200" dirty="0" smtClean="0">
                <a:solidFill>
                  <a:schemeClr val="tx1"/>
                </a:solidFill>
              </a:rPr>
              <a:t>if </a:t>
            </a:r>
            <a:r>
              <a:rPr lang="zh-CN" altLang="en-US" sz="3200" dirty="0">
                <a:solidFill>
                  <a:schemeClr val="tx1"/>
                </a:solidFill>
                <a:latin typeface="Arial" panose="020B0604020202020204" pitchFamily="34" charset="0"/>
              </a:rPr>
              <a:t>语句</a:t>
            </a:r>
            <a:r>
              <a:rPr lang="zh-CN" altLang="en-US" sz="2400" dirty="0">
                <a:solidFill>
                  <a:schemeClr val="tx1"/>
                </a:solidFill>
                <a:latin typeface="Arial" panose="020B0604020202020204" pitchFamily="34" charset="0"/>
              </a:rPr>
              <a:t>（条件选择语句）</a:t>
            </a:r>
            <a:endParaRPr lang="zh-CN" altLang="en-US" sz="2400" dirty="0">
              <a:solidFill>
                <a:schemeClr val="tx1"/>
              </a:solidFill>
            </a:endParaRPr>
          </a:p>
          <a:p>
            <a:pPr lvl="1" eaLnBrk="1" hangingPunct="1">
              <a:spcBef>
                <a:spcPct val="20000"/>
              </a:spcBef>
              <a:buClr>
                <a:srgbClr val="339933"/>
              </a:buClr>
              <a:buFont typeface="Wingdings" panose="05000000000000000000" pitchFamily="2" charset="2"/>
              <a:buChar char="«"/>
            </a:pPr>
            <a:r>
              <a:rPr lang="en-US" altLang="zh-CN" sz="2800" dirty="0">
                <a:solidFill>
                  <a:schemeClr val="tx1"/>
                </a:solidFill>
              </a:rPr>
              <a:t>If</a:t>
            </a:r>
            <a:r>
              <a:rPr lang="zh-CN" altLang="en-US" sz="2800" dirty="0">
                <a:solidFill>
                  <a:schemeClr val="tx1"/>
                </a:solidFill>
              </a:rPr>
              <a:t>语句的三种形式</a:t>
            </a:r>
          </a:p>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形式一：</a:t>
            </a: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格式：</a:t>
            </a:r>
            <a:r>
              <a:rPr lang="en-US" altLang="zh-CN" sz="2000" dirty="0">
                <a:solidFill>
                  <a:srgbClr val="FF0000"/>
                </a:solidFill>
              </a:rPr>
              <a:t>if (</a:t>
            </a:r>
            <a:r>
              <a:rPr lang="zh-CN" altLang="en-US" sz="2000" dirty="0">
                <a:solidFill>
                  <a:srgbClr val="FF0000"/>
                </a:solidFill>
              </a:rPr>
              <a:t>表达式</a:t>
            </a:r>
            <a:r>
              <a:rPr lang="en-US" altLang="zh-CN" sz="2000" dirty="0">
                <a:solidFill>
                  <a:srgbClr val="FF0000"/>
                </a:solidFill>
              </a:rPr>
              <a:t>) </a:t>
            </a:r>
            <a:r>
              <a:rPr lang="zh-CN" altLang="en-US" sz="2000" dirty="0">
                <a:solidFill>
                  <a:srgbClr val="FF0000"/>
                </a:solidFill>
              </a:rPr>
              <a:t>语句</a:t>
            </a: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执行过程：</a:t>
            </a:r>
            <a:endParaRPr lang="zh-CN" altLang="en-US" b="0" dirty="0">
              <a:solidFill>
                <a:srgbClr val="FF0000"/>
              </a:solidFill>
              <a:ea typeface="隶书" panose="02010509060101010101" pitchFamily="49" charset="-122"/>
            </a:endParaRPr>
          </a:p>
        </p:txBody>
      </p:sp>
      <p:grpSp>
        <p:nvGrpSpPr>
          <p:cNvPr id="2" name="Group 8"/>
          <p:cNvGrpSpPr>
            <a:grpSpLocks/>
          </p:cNvGrpSpPr>
          <p:nvPr/>
        </p:nvGrpSpPr>
        <p:grpSpPr bwMode="auto">
          <a:xfrm>
            <a:off x="3910013" y="3186113"/>
            <a:ext cx="2011362" cy="2133600"/>
            <a:chOff x="3792" y="336"/>
            <a:chExt cx="1267" cy="1344"/>
          </a:xfrm>
        </p:grpSpPr>
        <p:sp useBgFill="1">
          <p:nvSpPr>
            <p:cNvPr id="147467" name="AutoShape 9"/>
            <p:cNvSpPr>
              <a:spLocks noChangeArrowheads="1"/>
            </p:cNvSpPr>
            <p:nvPr/>
          </p:nvSpPr>
          <p:spPr bwMode="auto">
            <a:xfrm>
              <a:off x="3792" y="624"/>
              <a:ext cx="967" cy="367"/>
            </a:xfrm>
            <a:prstGeom prst="flowChartDecision">
              <a:avLst/>
            </a:prstGeom>
            <a:ln w="9525">
              <a:solidFill>
                <a:schemeClr val="tx1"/>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rPr>
                <a:t>表达式</a:t>
              </a:r>
              <a:endParaRPr lang="zh-CN" altLang="en-US" sz="4000">
                <a:solidFill>
                  <a:schemeClr val="tx1"/>
                </a:solidFill>
                <a:ea typeface="宋体" panose="02010600030101010101" pitchFamily="2" charset="-122"/>
              </a:endParaRPr>
            </a:p>
          </p:txBody>
        </p:sp>
        <p:sp>
          <p:nvSpPr>
            <p:cNvPr id="147468" name="Text Box 10"/>
            <p:cNvSpPr txBox="1">
              <a:spLocks noChangeArrowheads="1"/>
            </p:cNvSpPr>
            <p:nvPr/>
          </p:nvSpPr>
          <p:spPr bwMode="auto">
            <a:xfrm>
              <a:off x="3888" y="1200"/>
              <a:ext cx="75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endParaRPr lang="zh-CN" altLang="en-US" sz="4000" u="sng">
                <a:solidFill>
                  <a:schemeClr val="tx1"/>
                </a:solidFill>
                <a:ea typeface="宋体" panose="02010600030101010101" pitchFamily="2" charset="-122"/>
              </a:endParaRPr>
            </a:p>
          </p:txBody>
        </p:sp>
        <p:sp>
          <p:nvSpPr>
            <p:cNvPr id="147469" name="Line 11"/>
            <p:cNvSpPr>
              <a:spLocks noChangeShapeType="1"/>
            </p:cNvSpPr>
            <p:nvPr/>
          </p:nvSpPr>
          <p:spPr bwMode="auto">
            <a:xfrm>
              <a:off x="4297" y="336"/>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0" name="Line 12"/>
            <p:cNvSpPr>
              <a:spLocks noChangeShapeType="1"/>
            </p:cNvSpPr>
            <p:nvPr/>
          </p:nvSpPr>
          <p:spPr bwMode="auto">
            <a:xfrm>
              <a:off x="4776" y="798"/>
              <a:ext cx="2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1" name="Text Box 13"/>
            <p:cNvSpPr txBox="1">
              <a:spLocks noChangeArrowheads="1"/>
            </p:cNvSpPr>
            <p:nvPr/>
          </p:nvSpPr>
          <p:spPr bwMode="auto">
            <a:xfrm>
              <a:off x="4278" y="959"/>
              <a:ext cx="3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sym typeface="Symbol" panose="05050102010706020507" pitchFamily="18" charset="2"/>
                </a:rPr>
                <a:t>非</a:t>
              </a: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7472" name="Text Box 14"/>
            <p:cNvSpPr txBox="1">
              <a:spLocks noChangeArrowheads="1"/>
            </p:cNvSpPr>
            <p:nvPr/>
          </p:nvSpPr>
          <p:spPr bwMode="auto">
            <a:xfrm>
              <a:off x="4770" y="574"/>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dirty="0">
                  <a:solidFill>
                    <a:schemeClr val="tx1"/>
                  </a:solidFill>
                  <a:ea typeface="宋体" panose="02010600030101010101" pitchFamily="2" charset="-122"/>
                </a:rPr>
                <a:t>=0</a:t>
              </a:r>
              <a:endParaRPr lang="en-US" altLang="zh-CN" sz="4000" dirty="0">
                <a:solidFill>
                  <a:schemeClr val="tx1"/>
                </a:solidFill>
                <a:ea typeface="宋体" panose="02010600030101010101" pitchFamily="2" charset="-122"/>
              </a:endParaRPr>
            </a:p>
          </p:txBody>
        </p:sp>
        <p:sp>
          <p:nvSpPr>
            <p:cNvPr id="147473" name="Line 15"/>
            <p:cNvSpPr>
              <a:spLocks noChangeShapeType="1"/>
            </p:cNvSpPr>
            <p:nvPr/>
          </p:nvSpPr>
          <p:spPr bwMode="auto">
            <a:xfrm>
              <a:off x="4272" y="100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4" name="Line 16"/>
            <p:cNvSpPr>
              <a:spLocks noChangeShapeType="1"/>
            </p:cNvSpPr>
            <p:nvPr/>
          </p:nvSpPr>
          <p:spPr bwMode="auto">
            <a:xfrm>
              <a:off x="4272" y="144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5" name="Line 17"/>
            <p:cNvSpPr>
              <a:spLocks noChangeShapeType="1"/>
            </p:cNvSpPr>
            <p:nvPr/>
          </p:nvSpPr>
          <p:spPr bwMode="auto">
            <a:xfrm>
              <a:off x="5040" y="81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6" name="Line 18"/>
            <p:cNvSpPr>
              <a:spLocks noChangeShapeType="1"/>
            </p:cNvSpPr>
            <p:nvPr/>
          </p:nvSpPr>
          <p:spPr bwMode="auto">
            <a:xfrm flipH="1">
              <a:off x="4272" y="153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4692" name="Text Box 20"/>
          <p:cNvSpPr txBox="1">
            <a:spLocks noChangeArrowheads="1"/>
          </p:cNvSpPr>
          <p:nvPr/>
        </p:nvSpPr>
        <p:spPr bwMode="auto">
          <a:xfrm>
            <a:off x="6537325" y="2752726"/>
            <a:ext cx="3525838" cy="3418501"/>
          </a:xfrm>
          <a:prstGeom prst="rect">
            <a:avLst/>
          </a:prstGeom>
          <a:solidFill>
            <a:srgbClr val="FFEFFB"/>
          </a:solidFill>
          <a:ln w="38100">
            <a:solidFill>
              <a:srgbClr val="3366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000000"/>
                </a:solidFill>
                <a:ea typeface="隶书" panose="02010509060101010101" pitchFamily="49" charset="-122"/>
              </a:rPr>
              <a:t>main()</a:t>
            </a:r>
          </a:p>
          <a:p>
            <a:pPr>
              <a:spcBef>
                <a:spcPct val="0"/>
              </a:spcBef>
            </a:pPr>
            <a:r>
              <a:rPr lang="en-US" altLang="zh-CN" sz="2400" dirty="0">
                <a:solidFill>
                  <a:srgbClr val="000000"/>
                </a:solidFill>
                <a:ea typeface="隶书" panose="02010509060101010101" pitchFamily="49" charset="-122"/>
              </a:rPr>
              <a:t>{</a:t>
            </a:r>
          </a:p>
          <a:p>
            <a:pPr>
              <a:spcBef>
                <a:spcPct val="0"/>
              </a:spcBef>
            </a:pP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int</a:t>
            </a:r>
            <a:r>
              <a:rPr lang="en-US" altLang="zh-CN" sz="2400" dirty="0">
                <a:solidFill>
                  <a:srgbClr val="000000"/>
                </a:solidFill>
                <a:ea typeface="隶书" panose="02010509060101010101" pitchFamily="49" charset="-122"/>
              </a:rPr>
              <a:t> x , y ;</a:t>
            </a:r>
          </a:p>
          <a:p>
            <a:pPr>
              <a:spcBef>
                <a:spcPct val="0"/>
              </a:spcBef>
            </a:pPr>
            <a:r>
              <a:rPr lang="en-US" altLang="zh-CN" sz="2400" dirty="0">
                <a:solidFill>
                  <a:srgbClr val="000000"/>
                </a:solidFill>
                <a:ea typeface="隶书" panose="02010509060101010101" pitchFamily="49" charset="-122"/>
              </a:rPr>
              <a:t>   x=20 ; </a:t>
            </a:r>
          </a:p>
          <a:p>
            <a:pPr>
              <a:spcBef>
                <a:spcPct val="0"/>
              </a:spcBef>
            </a:pPr>
            <a:r>
              <a:rPr lang="en-US" altLang="zh-CN" sz="2400" dirty="0">
                <a:solidFill>
                  <a:srgbClr val="000000"/>
                </a:solidFill>
                <a:ea typeface="隶书" panose="02010509060101010101" pitchFamily="49" charset="-122"/>
              </a:rPr>
              <a:t>   y=10 ;</a:t>
            </a:r>
          </a:p>
          <a:p>
            <a:pPr>
              <a:spcBef>
                <a:spcPct val="0"/>
              </a:spcBef>
            </a:pPr>
            <a:r>
              <a:rPr lang="en-US" altLang="zh-CN" sz="2400" dirty="0">
                <a:solidFill>
                  <a:srgbClr val="000000"/>
                </a:solidFill>
                <a:ea typeface="隶书" panose="02010509060101010101" pitchFamily="49" charset="-122"/>
              </a:rPr>
              <a:t>   if (x&gt;y</a:t>
            </a:r>
            <a:r>
              <a:rPr lang="en-US" altLang="zh-CN" sz="2400" dirty="0" smtClean="0">
                <a:solidFill>
                  <a:srgbClr val="000000"/>
                </a:solidFill>
                <a:ea typeface="隶书" panose="02010509060101010101" pitchFamily="49" charset="-122"/>
              </a:rPr>
              <a:t>)</a:t>
            </a:r>
          </a:p>
          <a:p>
            <a:pPr>
              <a:spcBef>
                <a:spcPct val="0"/>
              </a:spcBef>
            </a:pPr>
            <a:r>
              <a:rPr lang="en-US" altLang="zh-CN" sz="2400" dirty="0" smtClean="0">
                <a:solidFill>
                  <a:srgbClr val="000000"/>
                </a:solidFill>
                <a:ea typeface="隶书" panose="02010509060101010101" pitchFamily="49" charset="-122"/>
              </a:rPr>
              <a:t>  {</a:t>
            </a:r>
            <a:endParaRPr lang="en-US" altLang="zh-CN" sz="2400" dirty="0">
              <a:solidFill>
                <a:srgbClr val="000000"/>
              </a:solidFill>
              <a:ea typeface="隶书" panose="02010509060101010101" pitchFamily="49" charset="-122"/>
            </a:endParaRPr>
          </a:p>
          <a:p>
            <a:pPr>
              <a:spcBef>
                <a:spcPct val="0"/>
              </a:spcBef>
            </a:pP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a:t>
            </a:r>
            <a:r>
              <a:rPr lang="en-US" altLang="zh-CN" sz="2400" dirty="0" err="1">
                <a:solidFill>
                  <a:srgbClr val="000000"/>
                </a:solidFill>
                <a:ea typeface="隶书" panose="02010509060101010101" pitchFamily="49" charset="-122"/>
              </a:rPr>
              <a:t>d”,x</a:t>
            </a:r>
            <a:r>
              <a:rPr lang="en-US" altLang="zh-CN" sz="2400" dirty="0">
                <a:solidFill>
                  <a:srgbClr val="000000"/>
                </a:solidFill>
                <a:ea typeface="隶书" panose="02010509060101010101" pitchFamily="49" charset="-122"/>
              </a:rPr>
              <a:t>);</a:t>
            </a:r>
          </a:p>
          <a:p>
            <a:pPr>
              <a:spcBef>
                <a:spcPct val="0"/>
              </a:spcBef>
            </a:pPr>
            <a:r>
              <a:rPr lang="en-US" altLang="zh-CN" sz="2400" smtClean="0">
                <a:solidFill>
                  <a:srgbClr val="000000"/>
                </a:solidFill>
                <a:ea typeface="隶书" panose="02010509060101010101" pitchFamily="49" charset="-122"/>
              </a:rPr>
              <a:t>   }</a:t>
            </a:r>
            <a:endParaRPr lang="en-US" altLang="zh-CN" sz="2400" dirty="0">
              <a:solidFill>
                <a:srgbClr val="000000"/>
              </a:solidFill>
              <a:ea typeface="隶书" panose="02010509060101010101" pitchFamily="49" charset="-122"/>
            </a:endParaRPr>
          </a:p>
        </p:txBody>
      </p:sp>
      <p:sp>
        <p:nvSpPr>
          <p:cNvPr id="284693" name="AutoShape 21"/>
          <p:cNvSpPr>
            <a:spLocks noChangeArrowheads="1"/>
          </p:cNvSpPr>
          <p:nvPr/>
        </p:nvSpPr>
        <p:spPr bwMode="auto">
          <a:xfrm>
            <a:off x="8145463" y="3840573"/>
            <a:ext cx="1878012" cy="770706"/>
          </a:xfrm>
          <a:prstGeom prst="wedgeEllipseCallout">
            <a:avLst>
              <a:gd name="adj1" fmla="val -70787"/>
              <a:gd name="adj2" fmla="val 81250"/>
            </a:avLst>
          </a:prstGeom>
          <a:solidFill>
            <a:srgbClr val="CCFFCC"/>
          </a:solidFill>
          <a:ln w="12700">
            <a:solidFill>
              <a:srgbClr val="008080"/>
            </a:solidFill>
            <a:miter lim="800000"/>
            <a:headEnd/>
            <a:tailEnd/>
          </a:ln>
        </p:spPr>
        <p:txBody>
          <a:bodyPr lIns="0" tIns="46800" rIns="0" bIns="4680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200" dirty="0">
                <a:solidFill>
                  <a:srgbClr val="FF0000"/>
                </a:solidFill>
                <a:latin typeface="Tahoma" panose="020B0604030504040204" pitchFamily="34" charset="0"/>
                <a:ea typeface="宋体" panose="02010600030101010101" pitchFamily="2" charset="-122"/>
              </a:rPr>
              <a:t>没有</a:t>
            </a:r>
            <a:r>
              <a:rPr lang="zh-CN" altLang="en-US" sz="2200" dirty="0">
                <a:solidFill>
                  <a:srgbClr val="FF0000"/>
                </a:solidFill>
                <a:ea typeface="宋体" panose="02010600030101010101" pitchFamily="2" charset="-122"/>
              </a:rPr>
              <a:t>“</a:t>
            </a:r>
            <a:r>
              <a:rPr lang="zh-CN" altLang="en-US" sz="2200" dirty="0">
                <a:solidFill>
                  <a:srgbClr val="FF0000"/>
                </a:solidFill>
                <a:latin typeface="Tahoma" panose="020B0604030504040204" pitchFamily="34" charset="0"/>
                <a:ea typeface="宋体" panose="02010600030101010101" pitchFamily="2" charset="-122"/>
              </a:rPr>
              <a:t>；</a:t>
            </a:r>
            <a:r>
              <a:rPr lang="zh-CN" altLang="en-US" sz="2200" dirty="0">
                <a:solidFill>
                  <a:srgbClr val="FF0000"/>
                </a:solidFill>
                <a:ea typeface="宋体" panose="02010600030101010101" pitchFamily="2" charset="-122"/>
              </a:rPr>
              <a:t>”</a:t>
            </a:r>
            <a:endParaRPr lang="zh-CN" altLang="en-US" sz="2200"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6634553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4692"/>
                                        </p:tgtEl>
                                        <p:attrNameLst>
                                          <p:attrName>style.visibility</p:attrName>
                                        </p:attrNameLst>
                                      </p:cBhvr>
                                      <p:to>
                                        <p:strVal val="visible"/>
                                      </p:to>
                                    </p:set>
                                    <p:animEffect transition="in" filter="dissolve">
                                      <p:cBhvr>
                                        <p:cTn id="12" dur="500"/>
                                        <p:tgtEl>
                                          <p:spTgt spid="284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4693"/>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4"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92" grpId="0" animBg="1" autoUpdateAnimBg="0"/>
      <p:bldP spid="28469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7" name="Rectangle 8"/>
          <p:cNvSpPr>
            <a:spLocks noChangeArrowheads="1"/>
          </p:cNvSpPr>
          <p:nvPr/>
        </p:nvSpPr>
        <p:spPr bwMode="auto">
          <a:xfrm>
            <a:off x="1481138" y="381001"/>
            <a:ext cx="77724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形式二：</a:t>
            </a: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格式：</a:t>
            </a:r>
            <a:r>
              <a:rPr lang="en-US" altLang="zh-CN" sz="2000" dirty="0">
                <a:solidFill>
                  <a:srgbClr val="FF0000"/>
                </a:solidFill>
              </a:rPr>
              <a:t>if (</a:t>
            </a:r>
            <a:r>
              <a:rPr lang="zh-CN" altLang="en-US" sz="2000" dirty="0">
                <a:solidFill>
                  <a:srgbClr val="FF0000"/>
                </a:solidFill>
              </a:rPr>
              <a:t>表达式</a:t>
            </a:r>
            <a:r>
              <a:rPr lang="en-US" altLang="zh-CN" sz="2000" dirty="0">
                <a:solidFill>
                  <a:srgbClr val="FF0000"/>
                </a:solidFill>
              </a:rPr>
              <a:t>) </a:t>
            </a:r>
          </a:p>
          <a:p>
            <a:pPr lvl="3" eaLnBrk="1" hangingPunct="1">
              <a:spcBef>
                <a:spcPct val="20000"/>
              </a:spcBef>
              <a:buClr>
                <a:srgbClr val="FFCC00"/>
              </a:buClr>
              <a:buFont typeface="Wingdings" panose="05000000000000000000" pitchFamily="2" charset="2"/>
              <a:buNone/>
            </a:pPr>
            <a:r>
              <a:rPr lang="en-US" altLang="zh-CN" sz="2000" dirty="0">
                <a:solidFill>
                  <a:srgbClr val="FF0000"/>
                </a:solidFill>
              </a:rPr>
              <a:t>			</a:t>
            </a:r>
            <a:r>
              <a:rPr lang="zh-CN" altLang="en-US" sz="2000" dirty="0">
                <a:solidFill>
                  <a:srgbClr val="FF0000"/>
                </a:solidFill>
              </a:rPr>
              <a:t>语句</a:t>
            </a:r>
            <a:r>
              <a:rPr lang="en-US" altLang="zh-CN" sz="2000" dirty="0">
                <a:solidFill>
                  <a:srgbClr val="FF0000"/>
                </a:solidFill>
              </a:rPr>
              <a:t>1</a:t>
            </a:r>
          </a:p>
          <a:p>
            <a:pPr lvl="3" eaLnBrk="1" hangingPunct="1">
              <a:spcBef>
                <a:spcPct val="20000"/>
              </a:spcBef>
              <a:buClr>
                <a:srgbClr val="FFCC00"/>
              </a:buClr>
              <a:buFont typeface="Wingdings" panose="05000000000000000000" pitchFamily="2" charset="2"/>
              <a:buNone/>
            </a:pPr>
            <a:r>
              <a:rPr lang="en-US" altLang="zh-CN" sz="2000" dirty="0">
                <a:solidFill>
                  <a:srgbClr val="FF0000"/>
                </a:solidFill>
              </a:rPr>
              <a:t>                else</a:t>
            </a:r>
          </a:p>
          <a:p>
            <a:pPr lvl="3" eaLnBrk="1" hangingPunct="1">
              <a:spcBef>
                <a:spcPct val="20000"/>
              </a:spcBef>
              <a:buClr>
                <a:srgbClr val="FFCC00"/>
              </a:buClr>
              <a:buFont typeface="Wingdings" panose="05000000000000000000" pitchFamily="2" charset="2"/>
              <a:buNone/>
            </a:pPr>
            <a:r>
              <a:rPr lang="en-US" altLang="zh-CN" sz="2000" dirty="0">
                <a:solidFill>
                  <a:srgbClr val="FF0000"/>
                </a:solidFill>
              </a:rPr>
              <a:t>			</a:t>
            </a:r>
            <a:r>
              <a:rPr lang="zh-CN" altLang="en-US" sz="2000" dirty="0">
                <a:solidFill>
                  <a:srgbClr val="FF0000"/>
                </a:solidFill>
              </a:rPr>
              <a:t>语句</a:t>
            </a:r>
            <a:r>
              <a:rPr lang="en-US" altLang="zh-CN" sz="2000" dirty="0">
                <a:solidFill>
                  <a:srgbClr val="FF0000"/>
                </a:solidFill>
              </a:rPr>
              <a:t>2</a:t>
            </a:r>
            <a:endParaRPr lang="en-US" altLang="zh-CN" sz="2000" dirty="0">
              <a:solidFill>
                <a:schemeClr val="tx1"/>
              </a:solidFill>
            </a:endParaRP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执行过程：</a:t>
            </a:r>
          </a:p>
        </p:txBody>
      </p:sp>
      <p:grpSp>
        <p:nvGrpSpPr>
          <p:cNvPr id="2" name="Group 9"/>
          <p:cNvGrpSpPr>
            <a:grpSpLocks/>
          </p:cNvGrpSpPr>
          <p:nvPr/>
        </p:nvGrpSpPr>
        <p:grpSpPr bwMode="auto">
          <a:xfrm>
            <a:off x="3013075" y="3225800"/>
            <a:ext cx="3638550" cy="2533650"/>
            <a:chOff x="3312" y="2208"/>
            <a:chExt cx="2292" cy="1596"/>
          </a:xfrm>
        </p:grpSpPr>
        <p:sp>
          <p:nvSpPr>
            <p:cNvPr id="148490" name="Line 10"/>
            <p:cNvSpPr>
              <a:spLocks noChangeShapeType="1"/>
            </p:cNvSpPr>
            <p:nvPr/>
          </p:nvSpPr>
          <p:spPr bwMode="auto">
            <a:xfrm>
              <a:off x="4464" y="3504"/>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8491" name="Group 11"/>
            <p:cNvGrpSpPr>
              <a:grpSpLocks/>
            </p:cNvGrpSpPr>
            <p:nvPr/>
          </p:nvGrpSpPr>
          <p:grpSpPr bwMode="auto">
            <a:xfrm>
              <a:off x="3312" y="2208"/>
              <a:ext cx="2292" cy="1278"/>
              <a:chOff x="3120" y="2208"/>
              <a:chExt cx="2292" cy="1278"/>
            </a:xfrm>
          </p:grpSpPr>
          <p:sp useBgFill="1">
            <p:nvSpPr>
              <p:cNvPr id="148492" name="AutoShape 12"/>
              <p:cNvSpPr>
                <a:spLocks noChangeArrowheads="1"/>
              </p:cNvSpPr>
              <p:nvPr/>
            </p:nvSpPr>
            <p:spPr bwMode="auto">
              <a:xfrm>
                <a:off x="3761" y="2508"/>
                <a:ext cx="967" cy="367"/>
              </a:xfrm>
              <a:prstGeom prst="flowChartDecision">
                <a:avLst/>
              </a:prstGeom>
              <a:ln w="9525">
                <a:solidFill>
                  <a:schemeClr val="tx1"/>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rPr>
                  <a:t>表达式</a:t>
                </a:r>
                <a:endParaRPr lang="zh-CN" altLang="en-US" sz="4000">
                  <a:solidFill>
                    <a:schemeClr val="tx1"/>
                  </a:solidFill>
                  <a:ea typeface="宋体" panose="02010600030101010101" pitchFamily="2" charset="-122"/>
                </a:endParaRPr>
              </a:p>
            </p:txBody>
          </p:sp>
          <p:sp>
            <p:nvSpPr>
              <p:cNvPr id="148493" name="Text Box 13"/>
              <p:cNvSpPr txBox="1">
                <a:spLocks noChangeArrowheads="1"/>
              </p:cNvSpPr>
              <p:nvPr/>
            </p:nvSpPr>
            <p:spPr bwMode="auto">
              <a:xfrm>
                <a:off x="3120" y="2976"/>
                <a:ext cx="86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r>
                  <a:rPr lang="en-US" altLang="zh-CN" sz="2000">
                    <a:solidFill>
                      <a:schemeClr val="tx1"/>
                    </a:solidFill>
                    <a:ea typeface="宋体" panose="02010600030101010101" pitchFamily="2" charset="-122"/>
                  </a:rPr>
                  <a:t>1</a:t>
                </a:r>
                <a:endParaRPr lang="en-US" altLang="zh-CN" sz="4000" u="sng">
                  <a:solidFill>
                    <a:schemeClr val="tx1"/>
                  </a:solidFill>
                  <a:ea typeface="宋体" panose="02010600030101010101" pitchFamily="2" charset="-122"/>
                </a:endParaRPr>
              </a:p>
            </p:txBody>
          </p:sp>
          <p:sp>
            <p:nvSpPr>
              <p:cNvPr id="148494" name="Text Box 14"/>
              <p:cNvSpPr txBox="1">
                <a:spLocks noChangeArrowheads="1"/>
              </p:cNvSpPr>
              <p:nvPr/>
            </p:nvSpPr>
            <p:spPr bwMode="auto">
              <a:xfrm>
                <a:off x="4512" y="2976"/>
                <a:ext cx="90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r>
                  <a:rPr lang="en-US" altLang="zh-CN" sz="2000">
                    <a:solidFill>
                      <a:schemeClr val="tx1"/>
                    </a:solidFill>
                    <a:ea typeface="宋体" panose="02010600030101010101" pitchFamily="2" charset="-122"/>
                  </a:rPr>
                  <a:t>2</a:t>
                </a:r>
              </a:p>
            </p:txBody>
          </p:sp>
          <p:sp>
            <p:nvSpPr>
              <p:cNvPr id="148495" name="Line 15"/>
              <p:cNvSpPr>
                <a:spLocks noChangeShapeType="1"/>
              </p:cNvSpPr>
              <p:nvPr/>
            </p:nvSpPr>
            <p:spPr bwMode="auto">
              <a:xfrm>
                <a:off x="4249" y="2208"/>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96" name="Line 16"/>
              <p:cNvSpPr>
                <a:spLocks noChangeShapeType="1"/>
              </p:cNvSpPr>
              <p:nvPr/>
            </p:nvSpPr>
            <p:spPr bwMode="auto">
              <a:xfrm flipH="1">
                <a:off x="3539" y="2697"/>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97" name="Line 17"/>
              <p:cNvSpPr>
                <a:spLocks noChangeShapeType="1"/>
              </p:cNvSpPr>
              <p:nvPr/>
            </p:nvSpPr>
            <p:spPr bwMode="auto">
              <a:xfrm>
                <a:off x="3539" y="2697"/>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98" name="Line 18"/>
              <p:cNvSpPr>
                <a:spLocks noChangeShapeType="1"/>
              </p:cNvSpPr>
              <p:nvPr/>
            </p:nvSpPr>
            <p:spPr bwMode="auto">
              <a:xfrm>
                <a:off x="4728" y="2697"/>
                <a:ext cx="2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99" name="Line 19"/>
              <p:cNvSpPr>
                <a:spLocks noChangeShapeType="1"/>
              </p:cNvSpPr>
              <p:nvPr/>
            </p:nvSpPr>
            <p:spPr bwMode="auto">
              <a:xfrm>
                <a:off x="4972" y="2697"/>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0" name="Line 20"/>
              <p:cNvSpPr>
                <a:spLocks noChangeShapeType="1"/>
              </p:cNvSpPr>
              <p:nvPr/>
            </p:nvSpPr>
            <p:spPr bwMode="auto">
              <a:xfrm>
                <a:off x="3539" y="324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1" name="Line 21"/>
              <p:cNvSpPr>
                <a:spLocks noChangeShapeType="1"/>
              </p:cNvSpPr>
              <p:nvPr/>
            </p:nvSpPr>
            <p:spPr bwMode="auto">
              <a:xfrm>
                <a:off x="4957" y="324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2" name="Line 22"/>
              <p:cNvSpPr>
                <a:spLocks noChangeShapeType="1"/>
              </p:cNvSpPr>
              <p:nvPr/>
            </p:nvSpPr>
            <p:spPr bwMode="auto">
              <a:xfrm>
                <a:off x="3539" y="3486"/>
                <a:ext cx="71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3" name="Line 23"/>
              <p:cNvSpPr>
                <a:spLocks noChangeShapeType="1"/>
              </p:cNvSpPr>
              <p:nvPr/>
            </p:nvSpPr>
            <p:spPr bwMode="auto">
              <a:xfrm flipH="1">
                <a:off x="4249" y="3486"/>
                <a:ext cx="7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4" name="Text Box 24"/>
              <p:cNvSpPr txBox="1">
                <a:spLocks noChangeArrowheads="1"/>
              </p:cNvSpPr>
              <p:nvPr/>
            </p:nvSpPr>
            <p:spPr bwMode="auto">
              <a:xfrm>
                <a:off x="3497" y="2446"/>
                <a:ext cx="3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rPr>
                  <a:t>非</a:t>
                </a: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8505" name="Text Box 25"/>
              <p:cNvSpPr txBox="1">
                <a:spLocks noChangeArrowheads="1"/>
              </p:cNvSpPr>
              <p:nvPr/>
            </p:nvSpPr>
            <p:spPr bwMode="auto">
              <a:xfrm>
                <a:off x="4722" y="2446"/>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grpSp>
      </p:grpSp>
      <p:sp>
        <p:nvSpPr>
          <p:cNvPr id="286746" name="Text Box 26"/>
          <p:cNvSpPr txBox="1">
            <a:spLocks noChangeArrowheads="1"/>
          </p:cNvSpPr>
          <p:nvPr/>
        </p:nvSpPr>
        <p:spPr bwMode="auto">
          <a:xfrm>
            <a:off x="6919914" y="2120901"/>
            <a:ext cx="3525837" cy="378142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00"/>
                </a:solidFill>
                <a:ea typeface="隶书" panose="02010509060101010101" pitchFamily="49" charset="-122"/>
              </a:rPr>
              <a:t>main()</a:t>
            </a:r>
          </a:p>
          <a:p>
            <a:pPr>
              <a:spcBef>
                <a:spcPct val="0"/>
              </a:spcBef>
            </a:pPr>
            <a:r>
              <a:rPr lang="en-US" altLang="zh-CN" sz="2400">
                <a:solidFill>
                  <a:srgbClr val="000000"/>
                </a:solidFill>
                <a:ea typeface="隶书" panose="02010509060101010101" pitchFamily="49" charset="-122"/>
              </a:rPr>
              <a:t>{</a:t>
            </a:r>
          </a:p>
          <a:p>
            <a:pPr>
              <a:spcBef>
                <a:spcPct val="0"/>
              </a:spcBef>
            </a:pPr>
            <a:r>
              <a:rPr lang="en-US" altLang="zh-CN" sz="2400">
                <a:solidFill>
                  <a:srgbClr val="000000"/>
                </a:solidFill>
                <a:ea typeface="隶书" panose="02010509060101010101" pitchFamily="49" charset="-122"/>
              </a:rPr>
              <a:t>   int x , y ;</a:t>
            </a:r>
          </a:p>
          <a:p>
            <a:pPr>
              <a:spcBef>
                <a:spcPct val="0"/>
              </a:spcBef>
            </a:pPr>
            <a:r>
              <a:rPr lang="en-US" altLang="zh-CN" sz="2400">
                <a:solidFill>
                  <a:srgbClr val="000000"/>
                </a:solidFill>
                <a:ea typeface="隶书" panose="02010509060101010101" pitchFamily="49" charset="-122"/>
              </a:rPr>
              <a:t>   x=20 ; </a:t>
            </a:r>
          </a:p>
          <a:p>
            <a:pPr>
              <a:spcBef>
                <a:spcPct val="0"/>
              </a:spcBef>
            </a:pPr>
            <a:r>
              <a:rPr lang="en-US" altLang="zh-CN" sz="2400">
                <a:solidFill>
                  <a:srgbClr val="000000"/>
                </a:solidFill>
                <a:ea typeface="隶书" panose="02010509060101010101" pitchFamily="49" charset="-122"/>
              </a:rPr>
              <a:t>   y=10 ;</a:t>
            </a:r>
          </a:p>
          <a:p>
            <a:pPr>
              <a:spcBef>
                <a:spcPct val="0"/>
              </a:spcBef>
            </a:pPr>
            <a:r>
              <a:rPr lang="en-US" altLang="zh-CN" sz="2400">
                <a:solidFill>
                  <a:srgbClr val="000000"/>
                </a:solidFill>
                <a:ea typeface="隶书" panose="02010509060101010101" pitchFamily="49" charset="-122"/>
              </a:rPr>
              <a:t>   if (x&gt;y)</a:t>
            </a:r>
          </a:p>
          <a:p>
            <a:pPr>
              <a:spcBef>
                <a:spcPct val="0"/>
              </a:spcBef>
            </a:pPr>
            <a:r>
              <a:rPr lang="en-US" altLang="zh-CN" sz="2400">
                <a:solidFill>
                  <a:srgbClr val="000000"/>
                </a:solidFill>
                <a:ea typeface="隶书" panose="02010509060101010101" pitchFamily="49" charset="-122"/>
              </a:rPr>
              <a:t>       printf(“%d”,x);</a:t>
            </a:r>
          </a:p>
          <a:p>
            <a:pPr>
              <a:spcBef>
                <a:spcPct val="0"/>
              </a:spcBef>
            </a:pPr>
            <a:r>
              <a:rPr lang="en-US" altLang="zh-CN" sz="2400">
                <a:solidFill>
                  <a:srgbClr val="000000"/>
                </a:solidFill>
                <a:ea typeface="隶书" panose="02010509060101010101" pitchFamily="49" charset="-122"/>
              </a:rPr>
              <a:t>  </a:t>
            </a:r>
            <a:r>
              <a:rPr lang="en-US" altLang="zh-CN" sz="2400">
                <a:solidFill>
                  <a:srgbClr val="FF0000"/>
                </a:solidFill>
                <a:ea typeface="隶书" panose="02010509060101010101" pitchFamily="49" charset="-122"/>
              </a:rPr>
              <a:t>else</a:t>
            </a:r>
          </a:p>
          <a:p>
            <a:pPr>
              <a:spcBef>
                <a:spcPct val="0"/>
              </a:spcBef>
            </a:pPr>
            <a:r>
              <a:rPr lang="en-US" altLang="zh-CN" sz="2400">
                <a:solidFill>
                  <a:srgbClr val="FF0000"/>
                </a:solidFill>
                <a:ea typeface="隶书" panose="02010509060101010101" pitchFamily="49" charset="-122"/>
              </a:rPr>
              <a:t>       printf(“%d”,y);</a:t>
            </a:r>
          </a:p>
          <a:p>
            <a:pPr>
              <a:spcBef>
                <a:spcPct val="0"/>
              </a:spcBef>
            </a:pPr>
            <a:r>
              <a:rPr lang="en-US" altLang="zh-CN" sz="2400">
                <a:solidFill>
                  <a:srgbClr val="000000"/>
                </a:solidFill>
                <a:ea typeface="隶书" panose="02010509060101010101" pitchFamily="49" charset="-122"/>
              </a:rPr>
              <a:t>}</a:t>
            </a:r>
          </a:p>
        </p:txBody>
      </p:sp>
    </p:spTree>
    <p:extLst>
      <p:ext uri="{BB962C8B-B14F-4D97-AF65-F5344CB8AC3E}">
        <p14:creationId xmlns:p14="http://schemas.microsoft.com/office/powerpoint/2010/main" val="347046129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86746"/>
                                        </p:tgtEl>
                                        <p:attrNameLst>
                                          <p:attrName>style.visibility</p:attrName>
                                        </p:attrNameLst>
                                      </p:cBhvr>
                                      <p:to>
                                        <p:strVal val="visible"/>
                                      </p:to>
                                    </p:set>
                                    <p:anim calcmode="lin" valueType="num">
                                      <p:cBhvr additive="base">
                                        <p:cTn id="12" dur="500" fill="hold"/>
                                        <p:tgtEl>
                                          <p:spTgt spid="286746"/>
                                        </p:tgtEl>
                                        <p:attrNameLst>
                                          <p:attrName>ppt_x</p:attrName>
                                        </p:attrNameLst>
                                      </p:cBhvr>
                                      <p:tavLst>
                                        <p:tav tm="0">
                                          <p:val>
                                            <p:strVal val="1+#ppt_w/2"/>
                                          </p:val>
                                        </p:tav>
                                        <p:tav tm="100000">
                                          <p:val>
                                            <p:strVal val="#ppt_x"/>
                                          </p:val>
                                        </p:tav>
                                      </p:tavLst>
                                    </p:anim>
                                    <p:anim calcmode="lin" valueType="num">
                                      <p:cBhvr additive="base">
                                        <p:cTn id="13" dur="500" fill="hold"/>
                                        <p:tgtEl>
                                          <p:spTgt spid="286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8"/>
          <p:cNvSpPr>
            <a:spLocks noChangeArrowheads="1"/>
          </p:cNvSpPr>
          <p:nvPr/>
        </p:nvSpPr>
        <p:spPr bwMode="auto">
          <a:xfrm>
            <a:off x="5598965" y="381892"/>
            <a:ext cx="5421313"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形式三：</a:t>
            </a:r>
          </a:p>
          <a:p>
            <a:pPr lvl="3" eaLnBrk="1" hangingPunct="1">
              <a:lnSpc>
                <a:spcPct val="90000"/>
              </a:lnSpc>
              <a:spcBef>
                <a:spcPct val="20000"/>
              </a:spcBef>
              <a:buClr>
                <a:srgbClr val="FFCC00"/>
              </a:buClr>
              <a:buFont typeface="Wingdings" panose="05000000000000000000" pitchFamily="2" charset="2"/>
              <a:buChar char="l"/>
            </a:pPr>
            <a:r>
              <a:rPr lang="zh-CN" altLang="en-US" sz="2000" dirty="0">
                <a:solidFill>
                  <a:schemeClr val="tx1"/>
                </a:solidFill>
              </a:rPr>
              <a:t>格式：</a:t>
            </a:r>
            <a:r>
              <a:rPr lang="en-US" altLang="zh-CN" sz="2000" dirty="0">
                <a:solidFill>
                  <a:srgbClr val="FF0000"/>
                </a:solidFill>
              </a:rPr>
              <a:t>if (</a:t>
            </a:r>
            <a:r>
              <a:rPr lang="zh-CN" altLang="en-US" sz="2000" dirty="0">
                <a:solidFill>
                  <a:srgbClr val="FF0000"/>
                </a:solidFill>
              </a:rPr>
              <a:t>表达式</a:t>
            </a:r>
            <a:r>
              <a:rPr lang="en-US" altLang="zh-CN" sz="2000" dirty="0">
                <a:solidFill>
                  <a:srgbClr val="FF0000"/>
                </a:solidFill>
              </a:rPr>
              <a:t>1)	 </a:t>
            </a:r>
            <a:r>
              <a:rPr lang="zh-CN" altLang="en-US" sz="2000" dirty="0">
                <a:solidFill>
                  <a:srgbClr val="FF0000"/>
                </a:solidFill>
              </a:rPr>
              <a:t>语句</a:t>
            </a:r>
            <a:r>
              <a:rPr lang="en-US" altLang="zh-CN" sz="2000" dirty="0">
                <a:solidFill>
                  <a:srgbClr val="FF0000"/>
                </a:solidFill>
              </a:rPr>
              <a:t>1</a:t>
            </a:r>
          </a:p>
          <a:p>
            <a:pPr lvl="3" eaLnBrk="1" hangingPunct="1">
              <a:lnSpc>
                <a:spcPct val="90000"/>
              </a:lnSpc>
              <a:spcBef>
                <a:spcPct val="20000"/>
              </a:spcBef>
              <a:buClr>
                <a:srgbClr val="FFCC00"/>
              </a:buClr>
              <a:buFont typeface="Wingdings" panose="05000000000000000000" pitchFamily="2" charset="2"/>
              <a:buNone/>
            </a:pPr>
            <a:r>
              <a:rPr lang="en-US" altLang="zh-CN" sz="2000" dirty="0">
                <a:solidFill>
                  <a:srgbClr val="FF0000"/>
                </a:solidFill>
              </a:rPr>
              <a:t>		         else if (</a:t>
            </a:r>
            <a:r>
              <a:rPr lang="zh-CN" altLang="en-US" sz="2000" dirty="0">
                <a:solidFill>
                  <a:srgbClr val="FF0000"/>
                </a:solidFill>
              </a:rPr>
              <a:t>表达式</a:t>
            </a:r>
            <a:r>
              <a:rPr lang="en-US" altLang="zh-CN" sz="2000" dirty="0">
                <a:solidFill>
                  <a:srgbClr val="FF0000"/>
                </a:solidFill>
              </a:rPr>
              <a:t>2)     </a:t>
            </a:r>
            <a:r>
              <a:rPr lang="zh-CN" altLang="en-US" sz="2000" dirty="0">
                <a:solidFill>
                  <a:srgbClr val="FF0000"/>
                </a:solidFill>
              </a:rPr>
              <a:t>语句</a:t>
            </a:r>
            <a:r>
              <a:rPr lang="en-US" altLang="zh-CN" sz="2000" dirty="0">
                <a:solidFill>
                  <a:srgbClr val="FF0000"/>
                </a:solidFill>
              </a:rPr>
              <a:t>2</a:t>
            </a:r>
          </a:p>
          <a:p>
            <a:pPr lvl="3" eaLnBrk="1" hangingPunct="1">
              <a:lnSpc>
                <a:spcPct val="90000"/>
              </a:lnSpc>
              <a:spcBef>
                <a:spcPct val="20000"/>
              </a:spcBef>
              <a:buClr>
                <a:srgbClr val="FFCC00"/>
              </a:buClr>
              <a:buFont typeface="Wingdings" panose="05000000000000000000" pitchFamily="2" charset="2"/>
              <a:buNone/>
            </a:pPr>
            <a:r>
              <a:rPr lang="en-US" altLang="zh-CN" sz="2000" dirty="0">
                <a:solidFill>
                  <a:srgbClr val="FF0000"/>
                </a:solidFill>
              </a:rPr>
              <a:t> 		         else if (</a:t>
            </a:r>
            <a:r>
              <a:rPr lang="zh-CN" altLang="en-US" sz="2000" dirty="0">
                <a:solidFill>
                  <a:srgbClr val="FF0000"/>
                </a:solidFill>
              </a:rPr>
              <a:t>表达式</a:t>
            </a:r>
            <a:r>
              <a:rPr lang="en-US" altLang="zh-CN" sz="2000" dirty="0">
                <a:solidFill>
                  <a:srgbClr val="FF0000"/>
                </a:solidFill>
              </a:rPr>
              <a:t>3)     </a:t>
            </a:r>
            <a:r>
              <a:rPr lang="zh-CN" altLang="en-US" sz="2000" dirty="0">
                <a:solidFill>
                  <a:srgbClr val="FF0000"/>
                </a:solidFill>
              </a:rPr>
              <a:t>语句</a:t>
            </a:r>
            <a:r>
              <a:rPr lang="en-US" altLang="zh-CN" sz="2000" dirty="0">
                <a:solidFill>
                  <a:srgbClr val="FF0000"/>
                </a:solidFill>
              </a:rPr>
              <a:t>3</a:t>
            </a:r>
          </a:p>
          <a:p>
            <a:pPr lvl="3" eaLnBrk="1" hangingPunct="1">
              <a:lnSpc>
                <a:spcPct val="90000"/>
              </a:lnSpc>
              <a:spcBef>
                <a:spcPct val="20000"/>
              </a:spcBef>
              <a:buClr>
                <a:srgbClr val="FFCC00"/>
              </a:buClr>
              <a:buFont typeface="Wingdings" panose="05000000000000000000" pitchFamily="2" charset="2"/>
              <a:buNone/>
            </a:pPr>
            <a:r>
              <a:rPr lang="en-US" altLang="zh-CN" sz="2000" dirty="0">
                <a:solidFill>
                  <a:srgbClr val="FF0000"/>
                </a:solidFill>
              </a:rPr>
              <a:t>			……</a:t>
            </a:r>
          </a:p>
          <a:p>
            <a:pPr lvl="3" eaLnBrk="1" hangingPunct="1">
              <a:lnSpc>
                <a:spcPct val="90000"/>
              </a:lnSpc>
              <a:spcBef>
                <a:spcPct val="20000"/>
              </a:spcBef>
              <a:buClr>
                <a:srgbClr val="FFCC00"/>
              </a:buClr>
              <a:buFont typeface="Wingdings" panose="05000000000000000000" pitchFamily="2" charset="2"/>
              <a:buNone/>
            </a:pPr>
            <a:r>
              <a:rPr lang="en-US" altLang="zh-CN" sz="2000" dirty="0">
                <a:solidFill>
                  <a:srgbClr val="FF0000"/>
                </a:solidFill>
              </a:rPr>
              <a:t>		         else if (</a:t>
            </a:r>
            <a:r>
              <a:rPr lang="zh-CN" altLang="en-US" sz="2000" dirty="0">
                <a:solidFill>
                  <a:srgbClr val="FF0000"/>
                </a:solidFill>
              </a:rPr>
              <a:t>表达式</a:t>
            </a:r>
            <a:r>
              <a:rPr lang="en-US" altLang="zh-CN" sz="2000" dirty="0">
                <a:solidFill>
                  <a:srgbClr val="FF0000"/>
                </a:solidFill>
              </a:rPr>
              <a:t>m)    </a:t>
            </a:r>
            <a:r>
              <a:rPr lang="zh-CN" altLang="en-US" sz="2000" dirty="0">
                <a:solidFill>
                  <a:srgbClr val="FF0000"/>
                </a:solidFill>
              </a:rPr>
              <a:t>语句</a:t>
            </a:r>
            <a:r>
              <a:rPr lang="en-US" altLang="zh-CN" sz="2000" dirty="0">
                <a:solidFill>
                  <a:srgbClr val="FF0000"/>
                </a:solidFill>
              </a:rPr>
              <a:t>m</a:t>
            </a:r>
          </a:p>
          <a:p>
            <a:pPr lvl="3" eaLnBrk="1" hangingPunct="1">
              <a:lnSpc>
                <a:spcPct val="90000"/>
              </a:lnSpc>
              <a:spcBef>
                <a:spcPct val="20000"/>
              </a:spcBef>
              <a:buClr>
                <a:srgbClr val="FFCC00"/>
              </a:buClr>
              <a:buFont typeface="Wingdings" panose="05000000000000000000" pitchFamily="2" charset="2"/>
              <a:buNone/>
            </a:pPr>
            <a:r>
              <a:rPr lang="en-US" altLang="zh-CN" sz="2000" dirty="0">
                <a:solidFill>
                  <a:srgbClr val="FF0000"/>
                </a:solidFill>
              </a:rPr>
              <a:t>		         else </a:t>
            </a:r>
            <a:r>
              <a:rPr lang="zh-CN" altLang="en-US" sz="2000" dirty="0">
                <a:solidFill>
                  <a:srgbClr val="FF0000"/>
                </a:solidFill>
              </a:rPr>
              <a:t>语句</a:t>
            </a:r>
            <a:r>
              <a:rPr lang="en-US" altLang="zh-CN" sz="2000" dirty="0">
                <a:solidFill>
                  <a:srgbClr val="FF0000"/>
                </a:solidFill>
              </a:rPr>
              <a:t>n</a:t>
            </a:r>
            <a:endParaRPr lang="en-US" altLang="zh-CN" sz="2000" dirty="0">
              <a:solidFill>
                <a:schemeClr val="tx1"/>
              </a:solidFill>
            </a:endParaRPr>
          </a:p>
          <a:p>
            <a:pPr lvl="3" eaLnBrk="1" hangingPunct="1">
              <a:lnSpc>
                <a:spcPct val="90000"/>
              </a:lnSpc>
              <a:spcBef>
                <a:spcPct val="20000"/>
              </a:spcBef>
              <a:buClr>
                <a:srgbClr val="FFCC00"/>
              </a:buClr>
              <a:buFont typeface="Wingdings" panose="05000000000000000000" pitchFamily="2" charset="2"/>
              <a:buChar char="l"/>
            </a:pPr>
            <a:r>
              <a:rPr lang="zh-CN" altLang="en-US" sz="2000" dirty="0">
                <a:solidFill>
                  <a:schemeClr val="tx1"/>
                </a:solidFill>
              </a:rPr>
              <a:t>执行过程：</a:t>
            </a:r>
          </a:p>
        </p:txBody>
      </p:sp>
      <p:grpSp>
        <p:nvGrpSpPr>
          <p:cNvPr id="2" name="Group 9"/>
          <p:cNvGrpSpPr>
            <a:grpSpLocks/>
          </p:cNvGrpSpPr>
          <p:nvPr/>
        </p:nvGrpSpPr>
        <p:grpSpPr bwMode="auto">
          <a:xfrm>
            <a:off x="1814513" y="1055688"/>
            <a:ext cx="4570412" cy="3281362"/>
            <a:chOff x="2112" y="1824"/>
            <a:chExt cx="3396" cy="2304"/>
          </a:xfrm>
        </p:grpSpPr>
        <p:sp useBgFill="1">
          <p:nvSpPr>
            <p:cNvPr id="149515" name="AutoShape 10"/>
            <p:cNvSpPr>
              <a:spLocks noChangeArrowheads="1"/>
            </p:cNvSpPr>
            <p:nvPr/>
          </p:nvSpPr>
          <p:spPr bwMode="auto">
            <a:xfrm>
              <a:off x="2160" y="2112"/>
              <a:ext cx="967" cy="367"/>
            </a:xfrm>
            <a:prstGeom prst="flowChartDecision">
              <a:avLst/>
            </a:prstGeom>
            <a:ln w="9525">
              <a:solidFill>
                <a:schemeClr val="tx1"/>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a:solidFill>
                    <a:schemeClr val="tx1"/>
                  </a:solidFill>
                  <a:ea typeface="宋体" panose="02010600030101010101" pitchFamily="2" charset="-122"/>
                </a:rPr>
                <a:t>表达式</a:t>
              </a:r>
              <a:r>
                <a:rPr lang="en-US" altLang="zh-CN" sz="2000">
                  <a:solidFill>
                    <a:schemeClr val="tx1"/>
                  </a:solidFill>
                  <a:ea typeface="宋体" panose="02010600030101010101" pitchFamily="2" charset="-122"/>
                </a:rPr>
                <a:t>1</a:t>
              </a:r>
              <a:endParaRPr lang="en-US" altLang="zh-CN" sz="4000">
                <a:solidFill>
                  <a:schemeClr val="tx1"/>
                </a:solidFill>
                <a:ea typeface="宋体" panose="02010600030101010101" pitchFamily="2" charset="-122"/>
              </a:endParaRPr>
            </a:p>
          </p:txBody>
        </p:sp>
        <p:sp>
          <p:nvSpPr>
            <p:cNvPr id="149516" name="Text Box 11"/>
            <p:cNvSpPr txBox="1">
              <a:spLocks noChangeArrowheads="1"/>
            </p:cNvSpPr>
            <p:nvPr/>
          </p:nvSpPr>
          <p:spPr bwMode="auto">
            <a:xfrm>
              <a:off x="2112" y="3489"/>
              <a:ext cx="756"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r>
                <a:rPr lang="en-US" altLang="zh-CN" sz="2000">
                  <a:solidFill>
                    <a:schemeClr val="tx1"/>
                  </a:solidFill>
                  <a:ea typeface="宋体" panose="02010600030101010101" pitchFamily="2" charset="-122"/>
                </a:rPr>
                <a:t>1</a:t>
              </a:r>
              <a:endParaRPr lang="en-US" altLang="zh-CN" sz="4000" u="sng">
                <a:solidFill>
                  <a:schemeClr val="tx1"/>
                </a:solidFill>
                <a:ea typeface="宋体" panose="02010600030101010101" pitchFamily="2" charset="-122"/>
              </a:endParaRPr>
            </a:p>
          </p:txBody>
        </p:sp>
        <p:sp>
          <p:nvSpPr>
            <p:cNvPr id="149517" name="Line 12"/>
            <p:cNvSpPr>
              <a:spLocks noChangeShapeType="1"/>
            </p:cNvSpPr>
            <p:nvPr/>
          </p:nvSpPr>
          <p:spPr bwMode="auto">
            <a:xfrm>
              <a:off x="2665" y="1824"/>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18" name="Text Box 13"/>
            <p:cNvSpPr txBox="1">
              <a:spLocks noChangeArrowheads="1"/>
            </p:cNvSpPr>
            <p:nvPr/>
          </p:nvSpPr>
          <p:spPr bwMode="auto">
            <a:xfrm>
              <a:off x="2270" y="2433"/>
              <a:ext cx="4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sym typeface="Symbol" panose="05050102010706020507" pitchFamily="18" charset="2"/>
                </a:rPr>
                <a:t>非</a:t>
              </a: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9519" name="Text Box 14"/>
            <p:cNvSpPr txBox="1">
              <a:spLocks noChangeArrowheads="1"/>
            </p:cNvSpPr>
            <p:nvPr/>
          </p:nvSpPr>
          <p:spPr bwMode="auto">
            <a:xfrm>
              <a:off x="3113" y="2049"/>
              <a:ext cx="33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9520" name="Line 15"/>
            <p:cNvSpPr>
              <a:spLocks noChangeShapeType="1"/>
            </p:cNvSpPr>
            <p:nvPr/>
          </p:nvSpPr>
          <p:spPr bwMode="auto">
            <a:xfrm>
              <a:off x="2640" y="2496"/>
              <a:ext cx="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49521" name="AutoShape 16"/>
            <p:cNvSpPr>
              <a:spLocks noChangeArrowheads="1"/>
            </p:cNvSpPr>
            <p:nvPr/>
          </p:nvSpPr>
          <p:spPr bwMode="auto">
            <a:xfrm>
              <a:off x="3024" y="2496"/>
              <a:ext cx="967" cy="367"/>
            </a:xfrm>
            <a:prstGeom prst="flowChartDecision">
              <a:avLst/>
            </a:prstGeom>
            <a:ln w="9525">
              <a:solidFill>
                <a:schemeClr val="tx1"/>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a:solidFill>
                    <a:schemeClr val="tx1"/>
                  </a:solidFill>
                  <a:ea typeface="宋体" panose="02010600030101010101" pitchFamily="2" charset="-122"/>
                </a:rPr>
                <a:t>表达式</a:t>
              </a:r>
              <a:r>
                <a:rPr lang="en-US" altLang="zh-CN" sz="2000">
                  <a:solidFill>
                    <a:schemeClr val="tx1"/>
                  </a:solidFill>
                  <a:ea typeface="宋体" panose="02010600030101010101" pitchFamily="2" charset="-122"/>
                </a:rPr>
                <a:t>2</a:t>
              </a:r>
            </a:p>
          </p:txBody>
        </p:sp>
        <p:sp>
          <p:nvSpPr>
            <p:cNvPr id="149522" name="Line 17"/>
            <p:cNvSpPr>
              <a:spLocks noChangeShapeType="1"/>
            </p:cNvSpPr>
            <p:nvPr/>
          </p:nvSpPr>
          <p:spPr bwMode="auto">
            <a:xfrm>
              <a:off x="3120" y="23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3" name="Line 18"/>
            <p:cNvSpPr>
              <a:spLocks noChangeShapeType="1"/>
            </p:cNvSpPr>
            <p:nvPr/>
          </p:nvSpPr>
          <p:spPr bwMode="auto">
            <a:xfrm>
              <a:off x="3504"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49524" name="AutoShape 19"/>
            <p:cNvSpPr>
              <a:spLocks noChangeArrowheads="1"/>
            </p:cNvSpPr>
            <p:nvPr/>
          </p:nvSpPr>
          <p:spPr bwMode="auto">
            <a:xfrm>
              <a:off x="3744" y="2880"/>
              <a:ext cx="967" cy="367"/>
            </a:xfrm>
            <a:prstGeom prst="flowChartDecision">
              <a:avLst/>
            </a:prstGeom>
            <a:ln w="9525">
              <a:solidFill>
                <a:schemeClr val="tx1"/>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a:solidFill>
                    <a:schemeClr val="tx1"/>
                  </a:solidFill>
                  <a:ea typeface="宋体" panose="02010600030101010101" pitchFamily="2" charset="-122"/>
                </a:rPr>
                <a:t>表达式</a:t>
              </a:r>
              <a:r>
                <a:rPr lang="en-US" altLang="zh-CN" sz="2000">
                  <a:solidFill>
                    <a:schemeClr val="tx1"/>
                  </a:solidFill>
                  <a:ea typeface="宋体" panose="02010600030101010101" pitchFamily="2" charset="-122"/>
                </a:rPr>
                <a:t>3</a:t>
              </a:r>
            </a:p>
          </p:txBody>
        </p:sp>
        <p:sp>
          <p:nvSpPr>
            <p:cNvPr id="149525" name="Line 20"/>
            <p:cNvSpPr>
              <a:spLocks noChangeShapeType="1"/>
            </p:cNvSpPr>
            <p:nvPr/>
          </p:nvSpPr>
          <p:spPr bwMode="auto">
            <a:xfrm>
              <a:off x="3984" y="268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6" name="Line 21"/>
            <p:cNvSpPr>
              <a:spLocks noChangeShapeType="1"/>
            </p:cNvSpPr>
            <p:nvPr/>
          </p:nvSpPr>
          <p:spPr bwMode="auto">
            <a:xfrm>
              <a:off x="4224" y="268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7" name="Line 22"/>
            <p:cNvSpPr>
              <a:spLocks noChangeShapeType="1"/>
            </p:cNvSpPr>
            <p:nvPr/>
          </p:nvSpPr>
          <p:spPr bwMode="auto">
            <a:xfrm>
              <a:off x="4704"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8" name="Line 23"/>
            <p:cNvSpPr>
              <a:spLocks noChangeShapeType="1"/>
            </p:cNvSpPr>
            <p:nvPr/>
          </p:nvSpPr>
          <p:spPr bwMode="auto">
            <a:xfrm>
              <a:off x="5136" y="307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9" name="Text Box 24"/>
            <p:cNvSpPr txBox="1">
              <a:spLocks noChangeArrowheads="1"/>
            </p:cNvSpPr>
            <p:nvPr/>
          </p:nvSpPr>
          <p:spPr bwMode="auto">
            <a:xfrm>
              <a:off x="4752" y="3489"/>
              <a:ext cx="756"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r>
                <a:rPr lang="en-US" altLang="zh-CN" sz="2000">
                  <a:solidFill>
                    <a:schemeClr val="tx1"/>
                  </a:solidFill>
                  <a:ea typeface="宋体" panose="02010600030101010101" pitchFamily="2" charset="-122"/>
                </a:rPr>
                <a:t>n</a:t>
              </a:r>
            </a:p>
          </p:txBody>
        </p:sp>
        <p:sp>
          <p:nvSpPr>
            <p:cNvPr id="149530" name="Text Box 25"/>
            <p:cNvSpPr txBox="1">
              <a:spLocks noChangeArrowheads="1"/>
            </p:cNvSpPr>
            <p:nvPr/>
          </p:nvSpPr>
          <p:spPr bwMode="auto">
            <a:xfrm>
              <a:off x="3840" y="3489"/>
              <a:ext cx="756"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r>
                <a:rPr lang="en-US" altLang="zh-CN" sz="2000">
                  <a:solidFill>
                    <a:schemeClr val="tx1"/>
                  </a:solidFill>
                  <a:ea typeface="宋体" panose="02010600030101010101" pitchFamily="2" charset="-122"/>
                </a:rPr>
                <a:t>3</a:t>
              </a:r>
            </a:p>
          </p:txBody>
        </p:sp>
        <p:sp>
          <p:nvSpPr>
            <p:cNvPr id="149531" name="Text Box 26"/>
            <p:cNvSpPr txBox="1">
              <a:spLocks noChangeArrowheads="1"/>
            </p:cNvSpPr>
            <p:nvPr/>
          </p:nvSpPr>
          <p:spPr bwMode="auto">
            <a:xfrm>
              <a:off x="2975" y="3489"/>
              <a:ext cx="757"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ea typeface="宋体" panose="02010600030101010101" pitchFamily="2" charset="-122"/>
                </a:rPr>
                <a:t>语句</a:t>
              </a:r>
              <a:r>
                <a:rPr lang="en-US" altLang="zh-CN" sz="2000">
                  <a:solidFill>
                    <a:schemeClr val="tx1"/>
                  </a:solidFill>
                  <a:ea typeface="宋体" panose="02010600030101010101" pitchFamily="2" charset="-122"/>
                </a:rPr>
                <a:t>2</a:t>
              </a:r>
            </a:p>
          </p:txBody>
        </p:sp>
        <p:sp>
          <p:nvSpPr>
            <p:cNvPr id="149532" name="Line 27"/>
            <p:cNvSpPr>
              <a:spLocks noChangeShapeType="1"/>
            </p:cNvSpPr>
            <p:nvPr/>
          </p:nvSpPr>
          <p:spPr bwMode="auto">
            <a:xfrm>
              <a:off x="3504" y="288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3" name="Line 28"/>
            <p:cNvSpPr>
              <a:spLocks noChangeShapeType="1"/>
            </p:cNvSpPr>
            <p:nvPr/>
          </p:nvSpPr>
          <p:spPr bwMode="auto">
            <a:xfrm>
              <a:off x="4224" y="326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4" name="Text Box 29"/>
            <p:cNvSpPr txBox="1">
              <a:spLocks noChangeArrowheads="1"/>
            </p:cNvSpPr>
            <p:nvPr/>
          </p:nvSpPr>
          <p:spPr bwMode="auto">
            <a:xfrm>
              <a:off x="3134" y="2865"/>
              <a:ext cx="4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sym typeface="Symbol" panose="05050102010706020507" pitchFamily="18" charset="2"/>
                </a:rPr>
                <a:t>非</a:t>
              </a: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9535" name="Text Box 30"/>
            <p:cNvSpPr txBox="1">
              <a:spLocks noChangeArrowheads="1"/>
            </p:cNvSpPr>
            <p:nvPr/>
          </p:nvSpPr>
          <p:spPr bwMode="auto">
            <a:xfrm>
              <a:off x="3806" y="3201"/>
              <a:ext cx="4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ea typeface="宋体" panose="02010600030101010101" pitchFamily="2" charset="-122"/>
                  <a:sym typeface="Symbol" panose="05050102010706020507" pitchFamily="18" charset="2"/>
                </a:rPr>
                <a:t>非</a:t>
              </a: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9536" name="Text Box 31"/>
            <p:cNvSpPr txBox="1">
              <a:spLocks noChangeArrowheads="1"/>
            </p:cNvSpPr>
            <p:nvPr/>
          </p:nvSpPr>
          <p:spPr bwMode="auto">
            <a:xfrm>
              <a:off x="3909" y="2385"/>
              <a:ext cx="34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9537" name="Text Box 32"/>
            <p:cNvSpPr txBox="1">
              <a:spLocks noChangeArrowheads="1"/>
            </p:cNvSpPr>
            <p:nvPr/>
          </p:nvSpPr>
          <p:spPr bwMode="auto">
            <a:xfrm>
              <a:off x="4677" y="2769"/>
              <a:ext cx="34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=0</a:t>
              </a:r>
              <a:endParaRPr lang="en-US" altLang="zh-CN" sz="4000">
                <a:solidFill>
                  <a:schemeClr val="tx1"/>
                </a:solidFill>
                <a:ea typeface="宋体" panose="02010600030101010101" pitchFamily="2" charset="-122"/>
              </a:endParaRPr>
            </a:p>
          </p:txBody>
        </p:sp>
        <p:sp>
          <p:nvSpPr>
            <p:cNvPr id="149538" name="Line 33"/>
            <p:cNvSpPr>
              <a:spLocks noChangeShapeType="1"/>
            </p:cNvSpPr>
            <p:nvPr/>
          </p:nvSpPr>
          <p:spPr bwMode="auto">
            <a:xfrm>
              <a:off x="2496"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9" name="Line 34"/>
            <p:cNvSpPr>
              <a:spLocks noChangeShapeType="1"/>
            </p:cNvSpPr>
            <p:nvPr/>
          </p:nvSpPr>
          <p:spPr bwMode="auto">
            <a:xfrm>
              <a:off x="3360"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0" name="Line 35"/>
            <p:cNvSpPr>
              <a:spLocks noChangeShapeType="1"/>
            </p:cNvSpPr>
            <p:nvPr/>
          </p:nvSpPr>
          <p:spPr bwMode="auto">
            <a:xfrm>
              <a:off x="4224"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1" name="Line 36"/>
            <p:cNvSpPr>
              <a:spLocks noChangeShapeType="1"/>
            </p:cNvSpPr>
            <p:nvPr/>
          </p:nvSpPr>
          <p:spPr bwMode="auto">
            <a:xfrm>
              <a:off x="5136"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2" name="Line 37"/>
            <p:cNvSpPr>
              <a:spLocks noChangeShapeType="1"/>
            </p:cNvSpPr>
            <p:nvPr/>
          </p:nvSpPr>
          <p:spPr bwMode="auto">
            <a:xfrm>
              <a:off x="2496" y="3936"/>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3" name="Line 38"/>
            <p:cNvSpPr>
              <a:spLocks noChangeShapeType="1"/>
            </p:cNvSpPr>
            <p:nvPr/>
          </p:nvSpPr>
          <p:spPr bwMode="auto">
            <a:xfrm>
              <a:off x="3792" y="393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8811" name="Text Box 43"/>
          <p:cNvSpPr txBox="1">
            <a:spLocks noChangeArrowheads="1"/>
          </p:cNvSpPr>
          <p:nvPr/>
        </p:nvSpPr>
        <p:spPr bwMode="auto">
          <a:xfrm>
            <a:off x="3348039" y="4543425"/>
            <a:ext cx="5519737" cy="1955800"/>
          </a:xfrm>
          <a:prstGeom prst="rect">
            <a:avLst/>
          </a:prstGeom>
          <a:gradFill rotWithShape="0">
            <a:gsLst>
              <a:gs pos="0">
                <a:srgbClr val="FFCCFF"/>
              </a:gs>
              <a:gs pos="100000">
                <a:srgbClr val="FFEBFF"/>
              </a:gs>
            </a:gsLst>
            <a:lin ang="2700000" scaled="1"/>
          </a:gradFill>
          <a:ln w="38100">
            <a:solidFill>
              <a:srgbClr val="0000FF"/>
            </a:solidFill>
            <a:miter lim="800000"/>
            <a:headEnd/>
            <a:tailEnd/>
          </a:ln>
        </p:spPr>
        <p:txBody>
          <a:bodyPr lIns="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dirty="0">
                <a:solidFill>
                  <a:schemeClr val="tx1"/>
                </a:solidFill>
                <a:ea typeface="隶书" panose="02010509060101010101" pitchFamily="49" charset="-122"/>
              </a:rPr>
              <a:t>例：</a:t>
            </a:r>
            <a:r>
              <a:rPr lang="en-US" altLang="zh-CN" sz="2400" dirty="0">
                <a:solidFill>
                  <a:schemeClr val="tx1"/>
                </a:solidFill>
                <a:ea typeface="隶书" panose="02010509060101010101" pitchFamily="49" charset="-122"/>
              </a:rPr>
              <a:t>if (number&gt;500)            cost=0.15 </a:t>
            </a:r>
            <a:r>
              <a:rPr lang="en-US" altLang="zh-CN" sz="2400" dirty="0">
                <a:solidFill>
                  <a:srgbClr val="009900"/>
                </a:solidFill>
                <a:ea typeface="隶书" panose="02010509060101010101" pitchFamily="49" charset="-122"/>
              </a:rPr>
              <a:t>;</a:t>
            </a:r>
            <a:r>
              <a:rPr lang="en-US" altLang="zh-CN" sz="2400" dirty="0">
                <a:solidFill>
                  <a:schemeClr val="tx1"/>
                </a:solidFill>
                <a:ea typeface="隶书" panose="02010509060101010101" pitchFamily="49" charset="-122"/>
              </a:rPr>
              <a:t> </a:t>
            </a:r>
          </a:p>
          <a:p>
            <a:pPr algn="ctr">
              <a:spcBef>
                <a:spcPct val="0"/>
              </a:spcBef>
            </a:pPr>
            <a:r>
              <a:rPr lang="en-US" altLang="zh-CN" sz="2400" dirty="0">
                <a:solidFill>
                  <a:schemeClr val="tx1"/>
                </a:solidFill>
                <a:ea typeface="隶书" panose="02010509060101010101" pitchFamily="49" charset="-122"/>
              </a:rPr>
              <a:t>      else if (number&gt;300)     cost=0.1</a:t>
            </a:r>
            <a:r>
              <a:rPr lang="en-US" altLang="zh-CN" sz="2400" dirty="0">
                <a:solidFill>
                  <a:srgbClr val="009900"/>
                </a:solidFill>
                <a:ea typeface="隶书" panose="02010509060101010101" pitchFamily="49" charset="-122"/>
              </a:rPr>
              <a:t> ;</a:t>
            </a:r>
          </a:p>
          <a:p>
            <a:pPr algn="ctr">
              <a:spcBef>
                <a:spcPct val="0"/>
              </a:spcBef>
            </a:pPr>
            <a:r>
              <a:rPr lang="en-US" altLang="zh-CN" sz="2400" dirty="0">
                <a:solidFill>
                  <a:schemeClr val="tx1"/>
                </a:solidFill>
                <a:ea typeface="隶书" panose="02010509060101010101" pitchFamily="49" charset="-122"/>
              </a:rPr>
              <a:t>          else if (number&gt;100)     cost=0.075 </a:t>
            </a:r>
            <a:r>
              <a:rPr lang="en-US" altLang="zh-CN" sz="2400" dirty="0">
                <a:solidFill>
                  <a:srgbClr val="009900"/>
                </a:solidFill>
                <a:ea typeface="隶书" panose="02010509060101010101" pitchFamily="49" charset="-122"/>
              </a:rPr>
              <a:t>;</a:t>
            </a:r>
          </a:p>
          <a:p>
            <a:pPr algn="ctr">
              <a:spcBef>
                <a:spcPct val="0"/>
              </a:spcBef>
            </a:pPr>
            <a:r>
              <a:rPr lang="en-US" altLang="zh-CN" sz="2400" dirty="0">
                <a:solidFill>
                  <a:schemeClr val="tx1"/>
                </a:solidFill>
                <a:ea typeface="隶书" panose="02010509060101010101" pitchFamily="49" charset="-122"/>
              </a:rPr>
              <a:t>        else if (number&gt;50)       cost=0.05 </a:t>
            </a:r>
            <a:r>
              <a:rPr lang="en-US" altLang="zh-CN" sz="2400" dirty="0">
                <a:solidFill>
                  <a:srgbClr val="009900"/>
                </a:solidFill>
                <a:ea typeface="隶书" panose="02010509060101010101" pitchFamily="49" charset="-122"/>
              </a:rPr>
              <a:t>;</a:t>
            </a:r>
          </a:p>
          <a:p>
            <a:pPr algn="ctr">
              <a:spcBef>
                <a:spcPct val="0"/>
              </a:spcBef>
            </a:pPr>
            <a:r>
              <a:rPr lang="en-US" altLang="zh-CN" sz="2400" dirty="0">
                <a:solidFill>
                  <a:schemeClr val="tx1"/>
                </a:solidFill>
                <a:ea typeface="隶书" panose="02010509060101010101" pitchFamily="49" charset="-122"/>
              </a:rPr>
              <a:t>   else                                  cost=0 </a:t>
            </a:r>
            <a:r>
              <a:rPr lang="en-US" altLang="zh-CN" sz="2400" dirty="0">
                <a:solidFill>
                  <a:srgbClr val="009900"/>
                </a:solidFill>
                <a:ea typeface="隶书" panose="02010509060101010101" pitchFamily="49" charset="-122"/>
              </a:rPr>
              <a:t>;</a:t>
            </a:r>
            <a:r>
              <a:rPr lang="en-US" altLang="zh-CN" sz="2400" dirty="0">
                <a:solidFill>
                  <a:schemeClr val="tx1"/>
                </a:solidFill>
                <a:ea typeface="隶书" panose="02010509060101010101" pitchFamily="49" charset="-122"/>
              </a:rPr>
              <a:t> </a:t>
            </a:r>
          </a:p>
        </p:txBody>
      </p:sp>
      <p:sp>
        <p:nvSpPr>
          <p:cNvPr id="288812" name="AutoShape 44"/>
          <p:cNvSpPr>
            <a:spLocks noChangeArrowheads="1"/>
          </p:cNvSpPr>
          <p:nvPr/>
        </p:nvSpPr>
        <p:spPr bwMode="auto">
          <a:xfrm>
            <a:off x="9166225" y="4075114"/>
            <a:ext cx="1201738" cy="928687"/>
          </a:xfrm>
          <a:prstGeom prst="wedgeRectCallout">
            <a:avLst>
              <a:gd name="adj1" fmla="val -85005"/>
              <a:gd name="adj2" fmla="val 105556"/>
            </a:avLst>
          </a:prstGeom>
          <a:solidFill>
            <a:srgbClr val="FFCC99"/>
          </a:solidFill>
          <a:ln w="25400">
            <a:solidFill>
              <a:srgbClr val="0000FF"/>
            </a:solidFill>
            <a:miter lim="800000"/>
            <a:headEnd/>
            <a:tailEnd/>
          </a:ln>
          <a:effectLst/>
          <a:extLst/>
        </p:spPr>
        <p:txBody>
          <a:bodyPr/>
          <a:lstStyle/>
          <a:p>
            <a:pPr algn="ctr">
              <a:defRPr/>
            </a:pPr>
            <a:r>
              <a:rPr lang="zh-CN" altLang="en-US" sz="2400" dirty="0">
                <a:solidFill>
                  <a:srgbClr val="FF3300"/>
                </a:solidFill>
                <a:effectLst>
                  <a:outerShdw blurRad="38100" dist="38100" dir="2700000" algn="tl">
                    <a:srgbClr val="000000"/>
                  </a:outerShdw>
                </a:effectLst>
              </a:rPr>
              <a:t>必须有“  ；”</a:t>
            </a:r>
          </a:p>
        </p:txBody>
      </p:sp>
    </p:spTree>
    <p:extLst>
      <p:ext uri="{BB962C8B-B14F-4D97-AF65-F5344CB8AC3E}">
        <p14:creationId xmlns:p14="http://schemas.microsoft.com/office/powerpoint/2010/main" val="164634024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8811"/>
                                        </p:tgtEl>
                                        <p:attrNameLst>
                                          <p:attrName>style.visibility</p:attrName>
                                        </p:attrNameLst>
                                      </p:cBhvr>
                                      <p:to>
                                        <p:strVal val="visible"/>
                                      </p:to>
                                    </p:set>
                                    <p:animEffect transition="in" filter="barn(outVertical)">
                                      <p:cBhvr>
                                        <p:cTn id="12" dur="500"/>
                                        <p:tgtEl>
                                          <p:spTgt spid="28881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288812"/>
                                        </p:tgtEl>
                                        <p:attrNameLst>
                                          <p:attrName>style.visibility</p:attrName>
                                        </p:attrNameLst>
                                      </p:cBhvr>
                                      <p:to>
                                        <p:strVal val="visible"/>
                                      </p:to>
                                    </p:set>
                                    <p:anim calcmode="lin" valueType="num">
                                      <p:cBhvr>
                                        <p:cTn id="17" dur="1000" fill="hold"/>
                                        <p:tgtEl>
                                          <p:spTgt spid="288812"/>
                                        </p:tgtEl>
                                        <p:attrNameLst>
                                          <p:attrName>ppt_w</p:attrName>
                                        </p:attrNameLst>
                                      </p:cBhvr>
                                      <p:tavLst>
                                        <p:tav tm="0">
                                          <p:val>
                                            <p:fltVal val="0"/>
                                          </p:val>
                                        </p:tav>
                                        <p:tav tm="100000">
                                          <p:val>
                                            <p:strVal val="#ppt_w"/>
                                          </p:val>
                                        </p:tav>
                                      </p:tavLst>
                                    </p:anim>
                                    <p:anim calcmode="lin" valueType="num">
                                      <p:cBhvr>
                                        <p:cTn id="18" dur="1000" fill="hold"/>
                                        <p:tgtEl>
                                          <p:spTgt spid="288812"/>
                                        </p:tgtEl>
                                        <p:attrNameLst>
                                          <p:attrName>ppt_h</p:attrName>
                                        </p:attrNameLst>
                                      </p:cBhvr>
                                      <p:tavLst>
                                        <p:tav tm="0">
                                          <p:val>
                                            <p:fltVal val="0"/>
                                          </p:val>
                                        </p:tav>
                                        <p:tav tm="100000">
                                          <p:val>
                                            <p:strVal val="#ppt_h"/>
                                          </p:val>
                                        </p:tav>
                                      </p:tavLst>
                                    </p:anim>
                                    <p:anim calcmode="lin" valueType="num">
                                      <p:cBhvr>
                                        <p:cTn id="19" dur="1000" fill="hold"/>
                                        <p:tgtEl>
                                          <p:spTgt spid="28881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888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11" grpId="0" animBg="1" autoUpdateAnimBg="0"/>
      <p:bldP spid="28881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5" name="Rectangle 8"/>
          <p:cNvSpPr>
            <a:spLocks noChangeArrowheads="1"/>
          </p:cNvSpPr>
          <p:nvPr/>
        </p:nvSpPr>
        <p:spPr bwMode="auto">
          <a:xfrm>
            <a:off x="2068513" y="241300"/>
            <a:ext cx="7772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几点说明：</a:t>
            </a:r>
          </a:p>
          <a:p>
            <a:pPr lvl="3" eaLnBrk="1" hangingPunct="1">
              <a:spcBef>
                <a:spcPct val="20000"/>
              </a:spcBef>
              <a:buClr>
                <a:srgbClr val="FFCC00"/>
              </a:buClr>
              <a:buFont typeface="Wingdings" panose="05000000000000000000" pitchFamily="2" charset="2"/>
              <a:buChar char="l"/>
            </a:pPr>
            <a:r>
              <a:rPr lang="en-US" altLang="zh-CN" sz="2000" dirty="0">
                <a:solidFill>
                  <a:schemeClr val="tx1"/>
                </a:solidFill>
              </a:rPr>
              <a:t>if</a:t>
            </a:r>
            <a:r>
              <a:rPr lang="zh-CN" altLang="zh-CN" sz="2000" dirty="0">
                <a:solidFill>
                  <a:schemeClr val="tx1"/>
                </a:solidFill>
              </a:rPr>
              <a:t>后面的表达式类型任意</a:t>
            </a:r>
            <a:endParaRPr lang="zh-CN" altLang="en-US" sz="2000" dirty="0">
              <a:solidFill>
                <a:srgbClr val="FF0000"/>
              </a:solidFill>
            </a:endParaRPr>
          </a:p>
        </p:txBody>
      </p:sp>
      <p:sp>
        <p:nvSpPr>
          <p:cNvPr id="290825" name="Rectangle 9"/>
          <p:cNvSpPr>
            <a:spLocks noChangeArrowheads="1"/>
          </p:cNvSpPr>
          <p:nvPr/>
        </p:nvSpPr>
        <p:spPr bwMode="auto">
          <a:xfrm>
            <a:off x="2184042" y="2641602"/>
            <a:ext cx="77724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3" eaLnBrk="1" hangingPunct="1">
              <a:spcBef>
                <a:spcPct val="20000"/>
              </a:spcBef>
              <a:buClr>
                <a:srgbClr val="FFCC00"/>
              </a:buClr>
              <a:buFont typeface="Wingdings" panose="05000000000000000000" pitchFamily="2" charset="2"/>
              <a:buChar char="l"/>
            </a:pPr>
            <a:r>
              <a:rPr lang="en-US" altLang="zh-CN" sz="2000" dirty="0">
                <a:solidFill>
                  <a:schemeClr val="tx1"/>
                </a:solidFill>
              </a:rPr>
              <a:t>if </a:t>
            </a:r>
            <a:r>
              <a:rPr lang="zh-CN" altLang="zh-CN" sz="2000" dirty="0">
                <a:solidFill>
                  <a:schemeClr val="tx1"/>
                </a:solidFill>
              </a:rPr>
              <a:t>后面的语句可以是复合语句，</a:t>
            </a:r>
            <a:r>
              <a:rPr lang="zh-CN" altLang="en-US" sz="2000" dirty="0">
                <a:solidFill>
                  <a:schemeClr val="tx1"/>
                </a:solidFill>
              </a:rPr>
              <a:t>必须</a:t>
            </a:r>
            <a:r>
              <a:rPr lang="zh-CN" altLang="zh-CN" sz="2000" dirty="0">
                <a:solidFill>
                  <a:schemeClr val="tx1"/>
                </a:solidFill>
              </a:rPr>
              <a:t>要加</a:t>
            </a:r>
            <a:r>
              <a:rPr lang="en-US" altLang="zh-CN" sz="2000" dirty="0">
                <a:solidFill>
                  <a:schemeClr val="tx1"/>
                </a:solidFill>
              </a:rPr>
              <a:t>{ }</a:t>
            </a:r>
          </a:p>
        </p:txBody>
      </p:sp>
      <p:sp>
        <p:nvSpPr>
          <p:cNvPr id="290827" name="Rectangle 11"/>
          <p:cNvSpPr>
            <a:spLocks noChangeArrowheads="1"/>
          </p:cNvSpPr>
          <p:nvPr/>
        </p:nvSpPr>
        <p:spPr bwMode="auto">
          <a:xfrm>
            <a:off x="3305841" y="1283161"/>
            <a:ext cx="6197600" cy="1206500"/>
          </a:xfrm>
          <a:prstGeom prst="rect">
            <a:avLst/>
          </a:prstGeom>
          <a:gradFill rotWithShape="0">
            <a:gsLst>
              <a:gs pos="0">
                <a:srgbClr val="FFCCFF"/>
              </a:gs>
              <a:gs pos="100000">
                <a:srgbClr val="FFEEFF"/>
              </a:gs>
            </a:gsLst>
            <a:lin ang="2700000" scaled="1"/>
          </a:gradFill>
          <a:ln w="38100">
            <a:solidFill>
              <a:srgbClr val="0000FF"/>
            </a:solidFill>
            <a:miter lim="800000"/>
            <a:headEnd/>
            <a:tailEnd/>
          </a:ln>
        </p:spPr>
        <p:txBody>
          <a:bodyPr lIns="180000" tIns="36000" rIns="90000" bIns="360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00"/>
                </a:solidFill>
                <a:ea typeface="隶书" panose="02010509060101010101" pitchFamily="49" charset="-122"/>
              </a:rPr>
              <a:t>        if(a = =b&amp;&amp;x= =y)    printf(“a=b,x=y”);</a:t>
            </a:r>
          </a:p>
          <a:p>
            <a:pPr>
              <a:spcBef>
                <a:spcPct val="0"/>
              </a:spcBef>
            </a:pPr>
            <a:r>
              <a:rPr lang="en-US" altLang="zh-CN" sz="2400">
                <a:solidFill>
                  <a:srgbClr val="000000"/>
                </a:solidFill>
                <a:ea typeface="隶书" panose="02010509060101010101" pitchFamily="49" charset="-122"/>
              </a:rPr>
              <a:t>        if(3)    printf(“OK”);</a:t>
            </a:r>
          </a:p>
          <a:p>
            <a:pPr>
              <a:spcBef>
                <a:spcPct val="0"/>
              </a:spcBef>
            </a:pPr>
            <a:r>
              <a:rPr lang="en-US" altLang="zh-CN" sz="2400">
                <a:solidFill>
                  <a:srgbClr val="000000"/>
                </a:solidFill>
                <a:ea typeface="隶书" panose="02010509060101010101" pitchFamily="49" charset="-122"/>
              </a:rPr>
              <a:t>        if(‘a’)   printf(“%d”,a);</a:t>
            </a:r>
            <a:endParaRPr lang="en-US" altLang="zh-CN" sz="2400">
              <a:solidFill>
                <a:srgbClr val="000000"/>
              </a:solidFill>
              <a:ea typeface="宋体" panose="02010600030101010101" pitchFamily="2" charset="-122"/>
            </a:endParaRPr>
          </a:p>
        </p:txBody>
      </p:sp>
      <p:sp>
        <p:nvSpPr>
          <p:cNvPr id="290830" name="Rectangle 14"/>
          <p:cNvSpPr>
            <a:spLocks noChangeArrowheads="1"/>
          </p:cNvSpPr>
          <p:nvPr/>
        </p:nvSpPr>
        <p:spPr bwMode="auto">
          <a:xfrm>
            <a:off x="3324225" y="3149600"/>
            <a:ext cx="4184650" cy="3416300"/>
          </a:xfrm>
          <a:prstGeom prst="rect">
            <a:avLst/>
          </a:prstGeom>
          <a:solidFill>
            <a:schemeClr val="folHlink"/>
          </a:solidFill>
          <a:ln w="38100">
            <a:solidFill>
              <a:srgbClr val="3366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lang="zh-CN" altLang="en-US" sz="2400" dirty="0">
                <a:solidFill>
                  <a:srgbClr val="000000"/>
                </a:solidFill>
                <a:ea typeface="隶书" panose="02010509060101010101" pitchFamily="49" charset="-122"/>
              </a:rPr>
              <a:t>考虑下面程序的输出结果</a:t>
            </a:r>
            <a:r>
              <a:rPr lang="en-US" altLang="zh-CN" sz="2400" dirty="0">
                <a:solidFill>
                  <a:srgbClr val="000000"/>
                </a:solidFill>
                <a:ea typeface="隶书" panose="02010509060101010101" pitchFamily="49" charset="-122"/>
              </a:rPr>
              <a:t>:</a:t>
            </a:r>
          </a:p>
          <a:p>
            <a:pPr>
              <a:lnSpc>
                <a:spcPct val="90000"/>
              </a:lnSpc>
              <a:spcBef>
                <a:spcPct val="0"/>
              </a:spcBef>
            </a:pPr>
            <a:r>
              <a:rPr lang="en-US" altLang="zh-CN" sz="2400" dirty="0">
                <a:solidFill>
                  <a:srgbClr val="000000"/>
                </a:solidFill>
                <a:ea typeface="隶书" panose="02010509060101010101" pitchFamily="49" charset="-122"/>
              </a:rPr>
              <a:t>main()</a:t>
            </a:r>
          </a:p>
          <a:p>
            <a:pPr>
              <a:lnSpc>
                <a:spcPct val="90000"/>
              </a:lnSpc>
              <a:spcBef>
                <a:spcPct val="0"/>
              </a:spcBef>
            </a:pPr>
            <a:r>
              <a:rPr lang="en-US" altLang="zh-CN" sz="2400" dirty="0">
                <a:solidFill>
                  <a:srgbClr val="000000"/>
                </a:solidFill>
                <a:ea typeface="隶书" panose="02010509060101010101" pitchFamily="49" charset="-122"/>
              </a:rPr>
              <a:t>    {   </a:t>
            </a:r>
            <a:r>
              <a:rPr lang="en-US" altLang="zh-CN" sz="2400" dirty="0" err="1">
                <a:solidFill>
                  <a:srgbClr val="000000"/>
                </a:solidFill>
                <a:ea typeface="隶书" panose="02010509060101010101" pitchFamily="49" charset="-122"/>
              </a:rPr>
              <a:t>int</a:t>
            </a: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x,y</a:t>
            </a:r>
            <a:r>
              <a:rPr lang="en-US" altLang="zh-CN" sz="2400" dirty="0">
                <a:solidFill>
                  <a:srgbClr val="000000"/>
                </a:solidFill>
                <a:ea typeface="隶书" panose="02010509060101010101" pitchFamily="49" charset="-122"/>
              </a:rPr>
              <a:t>;</a:t>
            </a:r>
          </a:p>
          <a:p>
            <a:pPr>
              <a:lnSpc>
                <a:spcPct val="90000"/>
              </a:lnSpc>
              <a:spcBef>
                <a:spcPct val="0"/>
              </a:spcBef>
            </a:pP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scanf</a:t>
            </a:r>
            <a:r>
              <a:rPr lang="en-US" altLang="zh-CN" sz="2400" dirty="0">
                <a:solidFill>
                  <a:srgbClr val="000000"/>
                </a:solidFill>
                <a:ea typeface="隶书" panose="02010509060101010101" pitchFamily="49" charset="-122"/>
              </a:rPr>
              <a:t>(“%</a:t>
            </a:r>
            <a:r>
              <a:rPr lang="en-US" altLang="zh-CN" sz="2400" dirty="0" err="1">
                <a:solidFill>
                  <a:srgbClr val="000000"/>
                </a:solidFill>
                <a:ea typeface="隶书" panose="02010509060101010101" pitchFamily="49" charset="-122"/>
              </a:rPr>
              <a:t>d,%d”,&amp;x,&amp;y</a:t>
            </a:r>
            <a:r>
              <a:rPr lang="en-US" altLang="zh-CN" sz="2400" dirty="0">
                <a:solidFill>
                  <a:srgbClr val="000000"/>
                </a:solidFill>
                <a:ea typeface="隶书" panose="02010509060101010101" pitchFamily="49" charset="-122"/>
              </a:rPr>
              <a:t>);</a:t>
            </a:r>
          </a:p>
          <a:p>
            <a:pPr>
              <a:lnSpc>
                <a:spcPct val="90000"/>
              </a:lnSpc>
              <a:spcBef>
                <a:spcPct val="0"/>
              </a:spcBef>
            </a:pPr>
            <a:r>
              <a:rPr lang="en-US" altLang="zh-CN" sz="2400" dirty="0">
                <a:solidFill>
                  <a:srgbClr val="000000"/>
                </a:solidFill>
                <a:ea typeface="隶书" panose="02010509060101010101" pitchFamily="49" charset="-122"/>
              </a:rPr>
              <a:t>         if(x&gt;y)</a:t>
            </a:r>
          </a:p>
          <a:p>
            <a:pPr>
              <a:lnSpc>
                <a:spcPct val="90000"/>
              </a:lnSpc>
              <a:spcBef>
                <a:spcPct val="0"/>
              </a:spcBef>
            </a:pPr>
            <a:r>
              <a:rPr lang="en-US" altLang="zh-CN" sz="2400" dirty="0">
                <a:solidFill>
                  <a:srgbClr val="000000"/>
                </a:solidFill>
                <a:ea typeface="隶书" panose="02010509060101010101" pitchFamily="49" charset="-122"/>
              </a:rPr>
              <a:t>             x=y;   y=x;</a:t>
            </a:r>
          </a:p>
          <a:p>
            <a:pPr>
              <a:lnSpc>
                <a:spcPct val="90000"/>
              </a:lnSpc>
              <a:spcBef>
                <a:spcPct val="0"/>
              </a:spcBef>
            </a:pPr>
            <a:r>
              <a:rPr lang="en-US" altLang="zh-CN" sz="2400" dirty="0">
                <a:solidFill>
                  <a:srgbClr val="000000"/>
                </a:solidFill>
                <a:ea typeface="隶书" panose="02010509060101010101" pitchFamily="49" charset="-122"/>
              </a:rPr>
              <a:t>         else</a:t>
            </a:r>
          </a:p>
          <a:p>
            <a:pPr>
              <a:lnSpc>
                <a:spcPct val="90000"/>
              </a:lnSpc>
              <a:spcBef>
                <a:spcPct val="0"/>
              </a:spcBef>
            </a:pPr>
            <a:r>
              <a:rPr lang="en-US" altLang="zh-CN" sz="2400" dirty="0">
                <a:solidFill>
                  <a:srgbClr val="000000"/>
                </a:solidFill>
                <a:ea typeface="隶书" panose="02010509060101010101" pitchFamily="49" charset="-122"/>
              </a:rPr>
              <a:t>             x++; y++;</a:t>
            </a:r>
          </a:p>
          <a:p>
            <a:pPr>
              <a:lnSpc>
                <a:spcPct val="90000"/>
              </a:lnSpc>
              <a:spcBef>
                <a:spcPct val="0"/>
              </a:spcBef>
            </a:pP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a:t>
            </a:r>
            <a:r>
              <a:rPr lang="en-US" altLang="zh-CN" sz="2400" dirty="0" err="1">
                <a:solidFill>
                  <a:srgbClr val="000000"/>
                </a:solidFill>
                <a:ea typeface="隶书" panose="02010509060101010101" pitchFamily="49" charset="-122"/>
              </a:rPr>
              <a:t>d,%d</a:t>
            </a:r>
            <a:r>
              <a:rPr lang="en-US" altLang="zh-CN" sz="2400" dirty="0">
                <a:solidFill>
                  <a:srgbClr val="000000"/>
                </a:solidFill>
                <a:ea typeface="隶书" panose="02010509060101010101" pitchFamily="49" charset="-122"/>
              </a:rPr>
              <a:t>\n”,</a:t>
            </a:r>
            <a:r>
              <a:rPr lang="en-US" altLang="zh-CN" sz="2400" dirty="0" err="1">
                <a:solidFill>
                  <a:srgbClr val="000000"/>
                </a:solidFill>
                <a:ea typeface="隶书" panose="02010509060101010101" pitchFamily="49" charset="-122"/>
              </a:rPr>
              <a:t>x,y</a:t>
            </a:r>
            <a:r>
              <a:rPr lang="en-US" altLang="zh-CN" sz="2400" dirty="0">
                <a:solidFill>
                  <a:srgbClr val="000000"/>
                </a:solidFill>
                <a:ea typeface="隶书" panose="02010509060101010101" pitchFamily="49" charset="-122"/>
              </a:rPr>
              <a:t>);</a:t>
            </a:r>
          </a:p>
          <a:p>
            <a:pPr>
              <a:lnSpc>
                <a:spcPct val="90000"/>
              </a:lnSpc>
              <a:spcBef>
                <a:spcPct val="0"/>
              </a:spcBef>
            </a:pPr>
            <a:r>
              <a:rPr lang="en-US" altLang="zh-CN" sz="2400" dirty="0">
                <a:solidFill>
                  <a:srgbClr val="000000"/>
                </a:solidFill>
                <a:ea typeface="隶书" panose="02010509060101010101" pitchFamily="49" charset="-122"/>
              </a:rPr>
              <a:t>     }</a:t>
            </a:r>
          </a:p>
        </p:txBody>
      </p:sp>
      <p:sp>
        <p:nvSpPr>
          <p:cNvPr id="290831" name="AutoShape 15"/>
          <p:cNvSpPr>
            <a:spLocks noChangeArrowheads="1"/>
          </p:cNvSpPr>
          <p:nvPr/>
        </p:nvSpPr>
        <p:spPr bwMode="auto">
          <a:xfrm>
            <a:off x="7197170" y="5031930"/>
            <a:ext cx="2782412" cy="904181"/>
          </a:xfrm>
          <a:prstGeom prst="irregularSeal2">
            <a:avLst/>
          </a:prstGeom>
          <a:gradFill rotWithShape="0">
            <a:gsLst>
              <a:gs pos="0">
                <a:srgbClr val="FF5050"/>
              </a:gs>
              <a:gs pos="100000">
                <a:schemeClr val="bg1"/>
              </a:gs>
            </a:gsLst>
            <a:lin ang="2700000" scaled="1"/>
          </a:gradFill>
          <a:ln w="38100">
            <a:solidFill>
              <a:srgbClr val="FF0000"/>
            </a:solidFill>
            <a:miter lim="800000"/>
            <a:headEnd/>
            <a:tailEnd/>
          </a:ln>
        </p:spPr>
        <p:txBody>
          <a:bodyPr wrap="none" lIns="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zh-CN" altLang="en-US" sz="2000" b="0" dirty="0" smtClean="0">
                <a:solidFill>
                  <a:srgbClr val="000000"/>
                </a:solidFill>
                <a:ea typeface="宋体" panose="02010600030101010101" pitchFamily="2" charset="-122"/>
              </a:rPr>
              <a:t>编译错误</a:t>
            </a:r>
            <a:r>
              <a:rPr lang="en-US" altLang="zh-CN" sz="2000" b="0" dirty="0" smtClean="0">
                <a:solidFill>
                  <a:srgbClr val="000000"/>
                </a:solidFill>
                <a:ea typeface="宋体" panose="02010600030101010101" pitchFamily="2" charset="-122"/>
              </a:rPr>
              <a:t>!</a:t>
            </a:r>
            <a:endParaRPr lang="en-US" altLang="zh-CN" sz="2000" b="0" dirty="0">
              <a:solidFill>
                <a:srgbClr val="000000"/>
              </a:solidFill>
              <a:ea typeface="宋体" panose="02010600030101010101" pitchFamily="2" charset="-122"/>
            </a:endParaRPr>
          </a:p>
        </p:txBody>
      </p:sp>
      <p:grpSp>
        <p:nvGrpSpPr>
          <p:cNvPr id="2" name="Group 16"/>
          <p:cNvGrpSpPr>
            <a:grpSpLocks/>
          </p:cNvGrpSpPr>
          <p:nvPr/>
        </p:nvGrpSpPr>
        <p:grpSpPr bwMode="auto">
          <a:xfrm>
            <a:off x="4187788" y="4881716"/>
            <a:ext cx="1815176" cy="943898"/>
            <a:chOff x="1501" y="2908"/>
            <a:chExt cx="1094" cy="676"/>
          </a:xfrm>
        </p:grpSpPr>
        <p:sp>
          <p:nvSpPr>
            <p:cNvPr id="150542" name="AutoShape 17"/>
            <p:cNvSpPr>
              <a:spLocks/>
            </p:cNvSpPr>
            <p:nvPr/>
          </p:nvSpPr>
          <p:spPr bwMode="auto">
            <a:xfrm>
              <a:off x="1501" y="3304"/>
              <a:ext cx="88" cy="268"/>
            </a:xfrm>
            <a:prstGeom prst="lef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150543" name="AutoShape 18"/>
            <p:cNvSpPr>
              <a:spLocks/>
            </p:cNvSpPr>
            <p:nvPr/>
          </p:nvSpPr>
          <p:spPr bwMode="auto">
            <a:xfrm>
              <a:off x="1501" y="2908"/>
              <a:ext cx="76" cy="268"/>
            </a:xfrm>
            <a:prstGeom prst="lef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150544" name="AutoShape 19"/>
            <p:cNvSpPr>
              <a:spLocks/>
            </p:cNvSpPr>
            <p:nvPr/>
          </p:nvSpPr>
          <p:spPr bwMode="auto">
            <a:xfrm>
              <a:off x="2496" y="2908"/>
              <a:ext cx="99" cy="268"/>
            </a:xfrm>
            <a:prstGeom prst="righ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150545" name="AutoShape 20"/>
            <p:cNvSpPr>
              <a:spLocks/>
            </p:cNvSpPr>
            <p:nvPr/>
          </p:nvSpPr>
          <p:spPr bwMode="auto">
            <a:xfrm>
              <a:off x="2454" y="3316"/>
              <a:ext cx="60" cy="268"/>
            </a:xfrm>
            <a:prstGeom prst="righ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sp>
        <p:nvSpPr>
          <p:cNvPr id="290837" name="AutoShape 21"/>
          <p:cNvSpPr>
            <a:spLocks noChangeArrowheads="1"/>
          </p:cNvSpPr>
          <p:nvPr/>
        </p:nvSpPr>
        <p:spPr bwMode="auto">
          <a:xfrm>
            <a:off x="8342313" y="3435350"/>
            <a:ext cx="1581150" cy="928688"/>
          </a:xfrm>
          <a:prstGeom prst="wedgeRectCallout">
            <a:avLst>
              <a:gd name="adj1" fmla="val -199699"/>
              <a:gd name="adj2" fmla="val 128120"/>
            </a:avLst>
          </a:prstGeom>
          <a:solidFill>
            <a:srgbClr val="FFCC99"/>
          </a:solidFill>
          <a:ln w="25400">
            <a:solidFill>
              <a:srgbClr val="0000FF"/>
            </a:solidFill>
            <a:miter lim="800000"/>
            <a:headEnd/>
            <a:tailEnd/>
          </a:ln>
          <a:effectLst/>
          <a:extLst/>
        </p:spPr>
        <p:txBody>
          <a:bodyPr/>
          <a:lstStyle/>
          <a:p>
            <a:pPr algn="ctr">
              <a:defRPr/>
            </a:pPr>
            <a:r>
              <a:rPr lang="en-US" altLang="zh-CN" sz="2400">
                <a:solidFill>
                  <a:srgbClr val="FF3300"/>
                </a:solidFill>
                <a:effectLst>
                  <a:outerShdw blurRad="38100" dist="38100" dir="2700000" algn="tl">
                    <a:srgbClr val="000000"/>
                  </a:outerShdw>
                </a:effectLst>
              </a:rPr>
              <a:t>{ }</a:t>
            </a:r>
            <a:r>
              <a:rPr lang="zh-CN" altLang="en-US" sz="2400">
                <a:solidFill>
                  <a:srgbClr val="FF3300"/>
                </a:solidFill>
                <a:effectLst>
                  <a:outerShdw blurRad="38100" dist="38100" dir="2700000" algn="tl">
                    <a:srgbClr val="000000"/>
                  </a:outerShdw>
                </a:effectLst>
              </a:rPr>
              <a:t>后没有“  ；”</a:t>
            </a:r>
          </a:p>
        </p:txBody>
      </p:sp>
    </p:spTree>
    <p:extLst>
      <p:ext uri="{BB962C8B-B14F-4D97-AF65-F5344CB8AC3E}">
        <p14:creationId xmlns:p14="http://schemas.microsoft.com/office/powerpoint/2010/main" val="3499714575"/>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0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90825"/>
                                        </p:tgtEl>
                                        <p:attrNameLst>
                                          <p:attrName>style.visibility</p:attrName>
                                        </p:attrNameLst>
                                      </p:cBhvr>
                                      <p:to>
                                        <p:strVal val="visible"/>
                                      </p:to>
                                    </p:set>
                                    <p:anim calcmode="lin" valueType="num">
                                      <p:cBhvr additive="base">
                                        <p:cTn id="11" dur="500" fill="hold"/>
                                        <p:tgtEl>
                                          <p:spTgt spid="290825"/>
                                        </p:tgtEl>
                                        <p:attrNameLst>
                                          <p:attrName>ppt_x</p:attrName>
                                        </p:attrNameLst>
                                      </p:cBhvr>
                                      <p:tavLst>
                                        <p:tav tm="0">
                                          <p:val>
                                            <p:strVal val="0-#ppt_w/2"/>
                                          </p:val>
                                        </p:tav>
                                        <p:tav tm="100000">
                                          <p:val>
                                            <p:strVal val="#ppt_x"/>
                                          </p:val>
                                        </p:tav>
                                      </p:tavLst>
                                    </p:anim>
                                    <p:anim calcmode="lin" valueType="num">
                                      <p:cBhvr additive="base">
                                        <p:cTn id="12" dur="500" fill="hold"/>
                                        <p:tgtEl>
                                          <p:spTgt spid="2908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290830"/>
                                        </p:tgtEl>
                                        <p:attrNameLst>
                                          <p:attrName>style.visibility</p:attrName>
                                        </p:attrNameLst>
                                      </p:cBhvr>
                                      <p:to>
                                        <p:strVal val="visible"/>
                                      </p:to>
                                    </p:set>
                                    <p:anim calcmode="lin" valueType="num">
                                      <p:cBhvr additive="base">
                                        <p:cTn id="17" dur="500" fill="hold"/>
                                        <p:tgtEl>
                                          <p:spTgt spid="290830"/>
                                        </p:tgtEl>
                                        <p:attrNameLst>
                                          <p:attrName>ppt_x</p:attrName>
                                        </p:attrNameLst>
                                      </p:cBhvr>
                                      <p:tavLst>
                                        <p:tav tm="0">
                                          <p:val>
                                            <p:strVal val="1+#ppt_w/2"/>
                                          </p:val>
                                        </p:tav>
                                        <p:tav tm="100000">
                                          <p:val>
                                            <p:strVal val="#ppt_x"/>
                                          </p:val>
                                        </p:tav>
                                      </p:tavLst>
                                    </p:anim>
                                    <p:anim calcmode="lin" valueType="num">
                                      <p:cBhvr additive="base">
                                        <p:cTn id="18" dur="500" fill="hold"/>
                                        <p:tgtEl>
                                          <p:spTgt spid="2908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90831"/>
                                        </p:tgtEl>
                                        <p:attrNameLst>
                                          <p:attrName>style.visibility</p:attrName>
                                        </p:attrNameLst>
                                      </p:cBhvr>
                                      <p:to>
                                        <p:strVal val="visible"/>
                                      </p:to>
                                    </p:set>
                                    <p:animEffect transition="in" filter="box(out)">
                                      <p:cBhvr>
                                        <p:cTn id="23" dur="500"/>
                                        <p:tgtEl>
                                          <p:spTgt spid="290831"/>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out)">
                                      <p:cBhvr>
                                        <p:cTn id="28" dur="500"/>
                                        <p:tgtEl>
                                          <p:spTgt spid="2"/>
                                        </p:tgtEl>
                                      </p:cBhvr>
                                    </p:animEffect>
                                  </p:childTnLst>
                                  <p:subTnLst>
                                    <p:audio>
                                      <p:cMediaNode>
                                        <p:cTn display="0" masterRel="sameClick">
                                          <p:stCondLst>
                                            <p:cond evt="begin" delay="0">
                                              <p:tn val="26"/>
                                            </p:cond>
                                          </p:stCondLst>
                                          <p:endCondLst>
                                            <p:cond evt="onStopAudio" delay="0">
                                              <p:tgtEl>
                                                <p:sldTgt/>
                                              </p:tgtEl>
                                            </p:cond>
                                          </p:endCondLst>
                                        </p:cTn>
                                        <p:tgtEl>
                                          <p:sndTgt r:embed="rId4" name="notify.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290837"/>
                                        </p:tgtEl>
                                        <p:attrNameLst>
                                          <p:attrName>style.visibility</p:attrName>
                                        </p:attrNameLst>
                                      </p:cBhvr>
                                      <p:to>
                                        <p:strVal val="visible"/>
                                      </p:to>
                                    </p:set>
                                    <p:anim calcmode="lin" valueType="num">
                                      <p:cBhvr>
                                        <p:cTn id="33" dur="1000" fill="hold"/>
                                        <p:tgtEl>
                                          <p:spTgt spid="290837"/>
                                        </p:tgtEl>
                                        <p:attrNameLst>
                                          <p:attrName>ppt_w</p:attrName>
                                        </p:attrNameLst>
                                      </p:cBhvr>
                                      <p:tavLst>
                                        <p:tav tm="0">
                                          <p:val>
                                            <p:fltVal val="0"/>
                                          </p:val>
                                        </p:tav>
                                        <p:tav tm="100000">
                                          <p:val>
                                            <p:strVal val="#ppt_w"/>
                                          </p:val>
                                        </p:tav>
                                      </p:tavLst>
                                    </p:anim>
                                    <p:anim calcmode="lin" valueType="num">
                                      <p:cBhvr>
                                        <p:cTn id="34" dur="1000" fill="hold"/>
                                        <p:tgtEl>
                                          <p:spTgt spid="290837"/>
                                        </p:tgtEl>
                                        <p:attrNameLst>
                                          <p:attrName>ppt_h</p:attrName>
                                        </p:attrNameLst>
                                      </p:cBhvr>
                                      <p:tavLst>
                                        <p:tav tm="0">
                                          <p:val>
                                            <p:fltVal val="0"/>
                                          </p:val>
                                        </p:tav>
                                        <p:tav tm="100000">
                                          <p:val>
                                            <p:strVal val="#ppt_h"/>
                                          </p:val>
                                        </p:tav>
                                      </p:tavLst>
                                    </p:anim>
                                    <p:anim calcmode="lin" valueType="num">
                                      <p:cBhvr>
                                        <p:cTn id="35" dur="1000" fill="hold"/>
                                        <p:tgtEl>
                                          <p:spTgt spid="290837"/>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908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5" grpId="0" autoUpdateAnimBg="0"/>
      <p:bldP spid="290827" grpId="0" animBg="1" autoUpdateAnimBg="0"/>
      <p:bldP spid="290830" grpId="0" animBg="1" autoUpdateAnimBg="0"/>
      <p:bldP spid="290831" grpId="0" animBg="1" autoUpdateAnimBg="0"/>
      <p:bldP spid="29083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0" name="Text Box 8"/>
          <p:cNvSpPr txBox="1">
            <a:spLocks noChangeArrowheads="1"/>
          </p:cNvSpPr>
          <p:nvPr/>
        </p:nvSpPr>
        <p:spPr bwMode="auto">
          <a:xfrm>
            <a:off x="2184400" y="966788"/>
            <a:ext cx="4221818" cy="5265160"/>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spcBef>
                <a:spcPct val="0"/>
              </a:spcBef>
              <a:defRPr/>
            </a:pPr>
            <a:r>
              <a:rPr lang="en-US" altLang="zh-CN" sz="2800">
                <a:solidFill>
                  <a:srgbClr val="000000"/>
                </a:solidFill>
                <a:ea typeface="隶书" pitchFamily="49" charset="-122"/>
              </a:rPr>
              <a:t> #include &lt;stdio.h&gt;</a:t>
            </a:r>
          </a:p>
          <a:p>
            <a:pPr>
              <a:spcBef>
                <a:spcPct val="0"/>
              </a:spcBef>
              <a:defRPr/>
            </a:pPr>
            <a:r>
              <a:rPr lang="en-US" altLang="zh-CN" sz="2800">
                <a:solidFill>
                  <a:srgbClr val="000000"/>
                </a:solidFill>
                <a:ea typeface="隶书" pitchFamily="49" charset="-122"/>
              </a:rPr>
              <a:t> void main()</a:t>
            </a:r>
          </a:p>
          <a:p>
            <a:pPr>
              <a:spcBef>
                <a:spcPct val="0"/>
              </a:spcBef>
              <a:defRPr/>
            </a:pPr>
            <a:r>
              <a:rPr lang="en-US" altLang="zh-CN" sz="2800">
                <a:solidFill>
                  <a:srgbClr val="000000"/>
                </a:solidFill>
                <a:ea typeface="隶书" pitchFamily="49" charset="-122"/>
              </a:rPr>
              <a:t> { int a,b;</a:t>
            </a:r>
          </a:p>
          <a:p>
            <a:pPr>
              <a:spcBef>
                <a:spcPct val="0"/>
              </a:spcBef>
              <a:defRPr/>
            </a:pPr>
            <a:r>
              <a:rPr lang="en-US" altLang="zh-CN" sz="2800">
                <a:solidFill>
                  <a:srgbClr val="000000"/>
                </a:solidFill>
                <a:ea typeface="隶书" pitchFamily="49" charset="-122"/>
              </a:rPr>
              <a:t>    printf("Enter integer a:");</a:t>
            </a:r>
          </a:p>
          <a:p>
            <a:pPr>
              <a:spcBef>
                <a:spcPct val="0"/>
              </a:spcBef>
              <a:defRPr/>
            </a:pPr>
            <a:r>
              <a:rPr lang="en-US" altLang="zh-CN" sz="2800">
                <a:solidFill>
                  <a:srgbClr val="000000"/>
                </a:solidFill>
                <a:ea typeface="隶书" pitchFamily="49" charset="-122"/>
              </a:rPr>
              <a:t>    scanf("%d",&amp;a);</a:t>
            </a:r>
          </a:p>
          <a:p>
            <a:pPr>
              <a:spcBef>
                <a:spcPct val="0"/>
              </a:spcBef>
              <a:defRPr/>
            </a:pPr>
            <a:r>
              <a:rPr lang="en-US" altLang="zh-CN" sz="2800">
                <a:solidFill>
                  <a:srgbClr val="000000"/>
                </a:solidFill>
                <a:ea typeface="隶书" pitchFamily="49" charset="-122"/>
              </a:rPr>
              <a:t>    printf("Enter integer b:");</a:t>
            </a:r>
          </a:p>
          <a:p>
            <a:pPr>
              <a:spcBef>
                <a:spcPct val="0"/>
              </a:spcBef>
              <a:defRPr/>
            </a:pPr>
            <a:r>
              <a:rPr lang="en-US" altLang="zh-CN" sz="2800">
                <a:solidFill>
                  <a:srgbClr val="000000"/>
                </a:solidFill>
                <a:ea typeface="隶书" pitchFamily="49" charset="-122"/>
              </a:rPr>
              <a:t>    scanf("%d",&amp;b);</a:t>
            </a:r>
          </a:p>
          <a:p>
            <a:pPr>
              <a:spcBef>
                <a:spcPct val="0"/>
              </a:spcBef>
              <a:defRPr/>
            </a:pPr>
            <a:r>
              <a:rPr lang="en-US" altLang="zh-CN" sz="2800">
                <a:solidFill>
                  <a:srgbClr val="000000"/>
                </a:solidFill>
                <a:ea typeface="隶书" pitchFamily="49" charset="-122"/>
              </a:rPr>
              <a:t>    if(a= =b)</a:t>
            </a:r>
          </a:p>
          <a:p>
            <a:pPr>
              <a:spcBef>
                <a:spcPct val="0"/>
              </a:spcBef>
              <a:defRPr/>
            </a:pPr>
            <a:r>
              <a:rPr lang="en-US" altLang="zh-CN" sz="2800">
                <a:solidFill>
                  <a:srgbClr val="000000"/>
                </a:solidFill>
                <a:ea typeface="隶书" pitchFamily="49" charset="-122"/>
              </a:rPr>
              <a:t>       printf("a==b\n");</a:t>
            </a:r>
          </a:p>
          <a:p>
            <a:pPr>
              <a:spcBef>
                <a:spcPct val="0"/>
              </a:spcBef>
              <a:defRPr/>
            </a:pPr>
            <a:r>
              <a:rPr lang="en-US" altLang="zh-CN" sz="2800">
                <a:solidFill>
                  <a:srgbClr val="000000"/>
                </a:solidFill>
                <a:ea typeface="隶书" pitchFamily="49" charset="-122"/>
              </a:rPr>
              <a:t>    else</a:t>
            </a:r>
          </a:p>
          <a:p>
            <a:pPr>
              <a:spcBef>
                <a:spcPct val="0"/>
              </a:spcBef>
              <a:defRPr/>
            </a:pPr>
            <a:r>
              <a:rPr lang="en-US" altLang="zh-CN" sz="2800">
                <a:solidFill>
                  <a:srgbClr val="000000"/>
                </a:solidFill>
                <a:ea typeface="隶书" pitchFamily="49" charset="-122"/>
              </a:rPr>
              <a:t>       printf("a!=b\n");</a:t>
            </a:r>
          </a:p>
          <a:p>
            <a:pPr>
              <a:spcBef>
                <a:spcPct val="0"/>
              </a:spcBef>
              <a:defRPr/>
            </a:pPr>
            <a:r>
              <a:rPr lang="en-US" altLang="zh-CN" sz="2800">
                <a:solidFill>
                  <a:srgbClr val="000000"/>
                </a:solidFill>
                <a:ea typeface="隶书" pitchFamily="49" charset="-122"/>
              </a:rPr>
              <a:t> }</a:t>
            </a:r>
          </a:p>
        </p:txBody>
      </p:sp>
      <p:sp>
        <p:nvSpPr>
          <p:cNvPr id="151560" name="Text Box 9"/>
          <p:cNvSpPr txBox="1">
            <a:spLocks noChangeArrowheads="1"/>
          </p:cNvSpPr>
          <p:nvPr/>
        </p:nvSpPr>
        <p:spPr bwMode="auto">
          <a:xfrm>
            <a:off x="1953752" y="184944"/>
            <a:ext cx="511175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ea typeface="宋体" panose="02010600030101010101" pitchFamily="2" charset="-122"/>
              </a:rPr>
              <a:t>例：输入两个数并判断两数是否相等</a:t>
            </a:r>
          </a:p>
        </p:txBody>
      </p:sp>
      <p:sp>
        <p:nvSpPr>
          <p:cNvPr id="294922" name="Text Box 10"/>
          <p:cNvSpPr txBox="1">
            <a:spLocks noChangeArrowheads="1"/>
          </p:cNvSpPr>
          <p:nvPr/>
        </p:nvSpPr>
        <p:spPr bwMode="auto">
          <a:xfrm>
            <a:off x="6901836" y="3665539"/>
            <a:ext cx="4486275" cy="1411287"/>
          </a:xfrm>
          <a:prstGeom prst="rect">
            <a:avLst/>
          </a:prstGeom>
          <a:solidFill>
            <a:srgbClr val="FFFFFF"/>
          </a:solidFill>
          <a:ln w="38100">
            <a:solidFill>
              <a:srgbClr val="008000"/>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800">
                <a:solidFill>
                  <a:srgbClr val="000000"/>
                </a:solidFill>
                <a:ea typeface="宋体" panose="02010600030101010101" pitchFamily="2" charset="-122"/>
              </a:rPr>
              <a:t>运行：</a:t>
            </a:r>
            <a:r>
              <a:rPr lang="en-US" altLang="zh-CN" sz="2800">
                <a:solidFill>
                  <a:srgbClr val="000000"/>
                </a:solidFill>
                <a:ea typeface="宋体" panose="02010600030101010101" pitchFamily="2" charset="-122"/>
              </a:rPr>
              <a:t>Enter  integer  a:12</a:t>
            </a:r>
            <a:r>
              <a:rPr lang="en-US" altLang="zh-CN" sz="28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800">
                <a:solidFill>
                  <a:srgbClr val="000000"/>
                </a:solidFill>
                <a:ea typeface="宋体" panose="02010600030101010101" pitchFamily="2" charset="-122"/>
                <a:sym typeface="Symbol" panose="05050102010706020507" pitchFamily="18" charset="2"/>
              </a:rPr>
              <a:t>            </a:t>
            </a:r>
            <a:r>
              <a:rPr lang="en-US" altLang="zh-CN" sz="2800">
                <a:solidFill>
                  <a:srgbClr val="000000"/>
                </a:solidFill>
                <a:ea typeface="宋体" panose="02010600030101010101" pitchFamily="2" charset="-122"/>
              </a:rPr>
              <a:t>Enter  integer  b:12</a:t>
            </a:r>
            <a:r>
              <a:rPr lang="en-US" altLang="zh-CN" sz="28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800">
                <a:solidFill>
                  <a:srgbClr val="000000"/>
                </a:solidFill>
                <a:ea typeface="宋体" panose="02010600030101010101" pitchFamily="2" charset="-122"/>
                <a:sym typeface="Symbol" panose="05050102010706020507" pitchFamily="18" charset="2"/>
              </a:rPr>
              <a:t>            a==b          </a:t>
            </a:r>
          </a:p>
        </p:txBody>
      </p:sp>
      <p:sp>
        <p:nvSpPr>
          <p:cNvPr id="294923" name="Text Box 11"/>
          <p:cNvSpPr txBox="1">
            <a:spLocks noChangeArrowheads="1"/>
          </p:cNvSpPr>
          <p:nvPr/>
        </p:nvSpPr>
        <p:spPr bwMode="auto">
          <a:xfrm>
            <a:off x="6901836" y="5268914"/>
            <a:ext cx="4475163" cy="1411287"/>
          </a:xfrm>
          <a:prstGeom prst="rect">
            <a:avLst/>
          </a:prstGeom>
          <a:solidFill>
            <a:srgbClr val="FFFFFF"/>
          </a:solidFill>
          <a:ln w="38100">
            <a:solidFill>
              <a:srgbClr val="008000"/>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800">
                <a:solidFill>
                  <a:srgbClr val="000000"/>
                </a:solidFill>
                <a:ea typeface="宋体" panose="02010600030101010101" pitchFamily="2" charset="-122"/>
              </a:rPr>
              <a:t>运行：</a:t>
            </a:r>
            <a:r>
              <a:rPr lang="en-US" altLang="zh-CN" sz="2800">
                <a:solidFill>
                  <a:srgbClr val="000000"/>
                </a:solidFill>
                <a:ea typeface="宋体" panose="02010600030101010101" pitchFamily="2" charset="-122"/>
              </a:rPr>
              <a:t>Enter  integer  a:12</a:t>
            </a:r>
            <a:r>
              <a:rPr lang="en-US" altLang="zh-CN" sz="28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800">
                <a:solidFill>
                  <a:srgbClr val="000000"/>
                </a:solidFill>
                <a:ea typeface="宋体" panose="02010600030101010101" pitchFamily="2" charset="-122"/>
                <a:sym typeface="Symbol" panose="05050102010706020507" pitchFamily="18" charset="2"/>
              </a:rPr>
              <a:t>            </a:t>
            </a:r>
            <a:r>
              <a:rPr lang="en-US" altLang="zh-CN" sz="2800">
                <a:solidFill>
                  <a:srgbClr val="000000"/>
                </a:solidFill>
                <a:ea typeface="宋体" panose="02010600030101010101" pitchFamily="2" charset="-122"/>
              </a:rPr>
              <a:t>Enter  integer  b:9</a:t>
            </a:r>
            <a:r>
              <a:rPr lang="en-US" altLang="zh-CN" sz="28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800">
                <a:solidFill>
                  <a:srgbClr val="000000"/>
                </a:solidFill>
                <a:ea typeface="宋体" panose="02010600030101010101" pitchFamily="2" charset="-122"/>
                <a:sym typeface="Symbol" panose="05050102010706020507" pitchFamily="18" charset="2"/>
              </a:rPr>
              <a:t>            a!=b          </a:t>
            </a:r>
          </a:p>
        </p:txBody>
      </p:sp>
    </p:spTree>
    <p:extLst>
      <p:ext uri="{BB962C8B-B14F-4D97-AF65-F5344CB8AC3E}">
        <p14:creationId xmlns:p14="http://schemas.microsoft.com/office/powerpoint/2010/main" val="259095769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4920"/>
                                        </p:tgtEl>
                                        <p:attrNameLst>
                                          <p:attrName>style.visibility</p:attrName>
                                        </p:attrNameLst>
                                      </p:cBhvr>
                                      <p:to>
                                        <p:strVal val="visible"/>
                                      </p:to>
                                    </p:set>
                                    <p:anim calcmode="lin" valueType="num">
                                      <p:cBhvr additive="base">
                                        <p:cTn id="7" dur="500" fill="hold"/>
                                        <p:tgtEl>
                                          <p:spTgt spid="294920"/>
                                        </p:tgtEl>
                                        <p:attrNameLst>
                                          <p:attrName>ppt_x</p:attrName>
                                        </p:attrNameLst>
                                      </p:cBhvr>
                                      <p:tavLst>
                                        <p:tav tm="0">
                                          <p:val>
                                            <p:strVal val="#ppt_x"/>
                                          </p:val>
                                        </p:tav>
                                        <p:tav tm="100000">
                                          <p:val>
                                            <p:strVal val="#ppt_x"/>
                                          </p:val>
                                        </p:tav>
                                      </p:tavLst>
                                    </p:anim>
                                    <p:anim calcmode="lin" valueType="num">
                                      <p:cBhvr additive="base">
                                        <p:cTn id="8" dur="500" fill="hold"/>
                                        <p:tgtEl>
                                          <p:spTgt spid="2949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94922"/>
                                        </p:tgtEl>
                                        <p:attrNameLst>
                                          <p:attrName>style.visibility</p:attrName>
                                        </p:attrNameLst>
                                      </p:cBhvr>
                                      <p:to>
                                        <p:strVal val="visible"/>
                                      </p:to>
                                    </p:set>
                                    <p:animEffect transition="in" filter="box(out)">
                                      <p:cBhvr>
                                        <p:cTn id="13" dur="500"/>
                                        <p:tgtEl>
                                          <p:spTgt spid="29492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4923"/>
                                        </p:tgtEl>
                                        <p:attrNameLst>
                                          <p:attrName>style.visibility</p:attrName>
                                        </p:attrNameLst>
                                      </p:cBhvr>
                                      <p:to>
                                        <p:strVal val="visible"/>
                                      </p:to>
                                    </p:set>
                                    <p:animEffect transition="in" filter="box(out)">
                                      <p:cBhvr>
                                        <p:cTn id="18" dur="500"/>
                                        <p:tgtEl>
                                          <p:spTgt spid="29492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0" grpId="0" animBg="1"/>
      <p:bldP spid="294922" grpId="0" animBg="1" autoUpdateAnimBg="0"/>
      <p:bldP spid="29492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8" name="Text Box 8"/>
          <p:cNvSpPr txBox="1">
            <a:spLocks noChangeArrowheads="1"/>
          </p:cNvSpPr>
          <p:nvPr/>
        </p:nvSpPr>
        <p:spPr bwMode="auto">
          <a:xfrm>
            <a:off x="2030414" y="1293641"/>
            <a:ext cx="8023225" cy="3960812"/>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108000" tIns="118800" rIns="90000" bIns="118800">
            <a:spAutoFit/>
          </a:bodyPr>
          <a:lstStyle/>
          <a:p>
            <a:pPr>
              <a:lnSpc>
                <a:spcPct val="110000"/>
              </a:lnSpc>
              <a:spcBef>
                <a:spcPct val="0"/>
              </a:spcBef>
              <a:defRPr/>
            </a:pPr>
            <a:r>
              <a:rPr lang="en-US" altLang="zh-CN" sz="2000" dirty="0">
                <a:solidFill>
                  <a:srgbClr val="000000"/>
                </a:solidFill>
                <a:ea typeface="隶书" pitchFamily="49" charset="-122"/>
              </a:rPr>
              <a:t>#include&lt;</a:t>
            </a:r>
            <a:r>
              <a:rPr lang="en-US" altLang="zh-CN" sz="2000" dirty="0" err="1">
                <a:solidFill>
                  <a:srgbClr val="000000"/>
                </a:solidFill>
                <a:ea typeface="隶书" pitchFamily="49" charset="-122"/>
              </a:rPr>
              <a:t>stdio.h</a:t>
            </a:r>
            <a:r>
              <a:rPr lang="en-US" altLang="zh-CN" sz="2000" dirty="0">
                <a:solidFill>
                  <a:srgbClr val="000000"/>
                </a:solidFill>
                <a:ea typeface="隶书" pitchFamily="49" charset="-122"/>
              </a:rPr>
              <a:t>&gt; </a:t>
            </a:r>
          </a:p>
          <a:p>
            <a:pPr>
              <a:lnSpc>
                <a:spcPct val="110000"/>
              </a:lnSpc>
              <a:spcBef>
                <a:spcPct val="0"/>
              </a:spcBef>
              <a:defRPr/>
            </a:pPr>
            <a:r>
              <a:rPr lang="en-US" altLang="zh-CN" sz="2000" dirty="0">
                <a:solidFill>
                  <a:srgbClr val="000000"/>
                </a:solidFill>
                <a:ea typeface="隶书" pitchFamily="49" charset="-122"/>
              </a:rPr>
              <a:t>void main()</a:t>
            </a:r>
          </a:p>
          <a:p>
            <a:pPr>
              <a:lnSpc>
                <a:spcPct val="110000"/>
              </a:lnSpc>
              <a:spcBef>
                <a:spcPct val="0"/>
              </a:spcBef>
              <a:defRPr/>
            </a:pPr>
            <a:r>
              <a:rPr lang="en-US" altLang="zh-CN" sz="2000" dirty="0">
                <a:solidFill>
                  <a:srgbClr val="000000"/>
                </a:solidFill>
                <a:ea typeface="隶书" pitchFamily="49" charset="-122"/>
              </a:rPr>
              <a:t> {  char c;</a:t>
            </a:r>
          </a:p>
          <a:p>
            <a:pPr>
              <a:lnSpc>
                <a:spcPct val="110000"/>
              </a:lnSpc>
              <a:spcBef>
                <a:spcPct val="0"/>
              </a:spcBef>
              <a:defRPr/>
            </a:pPr>
            <a:r>
              <a:rPr lang="en-US" altLang="zh-CN" sz="2000" dirty="0">
                <a:solidFill>
                  <a:srgbClr val="000000"/>
                </a:solidFill>
                <a:ea typeface="隶书" pitchFamily="49" charset="-122"/>
              </a:rPr>
              <a:t>    </a:t>
            </a:r>
            <a:r>
              <a:rPr lang="en-US" altLang="zh-CN" sz="2000" dirty="0" err="1">
                <a:solidFill>
                  <a:srgbClr val="000000"/>
                </a:solidFill>
                <a:ea typeface="隶书" pitchFamily="49" charset="-122"/>
              </a:rPr>
              <a:t>printf</a:t>
            </a:r>
            <a:r>
              <a:rPr lang="en-US" altLang="zh-CN" sz="2000" dirty="0">
                <a:solidFill>
                  <a:srgbClr val="000000"/>
                </a:solidFill>
                <a:ea typeface="隶书" pitchFamily="49" charset="-122"/>
              </a:rPr>
              <a:t>("Enter a character:");</a:t>
            </a:r>
          </a:p>
          <a:p>
            <a:pPr>
              <a:lnSpc>
                <a:spcPct val="110000"/>
              </a:lnSpc>
              <a:spcBef>
                <a:spcPct val="0"/>
              </a:spcBef>
              <a:defRPr/>
            </a:pPr>
            <a:r>
              <a:rPr lang="en-US" altLang="zh-CN" sz="2000" dirty="0">
                <a:solidFill>
                  <a:srgbClr val="FF0000"/>
                </a:solidFill>
                <a:ea typeface="隶书" pitchFamily="49" charset="-122"/>
              </a:rPr>
              <a:t>    c=</a:t>
            </a:r>
            <a:r>
              <a:rPr lang="en-US" altLang="zh-CN" sz="2000" dirty="0" err="1">
                <a:solidFill>
                  <a:srgbClr val="FF0000"/>
                </a:solidFill>
                <a:ea typeface="隶书" pitchFamily="49" charset="-122"/>
              </a:rPr>
              <a:t>getchar</a:t>
            </a:r>
            <a:r>
              <a:rPr lang="en-US" altLang="zh-CN" sz="2000" dirty="0">
                <a:solidFill>
                  <a:srgbClr val="FF0000"/>
                </a:solidFill>
                <a:ea typeface="隶书" pitchFamily="49" charset="-122"/>
              </a:rPr>
              <a:t>();</a:t>
            </a:r>
          </a:p>
          <a:p>
            <a:pPr>
              <a:lnSpc>
                <a:spcPct val="110000"/>
              </a:lnSpc>
              <a:spcBef>
                <a:spcPct val="0"/>
              </a:spcBef>
              <a:defRPr/>
            </a:pPr>
            <a:r>
              <a:rPr lang="en-US" altLang="zh-CN" sz="2000" dirty="0">
                <a:solidFill>
                  <a:srgbClr val="000000"/>
                </a:solidFill>
                <a:ea typeface="隶书" pitchFamily="49" charset="-122"/>
              </a:rPr>
              <a:t>    if(</a:t>
            </a:r>
            <a:r>
              <a:rPr lang="en-US" altLang="zh-CN" sz="2000" dirty="0">
                <a:solidFill>
                  <a:srgbClr val="FF0000"/>
                </a:solidFill>
                <a:ea typeface="隶书" pitchFamily="49" charset="-122"/>
              </a:rPr>
              <a:t>c&lt;32</a:t>
            </a:r>
            <a:r>
              <a:rPr lang="en-US" altLang="zh-CN" sz="2000" dirty="0">
                <a:solidFill>
                  <a:srgbClr val="000000"/>
                </a:solidFill>
                <a:ea typeface="隶书" pitchFamily="49" charset="-122"/>
              </a:rPr>
              <a:t>)  </a:t>
            </a:r>
            <a:r>
              <a:rPr lang="en-US" altLang="zh-CN" sz="2000" dirty="0" err="1">
                <a:solidFill>
                  <a:srgbClr val="000000"/>
                </a:solidFill>
                <a:ea typeface="隶书" pitchFamily="49" charset="-122"/>
              </a:rPr>
              <a:t>printf</a:t>
            </a:r>
            <a:r>
              <a:rPr lang="en-US" altLang="zh-CN" sz="2000" dirty="0">
                <a:solidFill>
                  <a:srgbClr val="000000"/>
                </a:solidFill>
                <a:ea typeface="隶书" pitchFamily="49" charset="-122"/>
              </a:rPr>
              <a:t>("The character is a control character\n");</a:t>
            </a:r>
          </a:p>
          <a:p>
            <a:pPr>
              <a:lnSpc>
                <a:spcPct val="110000"/>
              </a:lnSpc>
              <a:spcBef>
                <a:spcPct val="0"/>
              </a:spcBef>
              <a:defRPr/>
            </a:pPr>
            <a:r>
              <a:rPr lang="en-US" altLang="zh-CN" sz="2000" dirty="0">
                <a:solidFill>
                  <a:srgbClr val="000000"/>
                </a:solidFill>
                <a:ea typeface="隶书" pitchFamily="49" charset="-122"/>
              </a:rPr>
              <a:t>    else if(</a:t>
            </a:r>
            <a:r>
              <a:rPr lang="en-US" altLang="zh-CN" sz="2000" dirty="0">
                <a:solidFill>
                  <a:srgbClr val="FF0000"/>
                </a:solidFill>
                <a:ea typeface="隶书" pitchFamily="49" charset="-122"/>
              </a:rPr>
              <a:t>c&gt;='0'&amp;&amp;c&lt;='9'</a:t>
            </a:r>
            <a:r>
              <a:rPr lang="en-US" altLang="zh-CN" sz="2000" dirty="0">
                <a:solidFill>
                  <a:srgbClr val="000000"/>
                </a:solidFill>
                <a:ea typeface="隶书" pitchFamily="49" charset="-122"/>
              </a:rPr>
              <a:t>)  </a:t>
            </a:r>
            <a:r>
              <a:rPr lang="en-US" altLang="zh-CN" sz="2000" dirty="0" err="1">
                <a:solidFill>
                  <a:srgbClr val="000000"/>
                </a:solidFill>
                <a:ea typeface="隶书" pitchFamily="49" charset="-122"/>
              </a:rPr>
              <a:t>printf</a:t>
            </a:r>
            <a:r>
              <a:rPr lang="en-US" altLang="zh-CN" sz="2000" dirty="0">
                <a:solidFill>
                  <a:srgbClr val="000000"/>
                </a:solidFill>
                <a:ea typeface="隶书" pitchFamily="49" charset="-122"/>
              </a:rPr>
              <a:t>("The character is a digit\n");</a:t>
            </a:r>
          </a:p>
          <a:p>
            <a:pPr>
              <a:lnSpc>
                <a:spcPct val="110000"/>
              </a:lnSpc>
              <a:spcBef>
                <a:spcPct val="0"/>
              </a:spcBef>
              <a:defRPr/>
            </a:pPr>
            <a:r>
              <a:rPr lang="en-US" altLang="zh-CN" sz="2000" dirty="0">
                <a:solidFill>
                  <a:srgbClr val="000000"/>
                </a:solidFill>
                <a:ea typeface="隶书" pitchFamily="49" charset="-122"/>
              </a:rPr>
              <a:t>    else if(</a:t>
            </a:r>
            <a:r>
              <a:rPr lang="en-US" altLang="zh-CN" sz="2000" dirty="0">
                <a:solidFill>
                  <a:srgbClr val="FF0000"/>
                </a:solidFill>
                <a:ea typeface="隶书" pitchFamily="49" charset="-122"/>
              </a:rPr>
              <a:t>c&gt;='A'&amp;&amp;c&lt;='Z'</a:t>
            </a:r>
            <a:r>
              <a:rPr lang="en-US" altLang="zh-CN" sz="2000" dirty="0">
                <a:solidFill>
                  <a:srgbClr val="000000"/>
                </a:solidFill>
                <a:ea typeface="隶书" pitchFamily="49" charset="-122"/>
              </a:rPr>
              <a:t>)  </a:t>
            </a:r>
            <a:r>
              <a:rPr lang="en-US" altLang="zh-CN" sz="2000" dirty="0" err="1">
                <a:solidFill>
                  <a:srgbClr val="000000"/>
                </a:solidFill>
                <a:ea typeface="隶书" pitchFamily="49" charset="-122"/>
              </a:rPr>
              <a:t>printf</a:t>
            </a:r>
            <a:r>
              <a:rPr lang="en-US" altLang="zh-CN" sz="2000" dirty="0">
                <a:solidFill>
                  <a:srgbClr val="000000"/>
                </a:solidFill>
                <a:ea typeface="隶书" pitchFamily="49" charset="-122"/>
              </a:rPr>
              <a:t>("The character is a capital letter\n");</a:t>
            </a:r>
          </a:p>
          <a:p>
            <a:pPr>
              <a:lnSpc>
                <a:spcPct val="110000"/>
              </a:lnSpc>
              <a:spcBef>
                <a:spcPct val="0"/>
              </a:spcBef>
              <a:defRPr/>
            </a:pPr>
            <a:r>
              <a:rPr lang="en-US" altLang="zh-CN" sz="2000" dirty="0">
                <a:solidFill>
                  <a:srgbClr val="000000"/>
                </a:solidFill>
                <a:ea typeface="隶书" pitchFamily="49" charset="-122"/>
              </a:rPr>
              <a:t>    else if(</a:t>
            </a:r>
            <a:r>
              <a:rPr lang="en-US" altLang="zh-CN" sz="2000" dirty="0">
                <a:solidFill>
                  <a:srgbClr val="FF0000"/>
                </a:solidFill>
                <a:ea typeface="隶书" pitchFamily="49" charset="-122"/>
              </a:rPr>
              <a:t>c&gt;='a'&amp;&amp;c&lt;='z'</a:t>
            </a:r>
            <a:r>
              <a:rPr lang="en-US" altLang="zh-CN" sz="2000" dirty="0">
                <a:solidFill>
                  <a:srgbClr val="000000"/>
                </a:solidFill>
                <a:ea typeface="隶书" pitchFamily="49" charset="-122"/>
              </a:rPr>
              <a:t>)  </a:t>
            </a:r>
            <a:r>
              <a:rPr lang="en-US" altLang="zh-CN" sz="2000" dirty="0" err="1">
                <a:solidFill>
                  <a:srgbClr val="000000"/>
                </a:solidFill>
                <a:ea typeface="隶书" pitchFamily="49" charset="-122"/>
              </a:rPr>
              <a:t>printf</a:t>
            </a:r>
            <a:r>
              <a:rPr lang="en-US" altLang="zh-CN" sz="2000" dirty="0">
                <a:solidFill>
                  <a:srgbClr val="000000"/>
                </a:solidFill>
                <a:ea typeface="隶书" pitchFamily="49" charset="-122"/>
              </a:rPr>
              <a:t>("The character is a lower letter\n");</a:t>
            </a:r>
          </a:p>
          <a:p>
            <a:pPr>
              <a:lnSpc>
                <a:spcPct val="110000"/>
              </a:lnSpc>
              <a:spcBef>
                <a:spcPct val="0"/>
              </a:spcBef>
              <a:defRPr/>
            </a:pPr>
            <a:r>
              <a:rPr lang="en-US" altLang="zh-CN" sz="2000" dirty="0">
                <a:solidFill>
                  <a:srgbClr val="000000"/>
                </a:solidFill>
                <a:ea typeface="隶书" pitchFamily="49" charset="-122"/>
              </a:rPr>
              <a:t>    else </a:t>
            </a:r>
            <a:r>
              <a:rPr lang="en-US" altLang="zh-CN" sz="2000" dirty="0" err="1">
                <a:solidFill>
                  <a:srgbClr val="000000"/>
                </a:solidFill>
                <a:ea typeface="隶书" pitchFamily="49" charset="-122"/>
              </a:rPr>
              <a:t>printf</a:t>
            </a:r>
            <a:r>
              <a:rPr lang="en-US" altLang="zh-CN" sz="2000" dirty="0">
                <a:solidFill>
                  <a:srgbClr val="000000"/>
                </a:solidFill>
                <a:ea typeface="隶书" pitchFamily="49" charset="-122"/>
              </a:rPr>
              <a:t>("The character is other character\n");</a:t>
            </a:r>
          </a:p>
          <a:p>
            <a:pPr>
              <a:lnSpc>
                <a:spcPct val="110000"/>
              </a:lnSpc>
              <a:spcBef>
                <a:spcPct val="0"/>
              </a:spcBef>
              <a:defRPr/>
            </a:pPr>
            <a:r>
              <a:rPr lang="en-US" altLang="zh-CN" sz="2000" dirty="0">
                <a:solidFill>
                  <a:srgbClr val="000000"/>
                </a:solidFill>
                <a:ea typeface="隶书" pitchFamily="49" charset="-122"/>
              </a:rPr>
              <a:t> }</a:t>
            </a:r>
          </a:p>
        </p:txBody>
      </p:sp>
      <p:sp>
        <p:nvSpPr>
          <p:cNvPr id="152584" name="Text Box 9"/>
          <p:cNvSpPr txBox="1">
            <a:spLocks noChangeArrowheads="1"/>
          </p:cNvSpPr>
          <p:nvPr/>
        </p:nvSpPr>
        <p:spPr bwMode="auto">
          <a:xfrm>
            <a:off x="1493684" y="246984"/>
            <a:ext cx="7996100" cy="8309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ea typeface="宋体" panose="02010600030101010101" pitchFamily="2" charset="-122"/>
              </a:rPr>
              <a:t>例：判断输入字符</a:t>
            </a:r>
            <a:r>
              <a:rPr lang="zh-CN" altLang="en-US" sz="2400" dirty="0" smtClean="0">
                <a:solidFill>
                  <a:schemeClr val="tx1"/>
                </a:solidFill>
                <a:ea typeface="宋体" panose="02010600030101010101" pitchFamily="2" charset="-122"/>
              </a:rPr>
              <a:t>种类</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输入一个字符，判断该字符的种类</a:t>
            </a:r>
            <a:endParaRPr lang="en-US" altLang="zh-CN" sz="2400" dirty="0" smtClean="0">
              <a:solidFill>
                <a:schemeClr val="tx1"/>
              </a:solidFill>
              <a:ea typeface="宋体" panose="02010600030101010101" pitchFamily="2" charset="-122"/>
            </a:endParaRPr>
          </a:p>
          <a:p>
            <a:pPr eaLnBrk="1" hangingPunct="1">
              <a:spcBef>
                <a:spcPct val="0"/>
              </a:spcBef>
            </a:pPr>
            <a:r>
              <a:rPr lang="zh-CN" altLang="en-US" sz="2400" dirty="0" smtClean="0">
                <a:solidFill>
                  <a:schemeClr val="tx1"/>
                </a:solidFill>
                <a:ea typeface="宋体" panose="02010600030101010101" pitchFamily="2" charset="-122"/>
              </a:rPr>
              <a:t>（控制字符，数字，小写字母，大写字母，其他）</a:t>
            </a:r>
            <a:endParaRPr lang="zh-CN" altLang="en-US" sz="2400" dirty="0">
              <a:solidFill>
                <a:schemeClr val="tx1"/>
              </a:solidFill>
              <a:ea typeface="宋体" panose="02010600030101010101" pitchFamily="2" charset="-122"/>
            </a:endParaRPr>
          </a:p>
        </p:txBody>
      </p:sp>
      <p:sp>
        <p:nvSpPr>
          <p:cNvPr id="296970" name="Text Box 10"/>
          <p:cNvSpPr txBox="1">
            <a:spLocks noChangeArrowheads="1"/>
          </p:cNvSpPr>
          <p:nvPr/>
        </p:nvSpPr>
        <p:spPr bwMode="auto">
          <a:xfrm>
            <a:off x="3522663" y="5492338"/>
            <a:ext cx="6743700" cy="984250"/>
          </a:xfrm>
          <a:prstGeom prst="rect">
            <a:avLst/>
          </a:prstGeom>
          <a:solidFill>
            <a:schemeClr val="bg1"/>
          </a:solidFill>
          <a:ln w="38100">
            <a:solidFill>
              <a:srgbClr val="339966"/>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800" dirty="0">
                <a:solidFill>
                  <a:srgbClr val="000000"/>
                </a:solidFill>
                <a:ea typeface="宋体" panose="02010600030101010101" pitchFamily="2" charset="-122"/>
              </a:rPr>
              <a:t>运行：</a:t>
            </a:r>
            <a:r>
              <a:rPr lang="en-US" altLang="zh-CN" sz="2800" dirty="0">
                <a:solidFill>
                  <a:srgbClr val="000000"/>
                </a:solidFill>
                <a:ea typeface="宋体" panose="02010600030101010101" pitchFamily="2" charset="-122"/>
              </a:rPr>
              <a:t>Enter a character</a:t>
            </a:r>
            <a:r>
              <a:rPr lang="zh-CN" altLang="en-US"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sym typeface="Symbol" panose="05050102010706020507" pitchFamily="18" charset="2"/>
              </a:rPr>
              <a:t></a:t>
            </a:r>
            <a:endParaRPr lang="zh-CN" altLang="en-US" sz="2800" dirty="0">
              <a:solidFill>
                <a:srgbClr val="000000"/>
              </a:solidFill>
              <a:ea typeface="宋体" panose="02010600030101010101" pitchFamily="2" charset="-122"/>
            </a:endParaRPr>
          </a:p>
          <a:p>
            <a:pPr eaLnBrk="1" hangingPunct="1">
              <a:spcBef>
                <a:spcPct val="0"/>
              </a:spcBef>
            </a:pPr>
            <a:r>
              <a:rPr lang="zh-CN" altLang="en-US" sz="2800" dirty="0">
                <a:solidFill>
                  <a:srgbClr val="000000"/>
                </a:solidFill>
                <a:ea typeface="宋体" panose="02010600030101010101" pitchFamily="2" charset="-122"/>
              </a:rPr>
              <a:t>            </a:t>
            </a:r>
            <a:r>
              <a:rPr lang="en-US" altLang="zh-CN" sz="2800" dirty="0">
                <a:solidFill>
                  <a:srgbClr val="000000"/>
                </a:solidFill>
                <a:ea typeface="宋体" panose="02010600030101010101" pitchFamily="2" charset="-122"/>
              </a:rPr>
              <a:t>The character is a control character</a:t>
            </a:r>
          </a:p>
        </p:txBody>
      </p:sp>
      <p:sp>
        <p:nvSpPr>
          <p:cNvPr id="296971" name="Text Box 11"/>
          <p:cNvSpPr txBox="1">
            <a:spLocks noChangeArrowheads="1"/>
          </p:cNvSpPr>
          <p:nvPr/>
        </p:nvSpPr>
        <p:spPr bwMode="auto">
          <a:xfrm>
            <a:off x="3484564" y="5514563"/>
            <a:ext cx="4829175" cy="984250"/>
          </a:xfrm>
          <a:prstGeom prst="rect">
            <a:avLst/>
          </a:prstGeom>
          <a:solidFill>
            <a:schemeClr val="bg1"/>
          </a:solidFill>
          <a:ln w="38100">
            <a:solidFill>
              <a:srgbClr val="339966"/>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800">
                <a:solidFill>
                  <a:srgbClr val="000000"/>
                </a:solidFill>
                <a:ea typeface="宋体" panose="02010600030101010101" pitchFamily="2" charset="-122"/>
              </a:rPr>
              <a:t>运行：</a:t>
            </a:r>
            <a:r>
              <a:rPr lang="en-US" altLang="zh-CN" sz="2800">
                <a:solidFill>
                  <a:srgbClr val="000000"/>
                </a:solidFill>
                <a:ea typeface="宋体" panose="02010600030101010101" pitchFamily="2" charset="-122"/>
              </a:rPr>
              <a:t>Enter a character</a:t>
            </a:r>
            <a:r>
              <a:rPr lang="zh-CN" altLang="en-US" sz="2800">
                <a:solidFill>
                  <a:srgbClr val="000000"/>
                </a:solidFill>
                <a:ea typeface="宋体" panose="02010600030101010101" pitchFamily="2" charset="-122"/>
              </a:rPr>
              <a:t>：</a:t>
            </a:r>
            <a:r>
              <a:rPr lang="en-US" altLang="zh-CN" sz="2800">
                <a:solidFill>
                  <a:srgbClr val="000000"/>
                </a:solidFill>
                <a:ea typeface="宋体" panose="02010600030101010101" pitchFamily="2" charset="-122"/>
              </a:rPr>
              <a:t>8 </a:t>
            </a:r>
            <a:r>
              <a:rPr lang="en-US" altLang="zh-CN" sz="2800">
                <a:solidFill>
                  <a:srgbClr val="000000"/>
                </a:solidFill>
                <a:ea typeface="宋体" panose="02010600030101010101" pitchFamily="2" charset="-122"/>
                <a:sym typeface="Symbol" panose="05050102010706020507" pitchFamily="18" charset="2"/>
              </a:rPr>
              <a:t></a:t>
            </a:r>
            <a:endParaRPr lang="en-US" altLang="zh-CN" sz="2800">
              <a:solidFill>
                <a:srgbClr val="000000"/>
              </a:solidFill>
              <a:ea typeface="宋体" panose="02010600030101010101" pitchFamily="2" charset="-122"/>
            </a:endParaRPr>
          </a:p>
          <a:p>
            <a:pPr eaLnBrk="1" hangingPunct="1">
              <a:spcBef>
                <a:spcPct val="0"/>
              </a:spcBef>
            </a:pPr>
            <a:r>
              <a:rPr lang="en-US" altLang="zh-CN" sz="2800">
                <a:solidFill>
                  <a:srgbClr val="000000"/>
                </a:solidFill>
                <a:ea typeface="宋体" panose="02010600030101010101" pitchFamily="2" charset="-122"/>
              </a:rPr>
              <a:t>            The character is a digit</a:t>
            </a:r>
          </a:p>
        </p:txBody>
      </p:sp>
      <p:sp>
        <p:nvSpPr>
          <p:cNvPr id="296972" name="Text Box 12"/>
          <p:cNvSpPr txBox="1">
            <a:spLocks noChangeArrowheads="1"/>
          </p:cNvSpPr>
          <p:nvPr/>
        </p:nvSpPr>
        <p:spPr bwMode="auto">
          <a:xfrm>
            <a:off x="3636964" y="5514563"/>
            <a:ext cx="6034087" cy="984250"/>
          </a:xfrm>
          <a:prstGeom prst="rect">
            <a:avLst/>
          </a:prstGeom>
          <a:solidFill>
            <a:schemeClr val="bg1"/>
          </a:solidFill>
          <a:ln w="38100">
            <a:solidFill>
              <a:srgbClr val="339966"/>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800">
                <a:solidFill>
                  <a:srgbClr val="000000"/>
                </a:solidFill>
                <a:ea typeface="宋体" panose="02010600030101010101" pitchFamily="2" charset="-122"/>
              </a:rPr>
              <a:t>运行： </a:t>
            </a:r>
            <a:r>
              <a:rPr lang="en-US" altLang="zh-CN" sz="2800">
                <a:solidFill>
                  <a:srgbClr val="000000"/>
                </a:solidFill>
                <a:ea typeface="宋体" panose="02010600030101010101" pitchFamily="2" charset="-122"/>
              </a:rPr>
              <a:t>Enter a character</a:t>
            </a:r>
            <a:r>
              <a:rPr lang="zh-CN" altLang="en-US" sz="2800">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D</a:t>
            </a:r>
            <a:r>
              <a:rPr lang="en-US" altLang="zh-CN" sz="2800">
                <a:solidFill>
                  <a:srgbClr val="000000"/>
                </a:solidFill>
                <a:ea typeface="宋体" panose="02010600030101010101" pitchFamily="2" charset="-122"/>
                <a:sym typeface="Symbol" panose="05050102010706020507" pitchFamily="18" charset="2"/>
              </a:rPr>
              <a:t></a:t>
            </a:r>
            <a:endParaRPr lang="en-US" altLang="zh-CN" sz="2800">
              <a:solidFill>
                <a:srgbClr val="000000"/>
              </a:solidFill>
              <a:ea typeface="宋体" panose="02010600030101010101" pitchFamily="2" charset="-122"/>
            </a:endParaRPr>
          </a:p>
          <a:p>
            <a:pPr eaLnBrk="1" hangingPunct="1">
              <a:spcBef>
                <a:spcPct val="0"/>
              </a:spcBef>
            </a:pPr>
            <a:r>
              <a:rPr lang="en-US" altLang="zh-CN" sz="2800">
                <a:solidFill>
                  <a:srgbClr val="000000"/>
                </a:solidFill>
                <a:ea typeface="宋体" panose="02010600030101010101" pitchFamily="2" charset="-122"/>
              </a:rPr>
              <a:t>            The character is a capital letter</a:t>
            </a:r>
          </a:p>
        </p:txBody>
      </p:sp>
      <p:sp>
        <p:nvSpPr>
          <p:cNvPr id="296973" name="Text Box 13"/>
          <p:cNvSpPr txBox="1">
            <a:spLocks noChangeArrowheads="1"/>
          </p:cNvSpPr>
          <p:nvPr/>
        </p:nvSpPr>
        <p:spPr bwMode="auto">
          <a:xfrm>
            <a:off x="3789363" y="5514563"/>
            <a:ext cx="5765800" cy="984250"/>
          </a:xfrm>
          <a:prstGeom prst="rect">
            <a:avLst/>
          </a:prstGeom>
          <a:solidFill>
            <a:schemeClr val="bg1"/>
          </a:solidFill>
          <a:ln w="38100">
            <a:solidFill>
              <a:srgbClr val="339966"/>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800">
                <a:solidFill>
                  <a:srgbClr val="000000"/>
                </a:solidFill>
                <a:ea typeface="宋体" panose="02010600030101010101" pitchFamily="2" charset="-122"/>
              </a:rPr>
              <a:t>运行： </a:t>
            </a:r>
            <a:r>
              <a:rPr lang="en-US" altLang="zh-CN" sz="2800">
                <a:solidFill>
                  <a:srgbClr val="000000"/>
                </a:solidFill>
                <a:ea typeface="宋体" panose="02010600030101010101" pitchFamily="2" charset="-122"/>
              </a:rPr>
              <a:t>Enter a character</a:t>
            </a:r>
            <a:r>
              <a:rPr lang="zh-CN" altLang="en-US" sz="2800">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h</a:t>
            </a:r>
            <a:r>
              <a:rPr lang="en-US" altLang="zh-CN" sz="2800">
                <a:solidFill>
                  <a:srgbClr val="000000"/>
                </a:solidFill>
                <a:ea typeface="宋体" panose="02010600030101010101" pitchFamily="2" charset="-122"/>
                <a:sym typeface="Symbol" panose="05050102010706020507" pitchFamily="18" charset="2"/>
              </a:rPr>
              <a:t></a:t>
            </a:r>
            <a:endParaRPr lang="en-US" altLang="zh-CN" sz="2800">
              <a:solidFill>
                <a:srgbClr val="000000"/>
              </a:solidFill>
              <a:ea typeface="宋体" panose="02010600030101010101" pitchFamily="2" charset="-122"/>
            </a:endParaRPr>
          </a:p>
          <a:p>
            <a:pPr eaLnBrk="1" hangingPunct="1">
              <a:spcBef>
                <a:spcPct val="0"/>
              </a:spcBef>
            </a:pPr>
            <a:r>
              <a:rPr lang="en-US" altLang="zh-CN" sz="2800">
                <a:solidFill>
                  <a:srgbClr val="000000"/>
                </a:solidFill>
                <a:ea typeface="宋体" panose="02010600030101010101" pitchFamily="2" charset="-122"/>
              </a:rPr>
              <a:t>           The character is a lower letter</a:t>
            </a:r>
          </a:p>
        </p:txBody>
      </p:sp>
      <p:sp>
        <p:nvSpPr>
          <p:cNvPr id="296974" name="Text Box 14"/>
          <p:cNvSpPr txBox="1">
            <a:spLocks noChangeArrowheads="1"/>
          </p:cNvSpPr>
          <p:nvPr/>
        </p:nvSpPr>
        <p:spPr bwMode="auto">
          <a:xfrm>
            <a:off x="3941764" y="5514563"/>
            <a:ext cx="6111875" cy="984250"/>
          </a:xfrm>
          <a:prstGeom prst="rect">
            <a:avLst/>
          </a:prstGeom>
          <a:solidFill>
            <a:schemeClr val="bg1"/>
          </a:solidFill>
          <a:ln w="38100">
            <a:solidFill>
              <a:srgbClr val="339966"/>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800">
                <a:solidFill>
                  <a:srgbClr val="000000"/>
                </a:solidFill>
                <a:ea typeface="宋体" panose="02010600030101010101" pitchFamily="2" charset="-122"/>
              </a:rPr>
              <a:t>运行： </a:t>
            </a:r>
            <a:r>
              <a:rPr lang="en-US" altLang="zh-CN" sz="2800">
                <a:solidFill>
                  <a:srgbClr val="000000"/>
                </a:solidFill>
                <a:ea typeface="宋体" panose="02010600030101010101" pitchFamily="2" charset="-122"/>
              </a:rPr>
              <a:t>Enter a character</a:t>
            </a:r>
            <a:r>
              <a:rPr lang="zh-CN" altLang="en-US" sz="2800">
                <a:solidFill>
                  <a:srgbClr val="000000"/>
                </a:solidFill>
                <a:ea typeface="宋体" panose="02010600030101010101" pitchFamily="2" charset="-122"/>
              </a:rPr>
              <a:t>：</a:t>
            </a:r>
            <a:r>
              <a:rPr lang="en-US" altLang="zh-CN" sz="2800">
                <a:solidFill>
                  <a:srgbClr val="000000"/>
                </a:solidFill>
                <a:ea typeface="宋体" panose="02010600030101010101" pitchFamily="2" charset="-122"/>
              </a:rPr>
              <a:t>F1 </a:t>
            </a:r>
            <a:r>
              <a:rPr lang="en-US" altLang="zh-CN" sz="2800">
                <a:solidFill>
                  <a:srgbClr val="000000"/>
                </a:solidFill>
                <a:ea typeface="宋体" panose="02010600030101010101" pitchFamily="2" charset="-122"/>
                <a:sym typeface="Symbol" panose="05050102010706020507" pitchFamily="18" charset="2"/>
              </a:rPr>
              <a:t></a:t>
            </a:r>
            <a:endParaRPr lang="en-US" altLang="zh-CN" sz="2800">
              <a:solidFill>
                <a:srgbClr val="000000"/>
              </a:solidFill>
              <a:ea typeface="宋体" panose="02010600030101010101" pitchFamily="2" charset="-122"/>
            </a:endParaRPr>
          </a:p>
          <a:p>
            <a:pPr eaLnBrk="1" hangingPunct="1">
              <a:spcBef>
                <a:spcPct val="0"/>
              </a:spcBef>
            </a:pPr>
            <a:r>
              <a:rPr lang="en-US" altLang="zh-CN" sz="2800">
                <a:solidFill>
                  <a:srgbClr val="000000"/>
                </a:solidFill>
                <a:ea typeface="宋体" panose="02010600030101010101" pitchFamily="2" charset="-122"/>
              </a:rPr>
              <a:t>           The character is other character</a:t>
            </a:r>
          </a:p>
        </p:txBody>
      </p:sp>
    </p:spTree>
    <p:extLst>
      <p:ext uri="{BB962C8B-B14F-4D97-AF65-F5344CB8AC3E}">
        <p14:creationId xmlns:p14="http://schemas.microsoft.com/office/powerpoint/2010/main" val="569123324"/>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68"/>
                                        </p:tgtEl>
                                        <p:attrNameLst>
                                          <p:attrName>style.visibility</p:attrName>
                                        </p:attrNameLst>
                                      </p:cBhvr>
                                      <p:to>
                                        <p:strVal val="visible"/>
                                      </p:to>
                                    </p:set>
                                    <p:anim calcmode="lin" valueType="num">
                                      <p:cBhvr additive="base">
                                        <p:cTn id="7" dur="500" fill="hold"/>
                                        <p:tgtEl>
                                          <p:spTgt spid="296968"/>
                                        </p:tgtEl>
                                        <p:attrNameLst>
                                          <p:attrName>ppt_x</p:attrName>
                                        </p:attrNameLst>
                                      </p:cBhvr>
                                      <p:tavLst>
                                        <p:tav tm="0">
                                          <p:val>
                                            <p:strVal val="#ppt_x"/>
                                          </p:val>
                                        </p:tav>
                                        <p:tav tm="100000">
                                          <p:val>
                                            <p:strVal val="#ppt_x"/>
                                          </p:val>
                                        </p:tav>
                                      </p:tavLst>
                                    </p:anim>
                                    <p:anim calcmode="lin" valueType="num">
                                      <p:cBhvr additive="base">
                                        <p:cTn id="8" dur="500" fill="hold"/>
                                        <p:tgtEl>
                                          <p:spTgt spid="2969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96970"/>
                                        </p:tgtEl>
                                        <p:attrNameLst>
                                          <p:attrName>style.visibility</p:attrName>
                                        </p:attrNameLst>
                                      </p:cBhvr>
                                      <p:to>
                                        <p:strVal val="visible"/>
                                      </p:to>
                                    </p:set>
                                  </p:childTnLst>
                                  <p:subTnLst>
                                    <p:set>
                                      <p:cBhvr override="childStyle">
                                        <p:cTn dur="1" fill="hold" display="0" masterRel="nextClick" afterEffect="1"/>
                                        <p:tgtEl>
                                          <p:spTgt spid="29697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6971"/>
                                        </p:tgtEl>
                                        <p:attrNameLst>
                                          <p:attrName>style.visibility</p:attrName>
                                        </p:attrNameLst>
                                      </p:cBhvr>
                                      <p:to>
                                        <p:strVal val="visible"/>
                                      </p:to>
                                    </p:set>
                                  </p:childTnLst>
                                  <p:subTnLst>
                                    <p:set>
                                      <p:cBhvr override="childStyle">
                                        <p:cTn dur="1" fill="hold" display="0" masterRel="nextClick" afterEffect="1"/>
                                        <p:tgtEl>
                                          <p:spTgt spid="29697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6972"/>
                                        </p:tgtEl>
                                        <p:attrNameLst>
                                          <p:attrName>style.visibility</p:attrName>
                                        </p:attrNameLst>
                                      </p:cBhvr>
                                      <p:to>
                                        <p:strVal val="visible"/>
                                      </p:to>
                                    </p:set>
                                  </p:childTnLst>
                                  <p:subTnLst>
                                    <p:set>
                                      <p:cBhvr override="childStyle">
                                        <p:cTn dur="1" fill="hold" display="0" masterRel="nextClick" afterEffect="1"/>
                                        <p:tgtEl>
                                          <p:spTgt spid="29697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6973"/>
                                        </p:tgtEl>
                                        <p:attrNameLst>
                                          <p:attrName>style.visibility</p:attrName>
                                        </p:attrNameLst>
                                      </p:cBhvr>
                                      <p:to>
                                        <p:strVal val="visible"/>
                                      </p:to>
                                    </p:set>
                                  </p:childTnLst>
                                  <p:subTnLst>
                                    <p:set>
                                      <p:cBhvr override="childStyle">
                                        <p:cTn dur="1" fill="hold" display="0" masterRel="nextClick" afterEffect="1"/>
                                        <p:tgtEl>
                                          <p:spTgt spid="296973"/>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74"/>
                                        </p:tgtEl>
                                        <p:attrNameLst>
                                          <p:attrName>style.visibility</p:attrName>
                                        </p:attrNameLst>
                                      </p:cBhvr>
                                      <p:to>
                                        <p:strVal val="visible"/>
                                      </p:to>
                                    </p:set>
                                  </p:childTnLst>
                                  <p:subTnLst>
                                    <p:set>
                                      <p:cBhvr override="childStyle">
                                        <p:cTn dur="1" fill="hold" display="0" masterRel="nextClick" afterEffect="1"/>
                                        <p:tgtEl>
                                          <p:spTgt spid="2969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8" grpId="0" animBg="1"/>
      <p:bldP spid="296970" grpId="0" animBg="1" autoUpdateAnimBg="0"/>
      <p:bldP spid="296971" grpId="0" animBg="1" autoUpdateAnimBg="0"/>
      <p:bldP spid="296972" grpId="0" animBg="1" autoUpdateAnimBg="0"/>
      <p:bldP spid="296973" grpId="0" animBg="1" autoUpdateAnimBg="0"/>
      <p:bldP spid="29697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pic>
        <p:nvPicPr>
          <p:cNvPr id="6" name="图片 5"/>
          <p:cNvPicPr>
            <a:picLocks noChangeAspect="1"/>
          </p:cNvPicPr>
          <p:nvPr/>
        </p:nvPicPr>
        <p:blipFill>
          <a:blip r:embed="rId5"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dirty="0" smtClean="0"/>
              <a:t>if</a:t>
            </a:r>
            <a:r>
              <a:rPr lang="zh-CN" altLang="en-US" sz="1600" b="1" dirty="0"/>
              <a:t>语句</a:t>
            </a:r>
            <a:r>
              <a:rPr lang="zh-CN" altLang="en-US" sz="1600" dirty="0"/>
              <a:t>，用来实现</a:t>
            </a:r>
            <a:r>
              <a:rPr lang="zh-CN" altLang="en-US" sz="1600" b="1" dirty="0"/>
              <a:t>两个分支</a:t>
            </a:r>
            <a:r>
              <a:rPr lang="zh-CN" altLang="en-US" sz="1600" dirty="0"/>
              <a:t>的选择</a:t>
            </a:r>
            <a:r>
              <a:rPr lang="zh-CN" altLang="en-US" sz="1600" dirty="0" smtClean="0"/>
              <a:t>结构</a:t>
            </a:r>
            <a:endParaRPr lang="en-US" altLang="zh-CN" sz="1600" dirty="0"/>
          </a:p>
          <a:p>
            <a:pPr marL="285750" indent="-285750">
              <a:lnSpc>
                <a:spcPct val="150000"/>
              </a:lnSpc>
              <a:spcBef>
                <a:spcPts val="600"/>
              </a:spcBef>
              <a:spcAft>
                <a:spcPts val="600"/>
              </a:spcAft>
              <a:buFont typeface="Arial" panose="020B0604020202020204" pitchFamily="34" charset="0"/>
              <a:buChar char="•"/>
            </a:pPr>
            <a:r>
              <a:rPr lang="zh-CN" altLang="en-US" sz="1600" b="1" dirty="0" smtClean="0"/>
              <a:t>switch</a:t>
            </a:r>
            <a:r>
              <a:rPr lang="zh-CN" altLang="en-US" sz="1600" dirty="0"/>
              <a:t>语句，用来实现</a:t>
            </a:r>
            <a:r>
              <a:rPr lang="zh-CN" altLang="en-US" sz="1600" b="1" dirty="0"/>
              <a:t>多分支</a:t>
            </a:r>
            <a:r>
              <a:rPr lang="zh-CN" altLang="en-US" sz="1600" dirty="0"/>
              <a:t>的选择</a:t>
            </a:r>
            <a:r>
              <a:rPr lang="zh-CN" altLang="en-US" sz="1600" dirty="0" smtClean="0"/>
              <a:t>结构</a:t>
            </a:r>
            <a:endParaRPr lang="zh-CN" altLang="en-US" sz="1600" dirty="0"/>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585" y="1644662"/>
            <a:ext cx="2736850" cy="1196975"/>
          </a:xfrm>
          <a:prstGeom prst="rect">
            <a:avLst/>
          </a:prstGeom>
          <a:noFill/>
          <a:extLst>
            <a:ext uri="{909E8E84-426E-40DD-AFC4-6F175D3DCCD1}">
              <a14:hiddenFill xmlns:a14="http://schemas.microsoft.com/office/drawing/2010/main">
                <a:solidFill>
                  <a:srgbClr val="FFFFFF"/>
                </a:solidFill>
              </a14:hiddenFill>
            </a:ext>
          </a:extLst>
        </p:spPr>
      </p:pic>
      <p:sp>
        <p:nvSpPr>
          <p:cNvPr id="299016" name="Text Box 8"/>
          <p:cNvSpPr txBox="1">
            <a:spLocks noChangeArrowheads="1"/>
          </p:cNvSpPr>
          <p:nvPr/>
        </p:nvSpPr>
        <p:spPr bwMode="auto">
          <a:xfrm>
            <a:off x="4120107" y="1221793"/>
            <a:ext cx="3960528" cy="3972499"/>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spcBef>
                <a:spcPct val="0"/>
              </a:spcBef>
              <a:defRPr/>
            </a:pPr>
            <a:r>
              <a:rPr lang="en-US" altLang="zh-CN" sz="2800">
                <a:solidFill>
                  <a:srgbClr val="000000"/>
                </a:solidFill>
                <a:ea typeface="隶书" pitchFamily="49" charset="-122"/>
              </a:rPr>
              <a:t> #include &lt;stdio.h&gt;</a:t>
            </a:r>
          </a:p>
          <a:p>
            <a:pPr>
              <a:spcBef>
                <a:spcPct val="0"/>
              </a:spcBef>
              <a:defRPr/>
            </a:pPr>
            <a:r>
              <a:rPr lang="en-US" altLang="zh-CN" sz="2800">
                <a:solidFill>
                  <a:srgbClr val="000000"/>
                </a:solidFill>
                <a:ea typeface="隶书" pitchFamily="49" charset="-122"/>
              </a:rPr>
              <a:t> void main()</a:t>
            </a:r>
          </a:p>
          <a:p>
            <a:pPr>
              <a:spcBef>
                <a:spcPct val="0"/>
              </a:spcBef>
              <a:defRPr/>
            </a:pPr>
            <a:r>
              <a:rPr lang="en-US" altLang="zh-CN" sz="2800">
                <a:solidFill>
                  <a:srgbClr val="000000"/>
                </a:solidFill>
                <a:ea typeface="隶书" pitchFamily="49" charset="-122"/>
              </a:rPr>
              <a:t> { </a:t>
            </a:r>
          </a:p>
          <a:p>
            <a:pPr>
              <a:spcBef>
                <a:spcPct val="0"/>
              </a:spcBef>
              <a:defRPr/>
            </a:pPr>
            <a:r>
              <a:rPr lang="en-US" altLang="zh-CN" sz="2800">
                <a:solidFill>
                  <a:srgbClr val="000000"/>
                </a:solidFill>
                <a:ea typeface="隶书" pitchFamily="49" charset="-122"/>
              </a:rPr>
              <a:t>    float a,b,t ;</a:t>
            </a:r>
          </a:p>
          <a:p>
            <a:pPr>
              <a:spcBef>
                <a:spcPct val="0"/>
              </a:spcBef>
              <a:defRPr/>
            </a:pPr>
            <a:r>
              <a:rPr lang="en-US" altLang="zh-CN" sz="2800">
                <a:solidFill>
                  <a:srgbClr val="000000"/>
                </a:solidFill>
                <a:ea typeface="隶书" pitchFamily="49" charset="-122"/>
              </a:rPr>
              <a:t>    scanf("%f,%f",&amp;a,&amp;b);</a:t>
            </a:r>
          </a:p>
          <a:p>
            <a:pPr>
              <a:spcBef>
                <a:spcPct val="0"/>
              </a:spcBef>
              <a:defRPr/>
            </a:pPr>
            <a:r>
              <a:rPr lang="en-US" altLang="zh-CN" sz="2800">
                <a:solidFill>
                  <a:srgbClr val="000000"/>
                </a:solidFill>
                <a:ea typeface="隶书" pitchFamily="49" charset="-122"/>
              </a:rPr>
              <a:t>    if(a&gt;b)</a:t>
            </a:r>
          </a:p>
          <a:p>
            <a:pPr>
              <a:spcBef>
                <a:spcPct val="0"/>
              </a:spcBef>
              <a:defRPr/>
            </a:pPr>
            <a:r>
              <a:rPr lang="en-US" altLang="zh-CN" sz="2800">
                <a:solidFill>
                  <a:srgbClr val="000000"/>
                </a:solidFill>
                <a:ea typeface="隶书" pitchFamily="49" charset="-122"/>
              </a:rPr>
              <a:t>       {t=a;a=b;b=t;}</a:t>
            </a:r>
          </a:p>
          <a:p>
            <a:pPr>
              <a:spcBef>
                <a:spcPct val="0"/>
              </a:spcBef>
              <a:defRPr/>
            </a:pPr>
            <a:r>
              <a:rPr lang="en-US" altLang="zh-CN" sz="2800">
                <a:solidFill>
                  <a:srgbClr val="000000"/>
                </a:solidFill>
                <a:ea typeface="隶书" pitchFamily="49" charset="-122"/>
              </a:rPr>
              <a:t>    printf("%5.2f,%5.2f",a,b);</a:t>
            </a:r>
          </a:p>
          <a:p>
            <a:pPr>
              <a:spcBef>
                <a:spcPct val="0"/>
              </a:spcBef>
              <a:defRPr/>
            </a:pPr>
            <a:r>
              <a:rPr lang="en-US" altLang="zh-CN" sz="2800">
                <a:solidFill>
                  <a:srgbClr val="000000"/>
                </a:solidFill>
                <a:ea typeface="隶书" pitchFamily="49" charset="-122"/>
              </a:rPr>
              <a:t> }</a:t>
            </a:r>
          </a:p>
        </p:txBody>
      </p:sp>
      <p:sp>
        <p:nvSpPr>
          <p:cNvPr id="153608" name="Text Box 9"/>
          <p:cNvSpPr txBox="1">
            <a:spLocks noChangeArrowheads="1"/>
          </p:cNvSpPr>
          <p:nvPr/>
        </p:nvSpPr>
        <p:spPr bwMode="auto">
          <a:xfrm>
            <a:off x="1905410" y="466655"/>
            <a:ext cx="6681637" cy="46166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smtClean="0">
                <a:solidFill>
                  <a:schemeClr val="tx1"/>
                </a:solidFill>
                <a:ea typeface="宋体" panose="02010600030101010101" pitchFamily="2" charset="-122"/>
              </a:rPr>
              <a:t>例：</a:t>
            </a:r>
            <a:r>
              <a:rPr lang="zh-CN" altLang="en-US" sz="2400" dirty="0">
                <a:solidFill>
                  <a:schemeClr val="tx1"/>
                </a:solidFill>
                <a:ea typeface="宋体" panose="02010600030101010101" pitchFamily="2" charset="-122"/>
              </a:rPr>
              <a:t>输入两个实数，按由小到大的次序输出两数</a:t>
            </a:r>
          </a:p>
        </p:txBody>
      </p:sp>
      <p:sp>
        <p:nvSpPr>
          <p:cNvPr id="299018" name="Text Box 10"/>
          <p:cNvSpPr txBox="1">
            <a:spLocks noChangeArrowheads="1"/>
          </p:cNvSpPr>
          <p:nvPr/>
        </p:nvSpPr>
        <p:spPr bwMode="auto">
          <a:xfrm>
            <a:off x="6466553" y="5378450"/>
            <a:ext cx="3729038" cy="984250"/>
          </a:xfrm>
          <a:prstGeom prst="rect">
            <a:avLst/>
          </a:prstGeom>
          <a:solidFill>
            <a:srgbClr val="FFFFFF"/>
          </a:solidFill>
          <a:ln w="38100">
            <a:solidFill>
              <a:srgbClr val="008000"/>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800" dirty="0">
                <a:solidFill>
                  <a:srgbClr val="000000"/>
                </a:solidFill>
                <a:ea typeface="宋体" panose="02010600030101010101" pitchFamily="2" charset="-122"/>
              </a:rPr>
              <a:t>输入：</a:t>
            </a:r>
            <a:r>
              <a:rPr lang="en-US" altLang="zh-CN" sz="2800" dirty="0">
                <a:solidFill>
                  <a:srgbClr val="000000"/>
                </a:solidFill>
                <a:ea typeface="宋体" panose="02010600030101010101" pitchFamily="2" charset="-122"/>
              </a:rPr>
              <a:t>3.6, -3.2 </a:t>
            </a:r>
            <a:r>
              <a:rPr lang="en-US" altLang="zh-CN" sz="2800" dirty="0">
                <a:solidFill>
                  <a:srgbClr val="000000"/>
                </a:solidFill>
                <a:ea typeface="宋体" panose="02010600030101010101" pitchFamily="2" charset="-122"/>
                <a:sym typeface="Symbol" panose="05050102010706020507" pitchFamily="18" charset="2"/>
              </a:rPr>
              <a:t></a:t>
            </a:r>
          </a:p>
          <a:p>
            <a:pPr eaLnBrk="1" hangingPunct="1">
              <a:spcBef>
                <a:spcPct val="0"/>
              </a:spcBef>
            </a:pPr>
            <a:r>
              <a:rPr lang="zh-CN" altLang="en-US" sz="2800" dirty="0">
                <a:solidFill>
                  <a:srgbClr val="000000"/>
                </a:solidFill>
                <a:ea typeface="宋体" panose="02010600030101010101" pitchFamily="2" charset="-122"/>
                <a:sym typeface="Symbol" panose="05050102010706020507" pitchFamily="18" charset="2"/>
              </a:rPr>
              <a:t>输出：</a:t>
            </a:r>
            <a:r>
              <a:rPr lang="en-US" altLang="zh-CN" sz="2800" dirty="0">
                <a:solidFill>
                  <a:srgbClr val="000000"/>
                </a:solidFill>
                <a:ea typeface="宋体" panose="02010600030101010101" pitchFamily="2" charset="-122"/>
              </a:rPr>
              <a:t>-3.20, 3.60</a:t>
            </a:r>
            <a:r>
              <a:rPr lang="en-US" altLang="zh-CN" sz="2800" dirty="0">
                <a:solidFill>
                  <a:srgbClr val="000000"/>
                </a:solidFill>
                <a:ea typeface="宋体" panose="02010600030101010101" pitchFamily="2" charset="-122"/>
                <a:sym typeface="Symbol" panose="05050102010706020507" pitchFamily="18" charset="2"/>
              </a:rPr>
              <a:t>          </a:t>
            </a:r>
          </a:p>
        </p:txBody>
      </p:sp>
      <p:pic>
        <p:nvPicPr>
          <p:cNvPr id="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585" y="1221793"/>
            <a:ext cx="273685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2585" y="3901258"/>
            <a:ext cx="2951162" cy="339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2585" y="4496552"/>
            <a:ext cx="7715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95110" y="4496552"/>
            <a:ext cx="7905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7635" y="4496552"/>
            <a:ext cx="7620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87047" y="3122866"/>
            <a:ext cx="2736850" cy="4429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7635" y="4510839"/>
            <a:ext cx="7715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2585" y="4496552"/>
            <a:ext cx="790575" cy="6429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5110" y="4496552"/>
            <a:ext cx="7715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1268413"/>
            <a:ext cx="3673475" cy="141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87245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9016"/>
                                        </p:tgtEl>
                                        <p:attrNameLst>
                                          <p:attrName>style.visibility</p:attrName>
                                        </p:attrNameLst>
                                      </p:cBhvr>
                                      <p:to>
                                        <p:strVal val="visible"/>
                                      </p:to>
                                    </p:set>
                                    <p:anim calcmode="lin" valueType="num">
                                      <p:cBhvr additive="base">
                                        <p:cTn id="12" dur="500" fill="hold"/>
                                        <p:tgtEl>
                                          <p:spTgt spid="299016"/>
                                        </p:tgtEl>
                                        <p:attrNameLst>
                                          <p:attrName>ppt_x</p:attrName>
                                        </p:attrNameLst>
                                      </p:cBhvr>
                                      <p:tavLst>
                                        <p:tav tm="0">
                                          <p:val>
                                            <p:strVal val="#ppt_x"/>
                                          </p:val>
                                        </p:tav>
                                        <p:tav tm="100000">
                                          <p:val>
                                            <p:strVal val="#ppt_x"/>
                                          </p:val>
                                        </p:tav>
                                      </p:tavLst>
                                    </p:anim>
                                    <p:anim calcmode="lin" valueType="num">
                                      <p:cBhvr additive="base">
                                        <p:cTn id="13" dur="500" fill="hold"/>
                                        <p:tgtEl>
                                          <p:spTgt spid="2990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9018"/>
                                        </p:tgtEl>
                                        <p:attrNameLst>
                                          <p:attrName>style.visibility</p:attrName>
                                        </p:attrNameLst>
                                      </p:cBhvr>
                                      <p:to>
                                        <p:strVal val="visible"/>
                                      </p:to>
                                    </p:set>
                                    <p:animEffect transition="in" filter="box(out)">
                                      <p:cBhvr>
                                        <p:cTn id="18" dur="500"/>
                                        <p:tgtEl>
                                          <p:spTgt spid="29901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par>
                                <p:cTn id="44" presetID="3" presetClass="entr" presetSubtype="1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linds(horizontal)">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6" grpId="0" animBg="1"/>
      <p:bldP spid="29901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2" name="Text Box 9"/>
          <p:cNvSpPr txBox="1">
            <a:spLocks noChangeArrowheads="1"/>
          </p:cNvSpPr>
          <p:nvPr/>
        </p:nvSpPr>
        <p:spPr bwMode="auto">
          <a:xfrm>
            <a:off x="2202938" y="343617"/>
            <a:ext cx="5753498" cy="46166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smtClean="0">
                <a:solidFill>
                  <a:schemeClr val="tx1"/>
                </a:solidFill>
                <a:ea typeface="宋体" panose="02010600030101010101" pitchFamily="2" charset="-122"/>
              </a:rPr>
              <a:t>例：</a:t>
            </a:r>
            <a:r>
              <a:rPr lang="zh-CN" altLang="en-US" sz="2400" dirty="0">
                <a:solidFill>
                  <a:schemeClr val="tx1"/>
                </a:solidFill>
                <a:ea typeface="宋体" panose="02010600030101010101" pitchFamily="2" charset="-122"/>
              </a:rPr>
              <a:t>输入三个数，按</a:t>
            </a:r>
            <a:r>
              <a:rPr lang="zh-CN" altLang="en-US" sz="2400" dirty="0" smtClean="0">
                <a:solidFill>
                  <a:schemeClr val="tx1"/>
                </a:solidFill>
                <a:ea typeface="宋体" panose="02010600030101010101" pitchFamily="2" charset="-122"/>
              </a:rPr>
              <a:t>由</a:t>
            </a:r>
            <a:r>
              <a:rPr lang="zh-CN" altLang="en-US" sz="2400" dirty="0">
                <a:solidFill>
                  <a:schemeClr val="tx1"/>
                </a:solidFill>
                <a:ea typeface="宋体" panose="02010600030101010101" pitchFamily="2" charset="-122"/>
              </a:rPr>
              <a:t>大</a:t>
            </a:r>
            <a:r>
              <a:rPr lang="zh-CN" altLang="en-US" sz="2400" dirty="0" smtClean="0">
                <a:solidFill>
                  <a:schemeClr val="tx1"/>
                </a:solidFill>
                <a:ea typeface="宋体" panose="02010600030101010101" pitchFamily="2" charset="-122"/>
              </a:rPr>
              <a:t>到小的</a:t>
            </a:r>
            <a:r>
              <a:rPr lang="zh-CN" altLang="en-US" sz="2400" dirty="0">
                <a:solidFill>
                  <a:schemeClr val="tx1"/>
                </a:solidFill>
                <a:ea typeface="宋体" panose="02010600030101010101" pitchFamily="2" charset="-122"/>
              </a:rPr>
              <a:t>次序输出</a:t>
            </a:r>
          </a:p>
        </p:txBody>
      </p:sp>
      <p:grpSp>
        <p:nvGrpSpPr>
          <p:cNvPr id="10" name="组合 9"/>
          <p:cNvGrpSpPr/>
          <p:nvPr/>
        </p:nvGrpSpPr>
        <p:grpSpPr>
          <a:xfrm>
            <a:off x="6376679" y="1230049"/>
            <a:ext cx="4330651" cy="4736098"/>
            <a:chOff x="4012129" y="1712651"/>
            <a:chExt cx="5443205" cy="6648394"/>
          </a:xfrm>
        </p:grpSpPr>
        <p:sp>
          <p:nvSpPr>
            <p:cNvPr id="11" name="MH_Text_1"/>
            <p:cNvSpPr>
              <a:spLocks noChangeAspect="1"/>
            </p:cNvSpPr>
            <p:nvPr>
              <p:custDataLst>
                <p:tags r:id="rId1"/>
              </p:custDataLst>
            </p:nvPr>
          </p:nvSpPr>
          <p:spPr>
            <a:xfrm>
              <a:off x="4012129" y="1766505"/>
              <a:ext cx="5443205" cy="6594540"/>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2000" dirty="0">
                  <a:solidFill>
                    <a:srgbClr val="454545"/>
                  </a:solidFill>
                </a:rPr>
                <a:t>S1: if </a:t>
              </a:r>
              <a:r>
                <a:rPr lang="en-US" altLang="zh-CN" sz="2000" dirty="0" smtClean="0">
                  <a:solidFill>
                    <a:srgbClr val="454545"/>
                  </a:solidFill>
                </a:rPr>
                <a:t>a&lt;b</a:t>
              </a:r>
              <a:r>
                <a:rPr lang="zh-CN" altLang="en-US" sz="2000" dirty="0">
                  <a:solidFill>
                    <a:srgbClr val="454545"/>
                  </a:solidFill>
                </a:rPr>
                <a:t>，将</a:t>
              </a:r>
              <a:r>
                <a:rPr lang="en-US" altLang="zh-CN" sz="2000" dirty="0">
                  <a:solidFill>
                    <a:srgbClr val="454545"/>
                  </a:solidFill>
                </a:rPr>
                <a:t>a</a:t>
              </a:r>
              <a:r>
                <a:rPr lang="zh-CN" altLang="en-US" sz="2000" dirty="0">
                  <a:solidFill>
                    <a:srgbClr val="454545"/>
                  </a:solidFill>
                </a:rPr>
                <a:t>和</a:t>
              </a:r>
              <a:r>
                <a:rPr lang="en-US" altLang="zh-CN" sz="2000" dirty="0">
                  <a:solidFill>
                    <a:srgbClr val="454545"/>
                  </a:solidFill>
                </a:rPr>
                <a:t>b</a:t>
              </a:r>
              <a:r>
                <a:rPr lang="zh-CN" altLang="en-US" sz="2000" dirty="0" smtClean="0">
                  <a:solidFill>
                    <a:srgbClr val="454545"/>
                  </a:solidFill>
                </a:rPr>
                <a:t>对换</a:t>
              </a:r>
              <a:endParaRPr lang="en-US" altLang="zh-CN" sz="2000" dirty="0" smtClean="0">
                <a:solidFill>
                  <a:srgbClr val="454545"/>
                </a:solidFill>
              </a:endParaRPr>
            </a:p>
            <a:p>
              <a:pPr algn="just">
                <a:defRPr/>
              </a:pPr>
              <a:r>
                <a:rPr lang="en-US" altLang="zh-CN" sz="2000" dirty="0" smtClean="0">
                  <a:solidFill>
                    <a:srgbClr val="454545"/>
                  </a:solidFill>
                </a:rPr>
                <a:t>(</a:t>
              </a:r>
              <a:r>
                <a:rPr lang="zh-CN" altLang="en-US" sz="2000" dirty="0">
                  <a:solidFill>
                    <a:srgbClr val="454545"/>
                  </a:solidFill>
                </a:rPr>
                <a:t>交换后，</a:t>
              </a:r>
              <a:r>
                <a:rPr lang="en-US" altLang="zh-CN" sz="2000" dirty="0">
                  <a:solidFill>
                    <a:srgbClr val="454545"/>
                  </a:solidFill>
                </a:rPr>
                <a:t>a</a:t>
              </a:r>
              <a:r>
                <a:rPr lang="zh-CN" altLang="en-US" sz="2000" dirty="0">
                  <a:solidFill>
                    <a:srgbClr val="454545"/>
                  </a:solidFill>
                </a:rPr>
                <a:t>是</a:t>
              </a:r>
              <a:r>
                <a:rPr lang="en-US" altLang="zh-CN" sz="2000" dirty="0" smtClean="0">
                  <a:solidFill>
                    <a:srgbClr val="454545"/>
                  </a:solidFill>
                </a:rPr>
                <a:t>a</a:t>
              </a:r>
              <a:r>
                <a:rPr lang="zh-CN" altLang="en-US" sz="2000" dirty="0" smtClean="0">
                  <a:solidFill>
                    <a:srgbClr val="454545"/>
                  </a:solidFill>
                </a:rPr>
                <a:t>、</a:t>
              </a:r>
              <a:r>
                <a:rPr lang="en-US" altLang="zh-CN" sz="2000" dirty="0" smtClean="0">
                  <a:solidFill>
                    <a:srgbClr val="454545"/>
                  </a:solidFill>
                </a:rPr>
                <a:t>b</a:t>
              </a:r>
              <a:r>
                <a:rPr lang="zh-CN" altLang="en-US" sz="2000" dirty="0">
                  <a:solidFill>
                    <a:srgbClr val="454545"/>
                  </a:solidFill>
                </a:rPr>
                <a:t>中</a:t>
              </a:r>
              <a:r>
                <a:rPr lang="zh-CN" altLang="en-US" sz="2000" dirty="0" smtClean="0">
                  <a:solidFill>
                    <a:srgbClr val="454545"/>
                  </a:solidFill>
                </a:rPr>
                <a:t>的</a:t>
              </a:r>
              <a:r>
                <a:rPr lang="zh-CN" altLang="en-US" sz="2000" dirty="0">
                  <a:solidFill>
                    <a:srgbClr val="454545"/>
                  </a:solidFill>
                </a:rPr>
                <a:t>大</a:t>
              </a:r>
              <a:r>
                <a:rPr lang="zh-CN" altLang="en-US" sz="2000" dirty="0" smtClean="0">
                  <a:solidFill>
                    <a:srgbClr val="454545"/>
                  </a:solidFill>
                </a:rPr>
                <a:t>者</a:t>
              </a:r>
              <a:r>
                <a:rPr lang="en-US" altLang="zh-CN" sz="2000" dirty="0" smtClean="0">
                  <a:solidFill>
                    <a:srgbClr val="454545"/>
                  </a:solidFill>
                </a:rPr>
                <a:t>)</a:t>
              </a:r>
            </a:p>
            <a:p>
              <a:pPr algn="just">
                <a:defRPr/>
              </a:pPr>
              <a:endParaRPr lang="en-US" altLang="zh-CN" sz="2000" dirty="0">
                <a:solidFill>
                  <a:srgbClr val="454545"/>
                </a:solidFill>
              </a:endParaRPr>
            </a:p>
            <a:p>
              <a:pPr algn="just">
                <a:defRPr/>
              </a:pPr>
              <a:r>
                <a:rPr lang="en-US" altLang="zh-CN" sz="2000" dirty="0" smtClean="0">
                  <a:solidFill>
                    <a:srgbClr val="454545"/>
                  </a:solidFill>
                </a:rPr>
                <a:t>S2</a:t>
              </a:r>
              <a:r>
                <a:rPr lang="en-US" altLang="zh-CN" sz="2000" dirty="0">
                  <a:solidFill>
                    <a:srgbClr val="454545"/>
                  </a:solidFill>
                </a:rPr>
                <a:t>: if </a:t>
              </a:r>
              <a:r>
                <a:rPr lang="en-US" altLang="zh-CN" sz="2000" dirty="0" smtClean="0">
                  <a:solidFill>
                    <a:srgbClr val="454545"/>
                  </a:solidFill>
                </a:rPr>
                <a:t>a&lt;c</a:t>
              </a:r>
              <a:r>
                <a:rPr lang="zh-CN" altLang="en-US" sz="2000" dirty="0">
                  <a:solidFill>
                    <a:srgbClr val="454545"/>
                  </a:solidFill>
                </a:rPr>
                <a:t>，将</a:t>
              </a:r>
              <a:r>
                <a:rPr lang="en-US" altLang="zh-CN" sz="2000" dirty="0">
                  <a:solidFill>
                    <a:srgbClr val="454545"/>
                  </a:solidFill>
                </a:rPr>
                <a:t>a</a:t>
              </a:r>
              <a:r>
                <a:rPr lang="zh-CN" altLang="en-US" sz="2000" dirty="0">
                  <a:solidFill>
                    <a:srgbClr val="454545"/>
                  </a:solidFill>
                </a:rPr>
                <a:t>和</a:t>
              </a:r>
              <a:r>
                <a:rPr lang="en-US" altLang="zh-CN" sz="2000" dirty="0">
                  <a:solidFill>
                    <a:srgbClr val="454545"/>
                  </a:solidFill>
                </a:rPr>
                <a:t>c</a:t>
              </a:r>
              <a:r>
                <a:rPr lang="zh-CN" altLang="en-US" sz="2000" dirty="0" smtClean="0">
                  <a:solidFill>
                    <a:srgbClr val="454545"/>
                  </a:solidFill>
                </a:rPr>
                <a:t>对换</a:t>
              </a:r>
              <a:endParaRPr lang="en-US" altLang="zh-CN" sz="2000" dirty="0" smtClean="0">
                <a:solidFill>
                  <a:srgbClr val="454545"/>
                </a:solidFill>
              </a:endParaRPr>
            </a:p>
            <a:p>
              <a:pPr algn="just">
                <a:defRPr/>
              </a:pPr>
              <a:r>
                <a:rPr lang="en-US" altLang="zh-CN" sz="2000" dirty="0" smtClean="0">
                  <a:solidFill>
                    <a:srgbClr val="454545"/>
                  </a:solidFill>
                </a:rPr>
                <a:t>(</a:t>
              </a:r>
              <a:r>
                <a:rPr lang="zh-CN" altLang="en-US" sz="2000" dirty="0">
                  <a:solidFill>
                    <a:srgbClr val="454545"/>
                  </a:solidFill>
                </a:rPr>
                <a:t>交换后，</a:t>
              </a:r>
              <a:r>
                <a:rPr lang="en-US" altLang="zh-CN" sz="2000" dirty="0">
                  <a:solidFill>
                    <a:srgbClr val="454545"/>
                  </a:solidFill>
                </a:rPr>
                <a:t>a</a:t>
              </a:r>
              <a:r>
                <a:rPr lang="zh-CN" altLang="en-US" sz="2000" dirty="0">
                  <a:solidFill>
                    <a:srgbClr val="454545"/>
                  </a:solidFill>
                </a:rPr>
                <a:t>是</a:t>
              </a:r>
              <a:r>
                <a:rPr lang="en-US" altLang="zh-CN" sz="2000" dirty="0" smtClean="0">
                  <a:solidFill>
                    <a:srgbClr val="454545"/>
                  </a:solidFill>
                </a:rPr>
                <a:t>a</a:t>
              </a:r>
              <a:r>
                <a:rPr lang="zh-CN" altLang="en-US" sz="2000" dirty="0" smtClean="0">
                  <a:solidFill>
                    <a:srgbClr val="454545"/>
                  </a:solidFill>
                </a:rPr>
                <a:t>、</a:t>
              </a:r>
              <a:r>
                <a:rPr lang="en-US" altLang="zh-CN" sz="2000" dirty="0" smtClean="0">
                  <a:solidFill>
                    <a:srgbClr val="454545"/>
                  </a:solidFill>
                </a:rPr>
                <a:t>c</a:t>
              </a:r>
              <a:r>
                <a:rPr lang="zh-CN" altLang="en-US" sz="2000" dirty="0">
                  <a:solidFill>
                    <a:srgbClr val="454545"/>
                  </a:solidFill>
                </a:rPr>
                <a:t>中</a:t>
              </a:r>
              <a:r>
                <a:rPr lang="zh-CN" altLang="en-US" sz="2000" dirty="0">
                  <a:solidFill>
                    <a:srgbClr val="454545"/>
                  </a:solidFill>
                </a:rPr>
                <a:t>的大者</a:t>
              </a:r>
              <a:r>
                <a:rPr lang="zh-CN" altLang="en-US" sz="2000" dirty="0">
                  <a:solidFill>
                    <a:srgbClr val="454545"/>
                  </a:solidFill>
                </a:rPr>
                <a:t>，因此</a:t>
              </a:r>
              <a:r>
                <a:rPr lang="en-US" altLang="zh-CN" sz="2000" dirty="0">
                  <a:solidFill>
                    <a:srgbClr val="454545"/>
                  </a:solidFill>
                </a:rPr>
                <a:t>a</a:t>
              </a:r>
              <a:r>
                <a:rPr lang="zh-CN" altLang="en-US" sz="2000" dirty="0">
                  <a:solidFill>
                    <a:srgbClr val="454545"/>
                  </a:solidFill>
                </a:rPr>
                <a:t>是三者中</a:t>
              </a:r>
              <a:r>
                <a:rPr lang="zh-CN" altLang="en-US" sz="2000" dirty="0">
                  <a:solidFill>
                    <a:srgbClr val="454545"/>
                  </a:solidFill>
                </a:rPr>
                <a:t>最大者</a:t>
              </a:r>
              <a:r>
                <a:rPr lang="en-US" altLang="zh-CN" sz="2000" dirty="0" smtClean="0">
                  <a:solidFill>
                    <a:srgbClr val="454545"/>
                  </a:solidFill>
                </a:rPr>
                <a:t>)</a:t>
              </a:r>
            </a:p>
            <a:p>
              <a:pPr algn="just">
                <a:defRPr/>
              </a:pPr>
              <a:endParaRPr lang="en-US" altLang="zh-CN" sz="2000" dirty="0">
                <a:solidFill>
                  <a:srgbClr val="454545"/>
                </a:solidFill>
              </a:endParaRPr>
            </a:p>
            <a:p>
              <a:pPr algn="just">
                <a:defRPr/>
              </a:pPr>
              <a:r>
                <a:rPr lang="en-US" altLang="zh-CN" sz="2000" dirty="0" smtClean="0">
                  <a:solidFill>
                    <a:srgbClr val="454545"/>
                  </a:solidFill>
                </a:rPr>
                <a:t>S3</a:t>
              </a:r>
              <a:r>
                <a:rPr lang="en-US" altLang="zh-CN" sz="2000" dirty="0">
                  <a:solidFill>
                    <a:srgbClr val="454545"/>
                  </a:solidFill>
                </a:rPr>
                <a:t>: if </a:t>
              </a:r>
              <a:r>
                <a:rPr lang="en-US" altLang="zh-CN" sz="2000" dirty="0" smtClean="0">
                  <a:solidFill>
                    <a:srgbClr val="454545"/>
                  </a:solidFill>
                </a:rPr>
                <a:t>b&lt;c</a:t>
              </a:r>
              <a:r>
                <a:rPr lang="zh-CN" altLang="en-US" sz="2000" dirty="0">
                  <a:solidFill>
                    <a:srgbClr val="454545"/>
                  </a:solidFill>
                </a:rPr>
                <a:t>，将</a:t>
              </a:r>
              <a:r>
                <a:rPr lang="en-US" altLang="zh-CN" sz="2000" dirty="0">
                  <a:solidFill>
                    <a:srgbClr val="454545"/>
                  </a:solidFill>
                </a:rPr>
                <a:t>b</a:t>
              </a:r>
              <a:r>
                <a:rPr lang="zh-CN" altLang="en-US" sz="2000" dirty="0">
                  <a:solidFill>
                    <a:srgbClr val="454545"/>
                  </a:solidFill>
                </a:rPr>
                <a:t>和</a:t>
              </a:r>
              <a:r>
                <a:rPr lang="en-US" altLang="zh-CN" sz="2000" dirty="0">
                  <a:solidFill>
                    <a:srgbClr val="454545"/>
                  </a:solidFill>
                </a:rPr>
                <a:t>c</a:t>
              </a:r>
              <a:r>
                <a:rPr lang="zh-CN" altLang="en-US" sz="2000" dirty="0" smtClean="0">
                  <a:solidFill>
                    <a:srgbClr val="454545"/>
                  </a:solidFill>
                </a:rPr>
                <a:t>对换</a:t>
              </a:r>
              <a:endParaRPr lang="en-US" altLang="zh-CN" sz="2000" dirty="0" smtClean="0">
                <a:solidFill>
                  <a:srgbClr val="454545"/>
                </a:solidFill>
              </a:endParaRPr>
            </a:p>
            <a:p>
              <a:pPr algn="just">
                <a:defRPr/>
              </a:pPr>
              <a:r>
                <a:rPr lang="en-US" altLang="zh-CN" sz="2000" dirty="0" smtClean="0">
                  <a:solidFill>
                    <a:srgbClr val="454545"/>
                  </a:solidFill>
                </a:rPr>
                <a:t>(</a:t>
              </a:r>
              <a:r>
                <a:rPr lang="zh-CN" altLang="en-US" sz="2000" dirty="0">
                  <a:solidFill>
                    <a:srgbClr val="454545"/>
                  </a:solidFill>
                </a:rPr>
                <a:t>交换后，</a:t>
              </a:r>
              <a:r>
                <a:rPr lang="en-US" altLang="zh-CN" sz="2000" dirty="0">
                  <a:solidFill>
                    <a:srgbClr val="454545"/>
                  </a:solidFill>
                </a:rPr>
                <a:t>b</a:t>
              </a:r>
              <a:r>
                <a:rPr lang="zh-CN" altLang="en-US" sz="2000" dirty="0">
                  <a:solidFill>
                    <a:srgbClr val="454545"/>
                  </a:solidFill>
                </a:rPr>
                <a:t>是</a:t>
              </a:r>
              <a:r>
                <a:rPr lang="en-US" altLang="zh-CN" sz="2000" dirty="0" smtClean="0">
                  <a:solidFill>
                    <a:srgbClr val="454545"/>
                  </a:solidFill>
                </a:rPr>
                <a:t>b</a:t>
              </a:r>
              <a:r>
                <a:rPr lang="zh-CN" altLang="en-US" sz="2000" dirty="0" smtClean="0">
                  <a:solidFill>
                    <a:srgbClr val="454545"/>
                  </a:solidFill>
                </a:rPr>
                <a:t>、</a:t>
              </a:r>
              <a:r>
                <a:rPr lang="en-US" altLang="zh-CN" sz="2000" dirty="0" smtClean="0">
                  <a:solidFill>
                    <a:srgbClr val="454545"/>
                  </a:solidFill>
                </a:rPr>
                <a:t>c</a:t>
              </a:r>
              <a:r>
                <a:rPr lang="zh-CN" altLang="en-US" sz="2000" dirty="0">
                  <a:solidFill>
                    <a:srgbClr val="454545"/>
                  </a:solidFill>
                </a:rPr>
                <a:t>中</a:t>
              </a:r>
              <a:r>
                <a:rPr lang="zh-CN" altLang="en-US" sz="2000" dirty="0">
                  <a:solidFill>
                    <a:srgbClr val="454545"/>
                  </a:solidFill>
                </a:rPr>
                <a:t>的大者</a:t>
              </a:r>
              <a:r>
                <a:rPr lang="zh-CN" altLang="en-US" sz="2000" dirty="0">
                  <a:solidFill>
                    <a:srgbClr val="454545"/>
                  </a:solidFill>
                </a:rPr>
                <a:t>，也是三者中</a:t>
              </a:r>
              <a:r>
                <a:rPr lang="zh-CN" altLang="en-US" sz="2000" dirty="0">
                  <a:solidFill>
                    <a:srgbClr val="454545"/>
                  </a:solidFill>
                </a:rPr>
                <a:t>次大者</a:t>
              </a:r>
              <a:r>
                <a:rPr lang="en-US" altLang="zh-CN" sz="2000" dirty="0" smtClean="0">
                  <a:solidFill>
                    <a:srgbClr val="454545"/>
                  </a:solidFill>
                </a:rPr>
                <a:t>)</a:t>
              </a:r>
            </a:p>
            <a:p>
              <a:pPr algn="just">
                <a:defRPr/>
              </a:pPr>
              <a:endParaRPr lang="en-US" altLang="zh-CN" sz="2000" dirty="0">
                <a:solidFill>
                  <a:srgbClr val="454545"/>
                </a:solidFill>
              </a:endParaRPr>
            </a:p>
            <a:p>
              <a:pPr algn="just">
                <a:defRPr/>
              </a:pPr>
              <a:r>
                <a:rPr lang="en-US" altLang="zh-CN" sz="2000" dirty="0" smtClean="0">
                  <a:solidFill>
                    <a:srgbClr val="454545"/>
                  </a:solidFill>
                </a:rPr>
                <a:t>S4</a:t>
              </a:r>
              <a:r>
                <a:rPr lang="en-US" altLang="zh-CN" sz="2000" dirty="0">
                  <a:solidFill>
                    <a:srgbClr val="454545"/>
                  </a:solidFill>
                </a:rPr>
                <a:t>: </a:t>
              </a:r>
              <a:r>
                <a:rPr lang="zh-CN" altLang="en-US" sz="2000" dirty="0">
                  <a:solidFill>
                    <a:srgbClr val="454545"/>
                  </a:solidFill>
                </a:rPr>
                <a:t>顺序输出</a:t>
              </a:r>
              <a:r>
                <a:rPr lang="en-US" altLang="zh-CN" sz="2000" dirty="0">
                  <a:solidFill>
                    <a:srgbClr val="454545"/>
                  </a:solidFill>
                </a:rPr>
                <a:t>a</a:t>
              </a:r>
              <a:r>
                <a:rPr lang="zh-CN" altLang="en-US" sz="2000" dirty="0">
                  <a:solidFill>
                    <a:srgbClr val="454545"/>
                  </a:solidFill>
                </a:rPr>
                <a:t>，</a:t>
              </a:r>
              <a:r>
                <a:rPr lang="en-US" altLang="zh-CN" sz="2000" dirty="0">
                  <a:solidFill>
                    <a:srgbClr val="454545"/>
                  </a:solidFill>
                </a:rPr>
                <a:t>b</a:t>
              </a:r>
              <a:r>
                <a:rPr lang="zh-CN" altLang="en-US" sz="2000" dirty="0">
                  <a:solidFill>
                    <a:srgbClr val="454545"/>
                  </a:solidFill>
                </a:rPr>
                <a:t>，</a:t>
              </a:r>
              <a:r>
                <a:rPr lang="en-US" altLang="zh-CN" sz="2000" dirty="0" smtClean="0">
                  <a:solidFill>
                    <a:srgbClr val="454545"/>
                  </a:solidFill>
                </a:rPr>
                <a:t>c</a:t>
              </a:r>
              <a:endParaRPr lang="zh-CN" altLang="en-US" sz="2000" dirty="0">
                <a:solidFill>
                  <a:srgbClr val="454545"/>
                </a:solidFill>
              </a:endParaRPr>
            </a:p>
          </p:txBody>
        </p:sp>
        <p:sp>
          <p:nvSpPr>
            <p:cNvPr id="12" name="MH_Other_1"/>
            <p:cNvSpPr/>
            <p:nvPr>
              <p:custDataLst>
                <p:tags r:id="rId2"/>
              </p:custDataLst>
            </p:nvPr>
          </p:nvSpPr>
          <p:spPr>
            <a:xfrm>
              <a:off x="5326852" y="1735137"/>
              <a:ext cx="276224"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7578752" y="1712651"/>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4" name="MH_SubTitle_1"/>
            <p:cNvSpPr/>
            <p:nvPr>
              <p:custDataLst>
                <p:tags r:id="rId4"/>
              </p:custDataLst>
            </p:nvPr>
          </p:nvSpPr>
          <p:spPr>
            <a:xfrm>
              <a:off x="5431321" y="1855786"/>
              <a:ext cx="2308224"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1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9655" y="1230049"/>
            <a:ext cx="3673475" cy="14144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9654" y="2796313"/>
            <a:ext cx="3673475"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9654" y="4291141"/>
            <a:ext cx="36734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81690"/>
      </p:ext>
    </p:extLst>
  </p:cSld>
  <p:clrMapOvr>
    <a:masterClrMapping/>
  </p:clrMapOvr>
  <p:transition>
    <p:cover/>
    <p:sndAc>
      <p:stSnd>
        <p:snd r:embed="rId7"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2" name="Text Box 9"/>
          <p:cNvSpPr txBox="1">
            <a:spLocks noChangeArrowheads="1"/>
          </p:cNvSpPr>
          <p:nvPr/>
        </p:nvSpPr>
        <p:spPr bwMode="auto">
          <a:xfrm>
            <a:off x="2202938" y="343617"/>
            <a:ext cx="5753498" cy="46166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smtClean="0">
                <a:solidFill>
                  <a:schemeClr val="tx1"/>
                </a:solidFill>
                <a:ea typeface="宋体" panose="02010600030101010101" pitchFamily="2" charset="-122"/>
              </a:rPr>
              <a:t>例：</a:t>
            </a:r>
            <a:r>
              <a:rPr lang="zh-CN" altLang="en-US" sz="2400" dirty="0">
                <a:solidFill>
                  <a:schemeClr val="tx1"/>
                </a:solidFill>
                <a:ea typeface="宋体" panose="02010600030101010101" pitchFamily="2" charset="-122"/>
              </a:rPr>
              <a:t>输入三个数，按</a:t>
            </a:r>
            <a:r>
              <a:rPr lang="zh-CN" altLang="en-US" sz="2400" dirty="0" smtClean="0">
                <a:solidFill>
                  <a:schemeClr val="tx1"/>
                </a:solidFill>
                <a:ea typeface="宋体" panose="02010600030101010101" pitchFamily="2" charset="-122"/>
              </a:rPr>
              <a:t>由</a:t>
            </a:r>
            <a:r>
              <a:rPr lang="zh-CN" altLang="en-US" sz="2400" dirty="0">
                <a:solidFill>
                  <a:srgbClr val="454545"/>
                </a:solidFill>
              </a:rPr>
              <a:t>大</a:t>
            </a:r>
            <a:r>
              <a:rPr lang="zh-CN" altLang="en-US" sz="2400" dirty="0" smtClean="0">
                <a:solidFill>
                  <a:schemeClr val="tx1"/>
                </a:solidFill>
                <a:ea typeface="宋体" panose="02010600030101010101" pitchFamily="2" charset="-122"/>
              </a:rPr>
              <a:t>到小的</a:t>
            </a:r>
            <a:r>
              <a:rPr lang="zh-CN" altLang="en-US" sz="2400" dirty="0">
                <a:solidFill>
                  <a:schemeClr val="tx1"/>
                </a:solidFill>
                <a:ea typeface="宋体" panose="02010600030101010101" pitchFamily="2" charset="-122"/>
              </a:rPr>
              <a:t>次序输出</a:t>
            </a:r>
          </a:p>
        </p:txBody>
      </p:sp>
      <p:sp>
        <p:nvSpPr>
          <p:cNvPr id="301064" name="Text Box 8"/>
          <p:cNvSpPr txBox="1">
            <a:spLocks noChangeArrowheads="1"/>
          </p:cNvSpPr>
          <p:nvPr/>
        </p:nvSpPr>
        <p:spPr bwMode="auto">
          <a:xfrm>
            <a:off x="4130234" y="1043565"/>
            <a:ext cx="5018510" cy="5265160"/>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spcBef>
                <a:spcPct val="0"/>
              </a:spcBef>
              <a:defRPr/>
            </a:pPr>
            <a:r>
              <a:rPr lang="en-US" altLang="zh-CN" sz="2800" dirty="0">
                <a:solidFill>
                  <a:srgbClr val="000000"/>
                </a:solidFill>
                <a:ea typeface="隶书" pitchFamily="49" charset="-122"/>
              </a:rPr>
              <a:t> #include &lt;</a:t>
            </a:r>
            <a:r>
              <a:rPr lang="en-US" altLang="zh-CN" sz="2800" dirty="0" err="1">
                <a:solidFill>
                  <a:srgbClr val="000000"/>
                </a:solidFill>
                <a:ea typeface="隶书" pitchFamily="49" charset="-122"/>
              </a:rPr>
              <a:t>stdio.h</a:t>
            </a:r>
            <a:r>
              <a:rPr lang="en-US" altLang="zh-CN" sz="2800" dirty="0">
                <a:solidFill>
                  <a:srgbClr val="000000"/>
                </a:solidFill>
                <a:ea typeface="隶书" pitchFamily="49" charset="-122"/>
              </a:rPr>
              <a:t>&gt;</a:t>
            </a:r>
          </a:p>
          <a:p>
            <a:pPr>
              <a:spcBef>
                <a:spcPct val="0"/>
              </a:spcBef>
              <a:defRPr/>
            </a:pPr>
            <a:r>
              <a:rPr lang="en-US" altLang="zh-CN" sz="2800" dirty="0">
                <a:solidFill>
                  <a:srgbClr val="000000"/>
                </a:solidFill>
                <a:ea typeface="隶书" pitchFamily="49" charset="-122"/>
              </a:rPr>
              <a:t> void main()</a:t>
            </a:r>
          </a:p>
          <a:p>
            <a:pPr>
              <a:spcBef>
                <a:spcPct val="0"/>
              </a:spcBef>
              <a:defRPr/>
            </a:pPr>
            <a:r>
              <a:rPr lang="en-US" altLang="zh-CN" sz="2800" dirty="0">
                <a:solidFill>
                  <a:srgbClr val="000000"/>
                </a:solidFill>
                <a:ea typeface="隶书" pitchFamily="49" charset="-122"/>
              </a:rPr>
              <a:t> { float </a:t>
            </a:r>
            <a:r>
              <a:rPr lang="en-US" altLang="zh-CN" sz="2800" dirty="0" err="1">
                <a:solidFill>
                  <a:srgbClr val="000000"/>
                </a:solidFill>
                <a:ea typeface="隶书" pitchFamily="49" charset="-122"/>
              </a:rPr>
              <a:t>a,b,c,t</a:t>
            </a:r>
            <a:r>
              <a:rPr lang="en-US" altLang="zh-CN" sz="2800" dirty="0">
                <a:solidFill>
                  <a:srgbClr val="000000"/>
                </a:solidFill>
                <a:ea typeface="隶书" pitchFamily="49" charset="-122"/>
              </a:rPr>
              <a:t> ;</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scanf</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f,%f,%f",&amp;a,&amp;b,&amp;c</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smtClean="0">
                <a:solidFill>
                  <a:srgbClr val="000000"/>
                </a:solidFill>
                <a:ea typeface="隶书" pitchFamily="49" charset="-122"/>
              </a:rPr>
              <a:t>if(a&lt;b</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smtClean="0">
                <a:solidFill>
                  <a:srgbClr val="000000"/>
                </a:solidFill>
                <a:ea typeface="隶书" pitchFamily="49" charset="-122"/>
              </a:rPr>
              <a:t>{t=</a:t>
            </a:r>
            <a:r>
              <a:rPr lang="en-US" altLang="zh-CN" sz="2800" dirty="0" err="1" smtClean="0">
                <a:solidFill>
                  <a:srgbClr val="000000"/>
                </a:solidFill>
                <a:ea typeface="隶书" pitchFamily="49" charset="-122"/>
              </a:rPr>
              <a:t>a;a</a:t>
            </a:r>
            <a:r>
              <a:rPr lang="en-US" altLang="zh-CN" sz="2800" dirty="0" smtClean="0">
                <a:solidFill>
                  <a:srgbClr val="000000"/>
                </a:solidFill>
                <a:ea typeface="隶书" pitchFamily="49" charset="-122"/>
              </a:rPr>
              <a:t>=</a:t>
            </a:r>
            <a:r>
              <a:rPr lang="en-US" altLang="zh-CN" sz="2800" dirty="0" err="1" smtClean="0">
                <a:solidFill>
                  <a:srgbClr val="000000"/>
                </a:solidFill>
                <a:ea typeface="隶书" pitchFamily="49" charset="-122"/>
              </a:rPr>
              <a:t>b;b</a:t>
            </a:r>
            <a:r>
              <a:rPr lang="en-US" altLang="zh-CN" sz="2800" dirty="0" smtClean="0">
                <a:solidFill>
                  <a:srgbClr val="000000"/>
                </a:solidFill>
                <a:ea typeface="隶书" pitchFamily="49" charset="-122"/>
              </a:rPr>
              <a:t>=t</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smtClean="0">
                <a:solidFill>
                  <a:srgbClr val="000000"/>
                </a:solidFill>
                <a:ea typeface="隶书" pitchFamily="49" charset="-122"/>
              </a:rPr>
              <a:t>if(a&lt;c</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{t=</a:t>
            </a:r>
            <a:r>
              <a:rPr lang="en-US" altLang="zh-CN" sz="2800" dirty="0" err="1">
                <a:solidFill>
                  <a:srgbClr val="000000"/>
                </a:solidFill>
                <a:ea typeface="隶书" pitchFamily="49" charset="-122"/>
              </a:rPr>
              <a:t>a;a</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c;c</a:t>
            </a:r>
            <a:r>
              <a:rPr lang="en-US" altLang="zh-CN" sz="2800" dirty="0">
                <a:solidFill>
                  <a:srgbClr val="000000"/>
                </a:solidFill>
                <a:ea typeface="隶书" pitchFamily="49" charset="-122"/>
              </a:rPr>
              <a:t>=t;}</a:t>
            </a:r>
          </a:p>
          <a:p>
            <a:pPr>
              <a:spcBef>
                <a:spcPct val="0"/>
              </a:spcBef>
              <a:defRPr/>
            </a:pPr>
            <a:r>
              <a:rPr lang="en-US" altLang="zh-CN" sz="2800" dirty="0">
                <a:solidFill>
                  <a:srgbClr val="000000"/>
                </a:solidFill>
                <a:ea typeface="隶书" pitchFamily="49" charset="-122"/>
              </a:rPr>
              <a:t>    </a:t>
            </a:r>
            <a:r>
              <a:rPr lang="en-US" altLang="zh-CN" sz="2800" dirty="0" smtClean="0">
                <a:solidFill>
                  <a:srgbClr val="000000"/>
                </a:solidFill>
                <a:ea typeface="隶书" pitchFamily="49" charset="-122"/>
              </a:rPr>
              <a:t>if(b&lt;c</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{t=</a:t>
            </a:r>
            <a:r>
              <a:rPr lang="en-US" altLang="zh-CN" sz="2800" dirty="0" err="1">
                <a:solidFill>
                  <a:srgbClr val="000000"/>
                </a:solidFill>
                <a:ea typeface="隶书" pitchFamily="49" charset="-122"/>
              </a:rPr>
              <a:t>b;b</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c;c</a:t>
            </a:r>
            <a:r>
              <a:rPr lang="en-US" altLang="zh-CN" sz="2800" dirty="0">
                <a:solidFill>
                  <a:srgbClr val="000000"/>
                </a:solidFill>
                <a:ea typeface="隶书" pitchFamily="49" charset="-122"/>
              </a:rPr>
              <a:t>=t;}</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(“%5.2f,%5.2f,%5.2f”,a,b,c);</a:t>
            </a:r>
          </a:p>
          <a:p>
            <a:pPr>
              <a:spcBef>
                <a:spcPct val="0"/>
              </a:spcBef>
              <a:defRPr/>
            </a:pPr>
            <a:r>
              <a:rPr lang="en-US" altLang="zh-CN" sz="2800" dirty="0">
                <a:solidFill>
                  <a:srgbClr val="000000"/>
                </a:solidFill>
                <a:ea typeface="隶书" pitchFamily="49" charset="-122"/>
              </a:rPr>
              <a:t> }</a:t>
            </a:r>
          </a:p>
        </p:txBody>
      </p:sp>
      <p:sp>
        <p:nvSpPr>
          <p:cNvPr id="301066" name="Text Box 10"/>
          <p:cNvSpPr txBox="1">
            <a:spLocks noChangeArrowheads="1"/>
          </p:cNvSpPr>
          <p:nvPr/>
        </p:nvSpPr>
        <p:spPr bwMode="auto">
          <a:xfrm>
            <a:off x="8622591" y="4003771"/>
            <a:ext cx="3432175" cy="984250"/>
          </a:xfrm>
          <a:prstGeom prst="rect">
            <a:avLst/>
          </a:prstGeom>
          <a:solidFill>
            <a:srgbClr val="FFFFFF"/>
          </a:solidFill>
          <a:ln w="38100">
            <a:solidFill>
              <a:srgbClr val="008000"/>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800">
                <a:solidFill>
                  <a:srgbClr val="000000"/>
                </a:solidFill>
                <a:ea typeface="宋体" panose="02010600030101010101" pitchFamily="2" charset="-122"/>
              </a:rPr>
              <a:t>输入：</a:t>
            </a:r>
            <a:r>
              <a:rPr lang="en-US" altLang="zh-CN" sz="2800">
                <a:solidFill>
                  <a:srgbClr val="000000"/>
                </a:solidFill>
                <a:ea typeface="宋体" panose="02010600030101010101" pitchFamily="2" charset="-122"/>
              </a:rPr>
              <a:t>3,7,1 </a:t>
            </a:r>
            <a:r>
              <a:rPr lang="en-US" altLang="zh-CN" sz="2800">
                <a:solidFill>
                  <a:srgbClr val="000000"/>
                </a:solidFill>
                <a:ea typeface="宋体" panose="02010600030101010101" pitchFamily="2" charset="-122"/>
                <a:sym typeface="Symbol" panose="05050102010706020507" pitchFamily="18" charset="2"/>
              </a:rPr>
              <a:t></a:t>
            </a:r>
          </a:p>
          <a:p>
            <a:pPr eaLnBrk="1" hangingPunct="1">
              <a:spcBef>
                <a:spcPct val="0"/>
              </a:spcBef>
            </a:pPr>
            <a:r>
              <a:rPr lang="zh-CN" altLang="en-US" sz="2800">
                <a:solidFill>
                  <a:srgbClr val="000000"/>
                </a:solidFill>
                <a:ea typeface="宋体" panose="02010600030101010101" pitchFamily="2" charset="-122"/>
                <a:sym typeface="Symbol" panose="05050102010706020507" pitchFamily="18" charset="2"/>
              </a:rPr>
              <a:t>输出：</a:t>
            </a:r>
            <a:r>
              <a:rPr lang="en-US" altLang="zh-CN" sz="2800">
                <a:solidFill>
                  <a:srgbClr val="000000"/>
                </a:solidFill>
                <a:ea typeface="宋体" panose="02010600030101010101" pitchFamily="2" charset="-122"/>
              </a:rPr>
              <a:t>1.00,3.00,7.00</a:t>
            </a:r>
            <a:r>
              <a:rPr lang="en-US" altLang="zh-CN" sz="2800">
                <a:solidFill>
                  <a:srgbClr val="000000"/>
                </a:solidFill>
                <a:ea typeface="宋体" panose="02010600030101010101" pitchFamily="2" charset="-122"/>
                <a:sym typeface="Symbol" panose="05050102010706020507" pitchFamily="18" charset="2"/>
              </a:rPr>
              <a:t> </a:t>
            </a:r>
          </a:p>
        </p:txBody>
      </p:sp>
      <p:pic>
        <p:nvPicPr>
          <p:cNvPr id="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415" y="1043565"/>
            <a:ext cx="2541588" cy="557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5548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1064"/>
                                        </p:tgtEl>
                                        <p:attrNameLst>
                                          <p:attrName>style.visibility</p:attrName>
                                        </p:attrNameLst>
                                      </p:cBhvr>
                                      <p:to>
                                        <p:strVal val="visible"/>
                                      </p:to>
                                    </p:set>
                                    <p:anim calcmode="lin" valueType="num">
                                      <p:cBhvr additive="base">
                                        <p:cTn id="7" dur="500" fill="hold"/>
                                        <p:tgtEl>
                                          <p:spTgt spid="301064"/>
                                        </p:tgtEl>
                                        <p:attrNameLst>
                                          <p:attrName>ppt_x</p:attrName>
                                        </p:attrNameLst>
                                      </p:cBhvr>
                                      <p:tavLst>
                                        <p:tav tm="0">
                                          <p:val>
                                            <p:strVal val="#ppt_x"/>
                                          </p:val>
                                        </p:tav>
                                        <p:tav tm="100000">
                                          <p:val>
                                            <p:strVal val="#ppt_x"/>
                                          </p:val>
                                        </p:tav>
                                      </p:tavLst>
                                    </p:anim>
                                    <p:anim calcmode="lin" valueType="num">
                                      <p:cBhvr additive="base">
                                        <p:cTn id="8" dur="500" fill="hold"/>
                                        <p:tgtEl>
                                          <p:spTgt spid="3010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01066"/>
                                        </p:tgtEl>
                                        <p:attrNameLst>
                                          <p:attrName>style.visibility</p:attrName>
                                        </p:attrNameLst>
                                      </p:cBhvr>
                                      <p:to>
                                        <p:strVal val="visible"/>
                                      </p:to>
                                    </p:set>
                                    <p:animEffect transition="in" filter="box(out)">
                                      <p:cBhvr>
                                        <p:cTn id="13" dur="500"/>
                                        <p:tgtEl>
                                          <p:spTgt spid="301066"/>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4" grpId="0" animBg="1"/>
      <p:bldP spid="30106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1751935" y="200820"/>
            <a:ext cx="9014388" cy="344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lnSpc>
                <a:spcPct val="150000"/>
              </a:lnSpc>
              <a:spcBef>
                <a:spcPct val="20000"/>
              </a:spcBef>
              <a:buClr>
                <a:srgbClr val="339933"/>
              </a:buClr>
              <a:buFont typeface="Wingdings" panose="05000000000000000000" pitchFamily="2" charset="2"/>
              <a:buChar char="«"/>
            </a:pPr>
            <a:r>
              <a:rPr lang="en-US" altLang="zh-CN" sz="2800" dirty="0">
                <a:solidFill>
                  <a:schemeClr val="tx1"/>
                </a:solidFill>
              </a:rPr>
              <a:t>If </a:t>
            </a:r>
            <a:r>
              <a:rPr lang="zh-CN" altLang="en-US" sz="2800" dirty="0">
                <a:solidFill>
                  <a:schemeClr val="tx1"/>
                </a:solidFill>
              </a:rPr>
              <a:t>语句的嵌套</a:t>
            </a:r>
          </a:p>
          <a:p>
            <a:pPr lvl="3" eaLnBrk="1" hangingPunct="1">
              <a:lnSpc>
                <a:spcPct val="150000"/>
              </a:lnSpc>
              <a:spcBef>
                <a:spcPct val="20000"/>
              </a:spcBef>
              <a:buClr>
                <a:srgbClr val="FFCC00"/>
              </a:buClr>
              <a:buFont typeface="Wingdings" panose="05000000000000000000" pitchFamily="2" charset="2"/>
              <a:buChar char="l"/>
            </a:pPr>
            <a:r>
              <a:rPr lang="en-US" altLang="zh-CN" sz="2000" dirty="0">
                <a:solidFill>
                  <a:schemeClr val="tx1"/>
                </a:solidFill>
              </a:rPr>
              <a:t>If</a:t>
            </a:r>
            <a:r>
              <a:rPr lang="zh-CN" altLang="en-US" sz="2000" dirty="0">
                <a:solidFill>
                  <a:schemeClr val="tx1"/>
                </a:solidFill>
              </a:rPr>
              <a:t>语句中又包含一个或多个</a:t>
            </a:r>
            <a:r>
              <a:rPr lang="en-US" altLang="zh-CN" sz="2000" dirty="0">
                <a:solidFill>
                  <a:schemeClr val="tx1"/>
                </a:solidFill>
              </a:rPr>
              <a:t>if</a:t>
            </a:r>
            <a:r>
              <a:rPr lang="zh-CN" altLang="en-US" sz="2000" dirty="0">
                <a:solidFill>
                  <a:schemeClr val="tx1"/>
                </a:solidFill>
              </a:rPr>
              <a:t>语句称为</a:t>
            </a:r>
            <a:r>
              <a:rPr lang="en-US" altLang="zh-CN" sz="2000" dirty="0">
                <a:solidFill>
                  <a:schemeClr val="tx1"/>
                </a:solidFill>
              </a:rPr>
              <a:t>if</a:t>
            </a:r>
            <a:r>
              <a:rPr lang="zh-CN" altLang="en-US" sz="2000" dirty="0">
                <a:solidFill>
                  <a:schemeClr val="tx1"/>
                </a:solidFill>
              </a:rPr>
              <a:t>语句的嵌套。</a:t>
            </a:r>
          </a:p>
          <a:p>
            <a:pPr lvl="3" eaLnBrk="1" hangingPunct="1">
              <a:lnSpc>
                <a:spcPct val="150000"/>
              </a:lnSpc>
              <a:spcBef>
                <a:spcPct val="20000"/>
              </a:spcBef>
              <a:buClr>
                <a:srgbClr val="FFCC00"/>
              </a:buClr>
              <a:buFont typeface="Wingdings" panose="05000000000000000000" pitchFamily="2" charset="2"/>
              <a:buChar char="l"/>
            </a:pPr>
            <a:r>
              <a:rPr lang="zh-CN" altLang="en-US" sz="2000" dirty="0">
                <a:solidFill>
                  <a:schemeClr val="tx1"/>
                </a:solidFill>
              </a:rPr>
              <a:t>实际上只要将前述</a:t>
            </a:r>
            <a:r>
              <a:rPr lang="en-US" altLang="zh-CN" sz="2000" dirty="0">
                <a:solidFill>
                  <a:schemeClr val="tx1"/>
                </a:solidFill>
              </a:rPr>
              <a:t>if</a:t>
            </a:r>
            <a:r>
              <a:rPr lang="zh-CN" altLang="en-US" sz="2000" dirty="0">
                <a:solidFill>
                  <a:schemeClr val="tx1"/>
                </a:solidFill>
              </a:rPr>
              <a:t>语句的形式</a:t>
            </a:r>
            <a:r>
              <a:rPr lang="en-US" altLang="zh-CN" sz="2000" dirty="0">
                <a:solidFill>
                  <a:schemeClr val="tx1"/>
                </a:solidFill>
              </a:rPr>
              <a:t>1</a:t>
            </a:r>
            <a:r>
              <a:rPr lang="zh-CN" altLang="en-US" sz="2000" dirty="0">
                <a:solidFill>
                  <a:schemeClr val="tx1"/>
                </a:solidFill>
              </a:rPr>
              <a:t>和</a:t>
            </a:r>
            <a:r>
              <a:rPr lang="en-US" altLang="zh-CN" sz="2000" dirty="0">
                <a:solidFill>
                  <a:schemeClr val="tx1"/>
                </a:solidFill>
              </a:rPr>
              <a:t>2</a:t>
            </a:r>
            <a:r>
              <a:rPr lang="zh-CN" altLang="en-US" sz="2000" dirty="0">
                <a:solidFill>
                  <a:schemeClr val="tx1"/>
                </a:solidFill>
              </a:rPr>
              <a:t>中的内嵌语句用一个</a:t>
            </a:r>
            <a:r>
              <a:rPr lang="en-US" altLang="zh-CN" sz="2000" dirty="0">
                <a:solidFill>
                  <a:schemeClr val="tx1"/>
                </a:solidFill>
              </a:rPr>
              <a:t>if</a:t>
            </a:r>
            <a:r>
              <a:rPr lang="zh-CN" altLang="en-US" sz="2000" dirty="0">
                <a:solidFill>
                  <a:schemeClr val="tx1"/>
                </a:solidFill>
              </a:rPr>
              <a:t>语句代替，即成为</a:t>
            </a:r>
            <a:r>
              <a:rPr lang="en-US" altLang="zh-CN" sz="2000" dirty="0">
                <a:solidFill>
                  <a:schemeClr val="tx1"/>
                </a:solidFill>
              </a:rPr>
              <a:t>if</a:t>
            </a:r>
            <a:r>
              <a:rPr lang="zh-CN" altLang="en-US" sz="2000" dirty="0">
                <a:solidFill>
                  <a:schemeClr val="tx1"/>
                </a:solidFill>
              </a:rPr>
              <a:t>语句的嵌套。</a:t>
            </a:r>
          </a:p>
          <a:p>
            <a:pPr lvl="3" eaLnBrk="1" hangingPunct="1">
              <a:lnSpc>
                <a:spcPct val="150000"/>
              </a:lnSpc>
              <a:spcBef>
                <a:spcPct val="20000"/>
              </a:spcBef>
              <a:buClr>
                <a:srgbClr val="FFCC00"/>
              </a:buClr>
              <a:buFont typeface="Wingdings" panose="05000000000000000000" pitchFamily="2" charset="2"/>
              <a:buChar char="l"/>
            </a:pPr>
            <a:r>
              <a:rPr lang="zh-CN" altLang="en-US" sz="2000" dirty="0">
                <a:solidFill>
                  <a:schemeClr val="tx1"/>
                </a:solidFill>
              </a:rPr>
              <a:t>嵌套的</a:t>
            </a:r>
            <a:r>
              <a:rPr lang="en-US" altLang="zh-CN" sz="2000" dirty="0">
                <a:solidFill>
                  <a:schemeClr val="tx1"/>
                </a:solidFill>
              </a:rPr>
              <a:t>if</a:t>
            </a:r>
            <a:r>
              <a:rPr lang="zh-CN" altLang="en-US" sz="2000" dirty="0">
                <a:solidFill>
                  <a:schemeClr val="tx1"/>
                </a:solidFill>
              </a:rPr>
              <a:t>语句还可以嵌套另一个</a:t>
            </a:r>
            <a:r>
              <a:rPr lang="en-US" altLang="zh-CN" sz="2000" dirty="0">
                <a:solidFill>
                  <a:schemeClr val="tx1"/>
                </a:solidFill>
              </a:rPr>
              <a:t>if</a:t>
            </a:r>
            <a:r>
              <a:rPr lang="zh-CN" altLang="en-US" sz="2000" dirty="0">
                <a:solidFill>
                  <a:schemeClr val="tx1"/>
                </a:solidFill>
              </a:rPr>
              <a:t>语句，形成多重嵌套。</a:t>
            </a:r>
          </a:p>
          <a:p>
            <a:pPr lvl="2" eaLnBrk="1" hangingPunct="1">
              <a:lnSpc>
                <a:spcPct val="150000"/>
              </a:lnSpc>
              <a:spcBef>
                <a:spcPct val="20000"/>
              </a:spcBef>
              <a:buClr>
                <a:srgbClr val="FF3300"/>
              </a:buClr>
              <a:buFont typeface="Wingdings" panose="05000000000000000000" pitchFamily="2" charset="2"/>
              <a:buChar char="v"/>
            </a:pPr>
            <a:r>
              <a:rPr lang="zh-CN" altLang="en-US" sz="2400" dirty="0">
                <a:solidFill>
                  <a:schemeClr val="tx1"/>
                </a:solidFill>
              </a:rPr>
              <a:t>一般形式：</a:t>
            </a:r>
          </a:p>
        </p:txBody>
      </p:sp>
      <p:grpSp>
        <p:nvGrpSpPr>
          <p:cNvPr id="16" name="Group 8"/>
          <p:cNvGrpSpPr>
            <a:grpSpLocks/>
          </p:cNvGrpSpPr>
          <p:nvPr/>
        </p:nvGrpSpPr>
        <p:grpSpPr bwMode="auto">
          <a:xfrm>
            <a:off x="3500182" y="3966241"/>
            <a:ext cx="5141913" cy="2530475"/>
            <a:chOff x="1032" y="2542"/>
            <a:chExt cx="3239" cy="1594"/>
          </a:xfrm>
        </p:grpSpPr>
        <p:sp>
          <p:nvSpPr>
            <p:cNvPr id="17" name="Rectangle 9"/>
            <p:cNvSpPr>
              <a:spLocks noChangeArrowheads="1"/>
            </p:cNvSpPr>
            <p:nvPr/>
          </p:nvSpPr>
          <p:spPr bwMode="auto">
            <a:xfrm>
              <a:off x="1032" y="2542"/>
              <a:ext cx="3239" cy="1594"/>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nvGrpSpPr>
            <p:cNvPr id="18" name="Group 10"/>
            <p:cNvGrpSpPr>
              <a:grpSpLocks/>
            </p:cNvGrpSpPr>
            <p:nvPr/>
          </p:nvGrpSpPr>
          <p:grpSpPr bwMode="auto">
            <a:xfrm>
              <a:off x="1150" y="2603"/>
              <a:ext cx="2834" cy="1438"/>
              <a:chOff x="2928" y="0"/>
              <a:chExt cx="2834" cy="1438"/>
            </a:xfrm>
          </p:grpSpPr>
          <p:sp>
            <p:nvSpPr>
              <p:cNvPr id="19" name="Text Box 11"/>
              <p:cNvSpPr txBox="1">
                <a:spLocks noChangeArrowheads="1"/>
              </p:cNvSpPr>
              <p:nvPr/>
            </p:nvSpPr>
            <p:spPr bwMode="auto">
              <a:xfrm>
                <a:off x="2928" y="0"/>
                <a:ext cx="1906"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000000"/>
                    </a:solidFill>
                    <a:ea typeface="隶书" panose="02010509060101010101" pitchFamily="49" charset="-122"/>
                  </a:rPr>
                  <a:t>if (</a:t>
                </a:r>
                <a:r>
                  <a:rPr lang="zh-CN" altLang="en-US" sz="2400" dirty="0">
                    <a:solidFill>
                      <a:srgbClr val="000000"/>
                    </a:solidFill>
                    <a:ea typeface="隶书" panose="02010509060101010101" pitchFamily="49" charset="-122"/>
                  </a:rPr>
                  <a:t>条件</a:t>
                </a:r>
                <a:r>
                  <a:rPr lang="en-US" altLang="zh-CN" sz="2400" dirty="0">
                    <a:solidFill>
                      <a:srgbClr val="000000"/>
                    </a:solidFill>
                    <a:ea typeface="隶书" panose="02010509060101010101" pitchFamily="49" charset="-122"/>
                  </a:rPr>
                  <a:t>1)</a:t>
                </a:r>
              </a:p>
              <a:p>
                <a:pPr>
                  <a:spcBef>
                    <a:spcPct val="0"/>
                  </a:spcBef>
                </a:pPr>
                <a:r>
                  <a:rPr lang="en-US" altLang="zh-CN" sz="2400" dirty="0">
                    <a:solidFill>
                      <a:srgbClr val="000000"/>
                    </a:solidFill>
                    <a:ea typeface="隶书" panose="02010509060101010101" pitchFamily="49" charset="-122"/>
                  </a:rPr>
                  <a:t>        if (</a:t>
                </a:r>
                <a:r>
                  <a:rPr lang="zh-CN" altLang="en-US" sz="2400" dirty="0">
                    <a:solidFill>
                      <a:srgbClr val="000000"/>
                    </a:solidFill>
                    <a:ea typeface="隶书" panose="02010509060101010101" pitchFamily="49" charset="-122"/>
                  </a:rPr>
                  <a:t>条件</a:t>
                </a:r>
                <a:r>
                  <a:rPr lang="en-US" altLang="zh-CN" sz="2400" dirty="0">
                    <a:solidFill>
                      <a:srgbClr val="000000"/>
                    </a:solidFill>
                    <a:ea typeface="隶书" panose="02010509060101010101" pitchFamily="49" charset="-122"/>
                  </a:rPr>
                  <a:t>2)  </a:t>
                </a:r>
                <a:r>
                  <a:rPr lang="zh-CN" altLang="en-US" sz="2400" dirty="0">
                    <a:solidFill>
                      <a:srgbClr val="000000"/>
                    </a:solidFill>
                    <a:ea typeface="隶书" panose="02010509060101010101" pitchFamily="49" charset="-122"/>
                  </a:rPr>
                  <a:t>语句</a:t>
                </a:r>
                <a:r>
                  <a:rPr lang="en-US" altLang="zh-CN" sz="2400" dirty="0">
                    <a:solidFill>
                      <a:srgbClr val="000000"/>
                    </a:solidFill>
                    <a:ea typeface="隶书" panose="02010509060101010101" pitchFamily="49" charset="-122"/>
                  </a:rPr>
                  <a:t>1</a:t>
                </a:r>
              </a:p>
              <a:p>
                <a:pPr>
                  <a:spcBef>
                    <a:spcPct val="0"/>
                  </a:spcBef>
                </a:pPr>
                <a:r>
                  <a:rPr lang="en-US" altLang="zh-CN" sz="2400" dirty="0">
                    <a:solidFill>
                      <a:srgbClr val="000000"/>
                    </a:solidFill>
                    <a:ea typeface="隶书" panose="02010509060101010101" pitchFamily="49" charset="-122"/>
                  </a:rPr>
                  <a:t>        else            </a:t>
                </a:r>
                <a:r>
                  <a:rPr lang="zh-CN" altLang="en-US" sz="2400" dirty="0">
                    <a:solidFill>
                      <a:srgbClr val="000000"/>
                    </a:solidFill>
                    <a:ea typeface="隶书" panose="02010509060101010101" pitchFamily="49" charset="-122"/>
                  </a:rPr>
                  <a:t>语句</a:t>
                </a:r>
                <a:r>
                  <a:rPr lang="en-US" altLang="zh-CN" sz="2400" dirty="0">
                    <a:solidFill>
                      <a:srgbClr val="000000"/>
                    </a:solidFill>
                    <a:ea typeface="隶书" panose="02010509060101010101" pitchFamily="49" charset="-122"/>
                  </a:rPr>
                  <a:t>2</a:t>
                </a:r>
              </a:p>
              <a:p>
                <a:pPr>
                  <a:spcBef>
                    <a:spcPct val="0"/>
                  </a:spcBef>
                </a:pPr>
                <a:r>
                  <a:rPr lang="en-US" altLang="zh-CN" sz="2400" dirty="0">
                    <a:solidFill>
                      <a:srgbClr val="000000"/>
                    </a:solidFill>
                    <a:ea typeface="隶书" panose="02010509060101010101" pitchFamily="49" charset="-122"/>
                  </a:rPr>
                  <a:t>else</a:t>
                </a:r>
              </a:p>
              <a:p>
                <a:pPr>
                  <a:spcBef>
                    <a:spcPct val="0"/>
                  </a:spcBef>
                </a:pPr>
                <a:r>
                  <a:rPr lang="en-US" altLang="zh-CN" sz="2400" dirty="0">
                    <a:solidFill>
                      <a:srgbClr val="000000"/>
                    </a:solidFill>
                    <a:ea typeface="隶书" panose="02010509060101010101" pitchFamily="49" charset="-122"/>
                  </a:rPr>
                  <a:t>        if(</a:t>
                </a:r>
                <a:r>
                  <a:rPr lang="zh-CN" altLang="en-US" sz="2400" dirty="0">
                    <a:solidFill>
                      <a:srgbClr val="000000"/>
                    </a:solidFill>
                    <a:ea typeface="隶书" panose="02010509060101010101" pitchFamily="49" charset="-122"/>
                  </a:rPr>
                  <a:t>条件</a:t>
                </a:r>
                <a:r>
                  <a:rPr lang="en-US" altLang="zh-CN" sz="2400" dirty="0">
                    <a:solidFill>
                      <a:srgbClr val="000000"/>
                    </a:solidFill>
                    <a:ea typeface="隶书" panose="02010509060101010101" pitchFamily="49" charset="-122"/>
                  </a:rPr>
                  <a:t>3)    </a:t>
                </a:r>
                <a:r>
                  <a:rPr lang="zh-CN" altLang="en-US" sz="2400" dirty="0">
                    <a:solidFill>
                      <a:srgbClr val="000000"/>
                    </a:solidFill>
                    <a:ea typeface="隶书" panose="02010509060101010101" pitchFamily="49" charset="-122"/>
                  </a:rPr>
                  <a:t>语句</a:t>
                </a:r>
                <a:r>
                  <a:rPr lang="en-US" altLang="zh-CN" sz="2400" dirty="0">
                    <a:solidFill>
                      <a:srgbClr val="000000"/>
                    </a:solidFill>
                    <a:ea typeface="隶书" panose="02010509060101010101" pitchFamily="49" charset="-122"/>
                  </a:rPr>
                  <a:t>3</a:t>
                </a:r>
              </a:p>
              <a:p>
                <a:pPr>
                  <a:spcBef>
                    <a:spcPct val="0"/>
                  </a:spcBef>
                </a:pPr>
                <a:r>
                  <a:rPr lang="en-US" altLang="zh-CN" sz="2400" dirty="0">
                    <a:solidFill>
                      <a:srgbClr val="000000"/>
                    </a:solidFill>
                    <a:ea typeface="隶书" panose="02010509060101010101" pitchFamily="49" charset="-122"/>
                  </a:rPr>
                  <a:t>        else             </a:t>
                </a:r>
                <a:r>
                  <a:rPr lang="zh-CN" altLang="en-US" sz="2400" dirty="0">
                    <a:solidFill>
                      <a:srgbClr val="000000"/>
                    </a:solidFill>
                    <a:ea typeface="隶书" panose="02010509060101010101" pitchFamily="49" charset="-122"/>
                  </a:rPr>
                  <a:t>语句</a:t>
                </a:r>
                <a:r>
                  <a:rPr lang="en-US" altLang="zh-CN" sz="2400" dirty="0">
                    <a:solidFill>
                      <a:srgbClr val="000000"/>
                    </a:solidFill>
                    <a:ea typeface="隶书" panose="02010509060101010101" pitchFamily="49" charset="-122"/>
                  </a:rPr>
                  <a:t>4</a:t>
                </a:r>
              </a:p>
            </p:txBody>
          </p:sp>
          <p:sp>
            <p:nvSpPr>
              <p:cNvPr id="20" name="Text Box 12"/>
              <p:cNvSpPr txBox="1">
                <a:spLocks noChangeArrowheads="1"/>
              </p:cNvSpPr>
              <p:nvPr/>
            </p:nvSpPr>
            <p:spPr bwMode="auto">
              <a:xfrm>
                <a:off x="5141" y="361"/>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p>
            </p:txBody>
          </p:sp>
          <p:sp>
            <p:nvSpPr>
              <p:cNvPr id="21" name="Text Box 13"/>
              <p:cNvSpPr txBox="1">
                <a:spLocks noChangeArrowheads="1"/>
              </p:cNvSpPr>
              <p:nvPr/>
            </p:nvSpPr>
            <p:spPr bwMode="auto">
              <a:xfrm>
                <a:off x="5141" y="1048"/>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endParaRPr lang="en-US" altLang="zh-CN" sz="2000">
                  <a:solidFill>
                    <a:srgbClr val="FF0000"/>
                  </a:solidFill>
                  <a:ea typeface="隶书" panose="02010509060101010101" pitchFamily="49" charset="-122"/>
                </a:endParaRPr>
              </a:p>
            </p:txBody>
          </p:sp>
          <p:sp>
            <p:nvSpPr>
              <p:cNvPr id="22" name="AutoShape 14"/>
              <p:cNvSpPr>
                <a:spLocks/>
              </p:cNvSpPr>
              <p:nvPr/>
            </p:nvSpPr>
            <p:spPr bwMode="auto">
              <a:xfrm>
                <a:off x="5078" y="380"/>
                <a:ext cx="48" cy="288"/>
              </a:xfrm>
              <a:prstGeom prst="righ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3" name="AutoShape 15"/>
              <p:cNvSpPr>
                <a:spLocks/>
              </p:cNvSpPr>
              <p:nvPr/>
            </p:nvSpPr>
            <p:spPr bwMode="auto">
              <a:xfrm>
                <a:off x="5112" y="1045"/>
                <a:ext cx="48" cy="288"/>
              </a:xfrm>
              <a:prstGeom prst="righ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grpSp>
    </p:spTree>
    <p:extLst>
      <p:ext uri="{BB962C8B-B14F-4D97-AF65-F5344CB8AC3E}">
        <p14:creationId xmlns:p14="http://schemas.microsoft.com/office/powerpoint/2010/main" val="1258964"/>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subTnLst>
                                    <p:audio>
                                      <p:cMediaNode>
                                        <p:cTn display="0" masterRel="sameClick">
                                          <p:stCondLst>
                                            <p:cond evt="begin" delay="0">
                                              <p:tn val="5"/>
                                            </p:cond>
                                          </p:stCondLst>
                                          <p:endCondLst>
                                            <p:cond evt="onStopAudio" delay="0">
                                              <p:tgtEl>
                                                <p:sldTgt/>
                                              </p:tgtEl>
                                            </p:cond>
                                          </p:endCondLst>
                                        </p:cTn>
                                        <p:tgtEl>
                                          <p:sndTgt r:embed="rId4"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4"/>
          <p:cNvSpPr>
            <a:spLocks noChangeArrowheads="1"/>
          </p:cNvSpPr>
          <p:nvPr/>
        </p:nvSpPr>
        <p:spPr bwMode="auto">
          <a:xfrm>
            <a:off x="1629800" y="357546"/>
            <a:ext cx="77597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en-US" altLang="zh-CN" sz="2400">
                <a:solidFill>
                  <a:schemeClr val="tx1"/>
                </a:solidFill>
              </a:rPr>
              <a:t>if </a:t>
            </a:r>
            <a:r>
              <a:rPr lang="zh-CN" altLang="en-US" sz="2400">
                <a:solidFill>
                  <a:schemeClr val="tx1"/>
                </a:solidFill>
              </a:rPr>
              <a:t>嵌套的几种变形</a:t>
            </a:r>
          </a:p>
        </p:txBody>
      </p:sp>
      <p:grpSp>
        <p:nvGrpSpPr>
          <p:cNvPr id="41" name="Group 43"/>
          <p:cNvGrpSpPr>
            <a:grpSpLocks/>
          </p:cNvGrpSpPr>
          <p:nvPr/>
        </p:nvGrpSpPr>
        <p:grpSpPr bwMode="auto">
          <a:xfrm>
            <a:off x="2247849" y="1258888"/>
            <a:ext cx="4017962" cy="2141537"/>
            <a:chOff x="666" y="785"/>
            <a:chExt cx="2531" cy="1349"/>
          </a:xfrm>
        </p:grpSpPr>
        <p:sp>
          <p:nvSpPr>
            <p:cNvPr id="42" name="Rectangle 15"/>
            <p:cNvSpPr>
              <a:spLocks noChangeArrowheads="1"/>
            </p:cNvSpPr>
            <p:nvPr/>
          </p:nvSpPr>
          <p:spPr bwMode="auto">
            <a:xfrm>
              <a:off x="666" y="785"/>
              <a:ext cx="2531" cy="1349"/>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43" name="Text Box 17"/>
            <p:cNvSpPr txBox="1">
              <a:spLocks noChangeArrowheads="1"/>
            </p:cNvSpPr>
            <p:nvPr/>
          </p:nvSpPr>
          <p:spPr bwMode="auto">
            <a:xfrm>
              <a:off x="774" y="852"/>
              <a:ext cx="166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00"/>
                  </a:solidFill>
                  <a:ea typeface="隶书" panose="02010509060101010101" pitchFamily="49" charset="-122"/>
                </a:rPr>
                <a:t>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else   </a:t>
              </a:r>
            </a:p>
            <a:p>
              <a:pPr>
                <a:spcBef>
                  <a:spcPct val="0"/>
                </a:spcBef>
              </a:pPr>
              <a:r>
                <a:rPr lang="en-US" altLang="zh-CN" sz="2400">
                  <a:solidFill>
                    <a:srgbClr val="000000"/>
                  </a:solidFill>
                  <a:ea typeface="隶书" panose="02010509060101010101" pitchFamily="49" charset="-122"/>
                </a:rPr>
                <a:t>    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2)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2</a:t>
              </a:r>
            </a:p>
            <a:p>
              <a:pPr>
                <a:spcBef>
                  <a:spcPct val="0"/>
                </a:spcBef>
              </a:pPr>
              <a:r>
                <a:rPr lang="en-US" altLang="zh-CN" sz="2400">
                  <a:solidFill>
                    <a:srgbClr val="000000"/>
                  </a:solidFill>
                  <a:ea typeface="隶书" panose="02010509060101010101" pitchFamily="49" charset="-122"/>
                </a:rPr>
                <a:t>    else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3</a:t>
              </a:r>
            </a:p>
          </p:txBody>
        </p:sp>
        <p:sp>
          <p:nvSpPr>
            <p:cNvPr id="44" name="Text Box 18"/>
            <p:cNvSpPr txBox="1">
              <a:spLocks noChangeArrowheads="1"/>
            </p:cNvSpPr>
            <p:nvPr/>
          </p:nvSpPr>
          <p:spPr bwMode="auto">
            <a:xfrm>
              <a:off x="2548" y="1672"/>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p>
          </p:txBody>
        </p:sp>
        <p:sp>
          <p:nvSpPr>
            <p:cNvPr id="45" name="AutoShape 19"/>
            <p:cNvSpPr>
              <a:spLocks/>
            </p:cNvSpPr>
            <p:nvPr/>
          </p:nvSpPr>
          <p:spPr bwMode="auto">
            <a:xfrm>
              <a:off x="2428" y="1669"/>
              <a:ext cx="43" cy="299"/>
            </a:xfrm>
            <a:prstGeom prst="rightBracket">
              <a:avLst>
                <a:gd name="adj" fmla="val 5794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grpSp>
        <p:nvGrpSpPr>
          <p:cNvPr id="46" name="Group 44"/>
          <p:cNvGrpSpPr>
            <a:grpSpLocks/>
          </p:cNvGrpSpPr>
          <p:nvPr/>
        </p:nvGrpSpPr>
        <p:grpSpPr bwMode="auto">
          <a:xfrm>
            <a:off x="2247849" y="3709988"/>
            <a:ext cx="4017962" cy="2128837"/>
            <a:chOff x="666" y="2329"/>
            <a:chExt cx="2531" cy="1341"/>
          </a:xfrm>
        </p:grpSpPr>
        <p:sp>
          <p:nvSpPr>
            <p:cNvPr id="47" name="Rectangle 23"/>
            <p:cNvSpPr>
              <a:spLocks noChangeArrowheads="1"/>
            </p:cNvSpPr>
            <p:nvPr/>
          </p:nvSpPr>
          <p:spPr bwMode="auto">
            <a:xfrm>
              <a:off x="666" y="2329"/>
              <a:ext cx="2531" cy="1341"/>
            </a:xfrm>
            <a:prstGeom prst="rect">
              <a:avLst/>
            </a:prstGeom>
            <a:solidFill>
              <a:srgbClr val="FFEBFF"/>
            </a:solidFill>
            <a:ln w="38100">
              <a:solidFill>
                <a:schemeClr val="tx1"/>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48" name="Text Box 25"/>
            <p:cNvSpPr txBox="1">
              <a:spLocks noChangeArrowheads="1"/>
            </p:cNvSpPr>
            <p:nvPr/>
          </p:nvSpPr>
          <p:spPr bwMode="auto">
            <a:xfrm>
              <a:off x="774" y="2396"/>
              <a:ext cx="161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00"/>
                  </a:solidFill>
                  <a:ea typeface="隶书" panose="02010509060101010101" pitchFamily="49" charset="-122"/>
                </a:rPr>
                <a:t>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    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2)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    else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2</a:t>
              </a:r>
            </a:p>
            <a:p>
              <a:pPr>
                <a:spcBef>
                  <a:spcPct val="0"/>
                </a:spcBef>
              </a:pPr>
              <a:r>
                <a:rPr lang="en-US" altLang="zh-CN" sz="2400">
                  <a:solidFill>
                    <a:srgbClr val="000000"/>
                  </a:solidFill>
                  <a:ea typeface="隶书" panose="02010509060101010101" pitchFamily="49" charset="-122"/>
                </a:rPr>
                <a:t>else   </a:t>
              </a:r>
            </a:p>
            <a:p>
              <a:pPr>
                <a:spcBef>
                  <a:spcPct val="0"/>
                </a:spcBef>
              </a:pPr>
              <a:r>
                <a:rPr lang="en-US" altLang="zh-CN" sz="2400">
                  <a:solidFill>
                    <a:srgbClr val="000000"/>
                  </a:solidFill>
                  <a:ea typeface="隶书" panose="02010509060101010101" pitchFamily="49" charset="-122"/>
                </a:rPr>
                <a:t>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3</a:t>
              </a:r>
            </a:p>
          </p:txBody>
        </p:sp>
        <p:sp>
          <p:nvSpPr>
            <p:cNvPr id="49" name="Text Box 26"/>
            <p:cNvSpPr txBox="1">
              <a:spLocks noChangeArrowheads="1"/>
            </p:cNvSpPr>
            <p:nvPr/>
          </p:nvSpPr>
          <p:spPr bwMode="auto">
            <a:xfrm>
              <a:off x="2498" y="2756"/>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p>
          </p:txBody>
        </p:sp>
        <p:sp>
          <p:nvSpPr>
            <p:cNvPr id="50" name="AutoShape 27"/>
            <p:cNvSpPr>
              <a:spLocks/>
            </p:cNvSpPr>
            <p:nvPr/>
          </p:nvSpPr>
          <p:spPr bwMode="auto">
            <a:xfrm>
              <a:off x="2378" y="2753"/>
              <a:ext cx="43" cy="299"/>
            </a:xfrm>
            <a:prstGeom prst="rightBracket">
              <a:avLst>
                <a:gd name="adj" fmla="val 5794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grpSp>
        <p:nvGrpSpPr>
          <p:cNvPr id="51" name="Group 64"/>
          <p:cNvGrpSpPr>
            <a:grpSpLocks/>
          </p:cNvGrpSpPr>
          <p:nvPr/>
        </p:nvGrpSpPr>
        <p:grpSpPr bwMode="auto">
          <a:xfrm>
            <a:off x="6534099" y="1260475"/>
            <a:ext cx="4017962" cy="2141538"/>
            <a:chOff x="3029" y="786"/>
            <a:chExt cx="2531" cy="1349"/>
          </a:xfrm>
        </p:grpSpPr>
        <p:sp>
          <p:nvSpPr>
            <p:cNvPr id="52" name="Rectangle 46"/>
            <p:cNvSpPr>
              <a:spLocks noChangeArrowheads="1"/>
            </p:cNvSpPr>
            <p:nvPr/>
          </p:nvSpPr>
          <p:spPr bwMode="auto">
            <a:xfrm>
              <a:off x="3029" y="786"/>
              <a:ext cx="2531" cy="1349"/>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53" name="Text Box 47"/>
            <p:cNvSpPr txBox="1">
              <a:spLocks noChangeArrowheads="1"/>
            </p:cNvSpPr>
            <p:nvPr/>
          </p:nvSpPr>
          <p:spPr bwMode="auto">
            <a:xfrm>
              <a:off x="3137" y="853"/>
              <a:ext cx="166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00"/>
                  </a:solidFill>
                  <a:ea typeface="隶书" panose="02010509060101010101" pitchFamily="49" charset="-122"/>
                </a:rPr>
                <a:t>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    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2)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else   </a:t>
              </a:r>
            </a:p>
            <a:p>
              <a:pPr>
                <a:spcBef>
                  <a:spcPct val="0"/>
                </a:spcBef>
              </a:pPr>
              <a:r>
                <a:rPr lang="en-US" altLang="zh-CN" sz="2400">
                  <a:solidFill>
                    <a:srgbClr val="000000"/>
                  </a:solidFill>
                  <a:ea typeface="隶书" panose="02010509060101010101" pitchFamily="49" charset="-122"/>
                </a:rPr>
                <a:t>    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3)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2</a:t>
              </a:r>
            </a:p>
            <a:p>
              <a:pPr>
                <a:spcBef>
                  <a:spcPct val="0"/>
                </a:spcBef>
              </a:pPr>
              <a:r>
                <a:rPr lang="en-US" altLang="zh-CN" sz="2400">
                  <a:solidFill>
                    <a:srgbClr val="000000"/>
                  </a:solidFill>
                  <a:ea typeface="隶书" panose="02010509060101010101" pitchFamily="49" charset="-122"/>
                </a:rPr>
                <a:t>    else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3</a:t>
              </a:r>
            </a:p>
          </p:txBody>
        </p:sp>
      </p:grpSp>
      <p:grpSp>
        <p:nvGrpSpPr>
          <p:cNvPr id="54" name="Group 65"/>
          <p:cNvGrpSpPr>
            <a:grpSpLocks/>
          </p:cNvGrpSpPr>
          <p:nvPr/>
        </p:nvGrpSpPr>
        <p:grpSpPr bwMode="auto">
          <a:xfrm>
            <a:off x="9331274" y="1946275"/>
            <a:ext cx="1150937" cy="1179513"/>
            <a:chOff x="4791" y="1226"/>
            <a:chExt cx="725" cy="743"/>
          </a:xfrm>
        </p:grpSpPr>
        <p:sp>
          <p:nvSpPr>
            <p:cNvPr id="55" name="Text Box 48"/>
            <p:cNvSpPr txBox="1">
              <a:spLocks noChangeArrowheads="1"/>
            </p:cNvSpPr>
            <p:nvPr/>
          </p:nvSpPr>
          <p:spPr bwMode="auto">
            <a:xfrm>
              <a:off x="4895" y="1443"/>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p>
          </p:txBody>
        </p:sp>
        <p:sp>
          <p:nvSpPr>
            <p:cNvPr id="56" name="AutoShape 49"/>
            <p:cNvSpPr>
              <a:spLocks/>
            </p:cNvSpPr>
            <p:nvPr/>
          </p:nvSpPr>
          <p:spPr bwMode="auto">
            <a:xfrm>
              <a:off x="4791" y="1226"/>
              <a:ext cx="27" cy="743"/>
            </a:xfrm>
            <a:prstGeom prst="rightBracket">
              <a:avLst>
                <a:gd name="adj" fmla="val 22932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grpSp>
        <p:nvGrpSpPr>
          <p:cNvPr id="57" name="Group 72"/>
          <p:cNvGrpSpPr>
            <a:grpSpLocks/>
          </p:cNvGrpSpPr>
          <p:nvPr/>
        </p:nvGrpSpPr>
        <p:grpSpPr bwMode="auto">
          <a:xfrm>
            <a:off x="6548386" y="3690938"/>
            <a:ext cx="4017963" cy="2141537"/>
            <a:chOff x="3038" y="2325"/>
            <a:chExt cx="2531" cy="1349"/>
          </a:xfrm>
        </p:grpSpPr>
        <p:sp>
          <p:nvSpPr>
            <p:cNvPr id="58" name="Rectangle 57"/>
            <p:cNvSpPr>
              <a:spLocks noChangeArrowheads="1"/>
            </p:cNvSpPr>
            <p:nvPr/>
          </p:nvSpPr>
          <p:spPr bwMode="auto">
            <a:xfrm>
              <a:off x="3038" y="2325"/>
              <a:ext cx="2531" cy="1349"/>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59" name="Text Box 58"/>
            <p:cNvSpPr txBox="1">
              <a:spLocks noChangeArrowheads="1"/>
            </p:cNvSpPr>
            <p:nvPr/>
          </p:nvSpPr>
          <p:spPr bwMode="auto">
            <a:xfrm>
              <a:off x="3146" y="2392"/>
              <a:ext cx="1817"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00"/>
                  </a:solidFill>
                  <a:ea typeface="隶书" panose="02010509060101010101" pitchFamily="49" charset="-122"/>
                </a:rPr>
                <a:t>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1)</a:t>
              </a:r>
            </a:p>
            <a:p>
              <a:pPr>
                <a:spcBef>
                  <a:spcPct val="0"/>
                </a:spcBef>
              </a:pPr>
              <a:r>
                <a:rPr lang="en-US" altLang="zh-CN" sz="2400">
                  <a:solidFill>
                    <a:srgbClr val="000000"/>
                  </a:solidFill>
                  <a:ea typeface="隶书" panose="02010509060101010101" pitchFamily="49" charset="-122"/>
                </a:rPr>
                <a:t>    </a:t>
              </a:r>
              <a:r>
                <a:rPr lang="en-US" altLang="zh-CN" sz="2400">
                  <a:solidFill>
                    <a:srgbClr val="009900"/>
                  </a:solidFill>
                  <a:ea typeface="隶书" panose="02010509060101010101" pitchFamily="49" charset="-122"/>
                </a:rPr>
                <a:t>{</a:t>
              </a:r>
              <a:r>
                <a:rPr lang="en-US" altLang="zh-CN" sz="2400">
                  <a:solidFill>
                    <a:srgbClr val="000000"/>
                  </a:solidFill>
                  <a:ea typeface="隶书" panose="02010509060101010101" pitchFamily="49" charset="-122"/>
                </a:rPr>
                <a:t>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2)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1</a:t>
              </a:r>
              <a:r>
                <a:rPr lang="en-US" altLang="zh-CN" sz="2400">
                  <a:solidFill>
                    <a:srgbClr val="009900"/>
                  </a:solidFill>
                  <a:ea typeface="隶书" panose="02010509060101010101" pitchFamily="49" charset="-122"/>
                </a:rPr>
                <a:t>}</a:t>
              </a:r>
            </a:p>
            <a:p>
              <a:pPr>
                <a:spcBef>
                  <a:spcPct val="0"/>
                </a:spcBef>
              </a:pPr>
              <a:r>
                <a:rPr lang="en-US" altLang="zh-CN" sz="2400">
                  <a:solidFill>
                    <a:srgbClr val="000000"/>
                  </a:solidFill>
                  <a:ea typeface="隶书" panose="02010509060101010101" pitchFamily="49" charset="-122"/>
                </a:rPr>
                <a:t>else   </a:t>
              </a:r>
            </a:p>
            <a:p>
              <a:pPr>
                <a:spcBef>
                  <a:spcPct val="0"/>
                </a:spcBef>
              </a:pPr>
              <a:r>
                <a:rPr lang="en-US" altLang="zh-CN" sz="2400">
                  <a:solidFill>
                    <a:srgbClr val="000000"/>
                  </a:solidFill>
                  <a:ea typeface="隶书" panose="02010509060101010101" pitchFamily="49" charset="-122"/>
                </a:rPr>
                <a:t>    if (</a:t>
              </a:r>
              <a:r>
                <a:rPr lang="zh-CN" altLang="en-US" sz="2400">
                  <a:solidFill>
                    <a:srgbClr val="000000"/>
                  </a:solidFill>
                  <a:ea typeface="隶书" panose="02010509060101010101" pitchFamily="49" charset="-122"/>
                </a:rPr>
                <a:t>条件</a:t>
              </a:r>
              <a:r>
                <a:rPr lang="en-US" altLang="zh-CN" sz="2400">
                  <a:solidFill>
                    <a:srgbClr val="000000"/>
                  </a:solidFill>
                  <a:ea typeface="隶书" panose="02010509060101010101" pitchFamily="49" charset="-122"/>
                </a:rPr>
                <a:t>3)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2</a:t>
              </a:r>
            </a:p>
            <a:p>
              <a:pPr>
                <a:spcBef>
                  <a:spcPct val="0"/>
                </a:spcBef>
              </a:pPr>
              <a:r>
                <a:rPr lang="en-US" altLang="zh-CN" sz="2400">
                  <a:solidFill>
                    <a:srgbClr val="000000"/>
                  </a:solidFill>
                  <a:ea typeface="隶书" panose="02010509060101010101" pitchFamily="49" charset="-122"/>
                </a:rPr>
                <a:t>    else            </a:t>
              </a:r>
              <a:r>
                <a:rPr lang="zh-CN" altLang="en-US" sz="2400">
                  <a:solidFill>
                    <a:srgbClr val="000000"/>
                  </a:solidFill>
                  <a:ea typeface="隶书" panose="02010509060101010101" pitchFamily="49" charset="-122"/>
                </a:rPr>
                <a:t>语句</a:t>
              </a:r>
              <a:r>
                <a:rPr lang="en-US" altLang="zh-CN" sz="2400">
                  <a:solidFill>
                    <a:srgbClr val="000000"/>
                  </a:solidFill>
                  <a:ea typeface="隶书" panose="02010509060101010101" pitchFamily="49" charset="-122"/>
                </a:rPr>
                <a:t>3</a:t>
              </a:r>
            </a:p>
          </p:txBody>
        </p:sp>
        <p:sp>
          <p:nvSpPr>
            <p:cNvPr id="60" name="Text Box 59"/>
            <p:cNvSpPr txBox="1">
              <a:spLocks noChangeArrowheads="1"/>
            </p:cNvSpPr>
            <p:nvPr/>
          </p:nvSpPr>
          <p:spPr bwMode="auto">
            <a:xfrm>
              <a:off x="4896" y="2620"/>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p>
          </p:txBody>
        </p:sp>
        <p:sp>
          <p:nvSpPr>
            <p:cNvPr id="61" name="AutoShape 60"/>
            <p:cNvSpPr>
              <a:spLocks/>
            </p:cNvSpPr>
            <p:nvPr/>
          </p:nvSpPr>
          <p:spPr bwMode="auto">
            <a:xfrm>
              <a:off x="4800" y="3193"/>
              <a:ext cx="27" cy="315"/>
            </a:xfrm>
            <a:prstGeom prst="rightBracket">
              <a:avLst>
                <a:gd name="adj" fmla="val 972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62" name="Text Box 61"/>
            <p:cNvSpPr txBox="1">
              <a:spLocks noChangeArrowheads="1"/>
            </p:cNvSpPr>
            <p:nvPr/>
          </p:nvSpPr>
          <p:spPr bwMode="auto">
            <a:xfrm>
              <a:off x="4904" y="3196"/>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rgbClr val="FF0000"/>
                  </a:solidFill>
                  <a:ea typeface="隶书" panose="02010509060101010101" pitchFamily="49" charset="-122"/>
                </a:rPr>
                <a:t>内嵌</a:t>
              </a:r>
              <a:r>
                <a:rPr lang="en-US" altLang="zh-CN" sz="2400">
                  <a:solidFill>
                    <a:srgbClr val="FF0000"/>
                  </a:solidFill>
                  <a:ea typeface="隶书" panose="02010509060101010101" pitchFamily="49" charset="-122"/>
                </a:rPr>
                <a:t>if</a:t>
              </a:r>
            </a:p>
          </p:txBody>
        </p:sp>
      </p:grpSp>
      <p:sp>
        <p:nvSpPr>
          <p:cNvPr id="63" name="Rectangle 63"/>
          <p:cNvSpPr>
            <a:spLocks noChangeArrowheads="1"/>
          </p:cNvSpPr>
          <p:nvPr/>
        </p:nvSpPr>
        <p:spPr bwMode="auto">
          <a:xfrm>
            <a:off x="3543249" y="6035675"/>
            <a:ext cx="5930900" cy="449263"/>
          </a:xfrm>
          <a:prstGeom prst="rect">
            <a:avLst/>
          </a:prstGeom>
          <a:gradFill rotWithShape="0">
            <a:gsLst>
              <a:gs pos="0">
                <a:srgbClr val="99FF99"/>
              </a:gs>
              <a:gs pos="100000">
                <a:srgbClr val="DDFFDD"/>
              </a:gs>
            </a:gsLst>
            <a:lin ang="5400000" scaled="1"/>
          </a:gradFill>
          <a:ln w="38100">
            <a:solidFill>
              <a:srgbClr val="0000FF"/>
            </a:solidFill>
            <a:miter lim="800000"/>
            <a:headEnd/>
            <a:tailEnd/>
          </a:ln>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lang="zh-CN" altLang="en-US" sz="2400">
                <a:solidFill>
                  <a:srgbClr val="FF3300"/>
                </a:solidFill>
              </a:rPr>
              <a:t>注意：</a:t>
            </a:r>
            <a:r>
              <a:rPr lang="en-US" altLang="zh-CN" sz="2400">
                <a:solidFill>
                  <a:schemeClr val="tx1"/>
                </a:solidFill>
              </a:rPr>
              <a:t>else </a:t>
            </a:r>
            <a:r>
              <a:rPr lang="zh-CN" altLang="en-US" sz="2400">
                <a:solidFill>
                  <a:schemeClr val="tx1"/>
                </a:solidFill>
              </a:rPr>
              <a:t>总是与前面最近的</a:t>
            </a:r>
            <a:r>
              <a:rPr lang="en-US" altLang="zh-CN" sz="2400">
                <a:solidFill>
                  <a:schemeClr val="tx1"/>
                </a:solidFill>
              </a:rPr>
              <a:t>if </a:t>
            </a:r>
            <a:r>
              <a:rPr lang="zh-CN" altLang="en-US" sz="2400">
                <a:solidFill>
                  <a:schemeClr val="tx1"/>
                </a:solidFill>
              </a:rPr>
              <a:t>配对。</a:t>
            </a:r>
          </a:p>
        </p:txBody>
      </p:sp>
      <p:grpSp>
        <p:nvGrpSpPr>
          <p:cNvPr id="64" name="Group 75"/>
          <p:cNvGrpSpPr>
            <a:grpSpLocks/>
          </p:cNvGrpSpPr>
          <p:nvPr/>
        </p:nvGrpSpPr>
        <p:grpSpPr bwMode="auto">
          <a:xfrm>
            <a:off x="8583561" y="612775"/>
            <a:ext cx="1900238" cy="2540000"/>
            <a:chOff x="4320" y="386"/>
            <a:chExt cx="1197" cy="1600"/>
          </a:xfrm>
        </p:grpSpPr>
        <p:grpSp>
          <p:nvGrpSpPr>
            <p:cNvPr id="65" name="Group 68"/>
            <p:cNvGrpSpPr>
              <a:grpSpLocks/>
            </p:cNvGrpSpPr>
            <p:nvPr/>
          </p:nvGrpSpPr>
          <p:grpSpPr bwMode="auto">
            <a:xfrm>
              <a:off x="4792" y="1098"/>
              <a:ext cx="725" cy="888"/>
              <a:chOff x="4800" y="2620"/>
              <a:chExt cx="725" cy="888"/>
            </a:xfrm>
          </p:grpSpPr>
          <p:sp>
            <p:nvSpPr>
              <p:cNvPr id="67" name="Text Box 69"/>
              <p:cNvSpPr txBox="1">
                <a:spLocks noChangeArrowheads="1"/>
              </p:cNvSpPr>
              <p:nvPr/>
            </p:nvSpPr>
            <p:spPr bwMode="auto">
              <a:xfrm>
                <a:off x="4896" y="2620"/>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chemeClr val="accent2"/>
                    </a:solidFill>
                    <a:ea typeface="隶书" panose="02010509060101010101" pitchFamily="49" charset="-122"/>
                  </a:rPr>
                  <a:t>内嵌</a:t>
                </a:r>
                <a:r>
                  <a:rPr lang="en-US" altLang="zh-CN" sz="2400">
                    <a:solidFill>
                      <a:schemeClr val="accent2"/>
                    </a:solidFill>
                    <a:ea typeface="隶书" panose="02010509060101010101" pitchFamily="49" charset="-122"/>
                  </a:rPr>
                  <a:t>if</a:t>
                </a:r>
              </a:p>
            </p:txBody>
          </p:sp>
          <p:sp>
            <p:nvSpPr>
              <p:cNvPr id="68" name="AutoShape 70"/>
              <p:cNvSpPr>
                <a:spLocks/>
              </p:cNvSpPr>
              <p:nvPr/>
            </p:nvSpPr>
            <p:spPr bwMode="auto">
              <a:xfrm>
                <a:off x="4800" y="3193"/>
                <a:ext cx="27" cy="315"/>
              </a:xfrm>
              <a:prstGeom prst="rightBracket">
                <a:avLst>
                  <a:gd name="adj" fmla="val 972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69" name="Text Box 71"/>
              <p:cNvSpPr txBox="1">
                <a:spLocks noChangeArrowheads="1"/>
              </p:cNvSpPr>
              <p:nvPr/>
            </p:nvSpPr>
            <p:spPr bwMode="auto">
              <a:xfrm>
                <a:off x="4904" y="3196"/>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chemeClr val="accent2"/>
                    </a:solidFill>
                    <a:ea typeface="隶书" panose="02010509060101010101" pitchFamily="49" charset="-122"/>
                  </a:rPr>
                  <a:t>内嵌</a:t>
                </a:r>
                <a:r>
                  <a:rPr lang="en-US" altLang="zh-CN" sz="2400">
                    <a:solidFill>
                      <a:schemeClr val="accent2"/>
                    </a:solidFill>
                    <a:ea typeface="隶书" panose="02010509060101010101" pitchFamily="49" charset="-122"/>
                  </a:rPr>
                  <a:t>if</a:t>
                </a:r>
              </a:p>
            </p:txBody>
          </p:sp>
        </p:grpSp>
        <p:sp>
          <p:nvSpPr>
            <p:cNvPr id="66" name="AutoShape 73"/>
            <p:cNvSpPr>
              <a:spLocks noChangeArrowheads="1"/>
            </p:cNvSpPr>
            <p:nvPr/>
          </p:nvSpPr>
          <p:spPr bwMode="auto">
            <a:xfrm>
              <a:off x="4320" y="386"/>
              <a:ext cx="1111" cy="294"/>
            </a:xfrm>
            <a:prstGeom prst="wedgeRectCallout">
              <a:avLst>
                <a:gd name="adj1" fmla="val 36856"/>
                <a:gd name="adj2" fmla="val 215986"/>
              </a:avLst>
            </a:prstGeom>
            <a:solidFill>
              <a:srgbClr val="FFCC99"/>
            </a:solidFill>
            <a:ln w="25400">
              <a:solidFill>
                <a:srgbClr val="3366FF"/>
              </a:solidFill>
              <a:miter lim="800000"/>
              <a:headEnd/>
              <a:tailEnd/>
            </a:ln>
            <a:effectLst/>
            <a:extLst/>
          </p:spPr>
          <p:txBody>
            <a:bodyPr/>
            <a:lstStyle/>
            <a:p>
              <a:pPr algn="ctr">
                <a:defRPr/>
              </a:pPr>
              <a:r>
                <a:rPr lang="zh-CN" altLang="en-US" sz="2400">
                  <a:solidFill>
                    <a:srgbClr val="FF3300"/>
                  </a:solidFill>
                  <a:effectLst>
                    <a:outerShdw blurRad="38100" dist="38100" dir="2700000" algn="tl">
                      <a:srgbClr val="000000"/>
                    </a:outerShdw>
                  </a:effectLst>
                </a:rPr>
                <a:t>是这样吗？</a:t>
              </a:r>
            </a:p>
          </p:txBody>
        </p:sp>
      </p:grpSp>
      <p:sp>
        <p:nvSpPr>
          <p:cNvPr id="70" name="AutoShape 74"/>
          <p:cNvSpPr>
            <a:spLocks noChangeArrowheads="1"/>
          </p:cNvSpPr>
          <p:nvPr/>
        </p:nvSpPr>
        <p:spPr bwMode="auto">
          <a:xfrm>
            <a:off x="4821186" y="2166938"/>
            <a:ext cx="2405063" cy="898525"/>
          </a:xfrm>
          <a:prstGeom prst="wedgeRectCallout">
            <a:avLst>
              <a:gd name="adj1" fmla="val 44653"/>
              <a:gd name="adj2" fmla="val 197352"/>
            </a:avLst>
          </a:prstGeom>
          <a:solidFill>
            <a:srgbClr val="FFCC99"/>
          </a:solidFill>
          <a:ln w="25400">
            <a:solidFill>
              <a:srgbClr val="3366FF"/>
            </a:solidFill>
            <a:miter lim="800000"/>
            <a:headEnd/>
            <a:tailEnd/>
          </a:ln>
          <a:effectLst/>
          <a:extLst/>
        </p:spPr>
        <p:txBody>
          <a:bodyPr/>
          <a:lstStyle/>
          <a:p>
            <a:pPr algn="ctr">
              <a:defRPr/>
            </a:pPr>
            <a:r>
              <a:rPr lang="zh-CN" altLang="en-US" sz="2400">
                <a:solidFill>
                  <a:srgbClr val="FF3300"/>
                </a:solidFill>
                <a:effectLst>
                  <a:outerShdw blurRad="38100" dist="38100" dir="2700000" algn="tl">
                    <a:srgbClr val="000000"/>
                  </a:outerShdw>
                </a:effectLst>
              </a:rPr>
              <a:t>必要时用</a:t>
            </a:r>
            <a:r>
              <a:rPr lang="en-US" altLang="zh-CN" sz="2400">
                <a:solidFill>
                  <a:srgbClr val="FF3300"/>
                </a:solidFill>
                <a:effectLst>
                  <a:outerShdw blurRad="38100" dist="38100" dir="2700000" algn="tl">
                    <a:srgbClr val="000000"/>
                  </a:outerShdw>
                </a:effectLst>
              </a:rPr>
              <a:t>{ }</a:t>
            </a:r>
            <a:r>
              <a:rPr lang="zh-CN" altLang="en-US" sz="2400">
                <a:solidFill>
                  <a:srgbClr val="FF3300"/>
                </a:solidFill>
                <a:effectLst>
                  <a:outerShdw blurRad="38100" dist="38100" dir="2700000" algn="tl">
                    <a:srgbClr val="000000"/>
                  </a:outerShdw>
                </a:effectLst>
              </a:rPr>
              <a:t>限定内嵌</a:t>
            </a:r>
            <a:r>
              <a:rPr lang="en-US" altLang="zh-CN" sz="2400">
                <a:solidFill>
                  <a:srgbClr val="FF3300"/>
                </a:solidFill>
                <a:effectLst>
                  <a:outerShdw blurRad="38100" dist="38100" dir="2700000" algn="tl">
                    <a:srgbClr val="000000"/>
                  </a:outerShdw>
                </a:effectLst>
              </a:rPr>
              <a:t>if</a:t>
            </a:r>
            <a:r>
              <a:rPr lang="zh-CN" altLang="en-US" sz="2400">
                <a:solidFill>
                  <a:srgbClr val="FF3300"/>
                </a:solidFill>
                <a:effectLst>
                  <a:outerShdw blurRad="38100" dist="38100" dir="2700000" algn="tl">
                    <a:srgbClr val="000000"/>
                  </a:outerShdw>
                </a:effectLst>
              </a:rPr>
              <a:t>范围</a:t>
            </a:r>
          </a:p>
        </p:txBody>
      </p:sp>
    </p:spTree>
    <p:extLst>
      <p:ext uri="{BB962C8B-B14F-4D97-AF65-F5344CB8AC3E}">
        <p14:creationId xmlns:p14="http://schemas.microsoft.com/office/powerpoint/2010/main" val="135954794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0-#ppt_w/2"/>
                                          </p:val>
                                        </p:tav>
                                        <p:tav tm="100000">
                                          <p:val>
                                            <p:strVal val="#ppt_x"/>
                                          </p:val>
                                        </p:tav>
                                      </p:tavLst>
                                    </p:anim>
                                    <p:anim calcmode="lin" valueType="num">
                                      <p:cBhvr additive="base">
                                        <p:cTn id="1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1+#ppt_w/2"/>
                                          </p:val>
                                        </p:tav>
                                        <p:tav tm="100000">
                                          <p:val>
                                            <p:strVal val="#ppt_x"/>
                                          </p:val>
                                        </p:tav>
                                      </p:tavLst>
                                    </p:anim>
                                    <p:anim calcmode="lin" valueType="num">
                                      <p:cBhvr additive="base">
                                        <p:cTn id="20"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barn(outVertical)">
                                      <p:cBhvr>
                                        <p:cTn id="25"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1+#ppt_w/2"/>
                                          </p:val>
                                        </p:tav>
                                        <p:tav tm="100000">
                                          <p:val>
                                            <p:strVal val="#ppt_x"/>
                                          </p:val>
                                        </p:tav>
                                      </p:tavLst>
                                    </p:anim>
                                    <p:anim calcmode="lin" valueType="num">
                                      <p:cBhvr additive="base">
                                        <p:cTn id="37"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500" fill="hold"/>
                                        <p:tgtEl>
                                          <p:spTgt spid="57"/>
                                        </p:tgtEl>
                                        <p:attrNameLst>
                                          <p:attrName>ppt_x</p:attrName>
                                        </p:attrNameLst>
                                      </p:cBhvr>
                                      <p:tavLst>
                                        <p:tav tm="0">
                                          <p:val>
                                            <p:strVal val="1+#ppt_w/2"/>
                                          </p:val>
                                        </p:tav>
                                        <p:tav tm="100000">
                                          <p:val>
                                            <p:strVal val="#ppt_x"/>
                                          </p:val>
                                        </p:tav>
                                      </p:tavLst>
                                    </p:anim>
                                    <p:anim calcmode="lin" valueType="num">
                                      <p:cBhvr additive="base">
                                        <p:cTn id="4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70"/>
                                        </p:tgtEl>
                                        <p:attrNameLst>
                                          <p:attrName>style.visibility</p:attrName>
                                        </p:attrNameLst>
                                      </p:cBhvr>
                                      <p:to>
                                        <p:strVal val="visible"/>
                                      </p:to>
                                    </p:set>
                                    <p:anim calcmode="lin" valueType="num">
                                      <p:cBhvr>
                                        <p:cTn id="48" dur="1000" fill="hold"/>
                                        <p:tgtEl>
                                          <p:spTgt spid="70"/>
                                        </p:tgtEl>
                                        <p:attrNameLst>
                                          <p:attrName>ppt_w</p:attrName>
                                        </p:attrNameLst>
                                      </p:cBhvr>
                                      <p:tavLst>
                                        <p:tav tm="0">
                                          <p:val>
                                            <p:fltVal val="0"/>
                                          </p:val>
                                        </p:tav>
                                        <p:tav tm="100000">
                                          <p:val>
                                            <p:strVal val="#ppt_w"/>
                                          </p:val>
                                        </p:tav>
                                      </p:tavLst>
                                    </p:anim>
                                    <p:anim calcmode="lin" valueType="num">
                                      <p:cBhvr>
                                        <p:cTn id="49" dur="1000" fill="hold"/>
                                        <p:tgtEl>
                                          <p:spTgt spid="70"/>
                                        </p:tgtEl>
                                        <p:attrNameLst>
                                          <p:attrName>ppt_h</p:attrName>
                                        </p:attrNameLst>
                                      </p:cBhvr>
                                      <p:tavLst>
                                        <p:tav tm="0">
                                          <p:val>
                                            <p:fltVal val="0"/>
                                          </p:val>
                                        </p:tav>
                                        <p:tav tm="100000">
                                          <p:val>
                                            <p:strVal val="#ppt_h"/>
                                          </p:val>
                                        </p:tav>
                                      </p:tavLst>
                                    </p:anim>
                                    <p:anim calcmode="lin" valueType="num">
                                      <p:cBhvr>
                                        <p:cTn id="50" dur="1000" fill="hold"/>
                                        <p:tgtEl>
                                          <p:spTgt spid="70"/>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utoUpdateAnimBg="0"/>
      <p:bldP spid="7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2054634" y="407424"/>
            <a:ext cx="4860925" cy="4873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20000"/>
              </a:spcBef>
              <a:buClr>
                <a:schemeClr val="accent1"/>
              </a:buClr>
            </a:pPr>
            <a:r>
              <a:rPr lang="zh-CN" altLang="en-US" sz="2400" dirty="0">
                <a:solidFill>
                  <a:schemeClr val="tx1"/>
                </a:solidFill>
              </a:rPr>
              <a:t>例：输入两个数并判断其大小关系</a:t>
            </a:r>
          </a:p>
        </p:txBody>
      </p:sp>
      <p:sp>
        <p:nvSpPr>
          <p:cNvPr id="13" name="Text Box 8"/>
          <p:cNvSpPr txBox="1">
            <a:spLocks noChangeArrowheads="1"/>
          </p:cNvSpPr>
          <p:nvPr/>
        </p:nvSpPr>
        <p:spPr bwMode="auto">
          <a:xfrm>
            <a:off x="2114959" y="1211263"/>
            <a:ext cx="4800600" cy="4827587"/>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spcBef>
                <a:spcPct val="0"/>
              </a:spcBef>
              <a:defRPr/>
            </a:pPr>
            <a:r>
              <a:rPr lang="en-US" altLang="zh-CN" sz="2800" dirty="0">
                <a:solidFill>
                  <a:srgbClr val="000000"/>
                </a:solidFill>
                <a:ea typeface="隶书" pitchFamily="49" charset="-122"/>
              </a:rPr>
              <a:t> #include &lt;</a:t>
            </a:r>
            <a:r>
              <a:rPr lang="en-US" altLang="zh-CN" sz="2800" dirty="0" err="1">
                <a:solidFill>
                  <a:srgbClr val="000000"/>
                </a:solidFill>
                <a:ea typeface="隶书" pitchFamily="49" charset="-122"/>
              </a:rPr>
              <a:t>stdio.h</a:t>
            </a:r>
            <a:r>
              <a:rPr lang="en-US" altLang="zh-CN" sz="2800" dirty="0">
                <a:solidFill>
                  <a:srgbClr val="000000"/>
                </a:solidFill>
                <a:ea typeface="隶书" pitchFamily="49" charset="-122"/>
              </a:rPr>
              <a:t>&gt;</a:t>
            </a:r>
          </a:p>
          <a:p>
            <a:pPr>
              <a:spcBef>
                <a:spcPct val="0"/>
              </a:spcBef>
              <a:defRPr/>
            </a:pPr>
            <a:r>
              <a:rPr lang="en-US" altLang="zh-CN" sz="2800" dirty="0">
                <a:solidFill>
                  <a:srgbClr val="000000"/>
                </a:solidFill>
                <a:ea typeface="隶书" pitchFamily="49" charset="-122"/>
              </a:rPr>
              <a:t> void main()</a:t>
            </a:r>
          </a:p>
          <a:p>
            <a:pPr>
              <a:spcBef>
                <a:spcPct val="0"/>
              </a:spcBef>
              <a:defRPr/>
            </a:pPr>
            <a:r>
              <a:rPr lang="en-US" altLang="zh-CN" sz="2800" dirty="0">
                <a:solidFill>
                  <a:srgbClr val="000000"/>
                </a:solidFill>
                <a:ea typeface="隶书" pitchFamily="49" charset="-122"/>
              </a:rPr>
              <a:t> { </a:t>
            </a:r>
            <a:r>
              <a:rPr lang="en-US" altLang="zh-CN" sz="2800" dirty="0" err="1">
                <a:solidFill>
                  <a:srgbClr val="000000"/>
                </a:solidFill>
                <a:ea typeface="隶书" pitchFamily="49" charset="-122"/>
              </a:rPr>
              <a:t>int</a:t>
            </a: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x,y</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("Enter integer </a:t>
            </a:r>
            <a:r>
              <a:rPr lang="en-US" altLang="zh-CN" sz="2800" dirty="0" err="1">
                <a:solidFill>
                  <a:srgbClr val="000000"/>
                </a:solidFill>
                <a:ea typeface="隶书" pitchFamily="49" charset="-122"/>
              </a:rPr>
              <a:t>x,y</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scanf</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d,%d",&amp;x,&amp;y</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if(x!=y)</a:t>
            </a:r>
          </a:p>
          <a:p>
            <a:pPr>
              <a:spcBef>
                <a:spcPct val="0"/>
              </a:spcBef>
              <a:defRPr/>
            </a:pPr>
            <a:r>
              <a:rPr lang="en-US" altLang="zh-CN" sz="2800" dirty="0">
                <a:solidFill>
                  <a:srgbClr val="000000"/>
                </a:solidFill>
                <a:ea typeface="隶书" pitchFamily="49" charset="-122"/>
              </a:rPr>
              <a:t>       if(x&gt;y)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("X&gt;Y\n");</a:t>
            </a:r>
          </a:p>
          <a:p>
            <a:pPr>
              <a:spcBef>
                <a:spcPct val="0"/>
              </a:spcBef>
              <a:defRPr/>
            </a:pPr>
            <a:r>
              <a:rPr lang="en-US" altLang="zh-CN" sz="2800" dirty="0">
                <a:solidFill>
                  <a:srgbClr val="000000"/>
                </a:solidFill>
                <a:ea typeface="隶书" pitchFamily="49" charset="-122"/>
              </a:rPr>
              <a:t>       else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("X&lt;Y\n");</a:t>
            </a:r>
          </a:p>
          <a:p>
            <a:pPr>
              <a:spcBef>
                <a:spcPct val="0"/>
              </a:spcBef>
              <a:defRPr/>
            </a:pPr>
            <a:r>
              <a:rPr lang="en-US" altLang="zh-CN" sz="2800" dirty="0">
                <a:solidFill>
                  <a:srgbClr val="000000"/>
                </a:solidFill>
                <a:ea typeface="隶书" pitchFamily="49" charset="-122"/>
              </a:rPr>
              <a:t>    else</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("X==Y\n");</a:t>
            </a:r>
          </a:p>
          <a:p>
            <a:pPr>
              <a:spcBef>
                <a:spcPct val="0"/>
              </a:spcBef>
              <a:defRPr/>
            </a:pPr>
            <a:r>
              <a:rPr lang="en-US" altLang="zh-CN" sz="2800" dirty="0">
                <a:solidFill>
                  <a:srgbClr val="000000"/>
                </a:solidFill>
                <a:ea typeface="隶书" pitchFamily="49" charset="-122"/>
              </a:rPr>
              <a:t> }</a:t>
            </a:r>
          </a:p>
        </p:txBody>
      </p:sp>
      <p:sp>
        <p:nvSpPr>
          <p:cNvPr id="14" name="Text Box 9"/>
          <p:cNvSpPr txBox="1">
            <a:spLocks noChangeArrowheads="1"/>
          </p:cNvSpPr>
          <p:nvPr/>
        </p:nvSpPr>
        <p:spPr bwMode="auto">
          <a:xfrm>
            <a:off x="7169559" y="2489200"/>
            <a:ext cx="3554413" cy="2320925"/>
          </a:xfrm>
          <a:prstGeom prst="rect">
            <a:avLst/>
          </a:prstGeom>
          <a:solidFill>
            <a:schemeClr val="bg1"/>
          </a:solidFill>
          <a:ln w="38100">
            <a:solidFill>
              <a:srgbClr val="339966"/>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rgbClr val="000000"/>
                </a:solidFill>
                <a:ea typeface="宋体" panose="02010600030101010101" pitchFamily="2" charset="-122"/>
              </a:rPr>
              <a:t>Enter  integer  x,y:12,23</a:t>
            </a:r>
            <a:r>
              <a:rPr lang="en-US" altLang="zh-CN" sz="24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400">
                <a:solidFill>
                  <a:srgbClr val="000000"/>
                </a:solidFill>
                <a:ea typeface="宋体" panose="02010600030101010101" pitchFamily="2" charset="-122"/>
                <a:sym typeface="Symbol" panose="05050102010706020507" pitchFamily="18" charset="2"/>
              </a:rPr>
              <a:t>X&lt;Y</a:t>
            </a:r>
          </a:p>
          <a:p>
            <a:pPr eaLnBrk="1" hangingPunct="1">
              <a:spcBef>
                <a:spcPct val="0"/>
              </a:spcBef>
            </a:pPr>
            <a:r>
              <a:rPr lang="en-US" altLang="zh-CN" sz="2400">
                <a:solidFill>
                  <a:srgbClr val="000000"/>
                </a:solidFill>
                <a:ea typeface="宋体" panose="02010600030101010101" pitchFamily="2" charset="-122"/>
              </a:rPr>
              <a:t>Enter  integer  x,y:12,6</a:t>
            </a:r>
            <a:r>
              <a:rPr lang="en-US" altLang="zh-CN" sz="24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400">
                <a:solidFill>
                  <a:srgbClr val="000000"/>
                </a:solidFill>
                <a:ea typeface="宋体" panose="02010600030101010101" pitchFamily="2" charset="-122"/>
                <a:sym typeface="Symbol" panose="05050102010706020507" pitchFamily="18" charset="2"/>
              </a:rPr>
              <a:t>X&gt;Y</a:t>
            </a:r>
          </a:p>
          <a:p>
            <a:pPr eaLnBrk="1" hangingPunct="1">
              <a:spcBef>
                <a:spcPct val="0"/>
              </a:spcBef>
            </a:pPr>
            <a:r>
              <a:rPr lang="en-US" altLang="zh-CN" sz="2400">
                <a:solidFill>
                  <a:srgbClr val="000000"/>
                </a:solidFill>
                <a:ea typeface="宋体" panose="02010600030101010101" pitchFamily="2" charset="-122"/>
              </a:rPr>
              <a:t>Enter  integer  x,y:12,12</a:t>
            </a:r>
            <a:r>
              <a:rPr lang="en-US" altLang="zh-CN" sz="2400">
                <a:solidFill>
                  <a:srgbClr val="000000"/>
                </a:solidFill>
                <a:ea typeface="宋体" panose="02010600030101010101" pitchFamily="2" charset="-122"/>
                <a:sym typeface="Symbol" panose="05050102010706020507" pitchFamily="18" charset="2"/>
              </a:rPr>
              <a:t></a:t>
            </a:r>
          </a:p>
          <a:p>
            <a:pPr eaLnBrk="1" hangingPunct="1">
              <a:spcBef>
                <a:spcPct val="0"/>
              </a:spcBef>
            </a:pPr>
            <a:r>
              <a:rPr lang="en-US" altLang="zh-CN" sz="2400">
                <a:solidFill>
                  <a:srgbClr val="000000"/>
                </a:solidFill>
                <a:ea typeface="宋体" panose="02010600030101010101" pitchFamily="2" charset="-122"/>
                <a:sym typeface="Symbol" panose="05050102010706020507" pitchFamily="18" charset="2"/>
              </a:rPr>
              <a:t>X==Y</a:t>
            </a:r>
            <a:endParaRPr lang="en-US" altLang="zh-CN" sz="2800">
              <a:solidFill>
                <a:srgbClr val="000000"/>
              </a:solidFill>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56646780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out)">
                                      <p:cBhvr>
                                        <p:cTn id="13" dur="500"/>
                                        <p:tgtEl>
                                          <p:spTgt spid="1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998282" y="400136"/>
            <a:ext cx="893240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en-US" altLang="zh-CN" sz="2800" b="0" dirty="0">
                <a:solidFill>
                  <a:schemeClr val="tx1"/>
                </a:solidFill>
              </a:rPr>
              <a:t>if  ~ else</a:t>
            </a:r>
            <a:r>
              <a:rPr lang="en-US" altLang="zh-CN" sz="2800" dirty="0">
                <a:solidFill>
                  <a:schemeClr val="tx1"/>
                </a:solidFill>
              </a:rPr>
              <a:t> </a:t>
            </a:r>
            <a:r>
              <a:rPr lang="zh-CN" altLang="en-US" sz="2400" dirty="0">
                <a:solidFill>
                  <a:schemeClr val="tx1"/>
                </a:solidFill>
              </a:rPr>
              <a:t>配对原则：</a:t>
            </a:r>
            <a:r>
              <a:rPr lang="zh-CN" altLang="zh-CN" sz="2400" dirty="0">
                <a:solidFill>
                  <a:schemeClr val="tx1"/>
                </a:solidFill>
              </a:rPr>
              <a:t>缺省</a:t>
            </a:r>
            <a:r>
              <a:rPr lang="zh-CN" altLang="zh-CN" sz="2800" b="0" dirty="0">
                <a:solidFill>
                  <a:schemeClr val="tx1"/>
                </a:solidFill>
              </a:rPr>
              <a:t>{ }</a:t>
            </a:r>
            <a:r>
              <a:rPr lang="zh-CN" altLang="zh-CN" sz="2400" dirty="0">
                <a:solidFill>
                  <a:schemeClr val="tx1"/>
                </a:solidFill>
              </a:rPr>
              <a:t>时，</a:t>
            </a:r>
            <a:r>
              <a:rPr lang="en-US" altLang="zh-CN" sz="2400" b="0" dirty="0">
                <a:solidFill>
                  <a:schemeClr val="tx1"/>
                </a:solidFill>
              </a:rPr>
              <a:t>else</a:t>
            </a:r>
            <a:r>
              <a:rPr lang="zh-CN" altLang="zh-CN" sz="2400" dirty="0">
                <a:solidFill>
                  <a:schemeClr val="tx1"/>
                </a:solidFill>
              </a:rPr>
              <a:t>总是和它上面离它最近的未配对的</a:t>
            </a:r>
            <a:r>
              <a:rPr lang="en-US" altLang="zh-CN" sz="2400" dirty="0">
                <a:solidFill>
                  <a:schemeClr val="tx1"/>
                </a:solidFill>
              </a:rPr>
              <a:t>if </a:t>
            </a:r>
            <a:r>
              <a:rPr lang="zh-CN" altLang="zh-CN" sz="2400" dirty="0">
                <a:solidFill>
                  <a:schemeClr val="tx1"/>
                </a:solidFill>
              </a:rPr>
              <a:t>配对。</a:t>
            </a:r>
            <a:endParaRPr lang="zh-CN" altLang="en-US" sz="2400" dirty="0">
              <a:solidFill>
                <a:schemeClr val="tx1"/>
              </a:solidFill>
            </a:endParaRPr>
          </a:p>
        </p:txBody>
      </p:sp>
      <p:grpSp>
        <p:nvGrpSpPr>
          <p:cNvPr id="26" name="Group 21"/>
          <p:cNvGrpSpPr>
            <a:grpSpLocks/>
          </p:cNvGrpSpPr>
          <p:nvPr/>
        </p:nvGrpSpPr>
        <p:grpSpPr bwMode="auto">
          <a:xfrm>
            <a:off x="1910071" y="1962304"/>
            <a:ext cx="3554412" cy="2890838"/>
            <a:chOff x="1991" y="1081"/>
            <a:chExt cx="2239" cy="1821"/>
          </a:xfrm>
        </p:grpSpPr>
        <p:sp>
          <p:nvSpPr>
            <p:cNvPr id="27" name="Rectangle 9"/>
            <p:cNvSpPr>
              <a:spLocks noChangeArrowheads="1"/>
            </p:cNvSpPr>
            <p:nvPr/>
          </p:nvSpPr>
          <p:spPr bwMode="auto">
            <a:xfrm>
              <a:off x="1991" y="1081"/>
              <a:ext cx="2239" cy="1821"/>
            </a:xfrm>
            <a:prstGeom prst="rect">
              <a:avLst/>
            </a:prstGeom>
            <a:solidFill>
              <a:srgbClr val="FFEBFF"/>
            </a:solidFill>
            <a:ln w="38100">
              <a:solidFill>
                <a:schemeClr val="tx1"/>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nvGrpSpPr>
            <p:cNvPr id="28" name="Group 10"/>
            <p:cNvGrpSpPr>
              <a:grpSpLocks/>
            </p:cNvGrpSpPr>
            <p:nvPr/>
          </p:nvGrpSpPr>
          <p:grpSpPr bwMode="auto">
            <a:xfrm>
              <a:off x="2190" y="1151"/>
              <a:ext cx="1990" cy="1688"/>
              <a:chOff x="1728" y="2937"/>
              <a:chExt cx="1143" cy="1394"/>
            </a:xfrm>
          </p:grpSpPr>
          <p:sp>
            <p:nvSpPr>
              <p:cNvPr id="29" name="Text Box 11"/>
              <p:cNvSpPr txBox="1">
                <a:spLocks noChangeArrowheads="1"/>
              </p:cNvSpPr>
              <p:nvPr/>
            </p:nvSpPr>
            <p:spPr bwMode="auto">
              <a:xfrm>
                <a:off x="1916" y="2937"/>
                <a:ext cx="48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a:solidFill>
                      <a:schemeClr val="tx1"/>
                    </a:solidFill>
                    <a:ea typeface="隶书" panose="02010509060101010101" pitchFamily="49" charset="-122"/>
                  </a:rPr>
                  <a:t>if(……)</a:t>
                </a:r>
              </a:p>
            </p:txBody>
          </p:sp>
          <p:sp>
            <p:nvSpPr>
              <p:cNvPr id="30" name="Text Box 12"/>
              <p:cNvSpPr txBox="1">
                <a:spLocks noChangeArrowheads="1"/>
              </p:cNvSpPr>
              <p:nvPr/>
            </p:nvSpPr>
            <p:spPr bwMode="auto">
              <a:xfrm>
                <a:off x="2139" y="3158"/>
                <a:ext cx="4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a:solidFill>
                      <a:schemeClr val="tx1"/>
                    </a:solidFill>
                    <a:ea typeface="隶书" panose="02010509060101010101" pitchFamily="49" charset="-122"/>
                  </a:rPr>
                  <a:t>if(……)</a:t>
                </a:r>
              </a:p>
            </p:txBody>
          </p:sp>
          <p:sp>
            <p:nvSpPr>
              <p:cNvPr id="31" name="Text Box 13"/>
              <p:cNvSpPr txBox="1">
                <a:spLocks noChangeArrowheads="1"/>
              </p:cNvSpPr>
              <p:nvPr/>
            </p:nvSpPr>
            <p:spPr bwMode="auto">
              <a:xfrm>
                <a:off x="2379" y="3398"/>
                <a:ext cx="48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a:solidFill>
                      <a:schemeClr val="tx1"/>
                    </a:solidFill>
                    <a:ea typeface="隶书" panose="02010509060101010101" pitchFamily="49" charset="-122"/>
                  </a:rPr>
                  <a:t>if(……)</a:t>
                </a:r>
              </a:p>
            </p:txBody>
          </p:sp>
          <p:sp>
            <p:nvSpPr>
              <p:cNvPr id="32" name="Text Box 14"/>
              <p:cNvSpPr txBox="1">
                <a:spLocks noChangeArrowheads="1"/>
              </p:cNvSpPr>
              <p:nvPr/>
            </p:nvSpPr>
            <p:spPr bwMode="auto">
              <a:xfrm>
                <a:off x="2380" y="3638"/>
                <a:ext cx="49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a:solidFill>
                      <a:schemeClr val="tx1"/>
                    </a:solidFill>
                    <a:ea typeface="隶书" panose="02010509060101010101" pitchFamily="49" charset="-122"/>
                  </a:rPr>
                  <a:t>else…...</a:t>
                </a:r>
              </a:p>
            </p:txBody>
          </p:sp>
          <p:sp>
            <p:nvSpPr>
              <p:cNvPr id="33" name="Text Box 15"/>
              <p:cNvSpPr txBox="1">
                <a:spLocks noChangeArrowheads="1"/>
              </p:cNvSpPr>
              <p:nvPr/>
            </p:nvSpPr>
            <p:spPr bwMode="auto">
              <a:xfrm>
                <a:off x="2093" y="3782"/>
                <a:ext cx="49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a:solidFill>
                      <a:schemeClr val="tx1"/>
                    </a:solidFill>
                    <a:ea typeface="隶书" panose="02010509060101010101" pitchFamily="49" charset="-122"/>
                  </a:rPr>
                  <a:t>else…...</a:t>
                </a:r>
              </a:p>
            </p:txBody>
          </p:sp>
          <p:sp>
            <p:nvSpPr>
              <p:cNvPr id="34" name="Text Box 16"/>
              <p:cNvSpPr txBox="1">
                <a:spLocks noChangeArrowheads="1"/>
              </p:cNvSpPr>
              <p:nvPr/>
            </p:nvSpPr>
            <p:spPr bwMode="auto">
              <a:xfrm>
                <a:off x="1853" y="4060"/>
                <a:ext cx="4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a:solidFill>
                      <a:schemeClr val="tx1"/>
                    </a:solidFill>
                    <a:ea typeface="隶书" panose="02010509060101010101" pitchFamily="49" charset="-122"/>
                  </a:rPr>
                  <a:t>else…...</a:t>
                </a:r>
              </a:p>
            </p:txBody>
          </p:sp>
          <p:sp>
            <p:nvSpPr>
              <p:cNvPr id="35" name="AutoShape 17"/>
              <p:cNvSpPr>
                <a:spLocks/>
              </p:cNvSpPr>
              <p:nvPr/>
            </p:nvSpPr>
            <p:spPr bwMode="auto">
              <a:xfrm>
                <a:off x="2256" y="3504"/>
                <a:ext cx="48" cy="288"/>
              </a:xfrm>
              <a:prstGeom prst="lef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6" name="AutoShape 18"/>
              <p:cNvSpPr>
                <a:spLocks/>
              </p:cNvSpPr>
              <p:nvPr/>
            </p:nvSpPr>
            <p:spPr bwMode="auto">
              <a:xfrm>
                <a:off x="2016" y="3312"/>
                <a:ext cx="48" cy="624"/>
              </a:xfrm>
              <a:prstGeom prst="lef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7" name="AutoShape 19"/>
              <p:cNvSpPr>
                <a:spLocks/>
              </p:cNvSpPr>
              <p:nvPr/>
            </p:nvSpPr>
            <p:spPr bwMode="auto">
              <a:xfrm>
                <a:off x="1728" y="3120"/>
                <a:ext cx="48" cy="1056"/>
              </a:xfrm>
              <a:prstGeom prst="leftBracket">
                <a:avLst>
                  <a:gd name="adj" fmla="val 18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grpSp>
      <p:sp>
        <p:nvSpPr>
          <p:cNvPr id="38" name="Rectangle 22"/>
          <p:cNvSpPr>
            <a:spLocks noChangeArrowheads="1"/>
          </p:cNvSpPr>
          <p:nvPr/>
        </p:nvSpPr>
        <p:spPr bwMode="auto">
          <a:xfrm>
            <a:off x="6202671" y="1513041"/>
            <a:ext cx="4246563" cy="449263"/>
          </a:xfrm>
          <a:prstGeom prst="rect">
            <a:avLst/>
          </a:prstGeom>
          <a:gradFill rotWithShape="0">
            <a:gsLst>
              <a:gs pos="0">
                <a:srgbClr val="FFCCFF"/>
              </a:gs>
              <a:gs pos="100000">
                <a:srgbClr val="FFE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20000"/>
              </a:spcBef>
              <a:buClr>
                <a:schemeClr val="accent1"/>
              </a:buClr>
            </a:pPr>
            <a:r>
              <a:rPr lang="zh-CN" altLang="en-US" sz="2400" dirty="0">
                <a:solidFill>
                  <a:schemeClr val="tx1"/>
                </a:solidFill>
              </a:rPr>
              <a:t>例   考虑下面程序的输出结果</a:t>
            </a:r>
          </a:p>
        </p:txBody>
      </p:sp>
      <p:sp>
        <p:nvSpPr>
          <p:cNvPr id="39" name="Text Box 23"/>
          <p:cNvSpPr txBox="1">
            <a:spLocks noChangeArrowheads="1"/>
          </p:cNvSpPr>
          <p:nvPr/>
        </p:nvSpPr>
        <p:spPr bwMode="auto">
          <a:xfrm>
            <a:off x="6737658" y="2263577"/>
            <a:ext cx="3656013" cy="4356100"/>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lnSpc>
                <a:spcPct val="90000"/>
              </a:lnSpc>
              <a:spcBef>
                <a:spcPct val="0"/>
              </a:spcBef>
              <a:defRPr/>
            </a:pPr>
            <a:r>
              <a:rPr lang="en-US" altLang="zh-CN" sz="2800" dirty="0">
                <a:solidFill>
                  <a:srgbClr val="000000"/>
                </a:solidFill>
                <a:ea typeface="隶书" pitchFamily="49" charset="-122"/>
              </a:rPr>
              <a:t> main()</a:t>
            </a:r>
          </a:p>
          <a:p>
            <a:pPr>
              <a:lnSpc>
                <a:spcPct val="90000"/>
              </a:lnSpc>
              <a:spcBef>
                <a:spcPct val="0"/>
              </a:spcBef>
              <a:defRPr/>
            </a:pPr>
            <a:r>
              <a:rPr lang="en-US" altLang="zh-CN" sz="2800" dirty="0">
                <a:solidFill>
                  <a:srgbClr val="000000"/>
                </a:solidFill>
                <a:ea typeface="隶书" pitchFamily="49" charset="-122"/>
              </a:rPr>
              <a:t> { </a:t>
            </a:r>
            <a:r>
              <a:rPr lang="en-US" altLang="zh-CN" sz="2800" dirty="0" err="1">
                <a:solidFill>
                  <a:srgbClr val="000000"/>
                </a:solidFill>
                <a:ea typeface="隶书" pitchFamily="49" charset="-122"/>
              </a:rPr>
              <a:t>int</a:t>
            </a:r>
            <a:r>
              <a:rPr lang="en-US" altLang="zh-CN" sz="2800" dirty="0">
                <a:solidFill>
                  <a:srgbClr val="000000"/>
                </a:solidFill>
                <a:ea typeface="隶书" pitchFamily="49" charset="-122"/>
              </a:rPr>
              <a:t> x=100,a=10,b=20;</a:t>
            </a:r>
          </a:p>
          <a:p>
            <a:pPr>
              <a:lnSpc>
                <a:spcPct val="90000"/>
              </a:lnSpc>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int</a:t>
            </a:r>
            <a:r>
              <a:rPr lang="en-US" altLang="zh-CN" sz="2800" dirty="0">
                <a:solidFill>
                  <a:srgbClr val="000000"/>
                </a:solidFill>
                <a:ea typeface="隶书" pitchFamily="49" charset="-122"/>
              </a:rPr>
              <a:t> v1=5,v2=0;</a:t>
            </a:r>
          </a:p>
          <a:p>
            <a:pPr>
              <a:lnSpc>
                <a:spcPct val="90000"/>
              </a:lnSpc>
              <a:spcBef>
                <a:spcPct val="0"/>
              </a:spcBef>
              <a:defRPr/>
            </a:pPr>
            <a:r>
              <a:rPr lang="en-US" altLang="zh-CN" sz="2800" dirty="0">
                <a:solidFill>
                  <a:srgbClr val="000000"/>
                </a:solidFill>
                <a:ea typeface="隶书" pitchFamily="49" charset="-122"/>
              </a:rPr>
              <a:t>    if(a&lt;b)</a:t>
            </a:r>
          </a:p>
          <a:p>
            <a:pPr>
              <a:lnSpc>
                <a:spcPct val="90000"/>
              </a:lnSpc>
              <a:spcBef>
                <a:spcPct val="0"/>
              </a:spcBef>
              <a:defRPr/>
            </a:pPr>
            <a:r>
              <a:rPr lang="en-US" altLang="zh-CN" sz="2800" dirty="0">
                <a:solidFill>
                  <a:srgbClr val="000000"/>
                </a:solidFill>
                <a:ea typeface="隶书" pitchFamily="49" charset="-122"/>
              </a:rPr>
              <a:t>        if(b!=15)</a:t>
            </a:r>
          </a:p>
          <a:p>
            <a:pPr>
              <a:lnSpc>
                <a:spcPct val="90000"/>
              </a:lnSpc>
              <a:spcBef>
                <a:spcPct val="0"/>
              </a:spcBef>
              <a:defRPr/>
            </a:pPr>
            <a:r>
              <a:rPr lang="en-US" altLang="zh-CN" sz="2800" dirty="0">
                <a:solidFill>
                  <a:srgbClr val="000000"/>
                </a:solidFill>
                <a:ea typeface="隶书" pitchFamily="49" charset="-122"/>
              </a:rPr>
              <a:t>             if(!v1)  x=1;</a:t>
            </a:r>
          </a:p>
          <a:p>
            <a:pPr>
              <a:lnSpc>
                <a:spcPct val="90000"/>
              </a:lnSpc>
              <a:spcBef>
                <a:spcPct val="0"/>
              </a:spcBef>
              <a:defRPr/>
            </a:pPr>
            <a:r>
              <a:rPr lang="en-US" altLang="zh-CN" sz="2800" dirty="0">
                <a:solidFill>
                  <a:srgbClr val="000000"/>
                </a:solidFill>
                <a:ea typeface="隶书" pitchFamily="49" charset="-122"/>
              </a:rPr>
              <a:t>             else</a:t>
            </a:r>
          </a:p>
          <a:p>
            <a:pPr>
              <a:lnSpc>
                <a:spcPct val="90000"/>
              </a:lnSpc>
              <a:spcBef>
                <a:spcPct val="0"/>
              </a:spcBef>
              <a:defRPr/>
            </a:pPr>
            <a:r>
              <a:rPr lang="en-US" altLang="zh-CN" sz="2800" dirty="0">
                <a:solidFill>
                  <a:srgbClr val="000000"/>
                </a:solidFill>
                <a:ea typeface="隶书" pitchFamily="49" charset="-122"/>
              </a:rPr>
              <a:t>                if(v2)  x=10;</a:t>
            </a:r>
          </a:p>
          <a:p>
            <a:pPr>
              <a:lnSpc>
                <a:spcPct val="90000"/>
              </a:lnSpc>
              <a:spcBef>
                <a:spcPct val="0"/>
              </a:spcBef>
              <a:defRPr/>
            </a:pPr>
            <a:r>
              <a:rPr lang="en-US" altLang="zh-CN" sz="2800" dirty="0">
                <a:solidFill>
                  <a:srgbClr val="000000"/>
                </a:solidFill>
                <a:ea typeface="隶书" pitchFamily="49" charset="-122"/>
              </a:rPr>
              <a:t>    x= -1;</a:t>
            </a:r>
          </a:p>
          <a:p>
            <a:pPr>
              <a:lnSpc>
                <a:spcPct val="90000"/>
              </a:lnSpc>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d”,x</a:t>
            </a:r>
            <a:r>
              <a:rPr lang="en-US" altLang="zh-CN" sz="2800" dirty="0">
                <a:solidFill>
                  <a:srgbClr val="000000"/>
                </a:solidFill>
                <a:ea typeface="隶书" pitchFamily="49" charset="-122"/>
              </a:rPr>
              <a:t>);</a:t>
            </a:r>
          </a:p>
          <a:p>
            <a:pPr>
              <a:lnSpc>
                <a:spcPct val="90000"/>
              </a:lnSpc>
              <a:spcBef>
                <a:spcPct val="0"/>
              </a:spcBef>
              <a:defRPr/>
            </a:pPr>
            <a:r>
              <a:rPr lang="en-US" altLang="zh-CN" sz="2800" dirty="0">
                <a:solidFill>
                  <a:srgbClr val="000000"/>
                </a:solidFill>
                <a:ea typeface="隶书" pitchFamily="49" charset="-122"/>
              </a:rPr>
              <a:t> }</a:t>
            </a:r>
          </a:p>
        </p:txBody>
      </p:sp>
      <p:sp>
        <p:nvSpPr>
          <p:cNvPr id="40" name="Text Box 24"/>
          <p:cNvSpPr txBox="1">
            <a:spLocks noChangeArrowheads="1"/>
          </p:cNvSpPr>
          <p:nvPr/>
        </p:nvSpPr>
        <p:spPr bwMode="auto">
          <a:xfrm>
            <a:off x="4726296" y="5196041"/>
            <a:ext cx="1476375" cy="495300"/>
          </a:xfrm>
          <a:prstGeom prst="rect">
            <a:avLst/>
          </a:prstGeom>
          <a:solidFill>
            <a:schemeClr val="bg1"/>
          </a:solidFill>
          <a:ln w="38100">
            <a:solidFill>
              <a:srgbClr val="000000"/>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a:solidFill>
                  <a:schemeClr val="tx1"/>
                </a:solidFill>
                <a:ea typeface="宋体" panose="02010600030101010101" pitchFamily="2" charset="-122"/>
              </a:rPr>
              <a:t>结果：</a:t>
            </a:r>
            <a:r>
              <a:rPr lang="en-US" altLang="zh-CN" sz="2400">
                <a:solidFill>
                  <a:schemeClr val="tx1"/>
                </a:solidFill>
                <a:ea typeface="宋体" panose="02010600030101010101" pitchFamily="2" charset="-122"/>
              </a:rPr>
              <a:t>-1 </a:t>
            </a:r>
          </a:p>
        </p:txBody>
      </p:sp>
    </p:spTree>
    <p:extLst>
      <p:ext uri="{BB962C8B-B14F-4D97-AF65-F5344CB8AC3E}">
        <p14:creationId xmlns:p14="http://schemas.microsoft.com/office/powerpoint/2010/main" val="12279364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ox(out)">
                                      <p:cBhvr>
                                        <p:cTn id="17" dur="500"/>
                                        <p:tgtEl>
                                          <p:spTgt spid="4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353" y="269056"/>
            <a:ext cx="4094162" cy="54864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8"/>
          <p:cNvSpPr txBox="1">
            <a:spLocks noChangeArrowheads="1"/>
          </p:cNvSpPr>
          <p:nvPr/>
        </p:nvSpPr>
        <p:spPr bwMode="auto">
          <a:xfrm>
            <a:off x="348639" y="2539898"/>
            <a:ext cx="4876800" cy="3587750"/>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lnSpc>
                <a:spcPct val="90000"/>
              </a:lnSpc>
              <a:spcBef>
                <a:spcPct val="0"/>
              </a:spcBef>
              <a:defRPr/>
            </a:pPr>
            <a:r>
              <a:rPr lang="en-US" altLang="zh-CN" sz="2800">
                <a:solidFill>
                  <a:srgbClr val="000000"/>
                </a:solidFill>
                <a:ea typeface="隶书" pitchFamily="49" charset="-122"/>
              </a:rPr>
              <a:t> </a:t>
            </a:r>
            <a:r>
              <a:rPr lang="zh-CN" altLang="en-US" sz="2800">
                <a:solidFill>
                  <a:srgbClr val="000000"/>
                </a:solidFill>
                <a:latin typeface="宋体" pitchFamily="2" charset="-122"/>
                <a:ea typeface="宋体" pitchFamily="2" charset="-122"/>
              </a:rPr>
              <a:t>程序</a:t>
            </a:r>
            <a:r>
              <a:rPr lang="en-US" altLang="zh-CN" sz="2800">
                <a:solidFill>
                  <a:srgbClr val="000000"/>
                </a:solidFill>
                <a:latin typeface="宋体" pitchFamily="2" charset="-122"/>
                <a:ea typeface="宋体" pitchFamily="2" charset="-122"/>
              </a:rPr>
              <a:t>1</a:t>
            </a:r>
            <a:r>
              <a:rPr lang="zh-CN" altLang="en-US" sz="2800">
                <a:solidFill>
                  <a:srgbClr val="000000"/>
                </a:solidFill>
                <a:latin typeface="宋体" pitchFamily="2" charset="-122"/>
                <a:ea typeface="宋体" pitchFamily="2" charset="-122"/>
              </a:rPr>
              <a:t>：</a:t>
            </a:r>
          </a:p>
          <a:p>
            <a:pPr>
              <a:lnSpc>
                <a:spcPct val="90000"/>
              </a:lnSpc>
              <a:spcBef>
                <a:spcPct val="0"/>
              </a:spcBef>
              <a:defRPr/>
            </a:pPr>
            <a:r>
              <a:rPr lang="zh-CN" altLang="en-US" sz="2800">
                <a:solidFill>
                  <a:srgbClr val="000000"/>
                </a:solidFill>
                <a:ea typeface="隶书" pitchFamily="49" charset="-122"/>
              </a:rPr>
              <a:t> </a:t>
            </a:r>
            <a:r>
              <a:rPr lang="en-US" altLang="zh-CN" sz="2800">
                <a:solidFill>
                  <a:srgbClr val="000000"/>
                </a:solidFill>
                <a:ea typeface="隶书" pitchFamily="49" charset="-122"/>
              </a:rPr>
              <a:t>main( )</a:t>
            </a:r>
          </a:p>
          <a:p>
            <a:pPr>
              <a:lnSpc>
                <a:spcPct val="90000"/>
              </a:lnSpc>
              <a:spcBef>
                <a:spcPct val="0"/>
              </a:spcBef>
              <a:defRPr/>
            </a:pPr>
            <a:r>
              <a:rPr lang="en-US" altLang="zh-CN" sz="2800">
                <a:solidFill>
                  <a:srgbClr val="000000"/>
                </a:solidFill>
                <a:ea typeface="隶书" pitchFamily="49" charset="-122"/>
              </a:rPr>
              <a:t> { int x,y;</a:t>
            </a:r>
          </a:p>
          <a:p>
            <a:pPr>
              <a:lnSpc>
                <a:spcPct val="90000"/>
              </a:lnSpc>
              <a:spcBef>
                <a:spcPct val="0"/>
              </a:spcBef>
              <a:defRPr/>
            </a:pPr>
            <a:r>
              <a:rPr lang="en-US" altLang="zh-CN" sz="2800">
                <a:solidFill>
                  <a:srgbClr val="000000"/>
                </a:solidFill>
                <a:ea typeface="隶书" pitchFamily="49" charset="-122"/>
              </a:rPr>
              <a:t>    scanf(“%d”,&amp;x);</a:t>
            </a:r>
          </a:p>
          <a:p>
            <a:pPr>
              <a:lnSpc>
                <a:spcPct val="90000"/>
              </a:lnSpc>
              <a:spcBef>
                <a:spcPct val="0"/>
              </a:spcBef>
              <a:defRPr/>
            </a:pPr>
            <a:r>
              <a:rPr lang="en-US" altLang="zh-CN" sz="2800">
                <a:solidFill>
                  <a:srgbClr val="000000"/>
                </a:solidFill>
                <a:ea typeface="隶书" pitchFamily="49" charset="-122"/>
              </a:rPr>
              <a:t>    if(x&lt;0) y= -1;</a:t>
            </a:r>
          </a:p>
          <a:p>
            <a:pPr>
              <a:lnSpc>
                <a:spcPct val="90000"/>
              </a:lnSpc>
              <a:spcBef>
                <a:spcPct val="0"/>
              </a:spcBef>
              <a:defRPr/>
            </a:pPr>
            <a:r>
              <a:rPr lang="en-US" altLang="zh-CN" sz="2800">
                <a:solidFill>
                  <a:srgbClr val="000000"/>
                </a:solidFill>
                <a:ea typeface="隶书" pitchFamily="49" charset="-122"/>
              </a:rPr>
              <a:t>    else if(x= =0) y=0;</a:t>
            </a:r>
          </a:p>
          <a:p>
            <a:pPr>
              <a:lnSpc>
                <a:spcPct val="90000"/>
              </a:lnSpc>
              <a:spcBef>
                <a:spcPct val="0"/>
              </a:spcBef>
              <a:defRPr/>
            </a:pPr>
            <a:r>
              <a:rPr lang="en-US" altLang="zh-CN" sz="2800">
                <a:solidFill>
                  <a:srgbClr val="000000"/>
                </a:solidFill>
                <a:ea typeface="隶书" pitchFamily="49" charset="-122"/>
              </a:rPr>
              <a:t>           else y=1;</a:t>
            </a:r>
          </a:p>
          <a:p>
            <a:pPr>
              <a:lnSpc>
                <a:spcPct val="90000"/>
              </a:lnSpc>
              <a:spcBef>
                <a:spcPct val="0"/>
              </a:spcBef>
              <a:defRPr/>
            </a:pPr>
            <a:r>
              <a:rPr lang="en-US" altLang="zh-CN" sz="2800">
                <a:solidFill>
                  <a:srgbClr val="000000"/>
                </a:solidFill>
                <a:ea typeface="隶书" pitchFamily="49" charset="-122"/>
              </a:rPr>
              <a:t>    printf(“x=%d,y=%d\n”,x,y);</a:t>
            </a:r>
          </a:p>
          <a:p>
            <a:pPr>
              <a:lnSpc>
                <a:spcPct val="90000"/>
              </a:lnSpc>
              <a:spcBef>
                <a:spcPct val="0"/>
              </a:spcBef>
              <a:defRPr/>
            </a:pPr>
            <a:r>
              <a:rPr lang="en-US" altLang="zh-CN" sz="2800">
                <a:solidFill>
                  <a:srgbClr val="000000"/>
                </a:solidFill>
                <a:ea typeface="隶书" pitchFamily="49" charset="-122"/>
              </a:rPr>
              <a:t> }</a:t>
            </a:r>
          </a:p>
        </p:txBody>
      </p:sp>
      <p:sp>
        <p:nvSpPr>
          <p:cNvPr id="19" name="Text Box 9"/>
          <p:cNvSpPr txBox="1">
            <a:spLocks noChangeArrowheads="1"/>
          </p:cNvSpPr>
          <p:nvPr/>
        </p:nvSpPr>
        <p:spPr bwMode="auto">
          <a:xfrm>
            <a:off x="348639" y="2497036"/>
            <a:ext cx="4876800" cy="3971925"/>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lnSpc>
                <a:spcPct val="90000"/>
              </a:lnSpc>
              <a:spcBef>
                <a:spcPct val="0"/>
              </a:spcBef>
              <a:defRPr/>
            </a:pPr>
            <a:r>
              <a:rPr lang="en-US" altLang="zh-CN" sz="2800">
                <a:solidFill>
                  <a:srgbClr val="000000"/>
                </a:solidFill>
                <a:ea typeface="隶书" pitchFamily="49" charset="-122"/>
              </a:rPr>
              <a:t> </a:t>
            </a:r>
            <a:r>
              <a:rPr lang="zh-CN" altLang="en-US" sz="2800">
                <a:solidFill>
                  <a:srgbClr val="000000"/>
                </a:solidFill>
                <a:latin typeface="宋体" pitchFamily="2" charset="-122"/>
                <a:ea typeface="宋体" pitchFamily="2" charset="-122"/>
              </a:rPr>
              <a:t>程序</a:t>
            </a:r>
            <a:r>
              <a:rPr lang="en-US" altLang="zh-CN" sz="2800">
                <a:solidFill>
                  <a:srgbClr val="000000"/>
                </a:solidFill>
                <a:latin typeface="宋体" pitchFamily="2" charset="-122"/>
                <a:ea typeface="宋体" pitchFamily="2" charset="-122"/>
              </a:rPr>
              <a:t>2</a:t>
            </a:r>
            <a:r>
              <a:rPr lang="zh-CN" altLang="en-US" sz="2800">
                <a:solidFill>
                  <a:srgbClr val="000000"/>
                </a:solidFill>
                <a:latin typeface="宋体" pitchFamily="2" charset="-122"/>
                <a:ea typeface="宋体" pitchFamily="2" charset="-122"/>
              </a:rPr>
              <a:t>：</a:t>
            </a:r>
          </a:p>
          <a:p>
            <a:pPr>
              <a:lnSpc>
                <a:spcPct val="90000"/>
              </a:lnSpc>
              <a:spcBef>
                <a:spcPct val="0"/>
              </a:spcBef>
              <a:defRPr/>
            </a:pPr>
            <a:r>
              <a:rPr lang="zh-CN" altLang="en-US" sz="2800">
                <a:solidFill>
                  <a:srgbClr val="000000"/>
                </a:solidFill>
                <a:ea typeface="隶书" pitchFamily="49" charset="-122"/>
              </a:rPr>
              <a:t> </a:t>
            </a:r>
            <a:r>
              <a:rPr lang="en-US" altLang="zh-CN" sz="2800">
                <a:solidFill>
                  <a:srgbClr val="000000"/>
                </a:solidFill>
                <a:ea typeface="隶书" pitchFamily="49" charset="-122"/>
              </a:rPr>
              <a:t>main( )</a:t>
            </a:r>
          </a:p>
          <a:p>
            <a:pPr>
              <a:lnSpc>
                <a:spcPct val="90000"/>
              </a:lnSpc>
              <a:spcBef>
                <a:spcPct val="0"/>
              </a:spcBef>
              <a:defRPr/>
            </a:pPr>
            <a:r>
              <a:rPr lang="en-US" altLang="zh-CN" sz="2800">
                <a:solidFill>
                  <a:srgbClr val="000000"/>
                </a:solidFill>
                <a:ea typeface="隶书" pitchFamily="49" charset="-122"/>
              </a:rPr>
              <a:t> { int x,y;</a:t>
            </a:r>
          </a:p>
          <a:p>
            <a:pPr>
              <a:lnSpc>
                <a:spcPct val="90000"/>
              </a:lnSpc>
              <a:spcBef>
                <a:spcPct val="0"/>
              </a:spcBef>
              <a:defRPr/>
            </a:pPr>
            <a:r>
              <a:rPr lang="en-US" altLang="zh-CN" sz="2800">
                <a:solidFill>
                  <a:srgbClr val="000000"/>
                </a:solidFill>
                <a:ea typeface="隶书" pitchFamily="49" charset="-122"/>
              </a:rPr>
              <a:t>    scanf(“%d”,&amp;x);</a:t>
            </a:r>
          </a:p>
          <a:p>
            <a:pPr>
              <a:lnSpc>
                <a:spcPct val="90000"/>
              </a:lnSpc>
              <a:spcBef>
                <a:spcPct val="0"/>
              </a:spcBef>
              <a:defRPr/>
            </a:pPr>
            <a:r>
              <a:rPr lang="en-US" altLang="zh-CN" sz="2800">
                <a:solidFill>
                  <a:srgbClr val="000000"/>
                </a:solidFill>
                <a:ea typeface="隶书" pitchFamily="49" charset="-122"/>
              </a:rPr>
              <a:t>    if(x&gt;=0);</a:t>
            </a:r>
          </a:p>
          <a:p>
            <a:pPr>
              <a:lnSpc>
                <a:spcPct val="90000"/>
              </a:lnSpc>
              <a:spcBef>
                <a:spcPct val="0"/>
              </a:spcBef>
              <a:defRPr/>
            </a:pPr>
            <a:r>
              <a:rPr lang="en-US" altLang="zh-CN" sz="2800">
                <a:solidFill>
                  <a:srgbClr val="000000"/>
                </a:solidFill>
                <a:ea typeface="隶书" pitchFamily="49" charset="-122"/>
              </a:rPr>
              <a:t>        if(x&gt;0) y=1;</a:t>
            </a:r>
          </a:p>
          <a:p>
            <a:pPr>
              <a:lnSpc>
                <a:spcPct val="90000"/>
              </a:lnSpc>
              <a:spcBef>
                <a:spcPct val="0"/>
              </a:spcBef>
              <a:defRPr/>
            </a:pPr>
            <a:r>
              <a:rPr lang="en-US" altLang="zh-CN" sz="2800">
                <a:solidFill>
                  <a:srgbClr val="000000"/>
                </a:solidFill>
                <a:ea typeface="隶书" pitchFamily="49" charset="-122"/>
              </a:rPr>
              <a:t>        else y=0;</a:t>
            </a:r>
          </a:p>
          <a:p>
            <a:pPr>
              <a:lnSpc>
                <a:spcPct val="90000"/>
              </a:lnSpc>
              <a:spcBef>
                <a:spcPct val="0"/>
              </a:spcBef>
              <a:defRPr/>
            </a:pPr>
            <a:r>
              <a:rPr lang="en-US" altLang="zh-CN" sz="2800">
                <a:solidFill>
                  <a:srgbClr val="000000"/>
                </a:solidFill>
                <a:ea typeface="隶书" pitchFamily="49" charset="-122"/>
              </a:rPr>
              <a:t>    else y= -1</a:t>
            </a:r>
          </a:p>
          <a:p>
            <a:pPr>
              <a:lnSpc>
                <a:spcPct val="90000"/>
              </a:lnSpc>
              <a:spcBef>
                <a:spcPct val="0"/>
              </a:spcBef>
              <a:defRPr/>
            </a:pPr>
            <a:r>
              <a:rPr lang="en-US" altLang="zh-CN" sz="2800">
                <a:solidFill>
                  <a:srgbClr val="000000"/>
                </a:solidFill>
                <a:ea typeface="隶书" pitchFamily="49" charset="-122"/>
              </a:rPr>
              <a:t>    printf(“x=%d,y=%d\n”,x,y);</a:t>
            </a:r>
          </a:p>
          <a:p>
            <a:pPr>
              <a:lnSpc>
                <a:spcPct val="90000"/>
              </a:lnSpc>
              <a:spcBef>
                <a:spcPct val="0"/>
              </a:spcBef>
              <a:defRPr/>
            </a:pPr>
            <a:r>
              <a:rPr lang="en-US" altLang="zh-CN" sz="2800">
                <a:solidFill>
                  <a:srgbClr val="000000"/>
                </a:solidFill>
                <a:ea typeface="隶书" pitchFamily="49" charset="-122"/>
              </a:rPr>
              <a:t> }</a:t>
            </a:r>
          </a:p>
        </p:txBody>
      </p:sp>
      <p:sp>
        <p:nvSpPr>
          <p:cNvPr id="20" name="Text Box 10"/>
          <p:cNvSpPr txBox="1">
            <a:spLocks noChangeArrowheads="1"/>
          </p:cNvSpPr>
          <p:nvPr/>
        </p:nvSpPr>
        <p:spPr bwMode="auto">
          <a:xfrm>
            <a:off x="348639" y="2484336"/>
            <a:ext cx="4878388" cy="3971925"/>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lnSpc>
                <a:spcPct val="90000"/>
              </a:lnSpc>
              <a:spcBef>
                <a:spcPct val="0"/>
              </a:spcBef>
              <a:defRPr/>
            </a:pPr>
            <a:r>
              <a:rPr lang="en-US" altLang="zh-CN" sz="2800">
                <a:solidFill>
                  <a:srgbClr val="000000"/>
                </a:solidFill>
                <a:ea typeface="隶书" pitchFamily="49" charset="-122"/>
              </a:rPr>
              <a:t> </a:t>
            </a:r>
            <a:r>
              <a:rPr lang="zh-CN" altLang="en-US" sz="2800">
                <a:solidFill>
                  <a:srgbClr val="000000"/>
                </a:solidFill>
                <a:latin typeface="宋体" pitchFamily="2" charset="-122"/>
                <a:ea typeface="宋体" pitchFamily="2" charset="-122"/>
              </a:rPr>
              <a:t>程序</a:t>
            </a:r>
            <a:r>
              <a:rPr lang="en-US" altLang="zh-CN" sz="2800">
                <a:solidFill>
                  <a:srgbClr val="000000"/>
                </a:solidFill>
                <a:latin typeface="宋体" pitchFamily="2" charset="-122"/>
                <a:ea typeface="宋体" pitchFamily="2" charset="-122"/>
              </a:rPr>
              <a:t>3</a:t>
            </a:r>
            <a:r>
              <a:rPr lang="zh-CN" altLang="en-US" sz="2800">
                <a:solidFill>
                  <a:srgbClr val="000000"/>
                </a:solidFill>
                <a:latin typeface="宋体" pitchFamily="2" charset="-122"/>
                <a:ea typeface="宋体" pitchFamily="2" charset="-122"/>
              </a:rPr>
              <a:t>：</a:t>
            </a:r>
          </a:p>
          <a:p>
            <a:pPr>
              <a:lnSpc>
                <a:spcPct val="90000"/>
              </a:lnSpc>
              <a:spcBef>
                <a:spcPct val="0"/>
              </a:spcBef>
              <a:defRPr/>
            </a:pPr>
            <a:r>
              <a:rPr lang="zh-CN" altLang="en-US" sz="2800">
                <a:solidFill>
                  <a:srgbClr val="000000"/>
                </a:solidFill>
                <a:ea typeface="隶书" pitchFamily="49" charset="-122"/>
              </a:rPr>
              <a:t> </a:t>
            </a:r>
            <a:r>
              <a:rPr lang="en-US" altLang="zh-CN" sz="2800">
                <a:solidFill>
                  <a:srgbClr val="000000"/>
                </a:solidFill>
                <a:ea typeface="隶书" pitchFamily="49" charset="-122"/>
              </a:rPr>
              <a:t>main( )</a:t>
            </a:r>
          </a:p>
          <a:p>
            <a:pPr>
              <a:lnSpc>
                <a:spcPct val="90000"/>
              </a:lnSpc>
              <a:spcBef>
                <a:spcPct val="0"/>
              </a:spcBef>
              <a:defRPr/>
            </a:pPr>
            <a:r>
              <a:rPr lang="en-US" altLang="zh-CN" sz="2800">
                <a:solidFill>
                  <a:srgbClr val="000000"/>
                </a:solidFill>
                <a:ea typeface="隶书" pitchFamily="49" charset="-122"/>
              </a:rPr>
              <a:t> { int x,y;</a:t>
            </a:r>
          </a:p>
          <a:p>
            <a:pPr>
              <a:lnSpc>
                <a:spcPct val="90000"/>
              </a:lnSpc>
              <a:spcBef>
                <a:spcPct val="0"/>
              </a:spcBef>
              <a:defRPr/>
            </a:pPr>
            <a:r>
              <a:rPr lang="en-US" altLang="zh-CN" sz="2800">
                <a:solidFill>
                  <a:srgbClr val="000000"/>
                </a:solidFill>
                <a:ea typeface="隶书" pitchFamily="49" charset="-122"/>
              </a:rPr>
              <a:t>    scanf(“%d”,&amp;x);</a:t>
            </a:r>
          </a:p>
          <a:p>
            <a:pPr>
              <a:lnSpc>
                <a:spcPct val="90000"/>
              </a:lnSpc>
              <a:spcBef>
                <a:spcPct val="0"/>
              </a:spcBef>
              <a:defRPr/>
            </a:pPr>
            <a:r>
              <a:rPr lang="en-US" altLang="zh-CN" sz="2800">
                <a:solidFill>
                  <a:srgbClr val="000000"/>
                </a:solidFill>
                <a:ea typeface="隶书" pitchFamily="49" charset="-122"/>
              </a:rPr>
              <a:t>    y= -1;               </a:t>
            </a:r>
            <a:endParaRPr lang="en-US" altLang="zh-CN" sz="2800">
              <a:solidFill>
                <a:srgbClr val="FF3300"/>
              </a:solidFill>
              <a:ea typeface="隶书" pitchFamily="49" charset="-122"/>
            </a:endParaRPr>
          </a:p>
          <a:p>
            <a:pPr>
              <a:lnSpc>
                <a:spcPct val="90000"/>
              </a:lnSpc>
              <a:spcBef>
                <a:spcPct val="0"/>
              </a:spcBef>
              <a:defRPr/>
            </a:pPr>
            <a:r>
              <a:rPr lang="en-US" altLang="zh-CN" sz="2800">
                <a:solidFill>
                  <a:srgbClr val="000000"/>
                </a:solidFill>
                <a:ea typeface="隶书" pitchFamily="49" charset="-122"/>
              </a:rPr>
              <a:t>    if(x!=0)</a:t>
            </a:r>
            <a:endParaRPr lang="en-US" altLang="zh-CN" sz="2800">
              <a:solidFill>
                <a:srgbClr val="FF3300"/>
              </a:solidFill>
              <a:ea typeface="隶书" pitchFamily="49" charset="-122"/>
            </a:endParaRPr>
          </a:p>
          <a:p>
            <a:pPr>
              <a:lnSpc>
                <a:spcPct val="90000"/>
              </a:lnSpc>
              <a:spcBef>
                <a:spcPct val="0"/>
              </a:spcBef>
              <a:defRPr/>
            </a:pPr>
            <a:r>
              <a:rPr lang="en-US" altLang="zh-CN" sz="2800">
                <a:solidFill>
                  <a:srgbClr val="000000"/>
                </a:solidFill>
                <a:ea typeface="隶书" pitchFamily="49" charset="-122"/>
              </a:rPr>
              <a:t>       if(x&gt;0) y=1;</a:t>
            </a:r>
          </a:p>
          <a:p>
            <a:pPr>
              <a:lnSpc>
                <a:spcPct val="90000"/>
              </a:lnSpc>
              <a:spcBef>
                <a:spcPct val="0"/>
              </a:spcBef>
              <a:defRPr/>
            </a:pPr>
            <a:r>
              <a:rPr lang="en-US" altLang="zh-CN" sz="2800">
                <a:solidFill>
                  <a:srgbClr val="000000"/>
                </a:solidFill>
                <a:ea typeface="隶书" pitchFamily="49" charset="-122"/>
              </a:rPr>
              <a:t>       else y=0;</a:t>
            </a:r>
          </a:p>
          <a:p>
            <a:pPr>
              <a:lnSpc>
                <a:spcPct val="90000"/>
              </a:lnSpc>
              <a:spcBef>
                <a:spcPct val="0"/>
              </a:spcBef>
              <a:defRPr/>
            </a:pPr>
            <a:r>
              <a:rPr lang="en-US" altLang="zh-CN" sz="2800">
                <a:solidFill>
                  <a:srgbClr val="000000"/>
                </a:solidFill>
                <a:ea typeface="隶书" pitchFamily="49" charset="-122"/>
              </a:rPr>
              <a:t>    printf(“x=%d,y=%d\n”,x,y);</a:t>
            </a:r>
          </a:p>
          <a:p>
            <a:pPr>
              <a:lnSpc>
                <a:spcPct val="90000"/>
              </a:lnSpc>
              <a:spcBef>
                <a:spcPct val="0"/>
              </a:spcBef>
              <a:defRPr/>
            </a:pPr>
            <a:r>
              <a:rPr lang="en-US" altLang="zh-CN" sz="2800">
                <a:solidFill>
                  <a:srgbClr val="000000"/>
                </a:solidFill>
                <a:ea typeface="隶书" pitchFamily="49" charset="-122"/>
              </a:rPr>
              <a:t> }</a:t>
            </a:r>
          </a:p>
        </p:txBody>
      </p:sp>
      <p:sp>
        <p:nvSpPr>
          <p:cNvPr id="21" name="Text Box 12"/>
          <p:cNvSpPr txBox="1">
            <a:spLocks noChangeArrowheads="1"/>
          </p:cNvSpPr>
          <p:nvPr/>
        </p:nvSpPr>
        <p:spPr bwMode="auto">
          <a:xfrm>
            <a:off x="3333139" y="4336948"/>
            <a:ext cx="2954338" cy="1020763"/>
          </a:xfrm>
          <a:prstGeom prst="rect">
            <a:avLst/>
          </a:prstGeom>
          <a:solidFill>
            <a:srgbClr val="FFCC99"/>
          </a:solidFill>
          <a:ln w="31750">
            <a:solidFill>
              <a:srgbClr val="339966"/>
            </a:solidFill>
            <a:miter lim="800000"/>
            <a:headEnd/>
            <a:tailEnd/>
          </a:ln>
          <a:effectLst/>
          <a:extLst/>
        </p:spPr>
        <p:txBody>
          <a:bodyPr>
            <a:spAutoFit/>
          </a:bodyPr>
          <a:lstStyle/>
          <a:p>
            <a:pPr>
              <a:lnSpc>
                <a:spcPct val="80000"/>
              </a:lnSpc>
              <a:defRPr/>
            </a:pPr>
            <a:r>
              <a:rPr lang="zh-CN" altLang="en-US" sz="2800">
                <a:solidFill>
                  <a:srgbClr val="FF3300"/>
                </a:solidFill>
                <a:effectLst>
                  <a:outerShdw blurRad="38100" dist="38100" dir="2700000" algn="tl">
                    <a:srgbClr val="000000"/>
                  </a:outerShdw>
                </a:effectLst>
              </a:rPr>
              <a:t>输入 ：</a:t>
            </a:r>
            <a:r>
              <a:rPr lang="en-US" altLang="zh-CN" sz="2800">
                <a:solidFill>
                  <a:srgbClr val="FF3300"/>
                </a:solidFill>
                <a:effectLst>
                  <a:outerShdw blurRad="38100" dist="38100" dir="2700000" algn="tl">
                    <a:srgbClr val="000000"/>
                  </a:outerShdw>
                </a:effectLst>
              </a:rPr>
              <a:t>-2</a:t>
            </a:r>
          </a:p>
          <a:p>
            <a:pPr>
              <a:lnSpc>
                <a:spcPct val="80000"/>
              </a:lnSpc>
              <a:defRPr/>
            </a:pPr>
            <a:r>
              <a:rPr lang="zh-CN" altLang="en-US" sz="2800">
                <a:solidFill>
                  <a:srgbClr val="FF3300"/>
                </a:solidFill>
                <a:effectLst>
                  <a:outerShdw blurRad="38100" dist="38100" dir="2700000" algn="tl">
                    <a:srgbClr val="000000"/>
                  </a:outerShdw>
                </a:effectLst>
              </a:rPr>
              <a:t>得到：</a:t>
            </a:r>
            <a:r>
              <a:rPr lang="en-US" altLang="zh-CN" sz="2800">
                <a:solidFill>
                  <a:srgbClr val="FF3300"/>
                </a:solidFill>
                <a:effectLst>
                  <a:outerShdw blurRad="38100" dist="38100" dir="2700000" algn="tl">
                    <a:srgbClr val="000000"/>
                  </a:outerShdw>
                </a:effectLst>
              </a:rPr>
              <a:t>x=-2</a:t>
            </a:r>
            <a:r>
              <a:rPr lang="zh-CN" altLang="en-US" sz="2800">
                <a:solidFill>
                  <a:srgbClr val="FF3300"/>
                </a:solidFill>
                <a:effectLst>
                  <a:outerShdw blurRad="38100" dist="38100" dir="2700000" algn="tl">
                    <a:srgbClr val="000000"/>
                  </a:outerShdw>
                </a:effectLst>
              </a:rPr>
              <a:t>，</a:t>
            </a:r>
            <a:r>
              <a:rPr lang="en-US" altLang="zh-CN" sz="2800">
                <a:solidFill>
                  <a:srgbClr val="FF3300"/>
                </a:solidFill>
                <a:effectLst>
                  <a:outerShdw blurRad="38100" dist="38100" dir="2700000" algn="tl">
                    <a:srgbClr val="000000"/>
                  </a:outerShdw>
                </a:effectLst>
              </a:rPr>
              <a:t>y=0</a:t>
            </a:r>
          </a:p>
        </p:txBody>
      </p:sp>
      <p:sp>
        <p:nvSpPr>
          <p:cNvPr id="22" name="Text Box 13"/>
          <p:cNvSpPr txBox="1">
            <a:spLocks noChangeArrowheads="1"/>
          </p:cNvSpPr>
          <p:nvPr/>
        </p:nvSpPr>
        <p:spPr bwMode="auto">
          <a:xfrm>
            <a:off x="334352" y="2498623"/>
            <a:ext cx="4878387" cy="3971925"/>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lnSpc>
                <a:spcPct val="90000"/>
              </a:lnSpc>
              <a:spcBef>
                <a:spcPct val="0"/>
              </a:spcBef>
              <a:defRPr/>
            </a:pPr>
            <a:r>
              <a:rPr lang="en-US" altLang="zh-CN" sz="2800" dirty="0">
                <a:solidFill>
                  <a:srgbClr val="000000"/>
                </a:solidFill>
                <a:ea typeface="隶书" pitchFamily="49" charset="-122"/>
              </a:rPr>
              <a:t> </a:t>
            </a:r>
            <a:r>
              <a:rPr lang="zh-CN" altLang="en-US" sz="2800" dirty="0">
                <a:solidFill>
                  <a:srgbClr val="000000"/>
                </a:solidFill>
                <a:latin typeface="宋体" pitchFamily="2" charset="-122"/>
                <a:ea typeface="宋体" pitchFamily="2" charset="-122"/>
              </a:rPr>
              <a:t>程序</a:t>
            </a:r>
            <a:r>
              <a:rPr lang="en-US" altLang="zh-CN" sz="2800" dirty="0">
                <a:solidFill>
                  <a:srgbClr val="000000"/>
                </a:solidFill>
                <a:latin typeface="宋体" pitchFamily="2" charset="-122"/>
                <a:ea typeface="宋体" pitchFamily="2" charset="-122"/>
              </a:rPr>
              <a:t>3</a:t>
            </a:r>
            <a:r>
              <a:rPr lang="zh-CN" altLang="en-US" sz="2800" dirty="0">
                <a:solidFill>
                  <a:srgbClr val="000000"/>
                </a:solidFill>
                <a:latin typeface="宋体" pitchFamily="2" charset="-122"/>
                <a:ea typeface="宋体" pitchFamily="2" charset="-122"/>
              </a:rPr>
              <a:t>改：</a:t>
            </a:r>
          </a:p>
          <a:p>
            <a:pPr>
              <a:lnSpc>
                <a:spcPct val="90000"/>
              </a:lnSpc>
              <a:spcBef>
                <a:spcPct val="0"/>
              </a:spcBef>
              <a:defRPr/>
            </a:pPr>
            <a:r>
              <a:rPr lang="zh-CN" altLang="en-US" sz="2800" dirty="0">
                <a:solidFill>
                  <a:srgbClr val="000000"/>
                </a:solidFill>
                <a:ea typeface="隶书" pitchFamily="49" charset="-122"/>
              </a:rPr>
              <a:t> </a:t>
            </a:r>
            <a:r>
              <a:rPr lang="en-US" altLang="zh-CN" sz="2800" dirty="0">
                <a:solidFill>
                  <a:srgbClr val="000000"/>
                </a:solidFill>
                <a:ea typeface="隶书" pitchFamily="49" charset="-122"/>
              </a:rPr>
              <a:t>main( )</a:t>
            </a:r>
          </a:p>
          <a:p>
            <a:pPr>
              <a:lnSpc>
                <a:spcPct val="90000"/>
              </a:lnSpc>
              <a:spcBef>
                <a:spcPct val="0"/>
              </a:spcBef>
              <a:defRPr/>
            </a:pPr>
            <a:r>
              <a:rPr lang="en-US" altLang="zh-CN" sz="2800" dirty="0">
                <a:solidFill>
                  <a:srgbClr val="000000"/>
                </a:solidFill>
                <a:ea typeface="隶书" pitchFamily="49" charset="-122"/>
              </a:rPr>
              <a:t> { </a:t>
            </a:r>
            <a:r>
              <a:rPr lang="en-US" altLang="zh-CN" sz="2800" dirty="0" err="1">
                <a:solidFill>
                  <a:srgbClr val="000000"/>
                </a:solidFill>
                <a:ea typeface="隶书" pitchFamily="49" charset="-122"/>
              </a:rPr>
              <a:t>int</a:t>
            </a: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x,y</a:t>
            </a:r>
            <a:r>
              <a:rPr lang="en-US" altLang="zh-CN" sz="2800" dirty="0">
                <a:solidFill>
                  <a:srgbClr val="000000"/>
                </a:solidFill>
                <a:ea typeface="隶书" pitchFamily="49" charset="-122"/>
              </a:rPr>
              <a:t>;</a:t>
            </a:r>
          </a:p>
          <a:p>
            <a:pPr>
              <a:lnSpc>
                <a:spcPct val="90000"/>
              </a:lnSpc>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scanf</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d”,&amp;x</a:t>
            </a:r>
            <a:r>
              <a:rPr lang="en-US" altLang="zh-CN" sz="2800" dirty="0">
                <a:solidFill>
                  <a:srgbClr val="000000"/>
                </a:solidFill>
                <a:ea typeface="隶书" pitchFamily="49" charset="-122"/>
              </a:rPr>
              <a:t>);</a:t>
            </a:r>
          </a:p>
          <a:p>
            <a:pPr>
              <a:lnSpc>
                <a:spcPct val="90000"/>
              </a:lnSpc>
              <a:spcBef>
                <a:spcPct val="0"/>
              </a:spcBef>
              <a:defRPr/>
            </a:pPr>
            <a:r>
              <a:rPr lang="en-US" altLang="zh-CN" sz="2800" dirty="0">
                <a:solidFill>
                  <a:srgbClr val="000000"/>
                </a:solidFill>
                <a:ea typeface="隶书" pitchFamily="49" charset="-122"/>
              </a:rPr>
              <a:t>    y= -1;               </a:t>
            </a:r>
            <a:endParaRPr lang="en-US" altLang="zh-CN" sz="2800" dirty="0">
              <a:solidFill>
                <a:srgbClr val="FF3300"/>
              </a:solidFill>
              <a:ea typeface="隶书" pitchFamily="49" charset="-122"/>
            </a:endParaRPr>
          </a:p>
          <a:p>
            <a:pPr>
              <a:lnSpc>
                <a:spcPct val="90000"/>
              </a:lnSpc>
              <a:spcBef>
                <a:spcPct val="0"/>
              </a:spcBef>
              <a:defRPr/>
            </a:pPr>
            <a:r>
              <a:rPr lang="en-US" altLang="zh-CN" sz="2800" dirty="0">
                <a:solidFill>
                  <a:srgbClr val="000000"/>
                </a:solidFill>
                <a:ea typeface="隶书" pitchFamily="49" charset="-122"/>
              </a:rPr>
              <a:t>    if(x!=0)</a:t>
            </a:r>
            <a:endParaRPr lang="en-US" altLang="zh-CN" sz="2800" dirty="0">
              <a:solidFill>
                <a:srgbClr val="FF3300"/>
              </a:solidFill>
              <a:ea typeface="隶书" pitchFamily="49" charset="-122"/>
            </a:endParaRPr>
          </a:p>
          <a:p>
            <a:pPr>
              <a:lnSpc>
                <a:spcPct val="90000"/>
              </a:lnSpc>
              <a:spcBef>
                <a:spcPct val="0"/>
              </a:spcBef>
              <a:defRPr/>
            </a:pPr>
            <a:r>
              <a:rPr lang="en-US" altLang="zh-CN" sz="2800" dirty="0">
                <a:solidFill>
                  <a:srgbClr val="000000"/>
                </a:solidFill>
                <a:ea typeface="隶书" pitchFamily="49" charset="-122"/>
              </a:rPr>
              <a:t>       </a:t>
            </a:r>
            <a:r>
              <a:rPr lang="en-US" altLang="zh-CN" sz="2800" dirty="0">
                <a:solidFill>
                  <a:srgbClr val="FF3300"/>
                </a:solidFill>
                <a:ea typeface="隶书" pitchFamily="49" charset="-122"/>
              </a:rPr>
              <a:t>{</a:t>
            </a:r>
            <a:r>
              <a:rPr lang="en-US" altLang="zh-CN" sz="2800" dirty="0">
                <a:solidFill>
                  <a:srgbClr val="000000"/>
                </a:solidFill>
                <a:ea typeface="隶书" pitchFamily="49" charset="-122"/>
              </a:rPr>
              <a:t> if(x&gt;0) y=1;</a:t>
            </a:r>
            <a:r>
              <a:rPr lang="en-US" altLang="zh-CN" sz="2800" dirty="0">
                <a:solidFill>
                  <a:srgbClr val="FF3300"/>
                </a:solidFill>
                <a:ea typeface="隶书" pitchFamily="49" charset="-122"/>
              </a:rPr>
              <a:t>}</a:t>
            </a:r>
          </a:p>
          <a:p>
            <a:pPr>
              <a:lnSpc>
                <a:spcPct val="90000"/>
              </a:lnSpc>
              <a:spcBef>
                <a:spcPct val="0"/>
              </a:spcBef>
              <a:defRPr/>
            </a:pPr>
            <a:r>
              <a:rPr lang="en-US" altLang="zh-CN" sz="2800" dirty="0">
                <a:solidFill>
                  <a:srgbClr val="000000"/>
                </a:solidFill>
                <a:ea typeface="隶书" pitchFamily="49" charset="-122"/>
              </a:rPr>
              <a:t>    else y=0;</a:t>
            </a:r>
          </a:p>
          <a:p>
            <a:pPr>
              <a:lnSpc>
                <a:spcPct val="90000"/>
              </a:lnSpc>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(“x=%</a:t>
            </a:r>
            <a:r>
              <a:rPr lang="en-US" altLang="zh-CN" sz="2800" dirty="0" err="1">
                <a:solidFill>
                  <a:srgbClr val="000000"/>
                </a:solidFill>
                <a:ea typeface="隶书" pitchFamily="49" charset="-122"/>
              </a:rPr>
              <a:t>d,y</a:t>
            </a:r>
            <a:r>
              <a:rPr lang="en-US" altLang="zh-CN" sz="2800" dirty="0">
                <a:solidFill>
                  <a:srgbClr val="000000"/>
                </a:solidFill>
                <a:ea typeface="隶书" pitchFamily="49" charset="-122"/>
              </a:rPr>
              <a:t>=%d\n”,</a:t>
            </a:r>
            <a:r>
              <a:rPr lang="en-US" altLang="zh-CN" sz="2800" dirty="0" err="1">
                <a:solidFill>
                  <a:srgbClr val="000000"/>
                </a:solidFill>
                <a:ea typeface="隶书" pitchFamily="49" charset="-122"/>
              </a:rPr>
              <a:t>x,y</a:t>
            </a:r>
            <a:r>
              <a:rPr lang="en-US" altLang="zh-CN" sz="2800" dirty="0">
                <a:solidFill>
                  <a:srgbClr val="000000"/>
                </a:solidFill>
                <a:ea typeface="隶书" pitchFamily="49" charset="-122"/>
              </a:rPr>
              <a:t>);</a:t>
            </a:r>
          </a:p>
          <a:p>
            <a:pPr>
              <a:lnSpc>
                <a:spcPct val="90000"/>
              </a:lnSpc>
              <a:spcBef>
                <a:spcPct val="0"/>
              </a:spcBef>
              <a:defRPr/>
            </a:pPr>
            <a:r>
              <a:rPr lang="en-US" altLang="zh-CN" sz="2800" dirty="0">
                <a:solidFill>
                  <a:srgbClr val="000000"/>
                </a:solidFill>
                <a:ea typeface="隶书" pitchFamily="49" charset="-122"/>
              </a:rPr>
              <a:t> }</a:t>
            </a:r>
          </a:p>
        </p:txBody>
      </p:sp>
      <p:grpSp>
        <p:nvGrpSpPr>
          <p:cNvPr id="23" name="Group 17"/>
          <p:cNvGrpSpPr>
            <a:grpSpLocks/>
          </p:cNvGrpSpPr>
          <p:nvPr/>
        </p:nvGrpSpPr>
        <p:grpSpPr bwMode="auto">
          <a:xfrm>
            <a:off x="610728" y="144361"/>
            <a:ext cx="5186362" cy="1885950"/>
            <a:chOff x="394" y="361"/>
            <a:chExt cx="3267" cy="1188"/>
          </a:xfrm>
        </p:grpSpPr>
        <p:sp>
          <p:nvSpPr>
            <p:cNvPr id="24" name="Rectangle 4"/>
            <p:cNvSpPr>
              <a:spLocks noChangeArrowheads="1"/>
            </p:cNvSpPr>
            <p:nvPr/>
          </p:nvSpPr>
          <p:spPr bwMode="auto">
            <a:xfrm>
              <a:off x="394" y="361"/>
              <a:ext cx="3267" cy="1188"/>
            </a:xfrm>
            <a:prstGeom prst="rect">
              <a:avLst/>
            </a:prstGeom>
            <a:solidFill>
              <a:srgbClr val="FFCCFF"/>
            </a:solidFill>
            <a:ln w="38100">
              <a:solidFill>
                <a:srgbClr val="339966"/>
              </a:solidFill>
              <a:miter lim="800000"/>
              <a:headEnd/>
              <a:tailEnd/>
            </a:ln>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lnSpc>
                  <a:spcPct val="80000"/>
                </a:lnSpc>
                <a:spcBef>
                  <a:spcPct val="20000"/>
                </a:spcBef>
                <a:buClr>
                  <a:schemeClr val="accent1"/>
                </a:buClr>
              </a:pPr>
              <a:r>
                <a:rPr lang="zh-CN" altLang="en-US" sz="2400" dirty="0" smtClean="0">
                  <a:solidFill>
                    <a:schemeClr val="tx1"/>
                  </a:solidFill>
                </a:rPr>
                <a:t>例</a:t>
              </a:r>
              <a:r>
                <a:rPr lang="en-US" altLang="zh-CN" sz="2400" dirty="0" smtClean="0">
                  <a:solidFill>
                    <a:schemeClr val="tx1"/>
                  </a:solidFill>
                </a:rPr>
                <a:t>  </a:t>
              </a:r>
              <a:r>
                <a:rPr lang="zh-CN" altLang="en-US" sz="2400" dirty="0">
                  <a:solidFill>
                    <a:schemeClr val="tx1"/>
                  </a:solidFill>
                </a:rPr>
                <a:t>有一函数</a:t>
              </a:r>
            </a:p>
            <a:p>
              <a:pPr eaLnBrk="1" hangingPunct="1">
                <a:lnSpc>
                  <a:spcPct val="80000"/>
                </a:lnSpc>
                <a:spcBef>
                  <a:spcPct val="20000"/>
                </a:spcBef>
                <a:buClr>
                  <a:schemeClr val="accent1"/>
                </a:buClr>
              </a:pPr>
              <a:r>
                <a:rPr lang="zh-CN" altLang="en-US" sz="2400" dirty="0">
                  <a:solidFill>
                    <a:schemeClr val="tx1"/>
                  </a:solidFill>
                </a:rPr>
                <a:t>		</a:t>
              </a:r>
              <a:r>
                <a:rPr lang="en-US" altLang="zh-CN" sz="2400" dirty="0">
                  <a:solidFill>
                    <a:schemeClr val="tx1"/>
                  </a:solidFill>
                </a:rPr>
                <a:t>-1	</a:t>
              </a:r>
              <a:r>
                <a:rPr lang="zh-CN" altLang="en-US" sz="2400" dirty="0">
                  <a:solidFill>
                    <a:schemeClr val="tx1"/>
                  </a:solidFill>
                </a:rPr>
                <a:t>（</a:t>
              </a:r>
              <a:r>
                <a:rPr lang="en-US" altLang="zh-CN" sz="2400" dirty="0">
                  <a:solidFill>
                    <a:schemeClr val="tx1"/>
                  </a:solidFill>
                </a:rPr>
                <a:t>x&lt;0</a:t>
              </a:r>
              <a:r>
                <a:rPr lang="zh-CN" altLang="en-US" sz="2400" dirty="0">
                  <a:solidFill>
                    <a:schemeClr val="tx1"/>
                  </a:solidFill>
                </a:rPr>
                <a:t>）</a:t>
              </a:r>
            </a:p>
            <a:p>
              <a:pPr eaLnBrk="1" hangingPunct="1">
                <a:lnSpc>
                  <a:spcPct val="80000"/>
                </a:lnSpc>
                <a:spcBef>
                  <a:spcPct val="20000"/>
                </a:spcBef>
                <a:buClr>
                  <a:schemeClr val="accent1"/>
                </a:buClr>
              </a:pPr>
              <a:r>
                <a:rPr lang="zh-CN" altLang="en-US" sz="2400" dirty="0">
                  <a:solidFill>
                    <a:schemeClr val="tx1"/>
                  </a:solidFill>
                </a:rPr>
                <a:t>  </a:t>
              </a:r>
              <a:r>
                <a:rPr lang="en-US" altLang="zh-CN" sz="2400" dirty="0">
                  <a:solidFill>
                    <a:schemeClr val="tx1"/>
                  </a:solidFill>
                </a:rPr>
                <a:t>y=	 0	</a:t>
              </a:r>
              <a:r>
                <a:rPr lang="zh-CN" altLang="en-US" sz="2400" dirty="0">
                  <a:solidFill>
                    <a:schemeClr val="tx1"/>
                  </a:solidFill>
                </a:rPr>
                <a:t>（</a:t>
              </a:r>
              <a:r>
                <a:rPr lang="en-US" altLang="zh-CN" sz="2400" dirty="0">
                  <a:solidFill>
                    <a:schemeClr val="tx1"/>
                  </a:solidFill>
                </a:rPr>
                <a:t>x=0</a:t>
              </a:r>
              <a:r>
                <a:rPr lang="zh-CN" altLang="en-US" sz="2400" dirty="0">
                  <a:solidFill>
                    <a:schemeClr val="tx1"/>
                  </a:solidFill>
                </a:rPr>
                <a:t>）</a:t>
              </a:r>
            </a:p>
            <a:p>
              <a:pPr eaLnBrk="1" hangingPunct="1">
                <a:lnSpc>
                  <a:spcPct val="80000"/>
                </a:lnSpc>
                <a:spcBef>
                  <a:spcPct val="20000"/>
                </a:spcBef>
                <a:buClr>
                  <a:schemeClr val="accent1"/>
                </a:buClr>
              </a:pPr>
              <a:r>
                <a:rPr lang="zh-CN" altLang="en-US" sz="2400" dirty="0">
                  <a:solidFill>
                    <a:schemeClr val="tx1"/>
                  </a:solidFill>
                </a:rPr>
                <a:t>		 </a:t>
              </a:r>
              <a:r>
                <a:rPr lang="en-US" altLang="zh-CN" sz="2400" dirty="0">
                  <a:solidFill>
                    <a:schemeClr val="tx1"/>
                  </a:solidFill>
                </a:rPr>
                <a:t>1	</a:t>
              </a:r>
              <a:r>
                <a:rPr lang="zh-CN" altLang="en-US" sz="2400" dirty="0">
                  <a:solidFill>
                    <a:schemeClr val="tx1"/>
                  </a:solidFill>
                </a:rPr>
                <a:t>（</a:t>
              </a:r>
              <a:r>
                <a:rPr lang="en-US" altLang="zh-CN" sz="2400" dirty="0">
                  <a:solidFill>
                    <a:schemeClr val="tx1"/>
                  </a:solidFill>
                </a:rPr>
                <a:t>x&gt;0</a:t>
              </a:r>
              <a:r>
                <a:rPr lang="zh-CN" altLang="en-US" sz="2400" dirty="0">
                  <a:solidFill>
                    <a:schemeClr val="tx1"/>
                  </a:solidFill>
                </a:rPr>
                <a:t>）</a:t>
              </a:r>
            </a:p>
            <a:p>
              <a:pPr eaLnBrk="1" hangingPunct="1">
                <a:lnSpc>
                  <a:spcPct val="80000"/>
                </a:lnSpc>
                <a:spcBef>
                  <a:spcPct val="20000"/>
                </a:spcBef>
                <a:buClr>
                  <a:schemeClr val="accent1"/>
                </a:buClr>
              </a:pPr>
              <a:r>
                <a:rPr lang="zh-CN" altLang="en-US" sz="2400" dirty="0">
                  <a:solidFill>
                    <a:schemeClr val="tx1"/>
                  </a:solidFill>
                </a:rPr>
                <a:t>	编一程序，输入一个</a:t>
              </a:r>
              <a:r>
                <a:rPr lang="en-US" altLang="zh-CN" sz="2400" dirty="0">
                  <a:solidFill>
                    <a:schemeClr val="tx1"/>
                  </a:solidFill>
                </a:rPr>
                <a:t>x</a:t>
              </a:r>
              <a:r>
                <a:rPr lang="zh-CN" altLang="en-US" sz="2400" dirty="0">
                  <a:solidFill>
                    <a:schemeClr val="tx1"/>
                  </a:solidFill>
                </a:rPr>
                <a:t>值，输出</a:t>
              </a:r>
              <a:r>
                <a:rPr lang="en-US" altLang="zh-CN" sz="2400" dirty="0">
                  <a:solidFill>
                    <a:schemeClr val="tx1"/>
                  </a:solidFill>
                </a:rPr>
                <a:t>y</a:t>
              </a:r>
              <a:r>
                <a:rPr lang="zh-CN" altLang="en-US" sz="2400" dirty="0">
                  <a:solidFill>
                    <a:schemeClr val="tx1"/>
                  </a:solidFill>
                </a:rPr>
                <a:t>值。</a:t>
              </a:r>
            </a:p>
          </p:txBody>
        </p:sp>
        <p:sp>
          <p:nvSpPr>
            <p:cNvPr id="25" name="AutoShape 16"/>
            <p:cNvSpPr>
              <a:spLocks/>
            </p:cNvSpPr>
            <p:nvPr/>
          </p:nvSpPr>
          <p:spPr bwMode="auto">
            <a:xfrm>
              <a:off x="922" y="782"/>
              <a:ext cx="56" cy="485"/>
            </a:xfrm>
            <a:prstGeom prst="leftBracket">
              <a:avLst>
                <a:gd name="adj" fmla="val 7217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sp>
        <p:nvSpPr>
          <p:cNvPr id="26" name="AutoShape 15"/>
          <p:cNvSpPr>
            <a:spLocks noChangeArrowheads="1"/>
          </p:cNvSpPr>
          <p:nvPr/>
        </p:nvSpPr>
        <p:spPr bwMode="auto">
          <a:xfrm>
            <a:off x="3404577" y="2071586"/>
            <a:ext cx="3794125" cy="1560512"/>
          </a:xfrm>
          <a:prstGeom prst="wedgeRectCallout">
            <a:avLst>
              <a:gd name="adj1" fmla="val -100921"/>
              <a:gd name="adj2" fmla="val 85375"/>
            </a:avLst>
          </a:prstGeom>
          <a:solidFill>
            <a:srgbClr val="FFCC99"/>
          </a:solidFill>
          <a:ln w="25400">
            <a:solidFill>
              <a:srgbClr val="3366FF"/>
            </a:solidFill>
            <a:miter lim="800000"/>
            <a:headEnd/>
            <a:tailEnd/>
          </a:ln>
          <a:effectLst/>
          <a:extLst/>
        </p:spPr>
        <p:txBody>
          <a:bodyPr/>
          <a:lstStyle/>
          <a:p>
            <a:pPr>
              <a:lnSpc>
                <a:spcPct val="90000"/>
              </a:lnSpc>
              <a:defRPr/>
            </a:pPr>
            <a:r>
              <a:rPr lang="zh-CN" altLang="en-US" sz="2400">
                <a:solidFill>
                  <a:srgbClr val="FF3300"/>
                </a:solidFill>
                <a:effectLst>
                  <a:outerShdw blurRad="38100" dist="38100" dir="2700000" algn="tl">
                    <a:srgbClr val="000000"/>
                  </a:outerShdw>
                </a:effectLst>
              </a:rPr>
              <a:t>请考虑：</a:t>
            </a:r>
          </a:p>
          <a:p>
            <a:pPr>
              <a:lnSpc>
                <a:spcPct val="90000"/>
              </a:lnSpc>
              <a:defRPr/>
            </a:pPr>
            <a:r>
              <a:rPr lang="zh-CN" altLang="en-US" sz="2400">
                <a:solidFill>
                  <a:srgbClr val="FF3300"/>
                </a:solidFill>
                <a:effectLst>
                  <a:outerShdw blurRad="38100" dist="38100" dir="2700000" algn="tl">
                    <a:srgbClr val="000000"/>
                  </a:outerShdw>
                </a:effectLst>
              </a:rPr>
              <a:t>     </a:t>
            </a:r>
            <a:r>
              <a:rPr lang="en-US" altLang="zh-CN" sz="2400">
                <a:solidFill>
                  <a:srgbClr val="FF3300"/>
                </a:solidFill>
                <a:effectLst>
                  <a:outerShdw blurRad="38100" dist="38100" dir="2700000" algn="tl">
                    <a:srgbClr val="000000"/>
                  </a:outerShdw>
                </a:effectLst>
              </a:rPr>
              <a:t>y=1</a:t>
            </a:r>
            <a:r>
              <a:rPr lang="zh-CN" altLang="en-US" sz="2400">
                <a:solidFill>
                  <a:srgbClr val="FF3300"/>
                </a:solidFill>
                <a:effectLst>
                  <a:outerShdw blurRad="38100" dist="38100" dir="2700000" algn="tl">
                    <a:srgbClr val="000000"/>
                  </a:outerShdw>
                </a:effectLst>
              </a:rPr>
              <a:t>或</a:t>
            </a:r>
            <a:r>
              <a:rPr lang="en-US" altLang="zh-CN" sz="2400">
                <a:solidFill>
                  <a:srgbClr val="FF3300"/>
                </a:solidFill>
                <a:effectLst>
                  <a:outerShdw blurRad="38100" dist="38100" dir="2700000" algn="tl">
                    <a:srgbClr val="000000"/>
                  </a:outerShdw>
                </a:effectLst>
              </a:rPr>
              <a:t>y=0</a:t>
            </a:r>
            <a:r>
              <a:rPr lang="zh-CN" altLang="en-US" sz="2400">
                <a:solidFill>
                  <a:srgbClr val="FF3300"/>
                </a:solidFill>
                <a:effectLst>
                  <a:outerShdw blurRad="38100" dist="38100" dir="2700000" algn="tl">
                    <a:srgbClr val="000000"/>
                  </a:outerShdw>
                </a:effectLst>
              </a:rPr>
              <a:t>时，</a:t>
            </a:r>
            <a:r>
              <a:rPr lang="en-US" altLang="zh-CN" sz="2400">
                <a:solidFill>
                  <a:srgbClr val="FF3300"/>
                </a:solidFill>
                <a:effectLst>
                  <a:outerShdw blurRad="38100" dist="38100" dir="2700000" algn="tl">
                    <a:srgbClr val="000000"/>
                  </a:outerShdw>
                </a:effectLst>
              </a:rPr>
              <a:t>if</a:t>
            </a:r>
            <a:r>
              <a:rPr lang="zh-CN" altLang="en-US" sz="2400">
                <a:solidFill>
                  <a:srgbClr val="FF3300"/>
                </a:solidFill>
                <a:effectLst>
                  <a:outerShdw blurRad="38100" dist="38100" dir="2700000" algn="tl">
                    <a:srgbClr val="000000"/>
                  </a:outerShdw>
                </a:effectLst>
              </a:rPr>
              <a:t>语句应该如何写？</a:t>
            </a:r>
          </a:p>
          <a:p>
            <a:pPr>
              <a:lnSpc>
                <a:spcPct val="90000"/>
              </a:lnSpc>
              <a:defRPr/>
            </a:pPr>
            <a:r>
              <a:rPr lang="zh-CN" altLang="en-US" sz="2400">
                <a:solidFill>
                  <a:srgbClr val="FF3300"/>
                </a:solidFill>
                <a:effectLst>
                  <a:outerShdw blurRad="38100" dist="38100" dir="2700000" algn="tl">
                    <a:srgbClr val="000000"/>
                  </a:outerShdw>
                </a:effectLst>
              </a:rPr>
              <a:t>  </a:t>
            </a:r>
            <a:r>
              <a:rPr lang="en-US" altLang="zh-CN" sz="2400">
                <a:solidFill>
                  <a:srgbClr val="FF3300"/>
                </a:solidFill>
                <a:effectLst>
                  <a:outerShdw blurRad="38100" dist="38100" dir="2700000" algn="tl">
                    <a:srgbClr val="000000"/>
                  </a:outerShdw>
                </a:effectLst>
              </a:rPr>
              <a:t>{ }</a:t>
            </a:r>
            <a:r>
              <a:rPr lang="zh-CN" altLang="en-US" sz="2400">
                <a:solidFill>
                  <a:srgbClr val="FF3300"/>
                </a:solidFill>
                <a:effectLst>
                  <a:outerShdw blurRad="38100" dist="38100" dir="2700000" algn="tl">
                    <a:srgbClr val="000000"/>
                  </a:outerShdw>
                </a:effectLst>
              </a:rPr>
              <a:t>什么情况下可以不要？</a:t>
            </a:r>
          </a:p>
        </p:txBody>
      </p:sp>
      <p:pic>
        <p:nvPicPr>
          <p:cNvPr id="12" name="Picture 3"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1210" y="1460091"/>
            <a:ext cx="4095852" cy="30234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9119" y="1567889"/>
            <a:ext cx="3810661" cy="303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1874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out)">
                                      <p:cBhvr>
                                        <p:cTn id="13" dur="500"/>
                                        <p:tgtEl>
                                          <p:spTgt spid="18"/>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1+#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dissolve">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4"/>
          <p:cNvSpPr>
            <a:spLocks noChangeArrowheads="1"/>
          </p:cNvSpPr>
          <p:nvPr/>
        </p:nvSpPr>
        <p:spPr bwMode="auto">
          <a:xfrm>
            <a:off x="1761518" y="295275"/>
            <a:ext cx="8990055"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Char char="«"/>
            </a:pPr>
            <a:r>
              <a:rPr lang="zh-CN" altLang="en-US" sz="2800" dirty="0">
                <a:solidFill>
                  <a:schemeClr val="tx1"/>
                </a:solidFill>
              </a:rPr>
              <a:t>条件运算符</a:t>
            </a:r>
          </a:p>
          <a:p>
            <a:pPr lvl="1" eaLnBrk="1" hangingPunct="1">
              <a:spcBef>
                <a:spcPct val="20000"/>
              </a:spcBef>
              <a:buClr>
                <a:srgbClr val="339933"/>
              </a:buClr>
              <a:buFont typeface="Wingdings" panose="05000000000000000000" pitchFamily="2" charset="2"/>
              <a:buNone/>
            </a:pPr>
            <a:r>
              <a:rPr lang="zh-CN" altLang="en-US" sz="2000" dirty="0">
                <a:solidFill>
                  <a:schemeClr val="tx1"/>
                </a:solidFill>
              </a:rPr>
              <a:t>             </a:t>
            </a:r>
            <a:r>
              <a:rPr lang="en-US" altLang="zh-CN" sz="2000" dirty="0">
                <a:solidFill>
                  <a:schemeClr val="tx1"/>
                </a:solidFill>
              </a:rPr>
              <a:t>if</a:t>
            </a:r>
            <a:r>
              <a:rPr lang="zh-CN" altLang="en-US" sz="2000" dirty="0">
                <a:solidFill>
                  <a:schemeClr val="tx1"/>
                </a:solidFill>
              </a:rPr>
              <a:t>语句中，当表达式为“真”和“假”时，都只执行一个赋值语句给同一个变量赋值时，可以用条件运算符处理。</a:t>
            </a:r>
          </a:p>
        </p:txBody>
      </p:sp>
      <p:grpSp>
        <p:nvGrpSpPr>
          <p:cNvPr id="36" name="Group 11"/>
          <p:cNvGrpSpPr>
            <a:grpSpLocks/>
          </p:cNvGrpSpPr>
          <p:nvPr/>
        </p:nvGrpSpPr>
        <p:grpSpPr bwMode="auto">
          <a:xfrm>
            <a:off x="3001357" y="1877758"/>
            <a:ext cx="6846887" cy="860425"/>
            <a:chOff x="1034" y="1327"/>
            <a:chExt cx="4313" cy="542"/>
          </a:xfrm>
        </p:grpSpPr>
        <p:sp>
          <p:nvSpPr>
            <p:cNvPr id="37" name="Text Box 8"/>
            <p:cNvSpPr txBox="1">
              <a:spLocks noChangeArrowheads="1"/>
            </p:cNvSpPr>
            <p:nvPr/>
          </p:nvSpPr>
          <p:spPr bwMode="auto">
            <a:xfrm>
              <a:off x="1034" y="1327"/>
              <a:ext cx="1829" cy="542"/>
            </a:xfrm>
            <a:prstGeom prst="rect">
              <a:avLst/>
            </a:prstGeom>
            <a:solidFill>
              <a:schemeClr val="bg1"/>
            </a:solidFill>
            <a:ln w="38100">
              <a:solidFill>
                <a:srgbClr val="0000FF"/>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rgbClr val="000000"/>
                  </a:solidFill>
                </a:rPr>
                <a:t>  if (a&gt;b) max=a</a:t>
              </a:r>
              <a:r>
                <a:rPr lang="zh-CN" altLang="en-US" sz="2400">
                  <a:solidFill>
                    <a:srgbClr val="000000"/>
                  </a:solidFill>
                </a:rPr>
                <a:t>；</a:t>
              </a:r>
            </a:p>
            <a:p>
              <a:pPr eaLnBrk="1" hangingPunct="1">
                <a:spcBef>
                  <a:spcPct val="0"/>
                </a:spcBef>
              </a:pPr>
              <a:r>
                <a:rPr lang="zh-CN" altLang="en-US" sz="2400">
                  <a:solidFill>
                    <a:srgbClr val="000000"/>
                  </a:solidFill>
                </a:rPr>
                <a:t>  </a:t>
              </a:r>
              <a:r>
                <a:rPr lang="en-US" altLang="zh-CN" sz="2400">
                  <a:solidFill>
                    <a:srgbClr val="000000"/>
                  </a:solidFill>
                </a:rPr>
                <a:t>else max=b;</a:t>
              </a:r>
            </a:p>
          </p:txBody>
        </p:sp>
        <p:sp>
          <p:nvSpPr>
            <p:cNvPr id="38" name="Text Box 9"/>
            <p:cNvSpPr txBox="1">
              <a:spLocks noChangeArrowheads="1"/>
            </p:cNvSpPr>
            <p:nvPr/>
          </p:nvSpPr>
          <p:spPr bwMode="auto">
            <a:xfrm>
              <a:off x="3518" y="1442"/>
              <a:ext cx="1829" cy="312"/>
            </a:xfrm>
            <a:prstGeom prst="rect">
              <a:avLst/>
            </a:prstGeom>
            <a:solidFill>
              <a:schemeClr val="bg1"/>
            </a:solidFill>
            <a:ln w="38100">
              <a:solidFill>
                <a:srgbClr val="0000FF"/>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rgbClr val="000000"/>
                  </a:solidFill>
                </a:rPr>
                <a:t>  max=(a&gt;b)? a:b;</a:t>
              </a:r>
            </a:p>
          </p:txBody>
        </p:sp>
        <p:sp>
          <p:nvSpPr>
            <p:cNvPr id="39" name="AutoShape 10"/>
            <p:cNvSpPr>
              <a:spLocks noChangeArrowheads="1"/>
            </p:cNvSpPr>
            <p:nvPr/>
          </p:nvSpPr>
          <p:spPr bwMode="auto">
            <a:xfrm>
              <a:off x="2858" y="1536"/>
              <a:ext cx="645" cy="124"/>
            </a:xfrm>
            <a:prstGeom prst="leftRightArrow">
              <a:avLst>
                <a:gd name="adj1" fmla="val 50000"/>
                <a:gd name="adj2" fmla="val 104032"/>
              </a:avLst>
            </a:prstGeom>
            <a:gradFill rotWithShape="0">
              <a:gsLst>
                <a:gs pos="0">
                  <a:srgbClr val="FFFFFF"/>
                </a:gs>
                <a:gs pos="50000">
                  <a:srgbClr val="3333FF"/>
                </a:gs>
                <a:gs pos="100000">
                  <a:srgbClr val="FFFFFF"/>
                </a:gs>
              </a:gsLst>
              <a:lin ang="18900000" scaled="1"/>
            </a:gradFill>
            <a:ln w="9525">
              <a:solidFill>
                <a:schemeClr val="tx1"/>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sp>
        <p:nvSpPr>
          <p:cNvPr id="40" name="Text Box 12"/>
          <p:cNvSpPr txBox="1">
            <a:spLocks noChangeArrowheads="1"/>
          </p:cNvSpPr>
          <p:nvPr/>
        </p:nvSpPr>
        <p:spPr bwMode="auto">
          <a:xfrm>
            <a:off x="3056919" y="3074067"/>
            <a:ext cx="6310313" cy="823912"/>
          </a:xfrm>
          <a:prstGeom prst="rect">
            <a:avLst/>
          </a:prstGeom>
          <a:solidFill>
            <a:srgbClr val="FFEFFB"/>
          </a:solidFill>
          <a:ln w="38100">
            <a:solidFill>
              <a:srgbClr val="339966"/>
            </a:solidFill>
            <a:miter lim="800000"/>
            <a:headEnd/>
            <a:tailEnd/>
          </a:ln>
        </p:spPr>
        <p:txBody>
          <a:bodyPr lIns="90000" tIns="180000" rIns="90000" bIns="180000">
            <a:spAutoFit/>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chemeClr val="hlink"/>
              </a:buClr>
              <a:buSzPct val="95000"/>
              <a:buFont typeface="Wingdings" panose="05000000000000000000" pitchFamily="2" charset="2"/>
              <a:buNone/>
            </a:pPr>
            <a:r>
              <a:rPr lang="zh-CN" altLang="en-US" sz="2800" dirty="0">
                <a:solidFill>
                  <a:srgbClr val="3333FF"/>
                </a:solidFill>
                <a:latin typeface="Tahoma" panose="020B0604030504040204" pitchFamily="34" charset="0"/>
                <a:ea typeface="隶书" panose="02010509060101010101" pitchFamily="49" charset="-122"/>
              </a:rPr>
              <a:t>表达式</a:t>
            </a:r>
            <a:r>
              <a:rPr lang="en-US" altLang="zh-CN" sz="2400" dirty="0">
                <a:solidFill>
                  <a:srgbClr val="3333FF"/>
                </a:solidFill>
                <a:latin typeface="Tahoma" panose="020B0604030504040204" pitchFamily="34" charset="0"/>
                <a:ea typeface="宋体" panose="02010600030101010101" pitchFamily="2" charset="-122"/>
              </a:rPr>
              <a:t>1 </a:t>
            </a:r>
            <a:r>
              <a:rPr lang="en-US" altLang="zh-CN" sz="2400" dirty="0">
                <a:solidFill>
                  <a:srgbClr val="FF0000"/>
                </a:solidFill>
                <a:latin typeface="Tahoma" panose="020B0604030504040204" pitchFamily="34" charset="0"/>
                <a:ea typeface="宋体" panose="02010600030101010101" pitchFamily="2" charset="-122"/>
              </a:rPr>
              <a:t>?  </a:t>
            </a:r>
            <a:r>
              <a:rPr lang="zh-CN" altLang="en-US" sz="2800" dirty="0">
                <a:solidFill>
                  <a:srgbClr val="3333FF"/>
                </a:solidFill>
                <a:latin typeface="Tahoma" panose="020B0604030504040204" pitchFamily="34" charset="0"/>
                <a:ea typeface="隶书" panose="02010509060101010101" pitchFamily="49" charset="-122"/>
              </a:rPr>
              <a:t>表达式</a:t>
            </a:r>
            <a:r>
              <a:rPr lang="en-US" altLang="zh-CN" sz="2400" dirty="0">
                <a:solidFill>
                  <a:srgbClr val="3333FF"/>
                </a:solidFill>
                <a:latin typeface="Tahoma" panose="020B0604030504040204" pitchFamily="34" charset="0"/>
                <a:ea typeface="宋体" panose="02010600030101010101" pitchFamily="2" charset="-122"/>
              </a:rPr>
              <a:t>2 </a:t>
            </a:r>
            <a:r>
              <a:rPr lang="en-US" altLang="zh-CN" sz="2400" dirty="0">
                <a:solidFill>
                  <a:srgbClr val="FF0000"/>
                </a:solidFill>
                <a:latin typeface="Tahoma" panose="020B0604030504040204" pitchFamily="34" charset="0"/>
                <a:ea typeface="宋体" panose="02010600030101010101" pitchFamily="2" charset="-122"/>
              </a:rPr>
              <a:t>: </a:t>
            </a:r>
            <a:r>
              <a:rPr lang="zh-CN" altLang="en-US" sz="2800" dirty="0">
                <a:solidFill>
                  <a:srgbClr val="3333FF"/>
                </a:solidFill>
                <a:latin typeface="Tahoma" panose="020B0604030504040204" pitchFamily="34" charset="0"/>
                <a:ea typeface="隶书" panose="02010509060101010101" pitchFamily="49" charset="-122"/>
              </a:rPr>
              <a:t>表达式</a:t>
            </a:r>
            <a:r>
              <a:rPr lang="en-US" altLang="zh-CN" sz="2400" dirty="0">
                <a:solidFill>
                  <a:srgbClr val="3333FF"/>
                </a:solidFill>
                <a:latin typeface="Tahoma" panose="020B0604030504040204" pitchFamily="34" charset="0"/>
                <a:ea typeface="宋体" panose="02010600030101010101" pitchFamily="2" charset="-122"/>
              </a:rPr>
              <a:t>3</a:t>
            </a:r>
          </a:p>
        </p:txBody>
      </p:sp>
      <p:grpSp>
        <p:nvGrpSpPr>
          <p:cNvPr id="57" name="Group 32"/>
          <p:cNvGrpSpPr>
            <a:grpSpLocks/>
          </p:cNvGrpSpPr>
          <p:nvPr/>
        </p:nvGrpSpPr>
        <p:grpSpPr bwMode="auto">
          <a:xfrm>
            <a:off x="1057355" y="4342436"/>
            <a:ext cx="4097800" cy="1458913"/>
            <a:chOff x="428" y="2545"/>
            <a:chExt cx="2743" cy="919"/>
          </a:xfrm>
        </p:grpSpPr>
        <p:pic>
          <p:nvPicPr>
            <p:cNvPr id="58" name="Picture 30" descr="注意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 y="2545"/>
              <a:ext cx="41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31"/>
            <p:cNvSpPr txBox="1">
              <a:spLocks noChangeArrowheads="1"/>
            </p:cNvSpPr>
            <p:nvPr/>
          </p:nvSpPr>
          <p:spPr bwMode="auto">
            <a:xfrm>
              <a:off x="428" y="2946"/>
              <a:ext cx="2743" cy="51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rPr>
                <a:t>条件运算符是 </a:t>
              </a:r>
              <a:r>
                <a:rPr lang="en-US" altLang="zh-CN" sz="2400" dirty="0">
                  <a:solidFill>
                    <a:schemeClr val="tx1"/>
                  </a:solidFill>
                </a:rPr>
                <a:t>C </a:t>
              </a:r>
              <a:r>
                <a:rPr lang="zh-CN" altLang="en-US" sz="2400" dirty="0">
                  <a:solidFill>
                    <a:schemeClr val="tx1"/>
                  </a:solidFill>
                </a:rPr>
                <a:t>语言中</a:t>
              </a:r>
              <a:r>
                <a:rPr lang="zh-CN" altLang="en-US" sz="2400" dirty="0">
                  <a:solidFill>
                    <a:srgbClr val="FF0000"/>
                  </a:solidFill>
                </a:rPr>
                <a:t>唯一</a:t>
              </a:r>
              <a:r>
                <a:rPr lang="zh-CN" altLang="en-US" sz="2400" dirty="0">
                  <a:solidFill>
                    <a:schemeClr val="tx1"/>
                  </a:solidFill>
                </a:rPr>
                <a:t>的</a:t>
              </a:r>
              <a:r>
                <a:rPr lang="zh-CN" altLang="en-US" sz="2400" dirty="0">
                  <a:solidFill>
                    <a:srgbClr val="FF0000"/>
                  </a:solidFill>
                </a:rPr>
                <a:t>三目运算符</a:t>
              </a:r>
            </a:p>
          </p:txBody>
        </p:sp>
      </p:grpSp>
      <p:grpSp>
        <p:nvGrpSpPr>
          <p:cNvPr id="60" name="组合 59"/>
          <p:cNvGrpSpPr/>
          <p:nvPr/>
        </p:nvGrpSpPr>
        <p:grpSpPr>
          <a:xfrm>
            <a:off x="6408925" y="3989462"/>
            <a:ext cx="4870174" cy="2847825"/>
            <a:chOff x="6420678" y="3346445"/>
            <a:chExt cx="4870174" cy="2847825"/>
          </a:xfrm>
        </p:grpSpPr>
        <p:cxnSp>
          <p:nvCxnSpPr>
            <p:cNvPr id="61" name="直接箭头连接符 60"/>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流程图: 决策 61"/>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表达式</a:t>
              </a:r>
              <a:r>
                <a:rPr lang="en-US" altLang="zh-CN" sz="1600" dirty="0" smtClean="0"/>
                <a:t>1</a:t>
              </a:r>
              <a:endParaRPr lang="zh-CN" altLang="en-US" sz="1600" dirty="0"/>
            </a:p>
          </p:txBody>
        </p:sp>
        <p:sp>
          <p:nvSpPr>
            <p:cNvPr id="63" name="任意多边形 62"/>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矩形 63"/>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65" name="任意多边形 64"/>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67" name="任意多边形 66"/>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8" name="任意多边形 67"/>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69" name="直接箭头连接符 68"/>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275443" y="3706445"/>
              <a:ext cx="3160642" cy="369332"/>
            </a:xfrm>
            <a:prstGeom prst="rect">
              <a:avLst/>
            </a:prstGeom>
            <a:noFill/>
          </p:spPr>
          <p:txBody>
            <a:bodyPr wrap="square" rtlCol="0">
              <a:spAutoFit/>
            </a:bodyPr>
            <a:lstStyle/>
            <a:p>
              <a:pPr defTabSz="447675"/>
              <a:r>
                <a:rPr lang="zh-CN" altLang="en-US" smtClean="0"/>
                <a:t>真</a:t>
              </a:r>
              <a:r>
                <a:rPr lang="en-US" altLang="zh-CN" smtClean="0"/>
                <a:t>(</a:t>
              </a:r>
              <a:r>
                <a:rPr lang="zh-CN" altLang="en-US" smtClean="0"/>
                <a:t>非</a:t>
              </a:r>
              <a:r>
                <a:rPr lang="en-US" altLang="zh-CN" smtClean="0"/>
                <a:t>0)				   </a:t>
              </a:r>
              <a:r>
                <a:rPr lang="zh-CN" altLang="en-US" smtClean="0"/>
                <a:t>假</a:t>
              </a:r>
              <a:r>
                <a:rPr lang="en-US" altLang="zh-CN" smtClean="0"/>
                <a:t>(0)</a:t>
              </a:r>
              <a:endParaRPr lang="zh-CN" altLang="en-US"/>
            </a:p>
          </p:txBody>
        </p:sp>
      </p:grpSp>
    </p:spTree>
    <p:extLst>
      <p:ext uri="{BB962C8B-B14F-4D97-AF65-F5344CB8AC3E}">
        <p14:creationId xmlns:p14="http://schemas.microsoft.com/office/powerpoint/2010/main" val="153470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strVal val="2/3*#ppt_w"/>
                                          </p:val>
                                        </p:tav>
                                        <p:tav tm="100000">
                                          <p:val>
                                            <p:strVal val="#ppt_w"/>
                                          </p:val>
                                        </p:tav>
                                      </p:tavLst>
                                    </p:anim>
                                    <p:anim calcmode="lin" valueType="num">
                                      <p:cBhvr>
                                        <p:cTn id="14" dur="500" fill="hold"/>
                                        <p:tgtEl>
                                          <p:spTgt spid="40"/>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4"/>
          <p:cNvSpPr>
            <a:spLocks noChangeArrowheads="1"/>
          </p:cNvSpPr>
          <p:nvPr/>
        </p:nvSpPr>
        <p:spPr bwMode="auto">
          <a:xfrm>
            <a:off x="1820760" y="291306"/>
            <a:ext cx="7759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latin typeface="Tahoma" panose="020B0604030504040204" pitchFamily="34" charset="0"/>
              </a:rPr>
              <a:t>条件运算符练习</a:t>
            </a:r>
            <a:endParaRPr lang="zh-CN" altLang="en-US" sz="2400" dirty="0">
              <a:solidFill>
                <a:schemeClr val="tx1"/>
              </a:solidFill>
            </a:endParaRPr>
          </a:p>
        </p:txBody>
      </p:sp>
      <p:sp>
        <p:nvSpPr>
          <p:cNvPr id="23" name="Text Box 8"/>
          <p:cNvSpPr txBox="1">
            <a:spLocks noChangeArrowheads="1"/>
          </p:cNvSpPr>
          <p:nvPr/>
        </p:nvSpPr>
        <p:spPr bwMode="auto">
          <a:xfrm>
            <a:off x="2924072" y="990600"/>
            <a:ext cx="5249863" cy="860425"/>
          </a:xfrm>
          <a:prstGeom prst="rect">
            <a:avLst/>
          </a:prstGeom>
          <a:solidFill>
            <a:schemeClr val="bg1"/>
          </a:solidFill>
          <a:ln w="38100">
            <a:solidFill>
              <a:srgbClr val="0000FF"/>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rgbClr val="000000"/>
                </a:solidFill>
                <a:ea typeface="宋体" panose="02010600030101010101" pitchFamily="2" charset="-122"/>
              </a:rPr>
              <a:t>例 求 </a:t>
            </a:r>
            <a:r>
              <a:rPr lang="en-US" altLang="zh-CN" sz="2400">
                <a:solidFill>
                  <a:srgbClr val="000000"/>
                </a:solidFill>
                <a:ea typeface="宋体" panose="02010600030101010101" pitchFamily="2" charset="-122"/>
              </a:rPr>
              <a:t>a+|b|</a:t>
            </a:r>
          </a:p>
          <a:p>
            <a:pPr eaLnBrk="1" hangingPunct="1">
              <a:spcBef>
                <a:spcPct val="0"/>
              </a:spcBef>
            </a:pPr>
            <a:r>
              <a:rPr lang="en-US" altLang="zh-CN" sz="2400">
                <a:solidFill>
                  <a:srgbClr val="000000"/>
                </a:solidFill>
                <a:ea typeface="宋体" panose="02010600030101010101" pitchFamily="2" charset="-122"/>
              </a:rPr>
              <a:t>     printf(“a+|b|=%d\n”,b&gt;0?a+b:a-b);</a:t>
            </a:r>
          </a:p>
        </p:txBody>
      </p:sp>
      <p:sp>
        <p:nvSpPr>
          <p:cNvPr id="24" name="Text Box 9"/>
          <p:cNvSpPr txBox="1">
            <a:spLocks noChangeArrowheads="1"/>
          </p:cNvSpPr>
          <p:nvPr/>
        </p:nvSpPr>
        <p:spPr bwMode="auto">
          <a:xfrm>
            <a:off x="2925660" y="998538"/>
            <a:ext cx="4776787" cy="1590675"/>
          </a:xfrm>
          <a:prstGeom prst="rect">
            <a:avLst/>
          </a:prstGeom>
          <a:solidFill>
            <a:schemeClr val="bg1"/>
          </a:solidFill>
          <a:ln w="38100">
            <a:solidFill>
              <a:srgbClr val="0000FF"/>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rgbClr val="000000"/>
                </a:solidFill>
                <a:ea typeface="宋体" panose="02010600030101010101" pitchFamily="2" charset="-122"/>
              </a:rPr>
              <a:t>例  </a:t>
            </a:r>
            <a:r>
              <a:rPr lang="en-US" altLang="zh-CN" sz="2400" dirty="0">
                <a:solidFill>
                  <a:srgbClr val="000000"/>
                </a:solidFill>
                <a:ea typeface="宋体" panose="02010600030101010101" pitchFamily="2" charset="-122"/>
              </a:rPr>
              <a:t>(a==b)?’Y’:’N’</a:t>
            </a:r>
          </a:p>
          <a:p>
            <a:pPr eaLnBrk="1" hangingPunct="1">
              <a:spcBef>
                <a:spcPct val="0"/>
              </a:spcBef>
            </a:pPr>
            <a:r>
              <a:rPr lang="en-US" altLang="zh-CN" sz="2400" dirty="0">
                <a:solidFill>
                  <a:srgbClr val="000000"/>
                </a:solidFill>
                <a:ea typeface="宋体" panose="02010600030101010101" pitchFamily="2" charset="-122"/>
              </a:rPr>
              <a:t>      (x%2==1)?1:0</a:t>
            </a:r>
          </a:p>
          <a:p>
            <a:pPr eaLnBrk="1" hangingPunct="1">
              <a:spcBef>
                <a:spcPct val="0"/>
              </a:spcBef>
            </a:pPr>
            <a:r>
              <a:rPr lang="en-US" altLang="zh-CN" sz="2400" dirty="0">
                <a:solidFill>
                  <a:srgbClr val="000000"/>
                </a:solidFill>
                <a:ea typeface="宋体" panose="02010600030101010101" pitchFamily="2" charset="-122"/>
              </a:rPr>
              <a:t>      (x&gt;=0)?x:-x</a:t>
            </a:r>
          </a:p>
          <a:p>
            <a:pPr eaLnBrk="1" hangingPunct="1">
              <a:spcBef>
                <a:spcPct val="0"/>
              </a:spcBef>
            </a:pPr>
            <a:r>
              <a:rPr lang="en-US" altLang="zh-CN" sz="2400" dirty="0">
                <a:solidFill>
                  <a:srgbClr val="000000"/>
                </a:solidFill>
                <a:ea typeface="宋体" panose="02010600030101010101" pitchFamily="2" charset="-122"/>
              </a:rPr>
              <a:t>      (c&gt;=‘a’ &amp;&amp; c&lt;=‘z’)?</a:t>
            </a:r>
            <a:r>
              <a:rPr lang="en-US" altLang="zh-CN" sz="2400" dirty="0" err="1">
                <a:solidFill>
                  <a:srgbClr val="000000"/>
                </a:solidFill>
                <a:ea typeface="宋体" panose="02010600030101010101" pitchFamily="2" charset="-122"/>
              </a:rPr>
              <a:t>c-’a’+’A’:c</a:t>
            </a:r>
            <a:endParaRPr lang="en-US" altLang="zh-CN" sz="2400" dirty="0">
              <a:solidFill>
                <a:srgbClr val="000000"/>
              </a:solidFill>
              <a:ea typeface="宋体" panose="02010600030101010101" pitchFamily="2" charset="-122"/>
            </a:endParaRPr>
          </a:p>
        </p:txBody>
      </p:sp>
      <p:sp>
        <p:nvSpPr>
          <p:cNvPr id="25" name="Rectangle 10"/>
          <p:cNvSpPr>
            <a:spLocks noChangeArrowheads="1"/>
          </p:cNvSpPr>
          <p:nvPr/>
        </p:nvSpPr>
        <p:spPr bwMode="auto">
          <a:xfrm>
            <a:off x="1820760" y="2842953"/>
            <a:ext cx="77597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latin typeface="Tahoma" panose="020B0604030504040204" pitchFamily="34" charset="0"/>
              </a:rPr>
              <a:t>条件运算符几点说明：</a:t>
            </a: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条件运算符可嵌套</a:t>
            </a: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优先级</a:t>
            </a:r>
            <a:r>
              <a:rPr lang="en-US" altLang="zh-CN" sz="2000" dirty="0">
                <a:solidFill>
                  <a:schemeClr val="tx1"/>
                </a:solidFill>
              </a:rPr>
              <a:t>:  13</a:t>
            </a: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结合方向：自右向左</a:t>
            </a:r>
            <a:endParaRPr lang="zh-CN" altLang="en-US" sz="2000" dirty="0">
              <a:solidFill>
                <a:srgbClr val="008000"/>
              </a:solidFill>
              <a:sym typeface="Symbol" panose="05050102010706020507" pitchFamily="18" charset="2"/>
            </a:endParaRPr>
          </a:p>
          <a:p>
            <a:pPr lvl="3" eaLnBrk="1" hangingPunct="1">
              <a:spcBef>
                <a:spcPct val="20000"/>
              </a:spcBef>
              <a:buClr>
                <a:srgbClr val="FFCC00"/>
              </a:buClr>
              <a:buFont typeface="Wingdings" panose="05000000000000000000" pitchFamily="2" charset="2"/>
              <a:buChar char="l"/>
            </a:pPr>
            <a:r>
              <a:rPr lang="zh-CN" altLang="en-US" sz="2000" dirty="0">
                <a:solidFill>
                  <a:schemeClr val="tx1"/>
                </a:solidFill>
              </a:rPr>
              <a:t>表达式</a:t>
            </a:r>
            <a:r>
              <a:rPr lang="en-US" altLang="zh-CN" sz="2000" dirty="0">
                <a:solidFill>
                  <a:schemeClr val="tx1"/>
                </a:solidFill>
              </a:rPr>
              <a:t>1</a:t>
            </a:r>
            <a:r>
              <a:rPr lang="zh-CN" altLang="en-US" sz="2000" dirty="0">
                <a:solidFill>
                  <a:schemeClr val="tx1"/>
                </a:solidFill>
              </a:rPr>
              <a:t>？表达式</a:t>
            </a:r>
            <a:r>
              <a:rPr lang="en-US" altLang="zh-CN" sz="2000" dirty="0">
                <a:solidFill>
                  <a:schemeClr val="tx1"/>
                </a:solidFill>
              </a:rPr>
              <a:t>2</a:t>
            </a:r>
            <a:r>
              <a:rPr lang="zh-CN" altLang="en-US" sz="2000" dirty="0">
                <a:solidFill>
                  <a:schemeClr val="tx1"/>
                </a:solidFill>
              </a:rPr>
              <a:t>：表达式</a:t>
            </a:r>
            <a:r>
              <a:rPr lang="en-US" altLang="zh-CN" sz="2000" dirty="0">
                <a:solidFill>
                  <a:schemeClr val="tx1"/>
                </a:solidFill>
              </a:rPr>
              <a:t>3  </a:t>
            </a:r>
            <a:r>
              <a:rPr lang="zh-CN" altLang="en-US" sz="2000" dirty="0">
                <a:solidFill>
                  <a:schemeClr val="tx1"/>
                </a:solidFill>
              </a:rPr>
              <a:t>类型可以不同，表达式值取表达式</a:t>
            </a:r>
            <a:r>
              <a:rPr lang="en-US" altLang="zh-CN" sz="2000" dirty="0">
                <a:solidFill>
                  <a:schemeClr val="tx1"/>
                </a:solidFill>
              </a:rPr>
              <a:t>2</a:t>
            </a:r>
            <a:r>
              <a:rPr lang="zh-CN" altLang="en-US" sz="2000" dirty="0">
                <a:solidFill>
                  <a:schemeClr val="tx1"/>
                </a:solidFill>
              </a:rPr>
              <a:t>和表达式</a:t>
            </a:r>
            <a:r>
              <a:rPr lang="en-US" altLang="zh-CN" sz="2000" dirty="0">
                <a:solidFill>
                  <a:schemeClr val="tx1"/>
                </a:solidFill>
              </a:rPr>
              <a:t>3</a:t>
            </a:r>
            <a:r>
              <a:rPr lang="zh-CN" altLang="en-US" sz="2000" dirty="0">
                <a:solidFill>
                  <a:schemeClr val="tx1"/>
                </a:solidFill>
              </a:rPr>
              <a:t>中较高的类型</a:t>
            </a:r>
          </a:p>
        </p:txBody>
      </p:sp>
      <p:sp>
        <p:nvSpPr>
          <p:cNvPr id="26" name="Text Box 11"/>
          <p:cNvSpPr txBox="1">
            <a:spLocks noChangeArrowheads="1"/>
          </p:cNvSpPr>
          <p:nvPr/>
        </p:nvSpPr>
        <p:spPr bwMode="auto">
          <a:xfrm>
            <a:off x="2797072" y="5381365"/>
            <a:ext cx="7836515" cy="860425"/>
          </a:xfrm>
          <a:prstGeom prst="rect">
            <a:avLst/>
          </a:prstGeom>
          <a:solidFill>
            <a:schemeClr val="bg1"/>
          </a:solidFill>
          <a:ln w="38100">
            <a:solidFill>
              <a:srgbClr val="0000FF"/>
            </a:solidFill>
            <a:miter lim="800000"/>
            <a:headEnd/>
            <a:tailEnd/>
          </a:ln>
        </p:spPr>
        <p:txBody>
          <a:bodyPr wrap="squar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dirty="0" smtClean="0">
                <a:solidFill>
                  <a:srgbClr val="000000"/>
                </a:solidFill>
                <a:ea typeface="宋体" panose="02010600030101010101" pitchFamily="2" charset="-122"/>
              </a:rPr>
              <a:t>X ? ‘</a:t>
            </a:r>
            <a:r>
              <a:rPr lang="en-US" altLang="zh-CN" sz="2400" dirty="0" err="1" smtClean="0">
                <a:solidFill>
                  <a:srgbClr val="000000"/>
                </a:solidFill>
                <a:ea typeface="宋体" panose="02010600030101010101" pitchFamily="2" charset="-122"/>
              </a:rPr>
              <a:t>a</a:t>
            </a:r>
            <a:r>
              <a:rPr lang="en-US" altLang="zh-CN" sz="2400" dirty="0" err="1">
                <a:solidFill>
                  <a:srgbClr val="000000"/>
                </a:solidFill>
                <a:ea typeface="宋体" panose="02010600030101010101" pitchFamily="2" charset="-122"/>
              </a:rPr>
              <a:t>’:‘b</a:t>
            </a:r>
            <a:r>
              <a:rPr lang="en-US" altLang="zh-CN" sz="2400" dirty="0">
                <a:solidFill>
                  <a:srgbClr val="000000"/>
                </a:solidFill>
                <a:ea typeface="宋体" panose="02010600030101010101" pitchFamily="2" charset="-122"/>
              </a:rPr>
              <a:t>’     </a:t>
            </a:r>
            <a:r>
              <a:rPr lang="en-US" altLang="zh-CN" sz="2400" dirty="0">
                <a:solidFill>
                  <a:srgbClr val="3333FF"/>
                </a:solidFill>
                <a:ea typeface="宋体" panose="02010600030101010101" pitchFamily="2" charset="-122"/>
              </a:rPr>
              <a:t>//x=0,</a:t>
            </a:r>
            <a:r>
              <a:rPr lang="zh-CN" altLang="zh-CN" sz="2400" dirty="0">
                <a:solidFill>
                  <a:srgbClr val="3333FF"/>
                </a:solidFill>
                <a:ea typeface="宋体" panose="02010600030101010101" pitchFamily="2" charset="-122"/>
              </a:rPr>
              <a:t>表达式值为‘</a:t>
            </a:r>
            <a:r>
              <a:rPr lang="en-US" altLang="zh-CN" sz="2400" dirty="0">
                <a:solidFill>
                  <a:srgbClr val="3333FF"/>
                </a:solidFill>
                <a:ea typeface="宋体" panose="02010600030101010101" pitchFamily="2" charset="-122"/>
              </a:rPr>
              <a:t>b’;  x≠0,</a:t>
            </a:r>
            <a:r>
              <a:rPr lang="zh-CN" altLang="zh-CN" sz="2400" dirty="0">
                <a:solidFill>
                  <a:srgbClr val="3333FF"/>
                </a:solidFill>
                <a:ea typeface="宋体" panose="02010600030101010101" pitchFamily="2" charset="-122"/>
              </a:rPr>
              <a:t>表达式值为‘</a:t>
            </a:r>
            <a:r>
              <a:rPr lang="en-US" altLang="zh-CN" sz="2400" dirty="0">
                <a:solidFill>
                  <a:srgbClr val="3333FF"/>
                </a:solidFill>
                <a:ea typeface="宋体" panose="02010600030101010101" pitchFamily="2" charset="-122"/>
              </a:rPr>
              <a:t>a’</a:t>
            </a:r>
          </a:p>
          <a:p>
            <a:pPr eaLnBrk="1" hangingPunct="1">
              <a:spcBef>
                <a:spcPct val="0"/>
              </a:spcBef>
            </a:pPr>
            <a:r>
              <a:rPr lang="en-US" altLang="zh-CN" sz="2400" dirty="0" smtClean="0">
                <a:solidFill>
                  <a:srgbClr val="000000"/>
                </a:solidFill>
                <a:ea typeface="宋体" panose="02010600030101010101" pitchFamily="2" charset="-122"/>
              </a:rPr>
              <a:t>x&gt;y ? 1:1.5   </a:t>
            </a:r>
            <a:r>
              <a:rPr lang="en-US" altLang="zh-CN" sz="2400" dirty="0">
                <a:solidFill>
                  <a:srgbClr val="3333FF"/>
                </a:solidFill>
                <a:ea typeface="宋体" panose="02010600030101010101" pitchFamily="2" charset="-122"/>
              </a:rPr>
              <a:t>//x&gt;y  ,</a:t>
            </a:r>
            <a:r>
              <a:rPr lang="zh-CN" altLang="zh-CN" sz="2400" dirty="0">
                <a:solidFill>
                  <a:srgbClr val="3333FF"/>
                </a:solidFill>
                <a:ea typeface="宋体" panose="02010600030101010101" pitchFamily="2" charset="-122"/>
              </a:rPr>
              <a:t>值为1.0;  </a:t>
            </a:r>
            <a:r>
              <a:rPr lang="en-US" altLang="zh-CN" sz="2400" dirty="0">
                <a:solidFill>
                  <a:srgbClr val="3333FF"/>
                </a:solidFill>
                <a:ea typeface="宋体" panose="02010600030101010101" pitchFamily="2" charset="-122"/>
              </a:rPr>
              <a:t>x&lt;y  ,</a:t>
            </a:r>
            <a:r>
              <a:rPr lang="zh-CN" altLang="zh-CN" sz="2400" dirty="0">
                <a:solidFill>
                  <a:srgbClr val="3333FF"/>
                </a:solidFill>
                <a:ea typeface="宋体" panose="02010600030101010101" pitchFamily="2" charset="-122"/>
              </a:rPr>
              <a:t>值为1.5</a:t>
            </a:r>
            <a:endParaRPr lang="en-US" altLang="zh-CN" sz="2400" dirty="0">
              <a:solidFill>
                <a:srgbClr val="3333FF"/>
              </a:solidFill>
              <a:ea typeface="宋体" panose="02010600030101010101" pitchFamily="2" charset="-122"/>
            </a:endParaRPr>
          </a:p>
        </p:txBody>
      </p:sp>
      <p:sp>
        <p:nvSpPr>
          <p:cNvPr id="27" name="Text Box 14"/>
          <p:cNvSpPr txBox="1">
            <a:spLocks noChangeArrowheads="1"/>
          </p:cNvSpPr>
          <p:nvPr/>
        </p:nvSpPr>
        <p:spPr bwMode="auto">
          <a:xfrm>
            <a:off x="3889272" y="5562340"/>
            <a:ext cx="4746625" cy="495300"/>
          </a:xfrm>
          <a:prstGeom prst="rect">
            <a:avLst/>
          </a:prstGeom>
          <a:solidFill>
            <a:schemeClr val="bg1"/>
          </a:solidFill>
          <a:ln w="38100">
            <a:solidFill>
              <a:srgbClr val="0000FF"/>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rgbClr val="000000"/>
                </a:solidFill>
              </a:rPr>
              <a:t> max=(a&gt;b)? a:b; </a:t>
            </a:r>
            <a:r>
              <a:rPr lang="en-US" altLang="zh-CN" sz="2400">
                <a:solidFill>
                  <a:schemeClr val="accent2"/>
                </a:solidFill>
              </a:rPr>
              <a:t>//max=a&gt;b? a:b;</a:t>
            </a:r>
          </a:p>
        </p:txBody>
      </p:sp>
      <p:sp>
        <p:nvSpPr>
          <p:cNvPr id="28" name="Text Box 16"/>
          <p:cNvSpPr txBox="1">
            <a:spLocks noChangeArrowheads="1"/>
          </p:cNvSpPr>
          <p:nvPr/>
        </p:nvSpPr>
        <p:spPr bwMode="auto">
          <a:xfrm>
            <a:off x="6262584" y="3333491"/>
            <a:ext cx="3476625" cy="495300"/>
          </a:xfrm>
          <a:prstGeom prst="rect">
            <a:avLst/>
          </a:prstGeom>
          <a:solidFill>
            <a:schemeClr val="bg1"/>
          </a:solidFill>
          <a:ln w="38100">
            <a:solidFill>
              <a:srgbClr val="0000FF"/>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dirty="0">
                <a:solidFill>
                  <a:schemeClr val="tx1"/>
                </a:solidFill>
              </a:rPr>
              <a:t> </a:t>
            </a:r>
            <a:r>
              <a:rPr lang="zh-CN" altLang="en-US" sz="2400" dirty="0">
                <a:solidFill>
                  <a:schemeClr val="tx1"/>
                </a:solidFill>
              </a:rPr>
              <a:t>嵌套：</a:t>
            </a:r>
            <a:r>
              <a:rPr lang="en-US" altLang="zh-CN" sz="2400" dirty="0">
                <a:solidFill>
                  <a:schemeClr val="tx1"/>
                </a:solidFill>
              </a:rPr>
              <a:t>x&gt;0?1:(x&lt;0?-1:0)</a:t>
            </a:r>
          </a:p>
        </p:txBody>
      </p:sp>
      <p:sp>
        <p:nvSpPr>
          <p:cNvPr id="29" name="Text Box 17"/>
          <p:cNvSpPr txBox="1">
            <a:spLocks noChangeArrowheads="1"/>
          </p:cNvSpPr>
          <p:nvPr/>
        </p:nvSpPr>
        <p:spPr bwMode="auto">
          <a:xfrm>
            <a:off x="3733697" y="5575040"/>
            <a:ext cx="5033963" cy="495300"/>
          </a:xfrm>
          <a:prstGeom prst="rect">
            <a:avLst/>
          </a:prstGeom>
          <a:solidFill>
            <a:schemeClr val="bg1"/>
          </a:solidFill>
          <a:ln w="38100">
            <a:solidFill>
              <a:srgbClr val="0000FF"/>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chemeClr val="tx1"/>
                </a:solidFill>
              </a:rPr>
              <a:t> a&gt;b?a:c&gt;d?c:d </a:t>
            </a:r>
            <a:r>
              <a:rPr lang="en-US" altLang="zh-CN" sz="2400">
                <a:solidFill>
                  <a:schemeClr val="tx1"/>
                </a:solidFill>
                <a:sym typeface="Symbol" panose="05050102010706020507" pitchFamily="18" charset="2"/>
              </a:rPr>
              <a:t> a&gt;b?a:(c&gt; d?c:d)</a:t>
            </a:r>
          </a:p>
        </p:txBody>
      </p:sp>
    </p:spTree>
    <p:extLst>
      <p:ext uri="{BB962C8B-B14F-4D97-AF65-F5344CB8AC3E}">
        <p14:creationId xmlns:p14="http://schemas.microsoft.com/office/powerpoint/2010/main" val="252186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out)">
                                      <p:cBhvr>
                                        <p:cTn id="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outVertic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ox(out)">
                                      <p:cBhvr>
                                        <p:cTn id="34"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vertical)">
                                      <p:cBhvr>
                                        <p:cTn id="39" dur="500"/>
                                        <p:tgtEl>
                                          <p:spTgt spid="26"/>
                                        </p:tgtEl>
                                      </p:cBhvr>
                                    </p:animEffect>
                                  </p:childTnLst>
                                  <p:subTnLst>
                                    <p:audio>
                                      <p:cMediaNode>
                                        <p:cTn display="0" masterRel="sameClick">
                                          <p:stCondLst>
                                            <p:cond evt="begin" delay="0">
                                              <p:tn val="3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4" grpId="0" animBg="1" autoUpdateAnimBg="0"/>
      <p:bldP spid="25" grpId="0" autoUpdateAnimBg="0"/>
      <p:bldP spid="26" grpId="0" animBg="1" autoUpdateAnimBg="0"/>
      <p:bldP spid="27" grpId="0" animBg="1" autoUpdateAnimBg="0"/>
      <p:bldP spid="28" grpId="0" animBg="1" autoUpdateAnimBg="0"/>
      <p:bldP spid="2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183834"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“表达式”可以是关系表达式、逻辑表达式，甚至是数值</a:t>
            </a:r>
            <a:r>
              <a:rPr lang="zh-CN" altLang="en-US" dirty="0" smtClean="0">
                <a:solidFill>
                  <a:schemeClr val="tx1"/>
                </a:solidFill>
              </a:rPr>
              <a:t>表达式</a:t>
            </a:r>
            <a:endParaRPr lang="en-US" altLang="zh-CN" dirty="0" smtClean="0">
              <a:solidFill>
                <a:schemeClr val="tx1"/>
              </a:solidFill>
            </a:endParaRPr>
          </a:p>
          <a:p>
            <a:pPr algn="just">
              <a:lnSpc>
                <a:spcPct val="120000"/>
              </a:lnSpc>
              <a:spcBef>
                <a:spcPts val="600"/>
              </a:spcBef>
              <a:spcAft>
                <a:spcPts val="600"/>
              </a:spcAft>
              <a:defRPr/>
            </a:pPr>
            <a:r>
              <a:rPr lang="zh-CN" altLang="en-US" dirty="0">
                <a:solidFill>
                  <a:schemeClr val="tx1"/>
                </a:solidFill>
              </a:rPr>
              <a:t>方括号内的部分</a:t>
            </a:r>
            <a:r>
              <a:rPr lang="en-US" altLang="zh-CN" dirty="0">
                <a:solidFill>
                  <a:schemeClr val="tx1"/>
                </a:solidFill>
              </a:rPr>
              <a:t>(</a:t>
            </a:r>
            <a:r>
              <a:rPr lang="zh-CN" altLang="en-US" dirty="0">
                <a:solidFill>
                  <a:schemeClr val="tx1"/>
                </a:solidFill>
              </a:rPr>
              <a:t>即</a:t>
            </a:r>
            <a:r>
              <a:rPr lang="en-US" altLang="zh-CN" dirty="0">
                <a:solidFill>
                  <a:schemeClr val="tx1"/>
                </a:solidFill>
              </a:rPr>
              <a:t>else</a:t>
            </a:r>
            <a:r>
              <a:rPr lang="zh-CN" altLang="en-US" dirty="0">
                <a:solidFill>
                  <a:schemeClr val="tx1"/>
                </a:solidFill>
              </a:rPr>
              <a:t>子句</a:t>
            </a:r>
            <a:r>
              <a:rPr lang="en-US" altLang="zh-CN" dirty="0">
                <a:solidFill>
                  <a:schemeClr val="tx1"/>
                </a:solidFill>
              </a:rPr>
              <a:t>)</a:t>
            </a:r>
            <a:r>
              <a:rPr lang="zh-CN" altLang="en-US" dirty="0">
                <a:solidFill>
                  <a:schemeClr val="tx1"/>
                </a:solidFill>
              </a:rPr>
              <a:t>为可选的，既可以有，也可以</a:t>
            </a:r>
            <a:r>
              <a:rPr lang="zh-CN" altLang="en-US" dirty="0" smtClean="0">
                <a:solidFill>
                  <a:schemeClr val="tx1"/>
                </a:solidFill>
              </a:rPr>
              <a:t>没有</a:t>
            </a:r>
            <a:endParaRPr lang="en-US" altLang="zh-CN" dirty="0" smtClean="0">
              <a:solidFill>
                <a:schemeClr val="tx1"/>
              </a:solidFill>
            </a:endParaRPr>
          </a:p>
          <a:p>
            <a:pPr algn="just">
              <a:lnSpc>
                <a:spcPct val="120000"/>
              </a:lnSpc>
              <a:spcBef>
                <a:spcPts val="600"/>
              </a:spcBef>
              <a:spcAft>
                <a:spcPts val="600"/>
              </a:spcAft>
              <a:defRPr/>
            </a:pPr>
            <a:r>
              <a:rPr lang="zh-CN" altLang="en-US" dirty="0">
                <a:solidFill>
                  <a:schemeClr val="tx1"/>
                </a:solidFill>
              </a:rPr>
              <a:t>语句</a:t>
            </a:r>
            <a:r>
              <a:rPr lang="en-US" altLang="zh-CN" dirty="0">
                <a:solidFill>
                  <a:schemeClr val="tx1"/>
                </a:solidFill>
              </a:rPr>
              <a:t>1</a:t>
            </a:r>
            <a:r>
              <a:rPr lang="zh-CN" altLang="en-US" dirty="0">
                <a:solidFill>
                  <a:schemeClr val="tx1"/>
                </a:solidFill>
              </a:rPr>
              <a:t>和语句</a:t>
            </a:r>
            <a:r>
              <a:rPr lang="en-US" altLang="zh-CN" dirty="0">
                <a:solidFill>
                  <a:schemeClr val="tx1"/>
                </a:solidFill>
              </a:rPr>
              <a:t>2</a:t>
            </a:r>
            <a:r>
              <a:rPr lang="zh-CN" altLang="en-US" dirty="0">
                <a:solidFill>
                  <a:schemeClr val="tx1"/>
                </a:solidFill>
              </a:rPr>
              <a:t>可以是一个简单的语句，也可以是一个复合语句，还可以是另一个</a:t>
            </a:r>
            <a:r>
              <a:rPr lang="en-US" altLang="zh-CN" dirty="0">
                <a:solidFill>
                  <a:schemeClr val="tx1"/>
                </a:solidFill>
              </a:rPr>
              <a:t>if</a:t>
            </a:r>
            <a:r>
              <a:rPr lang="zh-CN" altLang="en-US" dirty="0">
                <a:solidFill>
                  <a:schemeClr val="tx1"/>
                </a:solidFill>
              </a:rPr>
              <a:t>语句</a:t>
            </a:r>
            <a:endParaRPr lang="en-US" altLang="zh-CN" dirty="0">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dirty="0">
                  <a:solidFill>
                    <a:schemeClr val="tx1">
                      <a:lumMod val="65000"/>
                      <a:lumOff val="35000"/>
                    </a:schemeClr>
                  </a:solidFill>
                </a:rPr>
                <a:t>if(</a:t>
              </a:r>
              <a:r>
                <a:rPr lang="zh-CN" altLang="en-US" dirty="0">
                  <a:solidFill>
                    <a:schemeClr val="tx1">
                      <a:lumMod val="65000"/>
                      <a:lumOff val="35000"/>
                    </a:schemeClr>
                  </a:solidFill>
                </a:rPr>
                <a:t>表达式</a:t>
              </a:r>
              <a:r>
                <a:rPr lang="en-US" altLang="zh-CN" dirty="0">
                  <a:solidFill>
                    <a:schemeClr val="tx1">
                      <a:lumMod val="65000"/>
                      <a:lumOff val="35000"/>
                    </a:schemeClr>
                  </a:solidFill>
                </a:rPr>
                <a:t>) </a:t>
              </a:r>
              <a:r>
                <a:rPr lang="zh-CN" altLang="en-US" dirty="0">
                  <a:solidFill>
                    <a:schemeClr val="tx1">
                      <a:lumMod val="65000"/>
                      <a:lumOff val="35000"/>
                    </a:schemeClr>
                  </a:solidFill>
                </a:rPr>
                <a:t>语句</a:t>
              </a:r>
              <a:r>
                <a:rPr lang="en-US" altLang="zh-CN" dirty="0">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1	</a:t>
              </a:r>
              <a:r>
                <a:rPr lang="zh-CN" altLang="en-US" sz="1600" smtClean="0">
                  <a:solidFill>
                    <a:schemeClr val="tx1">
                      <a:lumMod val="50000"/>
                      <a:lumOff val="50000"/>
                    </a:schemeClr>
                  </a:solidFill>
                  <a:latin typeface="微软雅黑" pitchFamily="34" charset="-122"/>
                  <a:ea typeface="微软雅黑" pitchFamily="34" charset="-122"/>
                </a:rPr>
                <a:t>没有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dirty="0">
                  <a:solidFill>
                    <a:schemeClr val="tx1">
                      <a:lumMod val="65000"/>
                      <a:lumOff val="35000"/>
                    </a:schemeClr>
                  </a:solidFill>
                </a:rPr>
                <a:t>if (</a:t>
              </a:r>
              <a:r>
                <a:rPr lang="zh-CN" altLang="en-US" dirty="0">
                  <a:solidFill>
                    <a:schemeClr val="tx1">
                      <a:lumMod val="65000"/>
                      <a:lumOff val="35000"/>
                    </a:schemeClr>
                  </a:solidFill>
                </a:rPr>
                <a:t>表达式</a:t>
              </a:r>
              <a:r>
                <a:rPr lang="en-US" altLang="zh-CN" dirty="0">
                  <a:solidFill>
                    <a:schemeClr val="tx1">
                      <a:lumMod val="65000"/>
                      <a:lumOff val="35000"/>
                    </a:schemeClr>
                  </a:solidFill>
                </a:rPr>
                <a:t>)</a:t>
              </a:r>
            </a:p>
            <a:p>
              <a:pPr algn="just" defTabSz="625475">
                <a:lnSpc>
                  <a:spcPct val="120000"/>
                </a:lnSpc>
              </a:pPr>
              <a:r>
                <a:rPr lang="en-US" altLang="zh-CN" dirty="0">
                  <a:solidFill>
                    <a:schemeClr val="tx1">
                      <a:lumMod val="65000"/>
                      <a:lumOff val="35000"/>
                    </a:schemeClr>
                  </a:solidFill>
                </a:rPr>
                <a:t>	</a:t>
              </a:r>
              <a:r>
                <a:rPr lang="zh-CN" altLang="en-US" dirty="0">
                  <a:solidFill>
                    <a:schemeClr val="tx1">
                      <a:lumMod val="65000"/>
                      <a:lumOff val="35000"/>
                    </a:schemeClr>
                  </a:solidFill>
                </a:rPr>
                <a:t>语句</a:t>
              </a:r>
              <a:r>
                <a:rPr lang="en-US" altLang="zh-CN" dirty="0">
                  <a:solidFill>
                    <a:schemeClr val="tx1">
                      <a:lumMod val="65000"/>
                      <a:lumOff val="35000"/>
                    </a:schemeClr>
                  </a:solidFill>
                </a:rPr>
                <a:t>1 </a:t>
              </a:r>
            </a:p>
            <a:p>
              <a:pPr algn="just" defTabSz="625475">
                <a:lnSpc>
                  <a:spcPct val="120000"/>
                </a:lnSpc>
              </a:pPr>
              <a:r>
                <a:rPr lang="en-US" altLang="zh-CN" dirty="0">
                  <a:solidFill>
                    <a:schemeClr val="tx1">
                      <a:lumMod val="65000"/>
                      <a:lumOff val="35000"/>
                    </a:schemeClr>
                  </a:solidFill>
                </a:rPr>
                <a:t>else </a:t>
              </a:r>
            </a:p>
            <a:p>
              <a:pPr algn="just" defTabSz="625475">
                <a:lnSpc>
                  <a:spcPct val="120000"/>
                </a:lnSpc>
              </a:pPr>
              <a:r>
                <a:rPr lang="en-US" altLang="zh-CN" dirty="0">
                  <a:solidFill>
                    <a:schemeClr val="tx1">
                      <a:lumMod val="65000"/>
                      <a:lumOff val="35000"/>
                    </a:schemeClr>
                  </a:solidFill>
                </a:rPr>
                <a:t>	</a:t>
              </a:r>
              <a:r>
                <a:rPr lang="zh-CN" altLang="en-US" dirty="0">
                  <a:solidFill>
                    <a:schemeClr val="tx1">
                      <a:lumMod val="65000"/>
                      <a:lumOff val="35000"/>
                    </a:schemeClr>
                  </a:solidFill>
                </a:rPr>
                <a:t>语句</a:t>
              </a:r>
              <a:r>
                <a:rPr lang="en-US" altLang="zh-CN" dirty="0">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dirty="0" smtClean="0">
                  <a:solidFill>
                    <a:schemeClr val="tx1">
                      <a:lumMod val="50000"/>
                      <a:lumOff val="50000"/>
                    </a:schemeClr>
                  </a:solidFill>
                  <a:latin typeface="微软雅黑" pitchFamily="34" charset="-122"/>
                  <a:ea typeface="微软雅黑" pitchFamily="34" charset="-122"/>
                </a:rPr>
                <a:t>形式</a:t>
              </a:r>
              <a:r>
                <a:rPr lang="en-US" altLang="zh-CN" dirty="0" smtClean="0">
                  <a:solidFill>
                    <a:schemeClr val="tx1">
                      <a:lumMod val="50000"/>
                      <a:lumOff val="50000"/>
                    </a:schemeClr>
                  </a:solidFill>
                  <a:latin typeface="微软雅黑" pitchFamily="34" charset="-122"/>
                  <a:ea typeface="微软雅黑" pitchFamily="34" charset="-122"/>
                </a:rPr>
                <a:t>2	</a:t>
              </a:r>
              <a:r>
                <a:rPr lang="zh-CN" altLang="en-US" sz="1600" dirty="0" smtClean="0">
                  <a:solidFill>
                    <a:schemeClr val="tx1">
                      <a:lumMod val="50000"/>
                      <a:lumOff val="50000"/>
                    </a:schemeClr>
                  </a:solidFill>
                  <a:latin typeface="微软雅黑" pitchFamily="34" charset="-122"/>
                  <a:ea typeface="微软雅黑" pitchFamily="34" charset="-122"/>
                </a:rPr>
                <a:t>有</a:t>
              </a:r>
              <a:r>
                <a:rPr lang="en-US" altLang="zh-CN" sz="1600" dirty="0" smtClean="0">
                  <a:solidFill>
                    <a:schemeClr val="tx1">
                      <a:lumMod val="50000"/>
                      <a:lumOff val="50000"/>
                    </a:schemeClr>
                  </a:solidFill>
                  <a:latin typeface="微软雅黑" pitchFamily="34" charset="-122"/>
                  <a:ea typeface="微软雅黑" pitchFamily="34" charset="-122"/>
                </a:rPr>
                <a:t>else</a:t>
              </a:r>
              <a:r>
                <a:rPr lang="zh-CN" altLang="en-US" sz="1600" dirty="0" smtClean="0">
                  <a:solidFill>
                    <a:schemeClr val="tx1">
                      <a:lumMod val="50000"/>
                      <a:lumOff val="50000"/>
                    </a:schemeClr>
                  </a:solidFill>
                  <a:latin typeface="微软雅黑" pitchFamily="34" charset="-122"/>
                  <a:ea typeface="微软雅黑" pitchFamily="34" charset="-122"/>
                </a:rPr>
                <a:t>子句部分</a:t>
              </a:r>
              <a:endParaRPr lang="en-US" sz="1600" dirty="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dirty="0">
                      <a:solidFill>
                        <a:schemeClr val="tx1">
                          <a:lumMod val="65000"/>
                          <a:lumOff val="35000"/>
                        </a:schemeClr>
                      </a:solidFill>
                    </a:rPr>
                    <a:t>if(</a:t>
                  </a:r>
                  <a:r>
                    <a:rPr lang="zh-CN" altLang="en-US" dirty="0">
                      <a:solidFill>
                        <a:schemeClr val="tx1">
                          <a:lumMod val="65000"/>
                          <a:lumOff val="35000"/>
                        </a:schemeClr>
                      </a:solidFill>
                    </a:rPr>
                    <a:t>表达式</a:t>
                  </a:r>
                  <a:r>
                    <a:rPr lang="en-US" altLang="zh-CN" dirty="0">
                      <a:solidFill>
                        <a:schemeClr val="tx1">
                          <a:lumMod val="65000"/>
                          <a:lumOff val="35000"/>
                        </a:schemeClr>
                      </a:solidFill>
                    </a:rPr>
                    <a:t>1)		</a:t>
                  </a:r>
                  <a:r>
                    <a:rPr lang="zh-CN" altLang="en-US" dirty="0">
                      <a:solidFill>
                        <a:schemeClr val="tx1">
                          <a:lumMod val="65000"/>
                          <a:lumOff val="35000"/>
                        </a:schemeClr>
                      </a:solidFill>
                    </a:rPr>
                    <a:t>语句</a:t>
                  </a:r>
                  <a:r>
                    <a:rPr lang="en-US" altLang="zh-CN" dirty="0">
                      <a:solidFill>
                        <a:schemeClr val="tx1">
                          <a:lumMod val="65000"/>
                          <a:lumOff val="35000"/>
                        </a:schemeClr>
                      </a:solidFill>
                    </a:rPr>
                    <a:t>1</a:t>
                  </a:r>
                </a:p>
                <a:p>
                  <a:pPr algn="just" defTabSz="625475">
                    <a:lnSpc>
                      <a:spcPct val="120000"/>
                    </a:lnSpc>
                  </a:pPr>
                  <a:r>
                    <a:rPr lang="en-US" altLang="zh-CN" dirty="0">
                      <a:solidFill>
                        <a:schemeClr val="tx1">
                          <a:lumMod val="65000"/>
                          <a:lumOff val="35000"/>
                        </a:schemeClr>
                      </a:solidFill>
                    </a:rPr>
                    <a:t>else if(</a:t>
                  </a:r>
                  <a:r>
                    <a:rPr lang="zh-CN" altLang="en-US" dirty="0">
                      <a:solidFill>
                        <a:schemeClr val="tx1">
                          <a:lumMod val="65000"/>
                          <a:lumOff val="35000"/>
                        </a:schemeClr>
                      </a:solidFill>
                    </a:rPr>
                    <a:t>表达式</a:t>
                  </a:r>
                  <a:r>
                    <a:rPr lang="en-US" altLang="zh-CN" dirty="0">
                      <a:solidFill>
                        <a:schemeClr val="tx1">
                          <a:lumMod val="65000"/>
                          <a:lumOff val="35000"/>
                        </a:schemeClr>
                      </a:solidFill>
                    </a:rPr>
                    <a:t>2) 	</a:t>
                  </a:r>
                  <a:r>
                    <a:rPr lang="zh-CN" altLang="en-US" dirty="0">
                      <a:solidFill>
                        <a:schemeClr val="tx1">
                          <a:lumMod val="65000"/>
                          <a:lumOff val="35000"/>
                        </a:schemeClr>
                      </a:solidFill>
                    </a:rPr>
                    <a:t>语句</a:t>
                  </a:r>
                  <a:r>
                    <a:rPr lang="en-US" altLang="zh-CN" dirty="0">
                      <a:solidFill>
                        <a:schemeClr val="tx1">
                          <a:lumMod val="65000"/>
                          <a:lumOff val="35000"/>
                        </a:schemeClr>
                      </a:solidFill>
                    </a:rPr>
                    <a:t>2</a:t>
                  </a:r>
                </a:p>
                <a:p>
                  <a:pPr algn="just" defTabSz="625475">
                    <a:lnSpc>
                      <a:spcPct val="120000"/>
                    </a:lnSpc>
                  </a:pPr>
                  <a:r>
                    <a:rPr lang="en-US" altLang="zh-CN" dirty="0">
                      <a:solidFill>
                        <a:schemeClr val="tx1">
                          <a:lumMod val="65000"/>
                          <a:lumOff val="35000"/>
                        </a:schemeClr>
                      </a:solidFill>
                    </a:rPr>
                    <a:t>else if(</a:t>
                  </a:r>
                  <a:r>
                    <a:rPr lang="zh-CN" altLang="en-US" dirty="0">
                      <a:solidFill>
                        <a:schemeClr val="tx1">
                          <a:lumMod val="65000"/>
                          <a:lumOff val="35000"/>
                        </a:schemeClr>
                      </a:solidFill>
                    </a:rPr>
                    <a:t>表达式</a:t>
                  </a:r>
                  <a:r>
                    <a:rPr lang="en-US" altLang="zh-CN" dirty="0">
                      <a:solidFill>
                        <a:schemeClr val="tx1">
                          <a:lumMod val="65000"/>
                          <a:lumOff val="35000"/>
                        </a:schemeClr>
                      </a:solidFill>
                    </a:rPr>
                    <a:t>3) 	</a:t>
                  </a:r>
                  <a:r>
                    <a:rPr lang="zh-CN" altLang="en-US" dirty="0">
                      <a:solidFill>
                        <a:schemeClr val="tx1">
                          <a:lumMod val="65000"/>
                          <a:lumOff val="35000"/>
                        </a:schemeClr>
                      </a:solidFill>
                    </a:rPr>
                    <a:t>语句</a:t>
                  </a:r>
                  <a:r>
                    <a:rPr lang="en-US" altLang="zh-CN" dirty="0">
                      <a:solidFill>
                        <a:schemeClr val="tx1">
                          <a:lumMod val="65000"/>
                          <a:lumOff val="35000"/>
                        </a:schemeClr>
                      </a:solidFill>
                    </a:rPr>
                    <a:t>3</a:t>
                  </a:r>
                </a:p>
                <a:p>
                  <a:pPr algn="just" defTabSz="625475">
                    <a:lnSpc>
                      <a:spcPct val="120000"/>
                    </a:lnSpc>
                  </a:pPr>
                  <a:r>
                    <a:rPr lang="en-US" altLang="zh-CN" dirty="0">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dirty="0">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dirty="0">
                    <a:solidFill>
                      <a:schemeClr val="tx1">
                        <a:lumMod val="65000"/>
                        <a:lumOff val="35000"/>
                      </a:schemeClr>
                    </a:solidFill>
                    <a:ea typeface="Cambria Math" panose="02040503050406030204" pitchFamily="18" charset="0"/>
                  </a:endParaRPr>
                </a:p>
                <a:p>
                  <a:pPr algn="just" defTabSz="625475">
                    <a:lnSpc>
                      <a:spcPct val="120000"/>
                    </a:lnSpc>
                  </a:pPr>
                  <a:r>
                    <a:rPr lang="en-US" altLang="zh-CN" dirty="0">
                      <a:solidFill>
                        <a:schemeClr val="tx1">
                          <a:lumMod val="65000"/>
                          <a:lumOff val="35000"/>
                        </a:schemeClr>
                      </a:solidFill>
                    </a:rPr>
                    <a:t>else if(</a:t>
                  </a:r>
                  <a:r>
                    <a:rPr lang="zh-CN" altLang="en-US" dirty="0">
                      <a:solidFill>
                        <a:schemeClr val="tx1">
                          <a:lumMod val="65000"/>
                          <a:lumOff val="35000"/>
                        </a:schemeClr>
                      </a:solidFill>
                    </a:rPr>
                    <a:t>表达式</a:t>
                  </a:r>
                  <a:r>
                    <a:rPr lang="en-US" altLang="zh-CN" dirty="0">
                      <a:solidFill>
                        <a:schemeClr val="tx1">
                          <a:lumMod val="65000"/>
                          <a:lumOff val="35000"/>
                        </a:schemeClr>
                      </a:solidFill>
                    </a:rPr>
                    <a:t>m) 	</a:t>
                  </a:r>
                  <a:r>
                    <a:rPr lang="zh-CN" altLang="en-US" dirty="0">
                      <a:solidFill>
                        <a:schemeClr val="tx1">
                          <a:lumMod val="65000"/>
                          <a:lumOff val="35000"/>
                        </a:schemeClr>
                      </a:solidFill>
                    </a:rPr>
                    <a:t>语句</a:t>
                  </a:r>
                  <a:r>
                    <a:rPr lang="en-US" altLang="zh-CN" dirty="0">
                      <a:solidFill>
                        <a:schemeClr val="tx1">
                          <a:lumMod val="65000"/>
                          <a:lumOff val="35000"/>
                        </a:schemeClr>
                      </a:solidFill>
                    </a:rPr>
                    <a:t>m</a:t>
                  </a:r>
                </a:p>
                <a:p>
                  <a:pPr algn="just" defTabSz="625475">
                    <a:lnSpc>
                      <a:spcPct val="120000"/>
                    </a:lnSpc>
                  </a:pPr>
                  <a:r>
                    <a:rPr lang="en-US" altLang="zh-CN" dirty="0">
                      <a:solidFill>
                        <a:schemeClr val="tx1">
                          <a:lumMod val="65000"/>
                          <a:lumOff val="35000"/>
                        </a:schemeClr>
                      </a:solidFill>
                    </a:rPr>
                    <a:t>else			</a:t>
                  </a:r>
                  <a:r>
                    <a:rPr lang="zh-CN" altLang="en-US" dirty="0">
                      <a:solidFill>
                        <a:schemeClr val="tx1">
                          <a:lumMod val="65000"/>
                          <a:lumOff val="35000"/>
                        </a:schemeClr>
                      </a:solidFill>
                    </a:rPr>
                    <a:t>语句</a:t>
                  </a:r>
                  <a:r>
                    <a:rPr lang="en-US" altLang="zh-CN" dirty="0">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3	</a:t>
              </a:r>
              <a:r>
                <a:rPr lang="zh-CN" altLang="en-US" sz="1600" smtClean="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1820760" y="643398"/>
            <a:ext cx="7081837" cy="4873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20000"/>
              </a:spcBef>
              <a:buClr>
                <a:schemeClr val="accent1"/>
              </a:buClr>
            </a:pPr>
            <a:r>
              <a:rPr lang="zh-CN" altLang="en-US" sz="2400" dirty="0" smtClean="0">
                <a:solidFill>
                  <a:schemeClr val="tx1"/>
                </a:solidFill>
              </a:rPr>
              <a:t>例</a:t>
            </a:r>
            <a:r>
              <a:rPr lang="en-US" altLang="zh-CN" sz="2400" dirty="0" smtClean="0">
                <a:solidFill>
                  <a:schemeClr val="tx1"/>
                </a:solidFill>
              </a:rPr>
              <a:t>   </a:t>
            </a:r>
            <a:r>
              <a:rPr lang="zh-CN" altLang="en-US" sz="2400" dirty="0">
                <a:solidFill>
                  <a:schemeClr val="tx1"/>
                </a:solidFill>
              </a:rPr>
              <a:t>输入一个字母，大写转小写，然后输出字母</a:t>
            </a:r>
          </a:p>
        </p:txBody>
      </p:sp>
      <p:sp>
        <p:nvSpPr>
          <p:cNvPr id="14" name="Text Box 9"/>
          <p:cNvSpPr txBox="1">
            <a:spLocks noChangeArrowheads="1"/>
          </p:cNvSpPr>
          <p:nvPr/>
        </p:nvSpPr>
        <p:spPr bwMode="auto">
          <a:xfrm>
            <a:off x="1741513" y="1535778"/>
            <a:ext cx="6737350" cy="3119438"/>
          </a:xfrm>
          <a:prstGeom prst="rect">
            <a:avLst/>
          </a:prstGeom>
          <a:gradFill rotWithShape="0">
            <a:gsLst>
              <a:gs pos="0">
                <a:schemeClr val="folHlink"/>
              </a:gs>
              <a:gs pos="100000">
                <a:schemeClr val="folHlink">
                  <a:gamma/>
                  <a:tint val="33725"/>
                  <a:invGamma/>
                </a:schemeClr>
              </a:gs>
            </a:gsLst>
            <a:path path="shape">
              <a:fillToRect l="50000" t="50000" r="50000" b="50000"/>
            </a:path>
          </a:gradFill>
          <a:ln w="38100">
            <a:solidFill>
              <a:srgbClr val="3333FF"/>
            </a:solidFill>
            <a:miter lim="800000"/>
            <a:headEnd/>
            <a:tailEnd/>
          </a:ln>
          <a:effectLst/>
          <a:extLst/>
        </p:spPr>
        <p:txBody>
          <a:bodyPr wrap="none" lIns="0" tIns="46800" rIns="90000" bIns="46800">
            <a:spAutoFit/>
          </a:bodyPr>
          <a:lstStyle/>
          <a:p>
            <a:pPr>
              <a:spcBef>
                <a:spcPct val="0"/>
              </a:spcBef>
              <a:defRPr/>
            </a:pPr>
            <a:r>
              <a:rPr lang="en-US" altLang="zh-CN" sz="2800" dirty="0">
                <a:solidFill>
                  <a:srgbClr val="000000"/>
                </a:solidFill>
                <a:ea typeface="隶书" pitchFamily="49" charset="-122"/>
              </a:rPr>
              <a:t> #include &lt;</a:t>
            </a:r>
            <a:r>
              <a:rPr lang="en-US" altLang="zh-CN" sz="2800" dirty="0" err="1">
                <a:solidFill>
                  <a:srgbClr val="000000"/>
                </a:solidFill>
                <a:ea typeface="隶书" pitchFamily="49" charset="-122"/>
              </a:rPr>
              <a:t>stdio.h</a:t>
            </a:r>
            <a:r>
              <a:rPr lang="en-US" altLang="zh-CN" sz="2800" dirty="0">
                <a:solidFill>
                  <a:srgbClr val="000000"/>
                </a:solidFill>
                <a:ea typeface="隶书" pitchFamily="49" charset="-122"/>
              </a:rPr>
              <a:t>&gt;</a:t>
            </a:r>
          </a:p>
          <a:p>
            <a:pPr>
              <a:spcBef>
                <a:spcPct val="0"/>
              </a:spcBef>
              <a:defRPr/>
            </a:pPr>
            <a:r>
              <a:rPr lang="en-US" altLang="zh-CN" sz="2800" dirty="0">
                <a:solidFill>
                  <a:srgbClr val="000000"/>
                </a:solidFill>
                <a:ea typeface="隶书" pitchFamily="49" charset="-122"/>
              </a:rPr>
              <a:t> void main()</a:t>
            </a:r>
          </a:p>
          <a:p>
            <a:pPr>
              <a:spcBef>
                <a:spcPct val="0"/>
              </a:spcBef>
              <a:defRPr/>
            </a:pPr>
            <a:r>
              <a:rPr lang="en-US" altLang="zh-CN" sz="2800" dirty="0">
                <a:solidFill>
                  <a:srgbClr val="000000"/>
                </a:solidFill>
                <a:ea typeface="隶书" pitchFamily="49" charset="-122"/>
              </a:rPr>
              <a:t> { char </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scanf</a:t>
            </a:r>
            <a:r>
              <a:rPr lang="en-US" altLang="zh-CN" sz="2800" dirty="0">
                <a:solidFill>
                  <a:srgbClr val="000000"/>
                </a:solidFill>
                <a:ea typeface="隶书" pitchFamily="49" charset="-122"/>
              </a:rPr>
              <a:t>("%c",&amp;</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&gt;=‘A’ &amp;&amp; </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&lt;=‘Z’)? (ch+32) : </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r>
              <a:rPr lang="en-US" altLang="zh-CN" sz="2800" dirty="0" err="1">
                <a:solidFill>
                  <a:srgbClr val="000000"/>
                </a:solidFill>
                <a:ea typeface="隶书" pitchFamily="49" charset="-122"/>
              </a:rPr>
              <a:t>printf</a:t>
            </a:r>
            <a:r>
              <a:rPr lang="en-US" altLang="zh-CN" sz="2800" dirty="0">
                <a:solidFill>
                  <a:srgbClr val="000000"/>
                </a:solidFill>
                <a:ea typeface="隶书" pitchFamily="49" charset="-122"/>
              </a:rPr>
              <a:t>(“%c“,</a:t>
            </a:r>
            <a:r>
              <a:rPr lang="en-US" altLang="zh-CN" sz="2800" dirty="0" err="1">
                <a:solidFill>
                  <a:srgbClr val="000000"/>
                </a:solidFill>
                <a:ea typeface="隶书" pitchFamily="49" charset="-122"/>
              </a:rPr>
              <a:t>ch</a:t>
            </a:r>
            <a:r>
              <a:rPr lang="en-US" altLang="zh-CN" sz="2800" dirty="0">
                <a:solidFill>
                  <a:srgbClr val="000000"/>
                </a:solidFill>
                <a:ea typeface="隶书" pitchFamily="49" charset="-122"/>
              </a:rPr>
              <a:t>);</a:t>
            </a:r>
          </a:p>
          <a:p>
            <a:pPr>
              <a:spcBef>
                <a:spcPct val="0"/>
              </a:spcBef>
              <a:defRPr/>
            </a:pPr>
            <a:r>
              <a:rPr lang="en-US" altLang="zh-CN" sz="2800" dirty="0">
                <a:solidFill>
                  <a:srgbClr val="000000"/>
                </a:solidFill>
                <a:ea typeface="隶书" pitchFamily="49" charset="-122"/>
              </a:rPr>
              <a:t> }</a:t>
            </a:r>
          </a:p>
        </p:txBody>
      </p:sp>
      <p:sp>
        <p:nvSpPr>
          <p:cNvPr id="15" name="Text Box 10"/>
          <p:cNvSpPr txBox="1">
            <a:spLocks noChangeArrowheads="1"/>
          </p:cNvSpPr>
          <p:nvPr/>
        </p:nvSpPr>
        <p:spPr bwMode="auto">
          <a:xfrm>
            <a:off x="2457757" y="5183446"/>
            <a:ext cx="1411288" cy="860425"/>
          </a:xfrm>
          <a:prstGeom prst="rect">
            <a:avLst/>
          </a:prstGeom>
          <a:solidFill>
            <a:schemeClr val="bg1"/>
          </a:solidFill>
          <a:ln w="38100">
            <a:solidFill>
              <a:srgbClr val="339966"/>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rgbClr val="000000"/>
                </a:solidFill>
                <a:ea typeface="宋体" panose="02010600030101010101" pitchFamily="2" charset="-122"/>
              </a:rPr>
              <a:t>输入：</a:t>
            </a:r>
            <a:r>
              <a:rPr lang="en-US" altLang="zh-CN" sz="2400" dirty="0">
                <a:solidFill>
                  <a:srgbClr val="000000"/>
                </a:solidFill>
                <a:ea typeface="宋体" panose="02010600030101010101" pitchFamily="2" charset="-122"/>
              </a:rPr>
              <a:t>A</a:t>
            </a:r>
            <a:endParaRPr lang="en-US" altLang="zh-CN" sz="2400" dirty="0">
              <a:solidFill>
                <a:srgbClr val="000000"/>
              </a:solidFill>
              <a:ea typeface="宋体" panose="02010600030101010101" pitchFamily="2" charset="-122"/>
              <a:sym typeface="Symbol" panose="05050102010706020507" pitchFamily="18" charset="2"/>
            </a:endParaRPr>
          </a:p>
          <a:p>
            <a:pPr eaLnBrk="1" hangingPunct="1">
              <a:spcBef>
                <a:spcPct val="0"/>
              </a:spcBef>
            </a:pPr>
            <a:r>
              <a:rPr lang="zh-CN" altLang="en-US" sz="2400" dirty="0">
                <a:solidFill>
                  <a:srgbClr val="000000"/>
                </a:solidFill>
                <a:ea typeface="宋体" panose="02010600030101010101" pitchFamily="2" charset="-122"/>
                <a:sym typeface="Symbol" panose="05050102010706020507" pitchFamily="18" charset="2"/>
              </a:rPr>
              <a:t>输出：</a:t>
            </a:r>
            <a:r>
              <a:rPr lang="en-US" altLang="zh-CN" sz="2400" dirty="0">
                <a:solidFill>
                  <a:srgbClr val="000000"/>
                </a:solidFill>
                <a:ea typeface="宋体" panose="02010600030101010101" pitchFamily="2" charset="-122"/>
                <a:sym typeface="Symbol" panose="05050102010706020507" pitchFamily="18" charset="2"/>
              </a:rPr>
              <a:t>a</a:t>
            </a:r>
          </a:p>
        </p:txBody>
      </p:sp>
      <p:grpSp>
        <p:nvGrpSpPr>
          <p:cNvPr id="16" name="组合 15"/>
          <p:cNvGrpSpPr/>
          <p:nvPr/>
        </p:nvGrpSpPr>
        <p:grpSpPr>
          <a:xfrm>
            <a:off x="6238568" y="4888052"/>
            <a:ext cx="5722374" cy="1704477"/>
            <a:chOff x="8050697" y="5019262"/>
            <a:chExt cx="4949071" cy="1204785"/>
          </a:xfrm>
          <a:effectLst>
            <a:outerShdw blurRad="63500" sx="102000" sy="102000" algn="ctr" rotWithShape="0">
              <a:prstClr val="black">
                <a:alpha val="40000"/>
              </a:prstClr>
            </a:outerShdw>
          </a:effectLst>
        </p:grpSpPr>
        <p:sp>
          <p:nvSpPr>
            <p:cNvPr id="17" name="剪去单角的矩形 16"/>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9" name="文本框 18"/>
            <p:cNvSpPr txBox="1"/>
            <p:nvPr/>
          </p:nvSpPr>
          <p:spPr>
            <a:xfrm>
              <a:off x="8388005" y="5054496"/>
              <a:ext cx="4524214" cy="935454"/>
            </a:xfrm>
            <a:prstGeom prst="rect">
              <a:avLst/>
            </a:prstGeom>
            <a:noFill/>
          </p:spPr>
          <p:txBody>
            <a:bodyPr wrap="square" rtlCol="0">
              <a:spAutoFit/>
            </a:bodyPr>
            <a:lstStyle/>
            <a:p>
              <a:r>
                <a:rPr lang="zh-CN" altLang="en-US" sz="1600" dirty="0">
                  <a:solidFill>
                    <a:schemeClr val="bg1"/>
                  </a:solidFill>
                </a:rPr>
                <a:t>条件表达式“</a:t>
              </a:r>
              <a:r>
                <a:rPr lang="en-US" altLang="zh-CN" sz="1600" dirty="0">
                  <a:solidFill>
                    <a:schemeClr val="bg1"/>
                  </a:solidFill>
                </a:rPr>
                <a:t>(</a:t>
              </a:r>
              <a:r>
                <a:rPr lang="en-US" altLang="zh-CN" sz="1600" dirty="0" err="1">
                  <a:solidFill>
                    <a:schemeClr val="bg1"/>
                  </a:solidFill>
                </a:rPr>
                <a:t>ch</a:t>
              </a:r>
              <a:r>
                <a:rPr lang="en-US" altLang="zh-CN" sz="1600" dirty="0">
                  <a:solidFill>
                    <a:schemeClr val="bg1"/>
                  </a:solidFill>
                </a:rPr>
                <a:t>&gt;='A'&amp;&amp;</a:t>
              </a:r>
              <a:r>
                <a:rPr lang="en-US" altLang="zh-CN" sz="1600" dirty="0" err="1">
                  <a:solidFill>
                    <a:schemeClr val="bg1"/>
                  </a:solidFill>
                </a:rPr>
                <a:t>ch</a:t>
              </a:r>
              <a:r>
                <a:rPr lang="en-US" altLang="zh-CN" sz="1600" dirty="0">
                  <a:solidFill>
                    <a:schemeClr val="bg1"/>
                  </a:solidFill>
                </a:rPr>
                <a:t>&lt;='Z')?(ch+32):</a:t>
              </a:r>
              <a:r>
                <a:rPr lang="en-US" altLang="zh-CN" sz="1600" dirty="0" err="1">
                  <a:solidFill>
                    <a:schemeClr val="bg1"/>
                  </a:solidFill>
                </a:rPr>
                <a:t>ch</a:t>
              </a:r>
              <a:r>
                <a:rPr lang="en-US" altLang="zh-CN" sz="1600" dirty="0">
                  <a:solidFill>
                    <a:schemeClr val="bg1"/>
                  </a:solidFill>
                </a:rPr>
                <a:t>”</a:t>
              </a:r>
              <a:r>
                <a:rPr lang="zh-CN" altLang="en-US" sz="1600" dirty="0">
                  <a:solidFill>
                    <a:schemeClr val="bg1"/>
                  </a:solidFill>
                </a:rPr>
                <a:t>的作用是</a:t>
              </a:r>
              <a:r>
                <a:rPr lang="en-US" altLang="zh-CN" sz="1600" dirty="0">
                  <a:solidFill>
                    <a:schemeClr val="bg1"/>
                  </a:solidFill>
                </a:rPr>
                <a:t>: </a:t>
              </a:r>
              <a:r>
                <a:rPr lang="zh-CN" altLang="en-US" sz="1600" dirty="0">
                  <a:solidFill>
                    <a:schemeClr val="bg1"/>
                  </a:solidFill>
                </a:rPr>
                <a:t>如果字符变量</a:t>
              </a:r>
              <a:r>
                <a:rPr lang="en-US" altLang="zh-CN" sz="1600" dirty="0" err="1">
                  <a:solidFill>
                    <a:schemeClr val="bg1"/>
                  </a:solidFill>
                </a:rPr>
                <a:t>ch</a:t>
              </a:r>
              <a:r>
                <a:rPr lang="zh-CN" altLang="en-US" sz="1600" dirty="0">
                  <a:solidFill>
                    <a:schemeClr val="bg1"/>
                  </a:solidFill>
                </a:rPr>
                <a:t>的值为大写字母，则条件表达式的值为</a:t>
              </a:r>
              <a:r>
                <a:rPr lang="en-US" altLang="zh-CN" sz="1600" dirty="0">
                  <a:solidFill>
                    <a:schemeClr val="bg1"/>
                  </a:solidFill>
                </a:rPr>
                <a:t>(ch+32)</a:t>
              </a:r>
              <a:r>
                <a:rPr lang="zh-CN" altLang="en-US" sz="1600" dirty="0">
                  <a:solidFill>
                    <a:schemeClr val="bg1"/>
                  </a:solidFill>
                </a:rPr>
                <a:t>，即相应的小写字母，</a:t>
              </a:r>
              <a:r>
                <a:rPr lang="en-US" altLang="zh-CN" sz="1600" dirty="0">
                  <a:solidFill>
                    <a:schemeClr val="bg1"/>
                  </a:solidFill>
                </a:rPr>
                <a:t>32</a:t>
              </a:r>
              <a:r>
                <a:rPr lang="zh-CN" altLang="en-US" sz="1600" dirty="0">
                  <a:solidFill>
                    <a:schemeClr val="bg1"/>
                  </a:solidFill>
                </a:rPr>
                <a:t>是小写字母和大写字母</a:t>
              </a:r>
              <a:r>
                <a:rPr lang="en-US" altLang="zh-CN" sz="1600" dirty="0">
                  <a:solidFill>
                    <a:schemeClr val="bg1"/>
                  </a:solidFill>
                </a:rPr>
                <a:t>ASCII</a:t>
              </a:r>
              <a:r>
                <a:rPr lang="zh-CN" altLang="en-US" sz="1600" dirty="0">
                  <a:solidFill>
                    <a:schemeClr val="bg1"/>
                  </a:solidFill>
                </a:rPr>
                <a:t>的差值。如果</a:t>
              </a:r>
              <a:r>
                <a:rPr lang="en-US" altLang="zh-CN" sz="1600" dirty="0" err="1">
                  <a:solidFill>
                    <a:schemeClr val="bg1"/>
                  </a:solidFill>
                </a:rPr>
                <a:t>ch</a:t>
              </a:r>
              <a:r>
                <a:rPr lang="zh-CN" altLang="en-US" sz="1600" dirty="0">
                  <a:solidFill>
                    <a:schemeClr val="bg1"/>
                  </a:solidFill>
                </a:rPr>
                <a:t>的值不是大写字母，则条件表达式的值为</a:t>
              </a:r>
              <a:r>
                <a:rPr lang="en-US" altLang="zh-CN" sz="1600" dirty="0" err="1">
                  <a:solidFill>
                    <a:schemeClr val="bg1"/>
                  </a:solidFill>
                </a:rPr>
                <a:t>ch</a:t>
              </a:r>
              <a:r>
                <a:rPr lang="zh-CN" altLang="en-US" sz="1600" dirty="0">
                  <a:solidFill>
                    <a:schemeClr val="bg1"/>
                  </a:solidFill>
                </a:rPr>
                <a:t>，即不进行转换。</a:t>
              </a:r>
              <a:endParaRPr lang="en-US" altLang="zh-CN" sz="1600" dirty="0" smtClean="0">
                <a:solidFill>
                  <a:schemeClr val="bg1"/>
                </a:solidFill>
              </a:endParaRPr>
            </a:p>
          </p:txBody>
        </p:sp>
      </p:grpSp>
    </p:spTree>
    <p:extLst>
      <p:ext uri="{BB962C8B-B14F-4D97-AF65-F5344CB8AC3E}">
        <p14:creationId xmlns:p14="http://schemas.microsoft.com/office/powerpoint/2010/main" val="177198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out)">
                                      <p:cBhvr>
                                        <p:cTn id="13" dur="500"/>
                                        <p:tgtEl>
                                          <p:spTgt spid="1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1353882" y="225530"/>
            <a:ext cx="775970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lang="en-US" altLang="zh-CN" sz="3200" dirty="0" smtClean="0">
                <a:solidFill>
                  <a:schemeClr val="tx1"/>
                </a:solidFill>
              </a:rPr>
              <a:t>switch</a:t>
            </a:r>
            <a:r>
              <a:rPr lang="zh-CN" altLang="en-US" sz="3200" dirty="0">
                <a:solidFill>
                  <a:schemeClr val="tx1"/>
                </a:solidFill>
              </a:rPr>
              <a:t>语句</a:t>
            </a:r>
            <a:r>
              <a:rPr lang="zh-CN" altLang="en-US" sz="2400" dirty="0">
                <a:solidFill>
                  <a:schemeClr val="tx1"/>
                </a:solidFill>
              </a:rPr>
              <a:t>（多分支选择语句）</a:t>
            </a:r>
          </a:p>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一般形式：</a:t>
            </a:r>
          </a:p>
        </p:txBody>
      </p:sp>
      <p:sp>
        <p:nvSpPr>
          <p:cNvPr id="12" name="Rectangle 8"/>
          <p:cNvSpPr>
            <a:spLocks noChangeArrowheads="1"/>
          </p:cNvSpPr>
          <p:nvPr/>
        </p:nvSpPr>
        <p:spPr bwMode="auto">
          <a:xfrm>
            <a:off x="1238787" y="1848406"/>
            <a:ext cx="3824288" cy="4340225"/>
          </a:xfrm>
          <a:prstGeom prst="rect">
            <a:avLst/>
          </a:prstGeom>
          <a:solidFill>
            <a:srgbClr val="FFEFFB"/>
          </a:solidFill>
          <a:ln w="38100">
            <a:solidFill>
              <a:srgbClr val="0000FF"/>
            </a:solidFill>
            <a:miter lim="800000"/>
            <a:headEnd/>
            <a:tailEnd/>
          </a:ln>
        </p:spPr>
        <p:txBody>
          <a:bodyPr lIns="90000" tIns="180000" rIns="90000" bIns="1800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switch(</a:t>
            </a:r>
            <a:r>
              <a:rPr lang="zh-CN" altLang="en-US" sz="2400" dirty="0">
                <a:solidFill>
                  <a:schemeClr val="tx1"/>
                </a:solidFill>
              </a:rPr>
              <a:t>表达式</a:t>
            </a:r>
            <a:r>
              <a:rPr lang="en-US" altLang="zh-CN" sz="2400" dirty="0">
                <a:solidFill>
                  <a:schemeClr val="tx1"/>
                </a:solidFill>
              </a:rPr>
              <a:t>e)</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case  C1: </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a:t>
            </a:r>
            <a:r>
              <a:rPr lang="zh-CN" altLang="en-US" sz="2400" dirty="0">
                <a:solidFill>
                  <a:srgbClr val="FF3300"/>
                </a:solidFill>
              </a:rPr>
              <a:t>语句</a:t>
            </a:r>
            <a:r>
              <a:rPr lang="en-US" altLang="zh-CN" sz="2400" dirty="0">
                <a:solidFill>
                  <a:srgbClr val="FF3300"/>
                </a:solidFill>
              </a:rPr>
              <a:t>1;</a:t>
            </a:r>
            <a:r>
              <a:rPr lang="en-US" altLang="zh-CN" sz="2400" dirty="0">
                <a:solidFill>
                  <a:schemeClr val="tx1"/>
                </a:solidFill>
              </a:rPr>
              <a:t> </a:t>
            </a:r>
            <a:r>
              <a:rPr lang="en-US" altLang="zh-CN" sz="2400" dirty="0">
                <a:solidFill>
                  <a:srgbClr val="33CC33"/>
                </a:solidFill>
              </a:rPr>
              <a:t>break;</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case  C2:</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a:t>
            </a:r>
            <a:r>
              <a:rPr lang="zh-CN" altLang="en-US" sz="2400" dirty="0">
                <a:solidFill>
                  <a:srgbClr val="FF3300"/>
                </a:solidFill>
              </a:rPr>
              <a:t>语句</a:t>
            </a:r>
            <a:r>
              <a:rPr lang="en-US" altLang="zh-CN" sz="2400" dirty="0">
                <a:solidFill>
                  <a:srgbClr val="FF3300"/>
                </a:solidFill>
              </a:rPr>
              <a:t>2;</a:t>
            </a:r>
            <a:r>
              <a:rPr lang="en-US" altLang="zh-CN" sz="2400" dirty="0">
                <a:solidFill>
                  <a:schemeClr val="tx1"/>
                </a:solidFill>
              </a:rPr>
              <a:t> </a:t>
            </a:r>
            <a:r>
              <a:rPr lang="en-US" altLang="zh-CN" sz="2400" dirty="0">
                <a:solidFill>
                  <a:srgbClr val="33CC33"/>
                </a:solidFill>
              </a:rPr>
              <a:t>break;</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case  Cn:</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a:t>
            </a:r>
            <a:r>
              <a:rPr lang="zh-CN" altLang="en-US" sz="2400" dirty="0">
                <a:solidFill>
                  <a:srgbClr val="FF3300"/>
                </a:solidFill>
              </a:rPr>
              <a:t>语句</a:t>
            </a:r>
            <a:r>
              <a:rPr lang="en-US" altLang="zh-CN" sz="2400" dirty="0">
                <a:solidFill>
                  <a:srgbClr val="FF3300"/>
                </a:solidFill>
              </a:rPr>
              <a:t>n;</a:t>
            </a:r>
            <a:r>
              <a:rPr lang="en-US" altLang="zh-CN" sz="2400" dirty="0">
                <a:solidFill>
                  <a:schemeClr val="tx1"/>
                </a:solidFill>
              </a:rPr>
              <a:t> </a:t>
            </a:r>
            <a:r>
              <a:rPr lang="en-US" altLang="zh-CN" sz="2400" dirty="0">
                <a:solidFill>
                  <a:srgbClr val="33CC33"/>
                </a:solidFill>
              </a:rPr>
              <a:t>break;</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   [default:</a:t>
            </a:r>
            <a:r>
              <a:rPr lang="zh-CN" altLang="en-US" sz="2400" dirty="0">
                <a:solidFill>
                  <a:srgbClr val="FF3300"/>
                </a:solidFill>
              </a:rPr>
              <a:t>语句</a:t>
            </a:r>
            <a:r>
              <a:rPr lang="en-US" altLang="zh-CN" sz="2400" dirty="0">
                <a:solidFill>
                  <a:srgbClr val="FF3300"/>
                </a:solidFill>
              </a:rPr>
              <a:t>n+1;</a:t>
            </a:r>
            <a:r>
              <a:rPr lang="en-US" altLang="zh-CN" sz="2400" dirty="0">
                <a:solidFill>
                  <a:schemeClr val="tx1"/>
                </a:solidFill>
              </a:rPr>
              <a:t> </a:t>
            </a:r>
            <a:r>
              <a:rPr lang="en-US" altLang="zh-CN" sz="2400" dirty="0">
                <a:solidFill>
                  <a:srgbClr val="33CC33"/>
                </a:solidFill>
              </a:rPr>
              <a:t>break;</a:t>
            </a:r>
            <a:r>
              <a:rPr lang="en-US" altLang="zh-CN" sz="2400" dirty="0">
                <a:solidFill>
                  <a:schemeClr val="tx1"/>
                </a:solidFill>
              </a:rPr>
              <a:t>]</a:t>
            </a:r>
          </a:p>
          <a:p>
            <a:pPr eaLnBrk="1" hangingPunct="1">
              <a:lnSpc>
                <a:spcPct val="90000"/>
              </a:lnSpc>
              <a:spcBef>
                <a:spcPct val="20000"/>
              </a:spcBef>
              <a:buClr>
                <a:schemeClr val="hlink"/>
              </a:buClr>
              <a:buSzPct val="95000"/>
              <a:buFont typeface="Wingdings" panose="05000000000000000000" pitchFamily="2" charset="2"/>
              <a:buNone/>
            </a:pPr>
            <a:r>
              <a:rPr lang="en-US" altLang="zh-CN" sz="2400" dirty="0">
                <a:solidFill>
                  <a:schemeClr val="tx1"/>
                </a:solidFill>
              </a:rPr>
              <a:t>}</a:t>
            </a:r>
          </a:p>
        </p:txBody>
      </p:sp>
      <p:grpSp>
        <p:nvGrpSpPr>
          <p:cNvPr id="20" name="Group 37"/>
          <p:cNvGrpSpPr>
            <a:grpSpLocks/>
          </p:cNvGrpSpPr>
          <p:nvPr/>
        </p:nvGrpSpPr>
        <p:grpSpPr bwMode="auto">
          <a:xfrm>
            <a:off x="5521069" y="3265530"/>
            <a:ext cx="6496050" cy="3390900"/>
            <a:chOff x="1561" y="1518"/>
            <a:chExt cx="4092" cy="2136"/>
          </a:xfrm>
        </p:grpSpPr>
        <p:sp>
          <p:nvSpPr>
            <p:cNvPr id="21" name="Rectangle 10"/>
            <p:cNvSpPr>
              <a:spLocks noChangeArrowheads="1"/>
            </p:cNvSpPr>
            <p:nvPr/>
          </p:nvSpPr>
          <p:spPr bwMode="auto">
            <a:xfrm>
              <a:off x="1561" y="1518"/>
              <a:ext cx="4092" cy="2136"/>
            </a:xfrm>
            <a:prstGeom prst="rect">
              <a:avLst/>
            </a:prstGeom>
            <a:gradFill rotWithShape="0">
              <a:gsLst>
                <a:gs pos="0">
                  <a:srgbClr val="EEF9FF"/>
                </a:gs>
                <a:gs pos="50000">
                  <a:srgbClr val="CCECFF"/>
                </a:gs>
                <a:gs pos="100000">
                  <a:srgbClr val="EEF9FF"/>
                </a:gs>
              </a:gsLst>
              <a:lin ang="5400000" scaled="1"/>
            </a:gradFill>
            <a:ln w="38100">
              <a:solidFill>
                <a:srgbClr val="0000FF"/>
              </a:solidFill>
              <a:miter lim="800000"/>
              <a:headEnd/>
              <a:tailEnd/>
            </a:ln>
          </p:spPr>
          <p:txBody>
            <a:bodyPr wrap="none" lIns="0" tIns="46800" rIns="90000" bIns="46800"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a:solidFill>
                  <a:schemeClr val="tx1"/>
                </a:solidFill>
              </a:endParaRPr>
            </a:p>
          </p:txBody>
        </p:sp>
        <p:sp>
          <p:nvSpPr>
            <p:cNvPr id="22" name="AutoShape 11"/>
            <p:cNvSpPr>
              <a:spLocks noChangeArrowheads="1"/>
            </p:cNvSpPr>
            <p:nvPr/>
          </p:nvSpPr>
          <p:spPr bwMode="auto">
            <a:xfrm>
              <a:off x="3104" y="1606"/>
              <a:ext cx="720" cy="240"/>
            </a:xfrm>
            <a:prstGeom prst="flowChartAlternateProcess">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rPr>
                <a:t>switch</a:t>
              </a:r>
            </a:p>
          </p:txBody>
        </p:sp>
        <p:sp>
          <p:nvSpPr>
            <p:cNvPr id="23" name="Line 12"/>
            <p:cNvSpPr>
              <a:spLocks noChangeShapeType="1"/>
            </p:cNvSpPr>
            <p:nvPr/>
          </p:nvSpPr>
          <p:spPr bwMode="auto">
            <a:xfrm>
              <a:off x="3440" y="1846"/>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AutoShape 13"/>
            <p:cNvSpPr>
              <a:spLocks noChangeArrowheads="1"/>
            </p:cNvSpPr>
            <p:nvPr/>
          </p:nvSpPr>
          <p:spPr bwMode="auto">
            <a:xfrm>
              <a:off x="2912" y="2038"/>
              <a:ext cx="1056" cy="336"/>
            </a:xfrm>
            <a:prstGeom prst="flowChartDecision">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rgbClr val="33CC33"/>
                  </a:solidFill>
                </a:rPr>
                <a:t>表达式</a:t>
              </a:r>
            </a:p>
          </p:txBody>
        </p:sp>
        <p:sp>
          <p:nvSpPr>
            <p:cNvPr id="25" name="Line 14"/>
            <p:cNvSpPr>
              <a:spLocks noChangeShapeType="1"/>
            </p:cNvSpPr>
            <p:nvPr/>
          </p:nvSpPr>
          <p:spPr bwMode="auto">
            <a:xfrm>
              <a:off x="3440" y="2374"/>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5"/>
            <p:cNvSpPr>
              <a:spLocks noChangeShapeType="1"/>
            </p:cNvSpPr>
            <p:nvPr/>
          </p:nvSpPr>
          <p:spPr bwMode="auto">
            <a:xfrm>
              <a:off x="2000" y="2614"/>
              <a:ext cx="30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6"/>
            <p:cNvSpPr txBox="1">
              <a:spLocks noChangeArrowheads="1"/>
            </p:cNvSpPr>
            <p:nvPr/>
          </p:nvSpPr>
          <p:spPr bwMode="auto">
            <a:xfrm>
              <a:off x="1664" y="2902"/>
              <a:ext cx="68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rPr>
                <a:t>语句组</a:t>
              </a:r>
              <a:r>
                <a:rPr lang="en-US" altLang="zh-CN" sz="2000">
                  <a:solidFill>
                    <a:schemeClr val="tx1"/>
                  </a:solidFill>
                </a:rPr>
                <a:t>1</a:t>
              </a:r>
            </a:p>
          </p:txBody>
        </p:sp>
        <p:sp>
          <p:nvSpPr>
            <p:cNvPr id="28" name="Text Box 17"/>
            <p:cNvSpPr txBox="1">
              <a:spLocks noChangeArrowheads="1"/>
            </p:cNvSpPr>
            <p:nvPr/>
          </p:nvSpPr>
          <p:spPr bwMode="auto">
            <a:xfrm>
              <a:off x="2576" y="2902"/>
              <a:ext cx="68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rPr>
                <a:t>语句组</a:t>
              </a:r>
              <a:r>
                <a:rPr lang="en-US" altLang="zh-CN" sz="2000">
                  <a:solidFill>
                    <a:schemeClr val="tx1"/>
                  </a:solidFill>
                </a:rPr>
                <a:t>2</a:t>
              </a:r>
            </a:p>
          </p:txBody>
        </p:sp>
        <p:sp>
          <p:nvSpPr>
            <p:cNvPr id="29" name="Text Box 18"/>
            <p:cNvSpPr txBox="1">
              <a:spLocks noChangeArrowheads="1"/>
            </p:cNvSpPr>
            <p:nvPr/>
          </p:nvSpPr>
          <p:spPr bwMode="auto">
            <a:xfrm>
              <a:off x="3872" y="2902"/>
              <a:ext cx="68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rPr>
                <a:t>语句组</a:t>
              </a:r>
              <a:r>
                <a:rPr lang="en-US" altLang="zh-CN" sz="2000">
                  <a:solidFill>
                    <a:schemeClr val="tx1"/>
                  </a:solidFill>
                </a:rPr>
                <a:t>n</a:t>
              </a:r>
            </a:p>
          </p:txBody>
        </p:sp>
        <p:sp>
          <p:nvSpPr>
            <p:cNvPr id="30" name="Text Box 19"/>
            <p:cNvSpPr txBox="1">
              <a:spLocks noChangeArrowheads="1"/>
            </p:cNvSpPr>
            <p:nvPr/>
          </p:nvSpPr>
          <p:spPr bwMode="auto">
            <a:xfrm>
              <a:off x="4776" y="2902"/>
              <a:ext cx="60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a:solidFill>
                    <a:schemeClr val="tx1"/>
                  </a:solidFill>
                </a:rPr>
                <a:t>语句组</a:t>
              </a:r>
            </a:p>
          </p:txBody>
        </p:sp>
        <p:sp>
          <p:nvSpPr>
            <p:cNvPr id="31" name="Text Box 20"/>
            <p:cNvSpPr txBox="1">
              <a:spLocks noChangeArrowheads="1"/>
            </p:cNvSpPr>
            <p:nvPr/>
          </p:nvSpPr>
          <p:spPr bwMode="auto">
            <a:xfrm>
              <a:off x="3344" y="295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000">
                  <a:solidFill>
                    <a:schemeClr val="tx1"/>
                  </a:solidFill>
                </a:rPr>
                <a:t>…...</a:t>
              </a:r>
            </a:p>
          </p:txBody>
        </p:sp>
        <p:sp>
          <p:nvSpPr>
            <p:cNvPr id="32" name="Line 21"/>
            <p:cNvSpPr>
              <a:spLocks noChangeShapeType="1"/>
            </p:cNvSpPr>
            <p:nvPr/>
          </p:nvSpPr>
          <p:spPr bwMode="auto">
            <a:xfrm>
              <a:off x="2000"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22"/>
            <p:cNvSpPr txBox="1">
              <a:spLocks noChangeArrowheads="1"/>
            </p:cNvSpPr>
            <p:nvPr/>
          </p:nvSpPr>
          <p:spPr bwMode="auto">
            <a:xfrm>
              <a:off x="2119" y="2614"/>
              <a:ext cx="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000">
                  <a:solidFill>
                    <a:schemeClr val="tx1"/>
                  </a:solidFill>
                </a:rPr>
                <a:t>C 1</a:t>
              </a:r>
            </a:p>
          </p:txBody>
        </p:sp>
        <p:sp>
          <p:nvSpPr>
            <p:cNvPr id="34" name="Line 23"/>
            <p:cNvSpPr>
              <a:spLocks noChangeShapeType="1"/>
            </p:cNvSpPr>
            <p:nvPr/>
          </p:nvSpPr>
          <p:spPr bwMode="auto">
            <a:xfrm>
              <a:off x="2912"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4"/>
            <p:cNvSpPr>
              <a:spLocks noChangeShapeType="1"/>
            </p:cNvSpPr>
            <p:nvPr/>
          </p:nvSpPr>
          <p:spPr bwMode="auto">
            <a:xfrm>
              <a:off x="4256"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5"/>
            <p:cNvSpPr>
              <a:spLocks noChangeShapeType="1"/>
            </p:cNvSpPr>
            <p:nvPr/>
          </p:nvSpPr>
          <p:spPr bwMode="auto">
            <a:xfrm>
              <a:off x="5072"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26"/>
            <p:cNvSpPr txBox="1">
              <a:spLocks noChangeArrowheads="1"/>
            </p:cNvSpPr>
            <p:nvPr/>
          </p:nvSpPr>
          <p:spPr bwMode="auto">
            <a:xfrm>
              <a:off x="3031" y="2614"/>
              <a:ext cx="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000">
                  <a:solidFill>
                    <a:schemeClr val="tx1"/>
                  </a:solidFill>
                </a:rPr>
                <a:t>C 2</a:t>
              </a:r>
            </a:p>
          </p:txBody>
        </p:sp>
        <p:sp>
          <p:nvSpPr>
            <p:cNvPr id="38" name="Text Box 27"/>
            <p:cNvSpPr txBox="1">
              <a:spLocks noChangeArrowheads="1"/>
            </p:cNvSpPr>
            <p:nvPr/>
          </p:nvSpPr>
          <p:spPr bwMode="auto">
            <a:xfrm>
              <a:off x="4395" y="261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000">
                  <a:solidFill>
                    <a:schemeClr val="tx1"/>
                  </a:solidFill>
                </a:rPr>
                <a:t>Cn</a:t>
              </a:r>
            </a:p>
          </p:txBody>
        </p:sp>
        <p:sp>
          <p:nvSpPr>
            <p:cNvPr id="39" name="Text Box 28"/>
            <p:cNvSpPr txBox="1">
              <a:spLocks noChangeArrowheads="1"/>
            </p:cNvSpPr>
            <p:nvPr/>
          </p:nvSpPr>
          <p:spPr bwMode="auto">
            <a:xfrm>
              <a:off x="5080" y="261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000">
                  <a:solidFill>
                    <a:srgbClr val="FF3300"/>
                  </a:solidFill>
                </a:rPr>
                <a:t>default</a:t>
              </a:r>
            </a:p>
          </p:txBody>
        </p:sp>
        <p:sp>
          <p:nvSpPr>
            <p:cNvPr id="40" name="Text Box 29"/>
            <p:cNvSpPr txBox="1">
              <a:spLocks noChangeArrowheads="1"/>
            </p:cNvSpPr>
            <p:nvPr/>
          </p:nvSpPr>
          <p:spPr bwMode="auto">
            <a:xfrm>
              <a:off x="3488" y="2374"/>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000">
                  <a:solidFill>
                    <a:schemeClr val="tx1"/>
                  </a:solidFill>
                </a:rPr>
                <a:t>case </a:t>
              </a:r>
            </a:p>
          </p:txBody>
        </p:sp>
        <p:sp>
          <p:nvSpPr>
            <p:cNvPr id="41" name="Line 30"/>
            <p:cNvSpPr>
              <a:spLocks noChangeShapeType="1"/>
            </p:cNvSpPr>
            <p:nvPr/>
          </p:nvSpPr>
          <p:spPr bwMode="auto">
            <a:xfrm>
              <a:off x="2000"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1"/>
            <p:cNvSpPr>
              <a:spLocks noChangeShapeType="1"/>
            </p:cNvSpPr>
            <p:nvPr/>
          </p:nvSpPr>
          <p:spPr bwMode="auto">
            <a:xfrm>
              <a:off x="2912"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2"/>
            <p:cNvSpPr>
              <a:spLocks noChangeShapeType="1"/>
            </p:cNvSpPr>
            <p:nvPr/>
          </p:nvSpPr>
          <p:spPr bwMode="auto">
            <a:xfrm>
              <a:off x="4256"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3"/>
            <p:cNvSpPr>
              <a:spLocks noChangeShapeType="1"/>
            </p:cNvSpPr>
            <p:nvPr/>
          </p:nvSpPr>
          <p:spPr bwMode="auto">
            <a:xfrm>
              <a:off x="5072"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4"/>
            <p:cNvSpPr>
              <a:spLocks noChangeShapeType="1"/>
            </p:cNvSpPr>
            <p:nvPr/>
          </p:nvSpPr>
          <p:spPr bwMode="auto">
            <a:xfrm>
              <a:off x="2000" y="3382"/>
              <a:ext cx="30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5"/>
            <p:cNvSpPr>
              <a:spLocks noChangeShapeType="1"/>
            </p:cNvSpPr>
            <p:nvPr/>
          </p:nvSpPr>
          <p:spPr bwMode="auto">
            <a:xfrm>
              <a:off x="3536" y="338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Rectangle 36"/>
          <p:cNvSpPr>
            <a:spLocks noChangeArrowheads="1"/>
          </p:cNvSpPr>
          <p:nvPr/>
        </p:nvSpPr>
        <p:spPr bwMode="auto">
          <a:xfrm>
            <a:off x="4970206" y="2635293"/>
            <a:ext cx="3252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a:solidFill>
                  <a:schemeClr val="tx1"/>
                </a:solidFill>
              </a:rPr>
              <a:t>执行过程</a:t>
            </a:r>
          </a:p>
        </p:txBody>
      </p:sp>
      <p:sp>
        <p:nvSpPr>
          <p:cNvPr id="48" name="AutoShape 38"/>
          <p:cNvSpPr>
            <a:spLocks noChangeArrowheads="1"/>
          </p:cNvSpPr>
          <p:nvPr/>
        </p:nvSpPr>
        <p:spPr bwMode="auto">
          <a:xfrm>
            <a:off x="5649656" y="1644693"/>
            <a:ext cx="2311400" cy="874712"/>
          </a:xfrm>
          <a:prstGeom prst="wedgeRectCallout">
            <a:avLst>
              <a:gd name="adj1" fmla="val -114421"/>
              <a:gd name="adj2" fmla="val 98458"/>
            </a:avLst>
          </a:prstGeom>
          <a:solidFill>
            <a:srgbClr val="FFCC99"/>
          </a:solidFill>
          <a:ln w="25400">
            <a:solidFill>
              <a:srgbClr val="3366FF"/>
            </a:solidFill>
            <a:miter lim="800000"/>
            <a:headEnd/>
            <a:tailEnd/>
          </a:ln>
          <a:effectLst/>
          <a:extLst/>
        </p:spPr>
        <p:txBody>
          <a:bodyPr/>
          <a:lstStyle/>
          <a:p>
            <a:pPr algn="ctr">
              <a:defRPr/>
            </a:pPr>
            <a:r>
              <a:rPr lang="zh-CN" altLang="en-US" sz="2400">
                <a:solidFill>
                  <a:srgbClr val="FF3300"/>
                </a:solidFill>
                <a:effectLst>
                  <a:outerShdw blurRad="38100" dist="38100" dir="2700000" algn="tl">
                    <a:srgbClr val="000000"/>
                  </a:outerShdw>
                </a:effectLst>
              </a:rPr>
              <a:t>需要跳出</a:t>
            </a:r>
            <a:r>
              <a:rPr lang="en-US" altLang="zh-CN" sz="2400">
                <a:solidFill>
                  <a:srgbClr val="FF3300"/>
                </a:solidFill>
                <a:effectLst>
                  <a:outerShdw blurRad="38100" dist="38100" dir="2700000" algn="tl">
                    <a:srgbClr val="000000"/>
                  </a:outerShdw>
                </a:effectLst>
              </a:rPr>
              <a:t>switch</a:t>
            </a:r>
            <a:r>
              <a:rPr lang="zh-CN" altLang="en-US" sz="2400">
                <a:solidFill>
                  <a:srgbClr val="FF3300"/>
                </a:solidFill>
                <a:effectLst>
                  <a:outerShdw blurRad="38100" dist="38100" dir="2700000" algn="tl">
                    <a:srgbClr val="000000"/>
                  </a:outerShdw>
                </a:effectLst>
              </a:rPr>
              <a:t>语句时使用</a:t>
            </a:r>
          </a:p>
        </p:txBody>
      </p:sp>
      <p:sp>
        <p:nvSpPr>
          <p:cNvPr id="49" name="Text Box 6"/>
          <p:cNvSpPr txBox="1">
            <a:spLocks noChangeArrowheads="1"/>
          </p:cNvSpPr>
          <p:nvPr/>
        </p:nvSpPr>
        <p:spPr bwMode="auto">
          <a:xfrm>
            <a:off x="6217982" y="395391"/>
            <a:ext cx="597401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spcBef>
                <a:spcPct val="50000"/>
              </a:spcBef>
            </a:pPr>
            <a:r>
              <a:rPr lang="zh-CN" altLang="en-US" sz="2000" b="1" dirty="0" smtClean="0">
                <a:solidFill>
                  <a:srgbClr val="FF00FF"/>
                </a:solidFill>
                <a:latin typeface="Courier New" panose="02070309020205020404" pitchFamily="49" charset="0"/>
              </a:rPr>
              <a:t>表达式</a:t>
            </a:r>
            <a:r>
              <a:rPr lang="en-US" altLang="zh-CN" sz="2000" b="1" dirty="0" smtClean="0">
                <a:solidFill>
                  <a:srgbClr val="FF00FF"/>
                </a:solidFill>
                <a:latin typeface="Courier New" panose="02070309020205020404" pitchFamily="49" charset="0"/>
              </a:rPr>
              <a:t>e</a:t>
            </a:r>
            <a:r>
              <a:rPr lang="zh-CN" altLang="en-US" sz="2000" b="1" dirty="0" smtClean="0">
                <a:latin typeface="Courier New" panose="02070309020205020404" pitchFamily="49" charset="0"/>
              </a:rPr>
              <a:t>：</a:t>
            </a:r>
            <a:r>
              <a:rPr lang="zh-CN" altLang="en-US" sz="2000" b="1" dirty="0">
                <a:latin typeface="Courier New" panose="02070309020205020404" pitchFamily="49" charset="0"/>
              </a:rPr>
              <a:t>整型</a:t>
            </a:r>
            <a:r>
              <a:rPr lang="en-US" altLang="zh-CN" sz="2000" b="1" dirty="0">
                <a:latin typeface="Courier New" panose="02070309020205020404" pitchFamily="49" charset="0"/>
              </a:rPr>
              <a:t>/</a:t>
            </a:r>
            <a:r>
              <a:rPr lang="zh-CN" altLang="en-US" sz="2000" b="1" dirty="0">
                <a:latin typeface="Courier New" panose="02070309020205020404" pitchFamily="49" charset="0"/>
              </a:rPr>
              <a:t>字符型表达式（或枚举表达式）</a:t>
            </a:r>
          </a:p>
          <a:p>
            <a:pPr>
              <a:spcBef>
                <a:spcPct val="50000"/>
              </a:spcBef>
            </a:pPr>
            <a:r>
              <a:rPr lang="en-US" altLang="zh-CN" sz="2000" b="1" dirty="0" smtClean="0">
                <a:solidFill>
                  <a:srgbClr val="FF00FF"/>
                </a:solidFill>
                <a:latin typeface="Courier New" panose="02070309020205020404" pitchFamily="49" charset="0"/>
              </a:rPr>
              <a:t>Ci</a:t>
            </a:r>
            <a:r>
              <a:rPr lang="zh-CN" altLang="en-US" sz="2000" b="1" dirty="0" smtClean="0">
                <a:latin typeface="Courier New" panose="02070309020205020404" pitchFamily="49" charset="0"/>
              </a:rPr>
              <a:t>：</a:t>
            </a:r>
            <a:r>
              <a:rPr lang="zh-CN" altLang="en-US" sz="2000" b="1" dirty="0">
                <a:latin typeface="Courier New" panose="02070309020205020404" pitchFamily="49" charset="0"/>
              </a:rPr>
              <a:t>整型</a:t>
            </a:r>
            <a:r>
              <a:rPr lang="en-US" altLang="zh-CN" sz="2000" b="1" dirty="0">
                <a:latin typeface="Courier New" panose="02070309020205020404" pitchFamily="49" charset="0"/>
              </a:rPr>
              <a:t>/</a:t>
            </a:r>
            <a:r>
              <a:rPr lang="zh-CN" altLang="en-US" sz="2000" b="1" dirty="0">
                <a:latin typeface="Courier New" panose="02070309020205020404" pitchFamily="49" charset="0"/>
              </a:rPr>
              <a:t>字符型常量表达式</a:t>
            </a:r>
          </a:p>
        </p:txBody>
      </p:sp>
    </p:spTree>
    <p:extLst>
      <p:ext uri="{BB962C8B-B14F-4D97-AF65-F5344CB8AC3E}">
        <p14:creationId xmlns:p14="http://schemas.microsoft.com/office/powerpoint/2010/main" val="370053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1+#ppt_w/2"/>
                                          </p:val>
                                        </p:tav>
                                        <p:tav tm="100000">
                                          <p:val>
                                            <p:strVal val="#ppt_x"/>
                                          </p:val>
                                        </p:tav>
                                      </p:tavLst>
                                    </p:anim>
                                    <p:anim calcmode="lin" valueType="num">
                                      <p:cBhvr additive="base">
                                        <p:cTn id="19"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1+#ppt_w/2"/>
                                          </p:val>
                                        </p:tav>
                                        <p:tav tm="100000">
                                          <p:val>
                                            <p:strVal val="#ppt_x"/>
                                          </p:val>
                                        </p:tav>
                                      </p:tavLst>
                                    </p:anim>
                                    <p:anim calcmode="lin" valueType="num">
                                      <p:cBhvr additive="base">
                                        <p:cTn id="25" dur="500" fill="hold"/>
                                        <p:tgtEl>
                                          <p:spTgt spid="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47" grpId="0" autoUpdateAnimBg="0"/>
      <p:bldP spid="48" grpId="0" animBg="1" autoUpdateAnimBg="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D311AADB-5912-426F-A26B-D1C9D4080D41}" type="slidenum">
              <a:rPr lang="en-US" altLang="zh-CN"/>
              <a:pPr/>
              <a:t>32</a:t>
            </a:fld>
            <a:endParaRPr lang="en-US" altLang="zh-CN"/>
          </a:p>
        </p:txBody>
      </p:sp>
      <p:sp>
        <p:nvSpPr>
          <p:cNvPr id="472067" name="Rectangle 3"/>
          <p:cNvSpPr>
            <a:spLocks noGrp="1" noChangeArrowheads="1"/>
          </p:cNvSpPr>
          <p:nvPr>
            <p:ph type="body" idx="1"/>
          </p:nvPr>
        </p:nvSpPr>
        <p:spPr>
          <a:xfrm>
            <a:off x="838200" y="1374776"/>
            <a:ext cx="10515600" cy="4351338"/>
          </a:xfrm>
        </p:spPr>
        <p:txBody>
          <a:bodyPr/>
          <a:lstStyle/>
          <a:p>
            <a:pPr marL="342900" indent="-342900" fontAlgn="base">
              <a:spcBef>
                <a:spcPct val="20000"/>
              </a:spcBef>
              <a:spcAft>
                <a:spcPct val="0"/>
              </a:spcAft>
              <a:buBlip>
                <a:blip r:embed="rId3"/>
              </a:buBlip>
            </a:pPr>
            <a:r>
              <a:rPr lang="zh-CN" altLang="zh-CN" b="1" dirty="0">
                <a:solidFill>
                  <a:srgbClr val="FF6600"/>
                </a:solidFill>
                <a:latin typeface="+mn-lt"/>
                <a:ea typeface="+mn-ea"/>
              </a:rPr>
              <a:t>举例</a:t>
            </a:r>
            <a:endParaRPr lang="zh-CN" altLang="en-US" b="1" dirty="0">
              <a:solidFill>
                <a:srgbClr val="FF6600"/>
              </a:solidFill>
              <a:latin typeface="+mn-lt"/>
              <a:ea typeface="+mn-ea"/>
            </a:endParaRP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根据考试成绩的等级打印相应的分数段。</a:t>
            </a:r>
          </a:p>
        </p:txBody>
      </p:sp>
      <p:sp>
        <p:nvSpPr>
          <p:cNvPr id="472069" name="Rectangle 5"/>
          <p:cNvSpPr>
            <a:spLocks noChangeArrowheads="1"/>
          </p:cNvSpPr>
          <p:nvPr/>
        </p:nvSpPr>
        <p:spPr bwMode="auto">
          <a:xfrm>
            <a:off x="2562225" y="2357438"/>
            <a:ext cx="5672138" cy="33782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hlink"/>
            </a:solidFill>
            <a:miter lim="800000"/>
            <a:headEnd/>
            <a:tailEnd/>
          </a:ln>
          <a:effectLst>
            <a:outerShdw dist="107763" dir="2700000" algn="ctr" rotWithShape="0">
              <a:schemeClr val="bg2">
                <a:alpha val="50000"/>
              </a:schemeClr>
            </a:outerShdw>
          </a:effectLst>
        </p:spPr>
        <p:txBody>
          <a:bodyPr wrap="none" anchor="ctr"/>
          <a:lstStyle/>
          <a:p>
            <a:r>
              <a:rPr lang="en-US" altLang="zh-CN" b="1" dirty="0">
                <a:latin typeface="Courier New" panose="02070309020205020404" pitchFamily="49" charset="0"/>
              </a:rPr>
              <a:t>…</a:t>
            </a:r>
          </a:p>
          <a:p>
            <a:r>
              <a:rPr lang="en-US" altLang="zh-CN" b="1" dirty="0">
                <a:latin typeface="Courier New" panose="02070309020205020404" pitchFamily="49" charset="0"/>
              </a:rPr>
              <a:t>grade=</a:t>
            </a:r>
            <a:r>
              <a:rPr lang="en-US" altLang="zh-CN" b="1" dirty="0" err="1">
                <a:latin typeface="Courier New" panose="02070309020205020404" pitchFamily="49" charset="0"/>
              </a:rPr>
              <a:t>getchar</a:t>
            </a:r>
            <a:r>
              <a:rPr lang="en-US" altLang="zh-CN" b="1" dirty="0">
                <a:latin typeface="Courier New" panose="02070309020205020404" pitchFamily="49" charset="0"/>
              </a:rPr>
              <a:t>();</a:t>
            </a:r>
          </a:p>
          <a:p>
            <a:endParaRPr lang="en-US" altLang="zh-CN" b="1" dirty="0">
              <a:latin typeface="Courier New" panose="02070309020205020404" pitchFamily="49" charset="0"/>
            </a:endParaRPr>
          </a:p>
          <a:p>
            <a:r>
              <a:rPr lang="en-US" altLang="zh-CN" b="1" dirty="0">
                <a:latin typeface="Courier New" panose="02070309020205020404" pitchFamily="49" charset="0"/>
              </a:rPr>
              <a:t>switch(grade)</a:t>
            </a:r>
          </a:p>
          <a:p>
            <a:r>
              <a:rPr lang="en-US" altLang="zh-CN" b="1" dirty="0">
                <a:latin typeface="Courier New" panose="02070309020205020404" pitchFamily="49" charset="0"/>
              </a:rPr>
              <a:t>{</a:t>
            </a:r>
          </a:p>
          <a:p>
            <a:r>
              <a:rPr lang="en-US" altLang="zh-CN" b="1" dirty="0">
                <a:latin typeface="Courier New" panose="02070309020205020404" pitchFamily="49" charset="0"/>
              </a:rPr>
              <a:t>  case ‘A’: </a:t>
            </a:r>
            <a:r>
              <a:rPr lang="en-US" altLang="zh-CN" b="1" dirty="0" err="1">
                <a:latin typeface="Courier New" panose="02070309020205020404" pitchFamily="49" charset="0"/>
              </a:rPr>
              <a:t>printf</a:t>
            </a:r>
            <a:r>
              <a:rPr lang="en-US" altLang="zh-CN" b="1" dirty="0">
                <a:latin typeface="Courier New" panose="02070309020205020404" pitchFamily="49" charset="0"/>
              </a:rPr>
              <a:t>(“85~100\n”);</a:t>
            </a:r>
          </a:p>
          <a:p>
            <a:r>
              <a:rPr lang="en-US" altLang="zh-CN" b="1" dirty="0">
                <a:latin typeface="Courier New" panose="02070309020205020404" pitchFamily="49" charset="0"/>
              </a:rPr>
              <a:t>  case ‘B’: </a:t>
            </a:r>
            <a:r>
              <a:rPr lang="en-US" altLang="zh-CN" b="1" dirty="0" err="1">
                <a:latin typeface="Courier New" panose="02070309020205020404" pitchFamily="49" charset="0"/>
              </a:rPr>
              <a:t>printf</a:t>
            </a:r>
            <a:r>
              <a:rPr lang="en-US" altLang="zh-CN" b="1" dirty="0">
                <a:latin typeface="Courier New" panose="02070309020205020404" pitchFamily="49" charset="0"/>
              </a:rPr>
              <a:t>(“70~84\n”);</a:t>
            </a:r>
          </a:p>
          <a:p>
            <a:r>
              <a:rPr lang="en-US" altLang="zh-CN" b="1" dirty="0">
                <a:latin typeface="Courier New" panose="02070309020205020404" pitchFamily="49" charset="0"/>
              </a:rPr>
              <a:t>  case ‘C’: </a:t>
            </a:r>
            <a:r>
              <a:rPr lang="en-US" altLang="zh-CN" b="1" dirty="0" err="1">
                <a:latin typeface="Courier New" panose="02070309020205020404" pitchFamily="49" charset="0"/>
              </a:rPr>
              <a:t>printf</a:t>
            </a:r>
            <a:r>
              <a:rPr lang="en-US" altLang="zh-CN" b="1" dirty="0">
                <a:latin typeface="Courier New" panose="02070309020205020404" pitchFamily="49" charset="0"/>
              </a:rPr>
              <a:t>(“60~69\n”);</a:t>
            </a:r>
          </a:p>
          <a:p>
            <a:r>
              <a:rPr lang="en-US" altLang="zh-CN" b="1" dirty="0">
                <a:latin typeface="Courier New" panose="02070309020205020404" pitchFamily="49" charset="0"/>
              </a:rPr>
              <a:t>  case ‘D’: </a:t>
            </a:r>
            <a:r>
              <a:rPr lang="en-US" altLang="zh-CN" b="1" dirty="0" err="1">
                <a:latin typeface="Courier New" panose="02070309020205020404" pitchFamily="49" charset="0"/>
              </a:rPr>
              <a:t>printf</a:t>
            </a:r>
            <a:r>
              <a:rPr lang="en-US" altLang="zh-CN" b="1" dirty="0">
                <a:latin typeface="Courier New" panose="02070309020205020404" pitchFamily="49" charset="0"/>
              </a:rPr>
              <a:t>(“&lt;60\n”);</a:t>
            </a:r>
          </a:p>
          <a:p>
            <a:r>
              <a:rPr lang="en-US" altLang="zh-CN" b="1" dirty="0">
                <a:latin typeface="Courier New" panose="02070309020205020404" pitchFamily="49" charset="0"/>
              </a:rPr>
              <a:t>  default: </a:t>
            </a:r>
            <a:r>
              <a:rPr lang="en-US" altLang="zh-CN" b="1" dirty="0" err="1">
                <a:latin typeface="Courier New" panose="02070309020205020404" pitchFamily="49" charset="0"/>
              </a:rPr>
              <a:t>printf</a:t>
            </a:r>
            <a:r>
              <a:rPr lang="en-US" altLang="zh-CN" b="1" dirty="0">
                <a:latin typeface="Courier New" panose="02070309020205020404" pitchFamily="49" charset="0"/>
              </a:rPr>
              <a:t>(“error\n”);</a:t>
            </a:r>
          </a:p>
          <a:p>
            <a:r>
              <a:rPr lang="en-US" altLang="zh-CN" b="1" dirty="0">
                <a:latin typeface="Courier New" panose="02070309020205020404" pitchFamily="49" charset="0"/>
              </a:rPr>
              <a:t>}</a:t>
            </a:r>
          </a:p>
          <a:p>
            <a:r>
              <a:rPr lang="en-US" altLang="zh-CN" b="1" dirty="0">
                <a:latin typeface="Courier New" panose="02070309020205020404" pitchFamily="49" charset="0"/>
              </a:rPr>
              <a:t>…</a:t>
            </a:r>
          </a:p>
        </p:txBody>
      </p:sp>
      <p:sp>
        <p:nvSpPr>
          <p:cNvPr id="472070" name="Rectangle 6"/>
          <p:cNvSpPr>
            <a:spLocks noChangeArrowheads="1"/>
          </p:cNvSpPr>
          <p:nvPr/>
        </p:nvSpPr>
        <p:spPr bwMode="auto">
          <a:xfrm>
            <a:off x="7889875" y="3860801"/>
            <a:ext cx="2344738" cy="1966913"/>
          </a:xfrm>
          <a:prstGeom prst="rect">
            <a:avLst/>
          </a:prstGeom>
          <a:solidFill>
            <a:schemeClr val="tx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b="1">
                <a:solidFill>
                  <a:schemeClr val="bg1"/>
                </a:solidFill>
                <a:latin typeface="Courier New" panose="02070309020205020404" pitchFamily="49" charset="0"/>
              </a:rPr>
              <a:t>B</a:t>
            </a:r>
          </a:p>
          <a:p>
            <a:endParaRPr lang="en-US" altLang="zh-CN" b="1">
              <a:solidFill>
                <a:schemeClr val="bg1"/>
              </a:solidFill>
              <a:latin typeface="Courier New" panose="02070309020205020404" pitchFamily="49" charset="0"/>
            </a:endParaRPr>
          </a:p>
          <a:p>
            <a:r>
              <a:rPr lang="en-US" altLang="zh-CN" b="1">
                <a:solidFill>
                  <a:schemeClr val="bg1"/>
                </a:solidFill>
                <a:latin typeface="Courier New" panose="02070309020205020404" pitchFamily="49" charset="0"/>
              </a:rPr>
              <a:t>70~84</a:t>
            </a:r>
          </a:p>
          <a:p>
            <a:r>
              <a:rPr lang="en-US" altLang="zh-CN" b="1">
                <a:solidFill>
                  <a:schemeClr val="bg1"/>
                </a:solidFill>
                <a:latin typeface="Courier New" panose="02070309020205020404" pitchFamily="49" charset="0"/>
              </a:rPr>
              <a:t>60~69</a:t>
            </a:r>
          </a:p>
          <a:p>
            <a:r>
              <a:rPr lang="en-US" altLang="zh-CN" b="1">
                <a:solidFill>
                  <a:schemeClr val="bg1"/>
                </a:solidFill>
                <a:latin typeface="Courier New" panose="02070309020205020404" pitchFamily="49" charset="0"/>
              </a:rPr>
              <a:t>&lt;60</a:t>
            </a:r>
          </a:p>
          <a:p>
            <a:r>
              <a:rPr lang="en-US" altLang="zh-CN" b="1">
                <a:solidFill>
                  <a:schemeClr val="bg1"/>
                </a:solidFill>
                <a:latin typeface="Courier New" panose="02070309020205020404" pitchFamily="49" charset="0"/>
              </a:rPr>
              <a:t>error</a:t>
            </a:r>
          </a:p>
        </p:txBody>
      </p:sp>
      <p:sp>
        <p:nvSpPr>
          <p:cNvPr id="472071" name="AutoShape 7"/>
          <p:cNvSpPr>
            <a:spLocks noChangeArrowheads="1"/>
          </p:cNvSpPr>
          <p:nvPr/>
        </p:nvSpPr>
        <p:spPr bwMode="auto">
          <a:xfrm>
            <a:off x="9734550" y="4851401"/>
            <a:ext cx="700088" cy="625475"/>
          </a:xfrm>
          <a:prstGeom prst="irregularSeal2">
            <a:avLst/>
          </a:prstGeom>
          <a:solidFill>
            <a:srgbClr val="FFCCFF"/>
          </a:solidFill>
          <a:ln w="9525" algn="ctr">
            <a:solidFill>
              <a:srgbClr val="FF3300"/>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400" b="1">
                <a:solidFill>
                  <a:srgbClr val="FF3300"/>
                </a:solidFill>
              </a:rPr>
              <a:t>?</a:t>
            </a:r>
          </a:p>
        </p:txBody>
      </p:sp>
      <p:sp>
        <p:nvSpPr>
          <p:cNvPr id="10" name="Rectangle 2"/>
          <p:cNvSpPr>
            <a:spLocks noGrp="1" noChangeArrowheads="1"/>
          </p:cNvSpPr>
          <p:nvPr>
            <p:ph type="title"/>
          </p:nvPr>
        </p:nvSpPr>
        <p:spPr>
          <a:xfrm>
            <a:off x="728664" y="153988"/>
            <a:ext cx="10515600" cy="1325563"/>
          </a:xfrm>
        </p:spPr>
        <p:txBody>
          <a:bodyPr>
            <a:normAutofit/>
          </a:bodyPr>
          <a:lstStyle/>
          <a:p>
            <a:pPr fontAlgn="base">
              <a:spcAft>
                <a:spcPct val="0"/>
              </a:spcAft>
            </a:pPr>
            <a:r>
              <a:rPr lang="en-US" altLang="zh-CN" sz="4000" b="1" dirty="0">
                <a:solidFill>
                  <a:srgbClr val="0066CC"/>
                </a:solidFill>
                <a:latin typeface="华文新魏" panose="02010800040101010101" pitchFamily="2" charset="-122"/>
                <a:ea typeface="+mj-ea"/>
              </a:rPr>
              <a:t>switch</a:t>
            </a:r>
            <a:r>
              <a:rPr lang="zh-CN" altLang="en-US" sz="4000" b="1" dirty="0">
                <a:solidFill>
                  <a:srgbClr val="0066CC"/>
                </a:solidFill>
                <a:latin typeface="华文新魏" panose="02010800040101010101" pitchFamily="2" charset="-122"/>
                <a:ea typeface="+mj-ea"/>
              </a:rPr>
              <a:t>语句</a:t>
            </a:r>
          </a:p>
        </p:txBody>
      </p:sp>
    </p:spTree>
    <p:extLst>
      <p:ext uri="{BB962C8B-B14F-4D97-AF65-F5344CB8AC3E}">
        <p14:creationId xmlns:p14="http://schemas.microsoft.com/office/powerpoint/2010/main" val="4021587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0"/>
          </p:nvPr>
        </p:nvSpPr>
        <p:spPr/>
        <p:txBody>
          <a:bodyPr/>
          <a:lstStyle/>
          <a:p>
            <a:fld id="{3D6F7896-A6FF-410C-B344-2A4A432D0F98}" type="slidenum">
              <a:rPr lang="en-US" altLang="zh-CN"/>
              <a:pPr/>
              <a:t>33</a:t>
            </a:fld>
            <a:endParaRPr lang="en-US" altLang="zh-CN"/>
          </a:p>
        </p:txBody>
      </p:sp>
      <p:sp>
        <p:nvSpPr>
          <p:cNvPr id="474114" name="Rectangle 2"/>
          <p:cNvSpPr>
            <a:spLocks noGrp="1" noChangeArrowheads="1"/>
          </p:cNvSpPr>
          <p:nvPr>
            <p:ph type="title"/>
          </p:nvPr>
        </p:nvSpPr>
        <p:spPr>
          <a:xfrm>
            <a:off x="728664" y="153988"/>
            <a:ext cx="10515600" cy="1325563"/>
          </a:xfrm>
        </p:spPr>
        <p:txBody>
          <a:bodyPr>
            <a:normAutofit/>
          </a:bodyPr>
          <a:lstStyle/>
          <a:p>
            <a:pPr fontAlgn="base">
              <a:spcAft>
                <a:spcPct val="0"/>
              </a:spcAft>
            </a:pPr>
            <a:r>
              <a:rPr lang="en-US" altLang="zh-CN" sz="4000" b="1" dirty="0">
                <a:solidFill>
                  <a:srgbClr val="0066CC"/>
                </a:solidFill>
                <a:latin typeface="华文新魏" panose="02010800040101010101" pitchFamily="2" charset="-122"/>
                <a:ea typeface="+mj-ea"/>
              </a:rPr>
              <a:t>switch</a:t>
            </a:r>
            <a:r>
              <a:rPr lang="zh-CN" altLang="en-US" sz="4000" b="1" dirty="0">
                <a:solidFill>
                  <a:srgbClr val="0066CC"/>
                </a:solidFill>
                <a:latin typeface="华文新魏" panose="02010800040101010101" pitchFamily="2" charset="-122"/>
                <a:ea typeface="+mj-ea"/>
              </a:rPr>
              <a:t>语句</a:t>
            </a:r>
          </a:p>
        </p:txBody>
      </p:sp>
      <p:sp>
        <p:nvSpPr>
          <p:cNvPr id="474115" name="Rectangle 3"/>
          <p:cNvSpPr>
            <a:spLocks noGrp="1" noChangeArrowheads="1"/>
          </p:cNvSpPr>
          <p:nvPr>
            <p:ph type="body" idx="1"/>
          </p:nvPr>
        </p:nvSpPr>
        <p:spPr>
          <a:xfrm>
            <a:off x="838200" y="1445342"/>
            <a:ext cx="10515600" cy="4731621"/>
          </a:xfrm>
        </p:spPr>
        <p:txBody>
          <a:bodyPr/>
          <a:lstStyle/>
          <a:p>
            <a:pPr marL="342900" indent="-342900" fontAlgn="base">
              <a:spcBef>
                <a:spcPct val="20000"/>
              </a:spcBef>
              <a:spcAft>
                <a:spcPct val="0"/>
              </a:spcAft>
              <a:buBlip>
                <a:blip r:embed="rId3"/>
              </a:buBlip>
            </a:pPr>
            <a:r>
              <a:rPr lang="zh-CN" altLang="zh-CN" b="1" dirty="0">
                <a:solidFill>
                  <a:srgbClr val="FF6600"/>
                </a:solidFill>
                <a:latin typeface="+mn-lt"/>
                <a:ea typeface="+mn-ea"/>
              </a:rPr>
              <a:t>举例</a:t>
            </a:r>
            <a:endParaRPr lang="zh-CN" altLang="en-US" b="1" dirty="0">
              <a:solidFill>
                <a:srgbClr val="FF6600"/>
              </a:solidFill>
              <a:latin typeface="+mn-lt"/>
              <a:ea typeface="+mn-ea"/>
            </a:endParaRP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结果分析</a:t>
            </a:r>
            <a:endParaRPr lang="zh-CN" altLang="en-US" b="1" dirty="0">
              <a:solidFill>
                <a:schemeClr val="hlink"/>
              </a:solidFill>
              <a:latin typeface="+mn-lt"/>
              <a:ea typeface="宋体" panose="02010600030101010101" pitchFamily="2" charset="-122"/>
            </a:endParaRP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流程图</a:t>
            </a:r>
          </a:p>
        </p:txBody>
      </p:sp>
      <p:sp>
        <p:nvSpPr>
          <p:cNvPr id="474117" name="Rectangle 5"/>
          <p:cNvSpPr>
            <a:spLocks noChangeArrowheads="1"/>
          </p:cNvSpPr>
          <p:nvPr/>
        </p:nvSpPr>
        <p:spPr bwMode="auto">
          <a:xfrm>
            <a:off x="2260601" y="3079750"/>
            <a:ext cx="7529513" cy="2389188"/>
          </a:xfrm>
          <a:prstGeom prst="rect">
            <a:avLst/>
          </a:prstGeom>
          <a:solidFill>
            <a:srgbClr val="D6ECEE"/>
          </a:solidFill>
          <a:ln w="9525" algn="ctr">
            <a:solidFill>
              <a:srgbClr val="3366FF"/>
            </a:solidFill>
            <a:prstDash val="dash"/>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nvGrpSpPr>
          <p:cNvPr id="474118" name="Group 6"/>
          <p:cNvGrpSpPr>
            <a:grpSpLocks/>
          </p:cNvGrpSpPr>
          <p:nvPr/>
        </p:nvGrpSpPr>
        <p:grpSpPr bwMode="auto">
          <a:xfrm>
            <a:off x="2500314" y="2673351"/>
            <a:ext cx="7058025" cy="3573463"/>
            <a:chOff x="415" y="1460"/>
            <a:chExt cx="4446" cy="2251"/>
          </a:xfrm>
        </p:grpSpPr>
        <p:sp>
          <p:nvSpPr>
            <p:cNvPr id="474119" name="Rectangle 7"/>
            <p:cNvSpPr>
              <a:spLocks noChangeArrowheads="1"/>
            </p:cNvSpPr>
            <p:nvPr/>
          </p:nvSpPr>
          <p:spPr bwMode="auto">
            <a:xfrm>
              <a:off x="2230" y="2842"/>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“60~69”</a:t>
              </a:r>
            </a:p>
          </p:txBody>
        </p:sp>
        <p:sp>
          <p:nvSpPr>
            <p:cNvPr id="474120" name="Line 8"/>
            <p:cNvSpPr>
              <a:spLocks noChangeShapeType="1"/>
            </p:cNvSpPr>
            <p:nvPr/>
          </p:nvSpPr>
          <p:spPr bwMode="auto">
            <a:xfrm>
              <a:off x="2638" y="1579"/>
              <a:ext cx="0" cy="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21" name="Line 9"/>
            <p:cNvSpPr>
              <a:spLocks noChangeShapeType="1"/>
            </p:cNvSpPr>
            <p:nvPr/>
          </p:nvSpPr>
          <p:spPr bwMode="auto">
            <a:xfrm>
              <a:off x="2635" y="2188"/>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22" name="Rectangle 10"/>
            <p:cNvSpPr>
              <a:spLocks noChangeArrowheads="1"/>
            </p:cNvSpPr>
            <p:nvPr/>
          </p:nvSpPr>
          <p:spPr bwMode="auto">
            <a:xfrm>
              <a:off x="1327" y="2839"/>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“70~84”</a:t>
              </a:r>
            </a:p>
          </p:txBody>
        </p:sp>
        <p:sp>
          <p:nvSpPr>
            <p:cNvPr id="474123" name="Rectangle 11"/>
            <p:cNvSpPr>
              <a:spLocks noChangeArrowheads="1"/>
            </p:cNvSpPr>
            <p:nvPr/>
          </p:nvSpPr>
          <p:spPr bwMode="auto">
            <a:xfrm>
              <a:off x="415" y="2836"/>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“85~100”</a:t>
              </a:r>
            </a:p>
          </p:txBody>
        </p:sp>
        <p:sp>
          <p:nvSpPr>
            <p:cNvPr id="474124" name="Rectangle 12"/>
            <p:cNvSpPr>
              <a:spLocks noChangeArrowheads="1"/>
            </p:cNvSpPr>
            <p:nvPr/>
          </p:nvSpPr>
          <p:spPr bwMode="auto">
            <a:xfrm>
              <a:off x="3136" y="2839"/>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“&lt;60”</a:t>
              </a:r>
            </a:p>
          </p:txBody>
        </p:sp>
        <p:sp>
          <p:nvSpPr>
            <p:cNvPr id="474125" name="Rectangle 13"/>
            <p:cNvSpPr>
              <a:spLocks noChangeArrowheads="1"/>
            </p:cNvSpPr>
            <p:nvPr/>
          </p:nvSpPr>
          <p:spPr bwMode="auto">
            <a:xfrm>
              <a:off x="4042" y="2836"/>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“error”</a:t>
              </a:r>
            </a:p>
          </p:txBody>
        </p:sp>
        <p:sp>
          <p:nvSpPr>
            <p:cNvPr id="474126" name="Line 14"/>
            <p:cNvSpPr>
              <a:spLocks noChangeShapeType="1"/>
            </p:cNvSpPr>
            <p:nvPr/>
          </p:nvSpPr>
          <p:spPr bwMode="auto">
            <a:xfrm flipH="1">
              <a:off x="1738" y="2154"/>
              <a:ext cx="804"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27" name="Line 15"/>
            <p:cNvSpPr>
              <a:spLocks noChangeShapeType="1"/>
            </p:cNvSpPr>
            <p:nvPr/>
          </p:nvSpPr>
          <p:spPr bwMode="auto">
            <a:xfrm flipH="1">
              <a:off x="827" y="2133"/>
              <a:ext cx="1652" cy="6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28" name="Line 16"/>
            <p:cNvSpPr>
              <a:spLocks noChangeShapeType="1"/>
            </p:cNvSpPr>
            <p:nvPr/>
          </p:nvSpPr>
          <p:spPr bwMode="auto">
            <a:xfrm>
              <a:off x="2704" y="2146"/>
              <a:ext cx="854" cy="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29" name="Line 17"/>
            <p:cNvSpPr>
              <a:spLocks noChangeShapeType="1"/>
            </p:cNvSpPr>
            <p:nvPr/>
          </p:nvSpPr>
          <p:spPr bwMode="auto">
            <a:xfrm>
              <a:off x="2797" y="2132"/>
              <a:ext cx="1634" cy="6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0" name="Line 18"/>
            <p:cNvSpPr>
              <a:spLocks noChangeShapeType="1"/>
            </p:cNvSpPr>
            <p:nvPr/>
          </p:nvSpPr>
          <p:spPr bwMode="auto">
            <a:xfrm>
              <a:off x="1245" y="3001"/>
              <a:ext cx="74" cy="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1" name="Line 19"/>
            <p:cNvSpPr>
              <a:spLocks noChangeShapeType="1"/>
            </p:cNvSpPr>
            <p:nvPr/>
          </p:nvSpPr>
          <p:spPr bwMode="auto">
            <a:xfrm>
              <a:off x="2151" y="3007"/>
              <a:ext cx="74" cy="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2" name="Line 20"/>
            <p:cNvSpPr>
              <a:spLocks noChangeShapeType="1"/>
            </p:cNvSpPr>
            <p:nvPr/>
          </p:nvSpPr>
          <p:spPr bwMode="auto">
            <a:xfrm>
              <a:off x="3060" y="3007"/>
              <a:ext cx="74" cy="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3" name="Line 21"/>
            <p:cNvSpPr>
              <a:spLocks noChangeShapeType="1"/>
            </p:cNvSpPr>
            <p:nvPr/>
          </p:nvSpPr>
          <p:spPr bwMode="auto">
            <a:xfrm>
              <a:off x="3966" y="3013"/>
              <a:ext cx="74" cy="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4" name="Line 22"/>
            <p:cNvSpPr>
              <a:spLocks noChangeShapeType="1"/>
            </p:cNvSpPr>
            <p:nvPr/>
          </p:nvSpPr>
          <p:spPr bwMode="auto">
            <a:xfrm flipH="1">
              <a:off x="2638" y="3335"/>
              <a:ext cx="18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5" name="Line 23"/>
            <p:cNvSpPr>
              <a:spLocks noChangeShapeType="1"/>
            </p:cNvSpPr>
            <p:nvPr/>
          </p:nvSpPr>
          <p:spPr bwMode="auto">
            <a:xfrm>
              <a:off x="2638" y="3335"/>
              <a:ext cx="0" cy="2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6" name="Line 24"/>
            <p:cNvSpPr>
              <a:spLocks noChangeShapeType="1"/>
            </p:cNvSpPr>
            <p:nvPr/>
          </p:nvSpPr>
          <p:spPr bwMode="auto">
            <a:xfrm>
              <a:off x="4440" y="3159"/>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7" name="Rectangle 25"/>
            <p:cNvSpPr>
              <a:spLocks noChangeArrowheads="1"/>
            </p:cNvSpPr>
            <p:nvPr/>
          </p:nvSpPr>
          <p:spPr bwMode="auto">
            <a:xfrm>
              <a:off x="986" y="2479"/>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‘A’</a:t>
              </a:r>
            </a:p>
          </p:txBody>
        </p:sp>
        <p:sp>
          <p:nvSpPr>
            <p:cNvPr id="474138" name="Rectangle 26"/>
            <p:cNvSpPr>
              <a:spLocks noChangeArrowheads="1"/>
            </p:cNvSpPr>
            <p:nvPr/>
          </p:nvSpPr>
          <p:spPr bwMode="auto">
            <a:xfrm>
              <a:off x="1658" y="2476"/>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‘B’</a:t>
              </a:r>
            </a:p>
          </p:txBody>
        </p:sp>
        <p:sp>
          <p:nvSpPr>
            <p:cNvPr id="474139" name="Rectangle 27"/>
            <p:cNvSpPr>
              <a:spLocks noChangeArrowheads="1"/>
            </p:cNvSpPr>
            <p:nvPr/>
          </p:nvSpPr>
          <p:spPr bwMode="auto">
            <a:xfrm>
              <a:off x="2324" y="2477"/>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‘C’</a:t>
              </a:r>
            </a:p>
          </p:txBody>
        </p:sp>
        <p:sp>
          <p:nvSpPr>
            <p:cNvPr id="474140" name="Rectangle 28"/>
            <p:cNvSpPr>
              <a:spLocks noChangeArrowheads="1"/>
            </p:cNvSpPr>
            <p:nvPr/>
          </p:nvSpPr>
          <p:spPr bwMode="auto">
            <a:xfrm>
              <a:off x="3309" y="2480"/>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‘D’</a:t>
              </a:r>
            </a:p>
          </p:txBody>
        </p:sp>
        <p:sp>
          <p:nvSpPr>
            <p:cNvPr id="474141" name="Rectangle 29"/>
            <p:cNvSpPr>
              <a:spLocks noChangeArrowheads="1"/>
            </p:cNvSpPr>
            <p:nvPr/>
          </p:nvSpPr>
          <p:spPr bwMode="auto">
            <a:xfrm>
              <a:off x="4017" y="2483"/>
              <a:ext cx="52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default</a:t>
              </a:r>
            </a:p>
          </p:txBody>
        </p:sp>
        <p:sp>
          <p:nvSpPr>
            <p:cNvPr id="474142" name="Oval 30"/>
            <p:cNvSpPr>
              <a:spLocks noChangeArrowheads="1"/>
            </p:cNvSpPr>
            <p:nvPr/>
          </p:nvSpPr>
          <p:spPr bwMode="auto">
            <a:xfrm>
              <a:off x="2581" y="1460"/>
              <a:ext cx="113" cy="1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3" name="Oval 31"/>
            <p:cNvSpPr>
              <a:spLocks noChangeArrowheads="1"/>
            </p:cNvSpPr>
            <p:nvPr/>
          </p:nvSpPr>
          <p:spPr bwMode="auto">
            <a:xfrm>
              <a:off x="2583" y="3598"/>
              <a:ext cx="113" cy="1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4" name="AutoShape 32"/>
            <p:cNvSpPr>
              <a:spLocks noChangeArrowheads="1"/>
            </p:cNvSpPr>
            <p:nvPr/>
          </p:nvSpPr>
          <p:spPr bwMode="auto">
            <a:xfrm>
              <a:off x="2088" y="1831"/>
              <a:ext cx="1089" cy="34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altLang="zh-CN" sz="1600" b="1">
                  <a:latin typeface="Courier New" panose="02070309020205020404" pitchFamily="49" charset="0"/>
                </a:rPr>
                <a:t>grade</a:t>
              </a:r>
            </a:p>
          </p:txBody>
        </p:sp>
      </p:grpSp>
    </p:spTree>
    <p:extLst>
      <p:ext uri="{BB962C8B-B14F-4D97-AF65-F5344CB8AC3E}">
        <p14:creationId xmlns:p14="http://schemas.microsoft.com/office/powerpoint/2010/main" val="3525979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0"/>
          </p:nvPr>
        </p:nvSpPr>
        <p:spPr/>
        <p:txBody>
          <a:bodyPr/>
          <a:lstStyle/>
          <a:p>
            <a:fld id="{6C668A89-3FBE-4AFF-9384-F835995F916E}" type="slidenum">
              <a:rPr lang="en-US" altLang="zh-CN"/>
              <a:pPr/>
              <a:t>34</a:t>
            </a:fld>
            <a:endParaRPr lang="en-US" altLang="zh-CN"/>
          </a:p>
        </p:txBody>
      </p:sp>
      <p:sp>
        <p:nvSpPr>
          <p:cNvPr id="476163" name="Rectangle 3"/>
          <p:cNvSpPr>
            <a:spLocks noGrp="1" noChangeArrowheads="1"/>
          </p:cNvSpPr>
          <p:nvPr>
            <p:ph type="body" idx="1"/>
          </p:nvPr>
        </p:nvSpPr>
        <p:spPr>
          <a:xfrm>
            <a:off x="838200" y="1322386"/>
            <a:ext cx="10515600" cy="4854577"/>
          </a:xfrm>
        </p:spPr>
        <p:txBody>
          <a:bodyPr/>
          <a:lstStyle/>
          <a:p>
            <a:pPr marL="342900" indent="-342900" fontAlgn="base">
              <a:spcBef>
                <a:spcPct val="20000"/>
              </a:spcBef>
              <a:spcAft>
                <a:spcPct val="0"/>
              </a:spcAft>
              <a:buBlip>
                <a:blip r:embed="rId3"/>
              </a:buBlip>
            </a:pPr>
            <a:r>
              <a:rPr lang="zh-CN" altLang="zh-CN" b="1" dirty="0">
                <a:solidFill>
                  <a:srgbClr val="FF6600"/>
                </a:solidFill>
                <a:latin typeface="+mn-lt"/>
                <a:ea typeface="+mn-ea"/>
              </a:rPr>
              <a:t>举例</a:t>
            </a:r>
            <a:endParaRPr lang="zh-CN" altLang="en-US" b="1" dirty="0">
              <a:solidFill>
                <a:srgbClr val="FF6600"/>
              </a:solidFill>
              <a:latin typeface="+mn-lt"/>
              <a:ea typeface="+mn-ea"/>
            </a:endParaRP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正确的流程图</a:t>
            </a:r>
          </a:p>
        </p:txBody>
      </p:sp>
      <p:sp>
        <p:nvSpPr>
          <p:cNvPr id="476165" name="Rectangle 5"/>
          <p:cNvSpPr>
            <a:spLocks noChangeArrowheads="1"/>
          </p:cNvSpPr>
          <p:nvPr/>
        </p:nvSpPr>
        <p:spPr bwMode="auto">
          <a:xfrm>
            <a:off x="2260601" y="2882900"/>
            <a:ext cx="7529513" cy="2389188"/>
          </a:xfrm>
          <a:prstGeom prst="rect">
            <a:avLst/>
          </a:prstGeom>
          <a:solidFill>
            <a:srgbClr val="D6ECEE"/>
          </a:solidFill>
          <a:ln w="9525" algn="ctr">
            <a:solidFill>
              <a:srgbClr val="3366FF"/>
            </a:solidFill>
            <a:prstDash val="dash"/>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nvGrpSpPr>
          <p:cNvPr id="476166" name="Group 6"/>
          <p:cNvGrpSpPr>
            <a:grpSpLocks/>
          </p:cNvGrpSpPr>
          <p:nvPr/>
        </p:nvGrpSpPr>
        <p:grpSpPr bwMode="auto">
          <a:xfrm>
            <a:off x="2500314" y="2471739"/>
            <a:ext cx="7058025" cy="3578225"/>
            <a:chOff x="415" y="1457"/>
            <a:chExt cx="4446" cy="2254"/>
          </a:xfrm>
        </p:grpSpPr>
        <p:sp>
          <p:nvSpPr>
            <p:cNvPr id="476167" name="Rectangle 7"/>
            <p:cNvSpPr>
              <a:spLocks noChangeArrowheads="1"/>
            </p:cNvSpPr>
            <p:nvPr/>
          </p:nvSpPr>
          <p:spPr bwMode="auto">
            <a:xfrm>
              <a:off x="2230" y="2842"/>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“60~69”</a:t>
              </a:r>
            </a:p>
          </p:txBody>
        </p:sp>
        <p:sp>
          <p:nvSpPr>
            <p:cNvPr id="476168" name="Line 8"/>
            <p:cNvSpPr>
              <a:spLocks noChangeShapeType="1"/>
            </p:cNvSpPr>
            <p:nvPr/>
          </p:nvSpPr>
          <p:spPr bwMode="auto">
            <a:xfrm>
              <a:off x="2638" y="1579"/>
              <a:ext cx="0" cy="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69" name="Line 9"/>
            <p:cNvSpPr>
              <a:spLocks noChangeShapeType="1"/>
            </p:cNvSpPr>
            <p:nvPr/>
          </p:nvSpPr>
          <p:spPr bwMode="auto">
            <a:xfrm>
              <a:off x="2635" y="2188"/>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0" name="Rectangle 10"/>
            <p:cNvSpPr>
              <a:spLocks noChangeArrowheads="1"/>
            </p:cNvSpPr>
            <p:nvPr/>
          </p:nvSpPr>
          <p:spPr bwMode="auto">
            <a:xfrm>
              <a:off x="1327" y="2839"/>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“70~84”</a:t>
              </a:r>
            </a:p>
          </p:txBody>
        </p:sp>
        <p:sp>
          <p:nvSpPr>
            <p:cNvPr id="476171" name="Rectangle 11"/>
            <p:cNvSpPr>
              <a:spLocks noChangeArrowheads="1"/>
            </p:cNvSpPr>
            <p:nvPr/>
          </p:nvSpPr>
          <p:spPr bwMode="auto">
            <a:xfrm>
              <a:off x="415" y="2836"/>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“85~100”</a:t>
              </a:r>
            </a:p>
          </p:txBody>
        </p:sp>
        <p:sp>
          <p:nvSpPr>
            <p:cNvPr id="476172" name="Rectangle 12"/>
            <p:cNvSpPr>
              <a:spLocks noChangeArrowheads="1"/>
            </p:cNvSpPr>
            <p:nvPr/>
          </p:nvSpPr>
          <p:spPr bwMode="auto">
            <a:xfrm>
              <a:off x="3136" y="2839"/>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“&lt;60”</a:t>
              </a:r>
            </a:p>
          </p:txBody>
        </p:sp>
        <p:sp>
          <p:nvSpPr>
            <p:cNvPr id="476173" name="Rectangle 13"/>
            <p:cNvSpPr>
              <a:spLocks noChangeArrowheads="1"/>
            </p:cNvSpPr>
            <p:nvPr/>
          </p:nvSpPr>
          <p:spPr bwMode="auto">
            <a:xfrm>
              <a:off x="4042" y="2836"/>
              <a:ext cx="819" cy="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“error”</a:t>
              </a:r>
            </a:p>
          </p:txBody>
        </p:sp>
        <p:sp>
          <p:nvSpPr>
            <p:cNvPr id="476174" name="Line 14"/>
            <p:cNvSpPr>
              <a:spLocks noChangeShapeType="1"/>
            </p:cNvSpPr>
            <p:nvPr/>
          </p:nvSpPr>
          <p:spPr bwMode="auto">
            <a:xfrm flipH="1">
              <a:off x="1738" y="2149"/>
              <a:ext cx="810" cy="6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5" name="Line 15"/>
            <p:cNvSpPr>
              <a:spLocks noChangeShapeType="1"/>
            </p:cNvSpPr>
            <p:nvPr/>
          </p:nvSpPr>
          <p:spPr bwMode="auto">
            <a:xfrm flipH="1">
              <a:off x="827" y="2133"/>
              <a:ext cx="1653" cy="6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6" name="Line 16"/>
            <p:cNvSpPr>
              <a:spLocks noChangeShapeType="1"/>
            </p:cNvSpPr>
            <p:nvPr/>
          </p:nvSpPr>
          <p:spPr bwMode="auto">
            <a:xfrm>
              <a:off x="2712" y="2152"/>
              <a:ext cx="846" cy="6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7" name="Line 17"/>
            <p:cNvSpPr>
              <a:spLocks noChangeShapeType="1"/>
            </p:cNvSpPr>
            <p:nvPr/>
          </p:nvSpPr>
          <p:spPr bwMode="auto">
            <a:xfrm>
              <a:off x="2792" y="2130"/>
              <a:ext cx="1639" cy="6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8" name="Line 18"/>
            <p:cNvSpPr>
              <a:spLocks noChangeShapeType="1"/>
            </p:cNvSpPr>
            <p:nvPr/>
          </p:nvSpPr>
          <p:spPr bwMode="auto">
            <a:xfrm flipH="1">
              <a:off x="808" y="3335"/>
              <a:ext cx="3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9" name="Line 19"/>
            <p:cNvSpPr>
              <a:spLocks noChangeShapeType="1"/>
            </p:cNvSpPr>
            <p:nvPr/>
          </p:nvSpPr>
          <p:spPr bwMode="auto">
            <a:xfrm>
              <a:off x="2638" y="3335"/>
              <a:ext cx="0" cy="2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0" name="Rectangle 20"/>
            <p:cNvSpPr>
              <a:spLocks noChangeArrowheads="1"/>
            </p:cNvSpPr>
            <p:nvPr/>
          </p:nvSpPr>
          <p:spPr bwMode="auto">
            <a:xfrm>
              <a:off x="986" y="2479"/>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‘A’</a:t>
              </a:r>
            </a:p>
          </p:txBody>
        </p:sp>
        <p:sp>
          <p:nvSpPr>
            <p:cNvPr id="476181" name="Rectangle 21"/>
            <p:cNvSpPr>
              <a:spLocks noChangeArrowheads="1"/>
            </p:cNvSpPr>
            <p:nvPr/>
          </p:nvSpPr>
          <p:spPr bwMode="auto">
            <a:xfrm>
              <a:off x="1658" y="2476"/>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‘B’</a:t>
              </a:r>
            </a:p>
          </p:txBody>
        </p:sp>
        <p:sp>
          <p:nvSpPr>
            <p:cNvPr id="476182" name="Rectangle 22"/>
            <p:cNvSpPr>
              <a:spLocks noChangeArrowheads="1"/>
            </p:cNvSpPr>
            <p:nvPr/>
          </p:nvSpPr>
          <p:spPr bwMode="auto">
            <a:xfrm>
              <a:off x="2324" y="2477"/>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‘C’</a:t>
              </a:r>
            </a:p>
          </p:txBody>
        </p:sp>
        <p:sp>
          <p:nvSpPr>
            <p:cNvPr id="476183" name="Rectangle 23"/>
            <p:cNvSpPr>
              <a:spLocks noChangeArrowheads="1"/>
            </p:cNvSpPr>
            <p:nvPr/>
          </p:nvSpPr>
          <p:spPr bwMode="auto">
            <a:xfrm>
              <a:off x="3309" y="2480"/>
              <a:ext cx="26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‘D’</a:t>
              </a:r>
            </a:p>
          </p:txBody>
        </p:sp>
        <p:sp>
          <p:nvSpPr>
            <p:cNvPr id="476184" name="Rectangle 24"/>
            <p:cNvSpPr>
              <a:spLocks noChangeArrowheads="1"/>
            </p:cNvSpPr>
            <p:nvPr/>
          </p:nvSpPr>
          <p:spPr bwMode="auto">
            <a:xfrm>
              <a:off x="4017" y="2483"/>
              <a:ext cx="52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default</a:t>
              </a:r>
            </a:p>
          </p:txBody>
        </p:sp>
        <p:sp>
          <p:nvSpPr>
            <p:cNvPr id="476185" name="Line 25"/>
            <p:cNvSpPr>
              <a:spLocks noChangeShapeType="1"/>
            </p:cNvSpPr>
            <p:nvPr/>
          </p:nvSpPr>
          <p:spPr bwMode="auto">
            <a:xfrm>
              <a:off x="818" y="3168"/>
              <a:ext cx="0" cy="15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6" name="Line 26"/>
            <p:cNvSpPr>
              <a:spLocks noChangeShapeType="1"/>
            </p:cNvSpPr>
            <p:nvPr/>
          </p:nvSpPr>
          <p:spPr bwMode="auto">
            <a:xfrm>
              <a:off x="1737" y="3177"/>
              <a:ext cx="0" cy="14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7" name="Line 27"/>
            <p:cNvSpPr>
              <a:spLocks noChangeShapeType="1"/>
            </p:cNvSpPr>
            <p:nvPr/>
          </p:nvSpPr>
          <p:spPr bwMode="auto">
            <a:xfrm>
              <a:off x="2638" y="3177"/>
              <a:ext cx="0" cy="14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8" name="Line 28"/>
            <p:cNvSpPr>
              <a:spLocks noChangeShapeType="1"/>
            </p:cNvSpPr>
            <p:nvPr/>
          </p:nvSpPr>
          <p:spPr bwMode="auto">
            <a:xfrm>
              <a:off x="3567" y="3177"/>
              <a:ext cx="0" cy="14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9" name="Line 29"/>
            <p:cNvSpPr>
              <a:spLocks noChangeShapeType="1"/>
            </p:cNvSpPr>
            <p:nvPr/>
          </p:nvSpPr>
          <p:spPr bwMode="auto">
            <a:xfrm>
              <a:off x="4441" y="3168"/>
              <a:ext cx="0" cy="16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90" name="Oval 30"/>
            <p:cNvSpPr>
              <a:spLocks noChangeArrowheads="1"/>
            </p:cNvSpPr>
            <p:nvPr/>
          </p:nvSpPr>
          <p:spPr bwMode="auto">
            <a:xfrm>
              <a:off x="2581" y="1457"/>
              <a:ext cx="113" cy="1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1" name="Oval 31"/>
            <p:cNvSpPr>
              <a:spLocks noChangeArrowheads="1"/>
            </p:cNvSpPr>
            <p:nvPr/>
          </p:nvSpPr>
          <p:spPr bwMode="auto">
            <a:xfrm>
              <a:off x="2580" y="3598"/>
              <a:ext cx="113" cy="1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2" name="AutoShape 32"/>
            <p:cNvSpPr>
              <a:spLocks noChangeArrowheads="1"/>
            </p:cNvSpPr>
            <p:nvPr/>
          </p:nvSpPr>
          <p:spPr bwMode="auto">
            <a:xfrm>
              <a:off x="2088" y="1831"/>
              <a:ext cx="1089" cy="34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altLang="zh-CN" sz="1600" b="1">
                  <a:latin typeface="Courier New" panose="02070309020205020404" pitchFamily="49" charset="0"/>
                </a:rPr>
                <a:t>grade</a:t>
              </a:r>
            </a:p>
          </p:txBody>
        </p:sp>
      </p:grpSp>
      <p:sp>
        <p:nvSpPr>
          <p:cNvPr id="35" name="Rectangle 2"/>
          <p:cNvSpPr>
            <a:spLocks noGrp="1" noChangeArrowheads="1"/>
          </p:cNvSpPr>
          <p:nvPr>
            <p:ph type="title"/>
          </p:nvPr>
        </p:nvSpPr>
        <p:spPr>
          <a:xfrm>
            <a:off x="728664" y="77788"/>
            <a:ext cx="10515600" cy="1325563"/>
          </a:xfrm>
        </p:spPr>
        <p:txBody>
          <a:bodyPr>
            <a:normAutofit/>
          </a:bodyPr>
          <a:lstStyle/>
          <a:p>
            <a:pPr fontAlgn="base">
              <a:spcAft>
                <a:spcPct val="0"/>
              </a:spcAft>
            </a:pPr>
            <a:r>
              <a:rPr lang="en-US" altLang="zh-CN" sz="4000" b="1" dirty="0">
                <a:solidFill>
                  <a:srgbClr val="0066CC"/>
                </a:solidFill>
                <a:latin typeface="华文新魏" panose="02010800040101010101" pitchFamily="2" charset="-122"/>
                <a:ea typeface="+mj-ea"/>
              </a:rPr>
              <a:t>switch</a:t>
            </a:r>
            <a:r>
              <a:rPr lang="zh-CN" altLang="en-US" sz="4000" b="1" dirty="0">
                <a:solidFill>
                  <a:srgbClr val="0066CC"/>
                </a:solidFill>
                <a:latin typeface="华文新魏" panose="02010800040101010101" pitchFamily="2" charset="-122"/>
                <a:ea typeface="+mj-ea"/>
              </a:rPr>
              <a:t>语句</a:t>
            </a:r>
          </a:p>
        </p:txBody>
      </p:sp>
    </p:spTree>
    <p:extLst>
      <p:ext uri="{BB962C8B-B14F-4D97-AF65-F5344CB8AC3E}">
        <p14:creationId xmlns:p14="http://schemas.microsoft.com/office/powerpoint/2010/main" val="1640872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37459508-5D26-49B9-B758-F895F21A4238}" type="slidenum">
              <a:rPr lang="en-US" altLang="zh-CN"/>
              <a:pPr/>
              <a:t>35</a:t>
            </a:fld>
            <a:endParaRPr lang="en-US" altLang="zh-CN"/>
          </a:p>
        </p:txBody>
      </p:sp>
      <p:sp>
        <p:nvSpPr>
          <p:cNvPr id="478210" name="Rectangle 2"/>
          <p:cNvSpPr>
            <a:spLocks noChangeArrowheads="1"/>
          </p:cNvSpPr>
          <p:nvPr/>
        </p:nvSpPr>
        <p:spPr bwMode="auto">
          <a:xfrm>
            <a:off x="2562225" y="2357438"/>
            <a:ext cx="5672138" cy="33782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hlink"/>
            </a:solidFill>
            <a:miter lim="800000"/>
            <a:headEnd/>
            <a:tailEnd/>
          </a:ln>
          <a:effectLst>
            <a:outerShdw dist="107763" dir="2700000" algn="ctr" rotWithShape="0">
              <a:schemeClr val="bg2">
                <a:alpha val="50000"/>
              </a:schemeClr>
            </a:outerShdw>
          </a:effectLst>
        </p:spPr>
        <p:txBody>
          <a:bodyPr wrap="none" anchor="ctr"/>
          <a:lstStyle/>
          <a:p>
            <a:r>
              <a:rPr lang="en-US" altLang="zh-CN" b="1" dirty="0">
                <a:latin typeface="Courier New" panose="02070309020205020404" pitchFamily="49" charset="0"/>
              </a:rPr>
              <a:t>…</a:t>
            </a:r>
          </a:p>
          <a:p>
            <a:r>
              <a:rPr lang="en-US" altLang="zh-CN" b="1" dirty="0">
                <a:latin typeface="Courier New" panose="02070309020205020404" pitchFamily="49" charset="0"/>
              </a:rPr>
              <a:t>grade=</a:t>
            </a:r>
            <a:r>
              <a:rPr lang="en-US" altLang="zh-CN" b="1" dirty="0" err="1">
                <a:latin typeface="Courier New" panose="02070309020205020404" pitchFamily="49" charset="0"/>
              </a:rPr>
              <a:t>getchar</a:t>
            </a:r>
            <a:r>
              <a:rPr lang="en-US" altLang="zh-CN" b="1" dirty="0">
                <a:latin typeface="Courier New" panose="02070309020205020404" pitchFamily="49" charset="0"/>
              </a:rPr>
              <a:t>();</a:t>
            </a:r>
          </a:p>
          <a:p>
            <a:endParaRPr lang="en-US" altLang="zh-CN" b="1" dirty="0">
              <a:latin typeface="Courier New" panose="02070309020205020404" pitchFamily="49" charset="0"/>
            </a:endParaRPr>
          </a:p>
          <a:p>
            <a:r>
              <a:rPr lang="en-US" altLang="zh-CN" b="1" dirty="0">
                <a:latin typeface="Courier New" panose="02070309020205020404" pitchFamily="49" charset="0"/>
              </a:rPr>
              <a:t>switch(grade)</a:t>
            </a:r>
          </a:p>
          <a:p>
            <a:r>
              <a:rPr lang="en-US" altLang="zh-CN" b="1" dirty="0">
                <a:latin typeface="Courier New" panose="02070309020205020404" pitchFamily="49" charset="0"/>
              </a:rPr>
              <a:t>{</a:t>
            </a:r>
          </a:p>
          <a:p>
            <a:r>
              <a:rPr lang="en-US" altLang="zh-CN" b="1" dirty="0">
                <a:latin typeface="Courier New" panose="02070309020205020404" pitchFamily="49" charset="0"/>
              </a:rPr>
              <a:t>  case ‘A’: </a:t>
            </a:r>
            <a:r>
              <a:rPr lang="en-US" altLang="zh-CN" b="1" dirty="0" err="1">
                <a:latin typeface="Courier New" panose="02070309020205020404" pitchFamily="49" charset="0"/>
              </a:rPr>
              <a:t>printf</a:t>
            </a:r>
            <a:r>
              <a:rPr lang="en-US" altLang="zh-CN" b="1" dirty="0">
                <a:latin typeface="Courier New" panose="02070309020205020404" pitchFamily="49" charset="0"/>
              </a:rPr>
              <a:t>(“85~100\n”); </a:t>
            </a:r>
            <a:r>
              <a:rPr lang="en-US" altLang="zh-CN" b="1" dirty="0">
                <a:solidFill>
                  <a:srgbClr val="FF0000"/>
                </a:solidFill>
                <a:latin typeface="Courier New" panose="02070309020205020404" pitchFamily="49" charset="0"/>
              </a:rPr>
              <a:t>break;</a:t>
            </a:r>
          </a:p>
          <a:p>
            <a:r>
              <a:rPr lang="en-US" altLang="zh-CN" b="1" dirty="0">
                <a:latin typeface="Courier New" panose="02070309020205020404" pitchFamily="49" charset="0"/>
              </a:rPr>
              <a:t>  case ‘B’: </a:t>
            </a:r>
            <a:r>
              <a:rPr lang="en-US" altLang="zh-CN" b="1" dirty="0" err="1">
                <a:latin typeface="Courier New" panose="02070309020205020404" pitchFamily="49" charset="0"/>
              </a:rPr>
              <a:t>printf</a:t>
            </a:r>
            <a:r>
              <a:rPr lang="en-US" altLang="zh-CN" b="1" dirty="0">
                <a:latin typeface="Courier New" panose="02070309020205020404" pitchFamily="49" charset="0"/>
              </a:rPr>
              <a:t>(“70~84\n”); </a:t>
            </a:r>
            <a:r>
              <a:rPr lang="en-US" altLang="zh-CN" b="1" dirty="0">
                <a:solidFill>
                  <a:srgbClr val="FF0000"/>
                </a:solidFill>
                <a:latin typeface="Courier New" panose="02070309020205020404" pitchFamily="49" charset="0"/>
              </a:rPr>
              <a:t>break;</a:t>
            </a:r>
          </a:p>
          <a:p>
            <a:r>
              <a:rPr lang="en-US" altLang="zh-CN" b="1" dirty="0">
                <a:latin typeface="Courier New" panose="02070309020205020404" pitchFamily="49" charset="0"/>
              </a:rPr>
              <a:t>  case ‘C’: </a:t>
            </a:r>
            <a:r>
              <a:rPr lang="en-US" altLang="zh-CN" b="1" dirty="0" err="1">
                <a:latin typeface="Courier New" panose="02070309020205020404" pitchFamily="49" charset="0"/>
              </a:rPr>
              <a:t>printf</a:t>
            </a:r>
            <a:r>
              <a:rPr lang="en-US" altLang="zh-CN" b="1" dirty="0">
                <a:latin typeface="Courier New" panose="02070309020205020404" pitchFamily="49" charset="0"/>
              </a:rPr>
              <a:t>(“60~69\n”); </a:t>
            </a:r>
            <a:r>
              <a:rPr lang="en-US" altLang="zh-CN" b="1" dirty="0">
                <a:solidFill>
                  <a:srgbClr val="FF0000"/>
                </a:solidFill>
                <a:latin typeface="Courier New" panose="02070309020205020404" pitchFamily="49" charset="0"/>
              </a:rPr>
              <a:t>break;</a:t>
            </a:r>
          </a:p>
          <a:p>
            <a:r>
              <a:rPr lang="en-US" altLang="zh-CN" b="1" dirty="0">
                <a:latin typeface="Courier New" panose="02070309020205020404" pitchFamily="49" charset="0"/>
              </a:rPr>
              <a:t>  case ‘D’: </a:t>
            </a:r>
            <a:r>
              <a:rPr lang="en-US" altLang="zh-CN" b="1" dirty="0" err="1">
                <a:latin typeface="Courier New" panose="02070309020205020404" pitchFamily="49" charset="0"/>
              </a:rPr>
              <a:t>printf</a:t>
            </a:r>
            <a:r>
              <a:rPr lang="en-US" altLang="zh-CN" b="1" dirty="0">
                <a:latin typeface="Courier New" panose="02070309020205020404" pitchFamily="49" charset="0"/>
              </a:rPr>
              <a:t>(“&lt;60\n”); </a:t>
            </a:r>
            <a:r>
              <a:rPr lang="en-US" altLang="zh-CN" b="1" dirty="0">
                <a:solidFill>
                  <a:srgbClr val="FF0000"/>
                </a:solidFill>
                <a:latin typeface="Courier New" panose="02070309020205020404" pitchFamily="49" charset="0"/>
              </a:rPr>
              <a:t>break;</a:t>
            </a:r>
          </a:p>
          <a:p>
            <a:r>
              <a:rPr lang="en-US" altLang="zh-CN" b="1" dirty="0">
                <a:latin typeface="Courier New" panose="02070309020205020404" pitchFamily="49" charset="0"/>
              </a:rPr>
              <a:t>  default: </a:t>
            </a:r>
            <a:r>
              <a:rPr lang="en-US" altLang="zh-CN" b="1" dirty="0" err="1">
                <a:latin typeface="Courier New" panose="02070309020205020404" pitchFamily="49" charset="0"/>
              </a:rPr>
              <a:t>printf</a:t>
            </a:r>
            <a:r>
              <a:rPr lang="en-US" altLang="zh-CN" b="1" dirty="0">
                <a:latin typeface="Courier New" panose="02070309020205020404" pitchFamily="49" charset="0"/>
              </a:rPr>
              <a:t>(“error\n”);</a:t>
            </a:r>
          </a:p>
          <a:p>
            <a:r>
              <a:rPr lang="en-US" altLang="zh-CN" b="1" dirty="0">
                <a:latin typeface="Courier New" panose="02070309020205020404" pitchFamily="49" charset="0"/>
              </a:rPr>
              <a:t>}</a:t>
            </a:r>
          </a:p>
          <a:p>
            <a:r>
              <a:rPr lang="en-US" altLang="zh-CN" b="1" dirty="0">
                <a:latin typeface="Courier New" panose="02070309020205020404" pitchFamily="49" charset="0"/>
              </a:rPr>
              <a:t>…</a:t>
            </a:r>
          </a:p>
        </p:txBody>
      </p:sp>
      <p:sp>
        <p:nvSpPr>
          <p:cNvPr id="478211" name="Rectangle 3"/>
          <p:cNvSpPr>
            <a:spLocks noGrp="1" noChangeArrowheads="1"/>
          </p:cNvSpPr>
          <p:nvPr>
            <p:ph type="title"/>
          </p:nvPr>
        </p:nvSpPr>
        <p:spPr>
          <a:xfrm>
            <a:off x="838200" y="31750"/>
            <a:ext cx="10515600" cy="1325563"/>
          </a:xfrm>
        </p:spPr>
        <p:txBody>
          <a:bodyPr>
            <a:normAutofit/>
          </a:bodyPr>
          <a:lstStyle/>
          <a:p>
            <a:pPr fontAlgn="base">
              <a:spcAft>
                <a:spcPct val="0"/>
              </a:spcAft>
            </a:pPr>
            <a:r>
              <a:rPr lang="en-US" altLang="zh-CN" sz="4000" b="1" dirty="0">
                <a:solidFill>
                  <a:srgbClr val="0066CC"/>
                </a:solidFill>
                <a:latin typeface="华文新魏" panose="02010800040101010101" pitchFamily="2" charset="-122"/>
                <a:ea typeface="+mj-ea"/>
              </a:rPr>
              <a:t>switch</a:t>
            </a:r>
            <a:r>
              <a:rPr lang="zh-CN" altLang="en-US" sz="4000" b="1" dirty="0">
                <a:solidFill>
                  <a:srgbClr val="0066CC"/>
                </a:solidFill>
                <a:latin typeface="华文新魏" panose="02010800040101010101" pitchFamily="2" charset="-122"/>
                <a:ea typeface="+mj-ea"/>
              </a:rPr>
              <a:t>语句中的</a:t>
            </a:r>
            <a:r>
              <a:rPr lang="en-US" altLang="zh-CN" sz="4000" b="1" dirty="0">
                <a:solidFill>
                  <a:srgbClr val="0066CC"/>
                </a:solidFill>
                <a:latin typeface="华文新魏" panose="02010800040101010101" pitchFamily="2" charset="-122"/>
                <a:ea typeface="+mj-ea"/>
              </a:rPr>
              <a:t>break</a:t>
            </a:r>
          </a:p>
        </p:txBody>
      </p:sp>
      <p:sp>
        <p:nvSpPr>
          <p:cNvPr id="478212" name="Rectangle 4"/>
          <p:cNvSpPr>
            <a:spLocks noGrp="1" noChangeArrowheads="1"/>
          </p:cNvSpPr>
          <p:nvPr>
            <p:ph type="body" idx="1"/>
          </p:nvPr>
        </p:nvSpPr>
        <p:spPr>
          <a:xfrm>
            <a:off x="838200" y="1371600"/>
            <a:ext cx="10515600" cy="4805363"/>
          </a:xfrm>
        </p:spPr>
        <p:txBody>
          <a:bodyPr>
            <a:normAutofit/>
          </a:bodyPr>
          <a:lstStyle/>
          <a:p>
            <a:pPr marL="342900" indent="-342900" fontAlgn="base">
              <a:spcBef>
                <a:spcPct val="20000"/>
              </a:spcBef>
              <a:spcAft>
                <a:spcPct val="0"/>
              </a:spcAft>
              <a:buBlip>
                <a:blip r:embed="rId3"/>
              </a:buBlip>
            </a:pPr>
            <a:r>
              <a:rPr lang="zh-CN" altLang="zh-CN" b="1" dirty="0">
                <a:solidFill>
                  <a:srgbClr val="FF6600"/>
                </a:solidFill>
                <a:latin typeface="+mn-lt"/>
                <a:ea typeface="+mn-ea"/>
              </a:rPr>
              <a:t>举例</a:t>
            </a:r>
            <a:endParaRPr lang="zh-CN" altLang="en-US" b="1" dirty="0">
              <a:solidFill>
                <a:srgbClr val="FF6600"/>
              </a:solidFill>
              <a:latin typeface="+mn-lt"/>
              <a:ea typeface="+mn-ea"/>
            </a:endParaRP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得到正确结果</a:t>
            </a:r>
          </a:p>
        </p:txBody>
      </p:sp>
      <p:sp>
        <p:nvSpPr>
          <p:cNvPr id="478214" name="Rectangle 6"/>
          <p:cNvSpPr>
            <a:spLocks noChangeArrowheads="1"/>
          </p:cNvSpPr>
          <p:nvPr/>
        </p:nvSpPr>
        <p:spPr bwMode="auto">
          <a:xfrm>
            <a:off x="7712075" y="4821239"/>
            <a:ext cx="2344738" cy="1316037"/>
          </a:xfrm>
          <a:prstGeom prst="rect">
            <a:avLst/>
          </a:prstGeom>
          <a:solidFill>
            <a:schemeClr val="tx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b="1">
                <a:solidFill>
                  <a:schemeClr val="bg1"/>
                </a:solidFill>
                <a:latin typeface="Courier New" panose="02070309020205020404" pitchFamily="49" charset="0"/>
              </a:rPr>
              <a:t>B</a:t>
            </a:r>
          </a:p>
          <a:p>
            <a:endParaRPr lang="en-US" altLang="zh-CN" b="1">
              <a:solidFill>
                <a:schemeClr val="bg1"/>
              </a:solidFill>
              <a:latin typeface="Courier New" panose="02070309020205020404" pitchFamily="49" charset="0"/>
            </a:endParaRPr>
          </a:p>
          <a:p>
            <a:r>
              <a:rPr lang="en-US" altLang="zh-CN" b="1">
                <a:solidFill>
                  <a:schemeClr val="bg1"/>
                </a:solidFill>
                <a:latin typeface="Courier New" panose="02070309020205020404" pitchFamily="49" charset="0"/>
              </a:rPr>
              <a:t>70~84</a:t>
            </a:r>
          </a:p>
        </p:txBody>
      </p:sp>
      <p:sp>
        <p:nvSpPr>
          <p:cNvPr id="478215" name="AutoShape 7"/>
          <p:cNvSpPr>
            <a:spLocks noChangeArrowheads="1"/>
          </p:cNvSpPr>
          <p:nvPr/>
        </p:nvSpPr>
        <p:spPr bwMode="auto">
          <a:xfrm>
            <a:off x="7931151" y="1798638"/>
            <a:ext cx="2346325" cy="1033462"/>
          </a:xfrm>
          <a:prstGeom prst="wedgeRectCallout">
            <a:avLst>
              <a:gd name="adj1" fmla="val -58861"/>
              <a:gd name="adj2" fmla="val 46005"/>
            </a:avLst>
          </a:prstGeom>
          <a:solidFill>
            <a:srgbClr val="FFCCFF"/>
          </a:solidFill>
          <a:ln w="9525">
            <a:solidFill>
              <a:srgbClr val="FF00FF"/>
            </a:solidFill>
            <a:miter lim="800000"/>
            <a:headEnd/>
            <a:tailEnd/>
          </a:ln>
          <a:effectLst>
            <a:outerShdw dist="107763" dir="2700000" algn="ctr" rotWithShape="0">
              <a:schemeClr val="bg2"/>
            </a:outerShdw>
          </a:effectLst>
        </p:spPr>
        <p:txBody>
          <a:bodyPr/>
          <a:lstStyle/>
          <a:p>
            <a:r>
              <a:rPr lang="en-US" altLang="zh-CN" sz="2000" b="1">
                <a:solidFill>
                  <a:srgbClr val="FF3300"/>
                </a:solidFill>
                <a:latin typeface="黑体" panose="02010609060101010101" pitchFamily="49" charset="-122"/>
                <a:ea typeface="黑体" panose="02010609060101010101" pitchFamily="49" charset="-122"/>
              </a:rPr>
              <a:t>break</a:t>
            </a:r>
            <a:r>
              <a:rPr lang="zh-CN" altLang="en-US" sz="2000" b="1">
                <a:solidFill>
                  <a:srgbClr val="FF3300"/>
                </a:solidFill>
                <a:latin typeface="黑体" panose="02010609060101010101" pitchFamily="49" charset="-122"/>
                <a:ea typeface="黑体" panose="02010609060101010101" pitchFamily="49" charset="-122"/>
              </a:rPr>
              <a:t>语句</a:t>
            </a:r>
          </a:p>
          <a:p>
            <a:r>
              <a:rPr lang="zh-CN" altLang="en-US" b="1">
                <a:solidFill>
                  <a:srgbClr val="FF00FF"/>
                </a:solidFill>
                <a:latin typeface="Times New Roman" panose="02020603050405020304" pitchFamily="18" charset="0"/>
              </a:rPr>
              <a:t>跳转至</a:t>
            </a:r>
            <a:r>
              <a:rPr lang="en-US" altLang="zh-CN" b="1">
                <a:solidFill>
                  <a:srgbClr val="FF00FF"/>
                </a:solidFill>
                <a:latin typeface="Times New Roman" panose="02020603050405020304" pitchFamily="18" charset="0"/>
              </a:rPr>
              <a:t>switch</a:t>
            </a:r>
            <a:r>
              <a:rPr lang="zh-CN" altLang="en-US" b="1">
                <a:solidFill>
                  <a:srgbClr val="FF00FF"/>
                </a:solidFill>
                <a:latin typeface="Times New Roman" panose="02020603050405020304" pitchFamily="18" charset="0"/>
              </a:rPr>
              <a:t>语句之后的第一条语句</a:t>
            </a:r>
          </a:p>
        </p:txBody>
      </p:sp>
      <p:sp>
        <p:nvSpPr>
          <p:cNvPr id="478216" name="AutoShape 8"/>
          <p:cNvSpPr>
            <a:spLocks noChangeArrowheads="1"/>
          </p:cNvSpPr>
          <p:nvPr/>
        </p:nvSpPr>
        <p:spPr bwMode="auto">
          <a:xfrm>
            <a:off x="9639300" y="5551489"/>
            <a:ext cx="776288" cy="765175"/>
          </a:xfrm>
          <a:prstGeom prst="star32">
            <a:avLst>
              <a:gd name="adj" fmla="val 37500"/>
            </a:avLst>
          </a:prstGeom>
          <a:solidFill>
            <a:srgbClr val="CCFF99"/>
          </a:solidFill>
          <a:ln w="9525" algn="ctr">
            <a:solidFill>
              <a:srgbClr val="008000"/>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b="1">
                <a:solidFill>
                  <a:srgbClr val="008000"/>
                </a:solidFill>
                <a:latin typeface="Courier New" panose="02070309020205020404" pitchFamily="49" charset="0"/>
              </a:rPr>
              <a:t>OK</a:t>
            </a:r>
          </a:p>
        </p:txBody>
      </p:sp>
    </p:spTree>
    <p:extLst>
      <p:ext uri="{BB962C8B-B14F-4D97-AF65-F5344CB8AC3E}">
        <p14:creationId xmlns:p14="http://schemas.microsoft.com/office/powerpoint/2010/main" val="2074374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53487378-033D-4FF4-A394-CAFCEF0A43C3}" type="slidenum">
              <a:rPr lang="en-US" altLang="zh-CN"/>
              <a:pPr/>
              <a:t>36</a:t>
            </a:fld>
            <a:endParaRPr lang="en-US" altLang="zh-CN"/>
          </a:p>
        </p:txBody>
      </p:sp>
      <p:sp>
        <p:nvSpPr>
          <p:cNvPr id="480258" name="Rectangle 2"/>
          <p:cNvSpPr>
            <a:spLocks noGrp="1" noChangeArrowheads="1"/>
          </p:cNvSpPr>
          <p:nvPr>
            <p:ph type="title"/>
          </p:nvPr>
        </p:nvSpPr>
        <p:spPr>
          <a:xfrm>
            <a:off x="838200" y="136526"/>
            <a:ext cx="10515600" cy="1325563"/>
          </a:xfrm>
        </p:spPr>
        <p:txBody>
          <a:bodyPr/>
          <a:lstStyle/>
          <a:p>
            <a:r>
              <a:rPr lang="zh-CN" altLang="en-US" dirty="0">
                <a:latin typeface="华文新魏" panose="02010800040101010101" pitchFamily="2" charset="-122"/>
              </a:rPr>
              <a:t>程序设计举例</a:t>
            </a:r>
          </a:p>
        </p:txBody>
      </p:sp>
      <p:sp>
        <p:nvSpPr>
          <p:cNvPr id="480259" name="Rectangle 3"/>
          <p:cNvSpPr>
            <a:spLocks noGrp="1" noChangeArrowheads="1"/>
          </p:cNvSpPr>
          <p:nvPr>
            <p:ph type="body" idx="1"/>
          </p:nvPr>
        </p:nvSpPr>
        <p:spPr>
          <a:xfrm>
            <a:off x="838200" y="1312861"/>
            <a:ext cx="10515600" cy="4864102"/>
          </a:xfrm>
        </p:spPr>
        <p:txBody>
          <a:bodyPr>
            <a:normAutofit/>
          </a:bodyPr>
          <a:lstStyle/>
          <a:p>
            <a:pPr marL="342900" indent="-342900" fontAlgn="base">
              <a:spcBef>
                <a:spcPct val="20000"/>
              </a:spcBef>
              <a:spcAft>
                <a:spcPct val="0"/>
              </a:spcAft>
              <a:buBlip>
                <a:blip r:embed="rId3"/>
              </a:buBlip>
            </a:pPr>
            <a:r>
              <a:rPr lang="zh-CN" altLang="en-US" b="1" dirty="0">
                <a:solidFill>
                  <a:srgbClr val="FF6600"/>
                </a:solidFill>
                <a:latin typeface="+mn-lt"/>
                <a:ea typeface="+mn-ea"/>
              </a:rPr>
              <a:t>举例</a:t>
            </a: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问题：任意输入两个数，和一个运算符，输出运算结果。</a:t>
            </a:r>
          </a:p>
        </p:txBody>
      </p:sp>
      <p:grpSp>
        <p:nvGrpSpPr>
          <p:cNvPr id="480261" name="Group 5"/>
          <p:cNvGrpSpPr>
            <a:grpSpLocks/>
          </p:cNvGrpSpPr>
          <p:nvPr/>
        </p:nvGrpSpPr>
        <p:grpSpPr bwMode="auto">
          <a:xfrm>
            <a:off x="2579689" y="2487614"/>
            <a:ext cx="7058025" cy="3565525"/>
            <a:chOff x="412" y="1567"/>
            <a:chExt cx="4446" cy="2246"/>
          </a:xfrm>
          <a:solidFill>
            <a:srgbClr val="92D050"/>
          </a:solidFill>
        </p:grpSpPr>
        <p:sp>
          <p:nvSpPr>
            <p:cNvPr id="480262" name="Rectangle 6"/>
            <p:cNvSpPr>
              <a:spLocks noChangeArrowheads="1"/>
            </p:cNvSpPr>
            <p:nvPr/>
          </p:nvSpPr>
          <p:spPr bwMode="auto">
            <a:xfrm>
              <a:off x="2227" y="2948"/>
              <a:ext cx="819" cy="3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op1*op2</a:t>
              </a:r>
            </a:p>
          </p:txBody>
        </p:sp>
        <p:sp>
          <p:nvSpPr>
            <p:cNvPr id="480263" name="Line 7"/>
            <p:cNvSpPr>
              <a:spLocks noChangeShapeType="1"/>
            </p:cNvSpPr>
            <p:nvPr/>
          </p:nvSpPr>
          <p:spPr bwMode="auto">
            <a:xfrm>
              <a:off x="2635" y="1685"/>
              <a:ext cx="0" cy="2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4" name="Line 8"/>
            <p:cNvSpPr>
              <a:spLocks noChangeShapeType="1"/>
            </p:cNvSpPr>
            <p:nvPr/>
          </p:nvSpPr>
          <p:spPr bwMode="auto">
            <a:xfrm>
              <a:off x="2632" y="2294"/>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5" name="Rectangle 9"/>
            <p:cNvSpPr>
              <a:spLocks noChangeArrowheads="1"/>
            </p:cNvSpPr>
            <p:nvPr/>
          </p:nvSpPr>
          <p:spPr bwMode="auto">
            <a:xfrm>
              <a:off x="1324" y="2945"/>
              <a:ext cx="819" cy="3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op1-op2</a:t>
              </a:r>
            </a:p>
          </p:txBody>
        </p:sp>
        <p:sp>
          <p:nvSpPr>
            <p:cNvPr id="480266" name="Rectangle 10"/>
            <p:cNvSpPr>
              <a:spLocks noChangeArrowheads="1"/>
            </p:cNvSpPr>
            <p:nvPr/>
          </p:nvSpPr>
          <p:spPr bwMode="auto">
            <a:xfrm>
              <a:off x="412" y="2942"/>
              <a:ext cx="819" cy="3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op1+op2</a:t>
              </a:r>
            </a:p>
          </p:txBody>
        </p:sp>
        <p:sp>
          <p:nvSpPr>
            <p:cNvPr id="480267" name="Rectangle 11"/>
            <p:cNvSpPr>
              <a:spLocks noChangeArrowheads="1"/>
            </p:cNvSpPr>
            <p:nvPr/>
          </p:nvSpPr>
          <p:spPr bwMode="auto">
            <a:xfrm>
              <a:off x="3133" y="2945"/>
              <a:ext cx="819" cy="3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op1/op2</a:t>
              </a:r>
            </a:p>
          </p:txBody>
        </p:sp>
        <p:sp>
          <p:nvSpPr>
            <p:cNvPr id="480268" name="Rectangle 12"/>
            <p:cNvSpPr>
              <a:spLocks noChangeArrowheads="1"/>
            </p:cNvSpPr>
            <p:nvPr/>
          </p:nvSpPr>
          <p:spPr bwMode="auto">
            <a:xfrm>
              <a:off x="4039" y="2942"/>
              <a:ext cx="819" cy="3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print</a:t>
              </a:r>
            </a:p>
            <a:p>
              <a:pPr algn="ctr"/>
              <a:r>
                <a:rPr lang="en-US" altLang="zh-CN" sz="1600" b="1">
                  <a:latin typeface="Times New Roman" panose="02020603050405020304" pitchFamily="18" charset="0"/>
                </a:rPr>
                <a:t>“error”</a:t>
              </a:r>
            </a:p>
          </p:txBody>
        </p:sp>
        <p:sp>
          <p:nvSpPr>
            <p:cNvPr id="480269" name="Line 13"/>
            <p:cNvSpPr>
              <a:spLocks noChangeShapeType="1"/>
            </p:cNvSpPr>
            <p:nvPr/>
          </p:nvSpPr>
          <p:spPr bwMode="auto">
            <a:xfrm flipH="1">
              <a:off x="1735" y="2267"/>
              <a:ext cx="796" cy="67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0" name="Line 14"/>
            <p:cNvSpPr>
              <a:spLocks noChangeShapeType="1"/>
            </p:cNvSpPr>
            <p:nvPr/>
          </p:nvSpPr>
          <p:spPr bwMode="auto">
            <a:xfrm flipH="1">
              <a:off x="824" y="2248"/>
              <a:ext cx="1630" cy="68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1" name="Line 15"/>
            <p:cNvSpPr>
              <a:spLocks noChangeShapeType="1"/>
            </p:cNvSpPr>
            <p:nvPr/>
          </p:nvSpPr>
          <p:spPr bwMode="auto">
            <a:xfrm>
              <a:off x="2724" y="2270"/>
              <a:ext cx="831" cy="67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2" name="Line 16"/>
            <p:cNvSpPr>
              <a:spLocks noChangeShapeType="1"/>
            </p:cNvSpPr>
            <p:nvPr/>
          </p:nvSpPr>
          <p:spPr bwMode="auto">
            <a:xfrm>
              <a:off x="2806" y="2243"/>
              <a:ext cx="1622" cy="68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3" name="Line 17"/>
            <p:cNvSpPr>
              <a:spLocks noChangeShapeType="1"/>
            </p:cNvSpPr>
            <p:nvPr/>
          </p:nvSpPr>
          <p:spPr bwMode="auto">
            <a:xfrm flipH="1">
              <a:off x="805" y="3441"/>
              <a:ext cx="3632"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4" name="Line 18"/>
            <p:cNvSpPr>
              <a:spLocks noChangeShapeType="1"/>
            </p:cNvSpPr>
            <p:nvPr/>
          </p:nvSpPr>
          <p:spPr bwMode="auto">
            <a:xfrm>
              <a:off x="2635" y="3441"/>
              <a:ext cx="0" cy="26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5" name="Rectangle 19"/>
            <p:cNvSpPr>
              <a:spLocks noChangeArrowheads="1"/>
            </p:cNvSpPr>
            <p:nvPr/>
          </p:nvSpPr>
          <p:spPr bwMode="auto">
            <a:xfrm>
              <a:off x="983" y="2585"/>
              <a:ext cx="269" cy="15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a:t>
              </a:r>
            </a:p>
          </p:txBody>
        </p:sp>
        <p:sp>
          <p:nvSpPr>
            <p:cNvPr id="480276" name="Rectangle 20"/>
            <p:cNvSpPr>
              <a:spLocks noChangeArrowheads="1"/>
            </p:cNvSpPr>
            <p:nvPr/>
          </p:nvSpPr>
          <p:spPr bwMode="auto">
            <a:xfrm>
              <a:off x="1655" y="2582"/>
              <a:ext cx="269" cy="15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a:t>
              </a:r>
            </a:p>
          </p:txBody>
        </p:sp>
        <p:sp>
          <p:nvSpPr>
            <p:cNvPr id="480277" name="Rectangle 21"/>
            <p:cNvSpPr>
              <a:spLocks noChangeArrowheads="1"/>
            </p:cNvSpPr>
            <p:nvPr/>
          </p:nvSpPr>
          <p:spPr bwMode="auto">
            <a:xfrm>
              <a:off x="2321" y="2583"/>
              <a:ext cx="269" cy="15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a:t>
              </a:r>
            </a:p>
          </p:txBody>
        </p:sp>
        <p:sp>
          <p:nvSpPr>
            <p:cNvPr id="480278" name="Rectangle 22"/>
            <p:cNvSpPr>
              <a:spLocks noChangeArrowheads="1"/>
            </p:cNvSpPr>
            <p:nvPr/>
          </p:nvSpPr>
          <p:spPr bwMode="auto">
            <a:xfrm>
              <a:off x="3306" y="2586"/>
              <a:ext cx="269" cy="15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a:t>
              </a:r>
            </a:p>
          </p:txBody>
        </p:sp>
        <p:sp>
          <p:nvSpPr>
            <p:cNvPr id="480279" name="Rectangle 23"/>
            <p:cNvSpPr>
              <a:spLocks noChangeArrowheads="1"/>
            </p:cNvSpPr>
            <p:nvPr/>
          </p:nvSpPr>
          <p:spPr bwMode="auto">
            <a:xfrm>
              <a:off x="4014" y="2589"/>
              <a:ext cx="520" cy="16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Courier New" panose="02070309020205020404" pitchFamily="49" charset="0"/>
                </a:rPr>
                <a:t>default</a:t>
              </a:r>
            </a:p>
          </p:txBody>
        </p:sp>
        <p:sp>
          <p:nvSpPr>
            <p:cNvPr id="480280" name="Line 24"/>
            <p:cNvSpPr>
              <a:spLocks noChangeShapeType="1"/>
            </p:cNvSpPr>
            <p:nvPr/>
          </p:nvSpPr>
          <p:spPr bwMode="auto">
            <a:xfrm>
              <a:off x="815" y="3274"/>
              <a:ext cx="0" cy="15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1" name="Line 25"/>
            <p:cNvSpPr>
              <a:spLocks noChangeShapeType="1"/>
            </p:cNvSpPr>
            <p:nvPr/>
          </p:nvSpPr>
          <p:spPr bwMode="auto">
            <a:xfrm>
              <a:off x="1734" y="3283"/>
              <a:ext cx="0" cy="14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2" name="Line 26"/>
            <p:cNvSpPr>
              <a:spLocks noChangeShapeType="1"/>
            </p:cNvSpPr>
            <p:nvPr/>
          </p:nvSpPr>
          <p:spPr bwMode="auto">
            <a:xfrm>
              <a:off x="2635" y="3283"/>
              <a:ext cx="0" cy="14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3" name="Line 27"/>
            <p:cNvSpPr>
              <a:spLocks noChangeShapeType="1"/>
            </p:cNvSpPr>
            <p:nvPr/>
          </p:nvSpPr>
          <p:spPr bwMode="auto">
            <a:xfrm>
              <a:off x="3564" y="3283"/>
              <a:ext cx="0" cy="14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4" name="Line 28"/>
            <p:cNvSpPr>
              <a:spLocks noChangeShapeType="1"/>
            </p:cNvSpPr>
            <p:nvPr/>
          </p:nvSpPr>
          <p:spPr bwMode="auto">
            <a:xfrm>
              <a:off x="4438" y="3274"/>
              <a:ext cx="0" cy="16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5" name="Oval 29"/>
            <p:cNvSpPr>
              <a:spLocks noChangeArrowheads="1"/>
            </p:cNvSpPr>
            <p:nvPr/>
          </p:nvSpPr>
          <p:spPr bwMode="auto">
            <a:xfrm>
              <a:off x="2578" y="1567"/>
              <a:ext cx="114" cy="11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0286" name="Oval 30"/>
            <p:cNvSpPr>
              <a:spLocks noChangeArrowheads="1"/>
            </p:cNvSpPr>
            <p:nvPr/>
          </p:nvSpPr>
          <p:spPr bwMode="auto">
            <a:xfrm>
              <a:off x="2577" y="3699"/>
              <a:ext cx="114" cy="11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0287" name="AutoShape 31"/>
            <p:cNvSpPr>
              <a:spLocks noChangeArrowheads="1"/>
            </p:cNvSpPr>
            <p:nvPr/>
          </p:nvSpPr>
          <p:spPr bwMode="auto">
            <a:xfrm>
              <a:off x="2088" y="1939"/>
              <a:ext cx="1089" cy="342"/>
            </a:xfrm>
            <a:prstGeom prst="flowChartDecision">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altLang="zh-CN" sz="1600" b="1" dirty="0">
                  <a:latin typeface="Courier New" panose="02070309020205020404" pitchFamily="49" charset="0"/>
                </a:rPr>
                <a:t>operator</a:t>
              </a:r>
            </a:p>
          </p:txBody>
        </p:sp>
      </p:grpSp>
    </p:spTree>
    <p:extLst>
      <p:ext uri="{BB962C8B-B14F-4D97-AF65-F5344CB8AC3E}">
        <p14:creationId xmlns:p14="http://schemas.microsoft.com/office/powerpoint/2010/main" val="151081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53487378-033D-4FF4-A394-CAFCEF0A43C3}" type="slidenum">
              <a:rPr lang="en-US" altLang="zh-CN"/>
              <a:pPr/>
              <a:t>37</a:t>
            </a:fld>
            <a:endParaRPr lang="en-US" altLang="zh-CN"/>
          </a:p>
        </p:txBody>
      </p:sp>
      <p:sp>
        <p:nvSpPr>
          <p:cNvPr id="480258" name="Rectangle 2"/>
          <p:cNvSpPr>
            <a:spLocks noGrp="1" noChangeArrowheads="1"/>
          </p:cNvSpPr>
          <p:nvPr>
            <p:ph type="title"/>
          </p:nvPr>
        </p:nvSpPr>
        <p:spPr>
          <a:xfrm>
            <a:off x="838200" y="-10954"/>
            <a:ext cx="10515600" cy="1028593"/>
          </a:xfrm>
        </p:spPr>
        <p:txBody>
          <a:bodyPr/>
          <a:lstStyle/>
          <a:p>
            <a:r>
              <a:rPr lang="zh-CN" altLang="en-US" dirty="0">
                <a:latin typeface="华文新魏" panose="02010800040101010101" pitchFamily="2" charset="-122"/>
              </a:rPr>
              <a:t>程序设计举例</a:t>
            </a:r>
          </a:p>
        </p:txBody>
      </p:sp>
      <p:sp>
        <p:nvSpPr>
          <p:cNvPr id="480259" name="Rectangle 3"/>
          <p:cNvSpPr>
            <a:spLocks noGrp="1" noChangeArrowheads="1"/>
          </p:cNvSpPr>
          <p:nvPr>
            <p:ph type="body" idx="1"/>
          </p:nvPr>
        </p:nvSpPr>
        <p:spPr>
          <a:xfrm>
            <a:off x="838200" y="1017639"/>
            <a:ext cx="10515600" cy="5159324"/>
          </a:xfrm>
        </p:spPr>
        <p:txBody>
          <a:bodyPr>
            <a:normAutofit/>
          </a:bodyPr>
          <a:lstStyle/>
          <a:p>
            <a:pPr marL="342900" indent="-342900" fontAlgn="base">
              <a:spcBef>
                <a:spcPct val="20000"/>
              </a:spcBef>
              <a:spcAft>
                <a:spcPct val="0"/>
              </a:spcAft>
              <a:buBlip>
                <a:blip r:embed="rId3"/>
              </a:buBlip>
            </a:pPr>
            <a:r>
              <a:rPr lang="zh-CN" altLang="en-US" b="1" dirty="0">
                <a:solidFill>
                  <a:srgbClr val="FF6600"/>
                </a:solidFill>
                <a:latin typeface="+mn-lt"/>
                <a:ea typeface="+mn-ea"/>
              </a:rPr>
              <a:t>举例</a:t>
            </a: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问题：任意输入两个数，和一个运算符，输出运算结果。</a:t>
            </a:r>
          </a:p>
        </p:txBody>
      </p:sp>
      <p:sp>
        <p:nvSpPr>
          <p:cNvPr id="33" name="Text Box 5"/>
          <p:cNvSpPr txBox="1">
            <a:spLocks noChangeArrowheads="1"/>
          </p:cNvSpPr>
          <p:nvPr/>
        </p:nvSpPr>
        <p:spPr bwMode="auto">
          <a:xfrm>
            <a:off x="2093094" y="2282825"/>
            <a:ext cx="6169025" cy="4431983"/>
          </a:xfrm>
          <a:prstGeom prst="rect">
            <a:avLst/>
          </a:prstGeom>
          <a:solidFill>
            <a:schemeClr val="bg1"/>
          </a:solidFill>
          <a:ln w="9525">
            <a:solidFill>
              <a:srgbClr val="3366FF"/>
            </a:solidFill>
            <a:miter lim="800000"/>
            <a:headEnd/>
            <a:tailEnd/>
          </a:ln>
          <a:effectLst>
            <a:outerShdw dist="107763" dir="2700000" algn="ctr" rotWithShape="0">
              <a:schemeClr val="bg2">
                <a:alpha val="50000"/>
              </a:schemeClr>
            </a:outerShdw>
          </a:effectLst>
        </p:spPr>
        <p:txBody>
          <a:bodyPr>
            <a:spAutoFit/>
          </a:bodyPr>
          <a:lstStyle/>
          <a:p>
            <a:r>
              <a:rPr kumimoji="1" lang="en-US" altLang="zh-CN" sz="1600" b="1" dirty="0">
                <a:latin typeface="Courier New" panose="02070309020205020404" pitchFamily="49" charset="0"/>
              </a:rPr>
              <a:t>#include &lt;</a:t>
            </a:r>
            <a:r>
              <a:rPr kumimoji="1" lang="en-US" altLang="zh-CN" sz="1600" b="1" dirty="0" err="1">
                <a:latin typeface="Courier New" panose="02070309020205020404" pitchFamily="49" charset="0"/>
              </a:rPr>
              <a:t>stdio.h</a:t>
            </a:r>
            <a:r>
              <a:rPr kumimoji="1" lang="en-US" altLang="zh-CN" sz="1600" b="1" dirty="0">
                <a:latin typeface="Courier New" panose="02070309020205020404" pitchFamily="49" charset="0"/>
              </a:rPr>
              <a:t>&gt;</a:t>
            </a:r>
          </a:p>
          <a:p>
            <a:r>
              <a:rPr kumimoji="1" lang="en-US" altLang="zh-CN" sz="1600" b="1" dirty="0" err="1" smtClean="0">
                <a:latin typeface="Courier New" panose="02070309020205020404" pitchFamily="49" charset="0"/>
              </a:rPr>
              <a:t>int</a:t>
            </a:r>
            <a:r>
              <a:rPr kumimoji="1" lang="en-US" altLang="zh-CN" sz="1600" b="1" dirty="0" smtClean="0">
                <a:latin typeface="Courier New" panose="02070309020205020404" pitchFamily="49" charset="0"/>
              </a:rPr>
              <a:t> </a:t>
            </a:r>
            <a:r>
              <a:rPr kumimoji="1" lang="en-US" altLang="zh-CN" sz="1600" b="1" dirty="0">
                <a:latin typeface="Courier New" panose="02070309020205020404" pitchFamily="49" charset="0"/>
              </a:rPr>
              <a:t>main()</a:t>
            </a:r>
          </a:p>
          <a:p>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  </a:t>
            </a:r>
            <a:r>
              <a:rPr kumimoji="1" lang="en-US" altLang="zh-CN" sz="1600" b="1" dirty="0" err="1">
                <a:latin typeface="Courier New" panose="02070309020205020404" pitchFamily="49" charset="0"/>
              </a:rPr>
              <a:t>int</a:t>
            </a:r>
            <a:r>
              <a:rPr kumimoji="1" lang="en-US" altLang="zh-CN" sz="1600" b="1" dirty="0">
                <a:latin typeface="Courier New" panose="02070309020205020404" pitchFamily="49" charset="0"/>
              </a:rPr>
              <a:t> op1, op2;</a:t>
            </a:r>
          </a:p>
          <a:p>
            <a:r>
              <a:rPr kumimoji="1" lang="en-US" altLang="zh-CN" sz="1600" b="1" dirty="0" smtClean="0">
                <a:latin typeface="Courier New" panose="02070309020205020404" pitchFamily="49" charset="0"/>
              </a:rPr>
              <a:t>  char </a:t>
            </a:r>
            <a:r>
              <a:rPr kumimoji="1" lang="en-US" altLang="zh-CN" sz="1600" b="1" dirty="0" err="1">
                <a:latin typeface="Courier New" panose="02070309020205020404" pitchFamily="49" charset="0"/>
              </a:rPr>
              <a:t>oper</a:t>
            </a:r>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  </a:t>
            </a:r>
            <a:r>
              <a:rPr kumimoji="1" lang="en-US" altLang="zh-CN" sz="1600" b="1" dirty="0" err="1">
                <a:solidFill>
                  <a:srgbClr val="3366FF"/>
                </a:solidFill>
                <a:latin typeface="Courier New" panose="02070309020205020404" pitchFamily="49" charset="0"/>
              </a:rPr>
              <a:t>scanf</a:t>
            </a:r>
            <a:r>
              <a:rPr kumimoji="1" lang="en-US" altLang="zh-CN" sz="1600" b="1" dirty="0">
                <a:solidFill>
                  <a:srgbClr val="3366FF"/>
                </a:solidFill>
                <a:latin typeface="Courier New" panose="02070309020205020404" pitchFamily="49" charset="0"/>
              </a:rPr>
              <a:t>("%</a:t>
            </a:r>
            <a:r>
              <a:rPr kumimoji="1" lang="en-US" altLang="zh-CN" sz="1600" b="1" dirty="0" err="1">
                <a:solidFill>
                  <a:srgbClr val="3366FF"/>
                </a:solidFill>
                <a:latin typeface="Courier New" panose="02070309020205020404" pitchFamily="49" charset="0"/>
              </a:rPr>
              <a:t>d%d</a:t>
            </a:r>
            <a:r>
              <a:rPr kumimoji="1" lang="en-US" altLang="zh-CN" sz="1600" b="1" dirty="0">
                <a:solidFill>
                  <a:srgbClr val="3366FF"/>
                </a:solidFill>
                <a:latin typeface="Courier New" panose="02070309020205020404" pitchFamily="49" charset="0"/>
              </a:rPr>
              <a:t>", &amp;op1, &amp;op2);</a:t>
            </a:r>
          </a:p>
          <a:p>
            <a:r>
              <a:rPr kumimoji="1" lang="en-US" altLang="zh-CN" sz="1600" b="1" dirty="0">
                <a:latin typeface="Courier New" panose="02070309020205020404" pitchFamily="49" charset="0"/>
              </a:rPr>
              <a:t>  </a:t>
            </a:r>
            <a:r>
              <a:rPr kumimoji="1" lang="en-US" altLang="zh-CN" sz="1600" b="1" dirty="0" err="1">
                <a:solidFill>
                  <a:srgbClr val="3366FF"/>
                </a:solidFill>
                <a:latin typeface="Courier New" panose="02070309020205020404" pitchFamily="49" charset="0"/>
              </a:rPr>
              <a:t>oper</a:t>
            </a:r>
            <a:r>
              <a:rPr kumimoji="1" lang="en-US" altLang="zh-CN" sz="1600" b="1" dirty="0">
                <a:solidFill>
                  <a:srgbClr val="3366FF"/>
                </a:solidFill>
                <a:latin typeface="Courier New" panose="02070309020205020404" pitchFamily="49" charset="0"/>
              </a:rPr>
              <a:t> = </a:t>
            </a:r>
            <a:r>
              <a:rPr kumimoji="1" lang="en-US" altLang="zh-CN" sz="1600" b="1" dirty="0" err="1">
                <a:solidFill>
                  <a:srgbClr val="3366FF"/>
                </a:solidFill>
                <a:latin typeface="Courier New" panose="02070309020205020404" pitchFamily="49" charset="0"/>
              </a:rPr>
              <a:t>getchar</a:t>
            </a:r>
            <a:r>
              <a:rPr kumimoji="1" lang="en-US" altLang="zh-CN" sz="1600" b="1" dirty="0">
                <a:solidFill>
                  <a:srgbClr val="3366FF"/>
                </a:solidFill>
                <a:latin typeface="Courier New" panose="02070309020205020404" pitchFamily="49" charset="0"/>
              </a:rPr>
              <a:t>();</a:t>
            </a:r>
          </a:p>
          <a:p>
            <a:endParaRPr kumimoji="1" lang="en-US" altLang="zh-CN" sz="1000" b="1" dirty="0">
              <a:solidFill>
                <a:srgbClr val="3366FF"/>
              </a:solidFill>
              <a:latin typeface="Courier New" panose="02070309020205020404" pitchFamily="49" charset="0"/>
            </a:endParaRPr>
          </a:p>
          <a:p>
            <a:r>
              <a:rPr kumimoji="1" lang="en-US" altLang="zh-CN" sz="1600" b="1" dirty="0">
                <a:latin typeface="Courier New" panose="02070309020205020404" pitchFamily="49" charset="0"/>
              </a:rPr>
              <a:t>  </a:t>
            </a:r>
            <a:r>
              <a:rPr kumimoji="1" lang="en-US" altLang="zh-CN" sz="1600" b="1" dirty="0">
                <a:solidFill>
                  <a:srgbClr val="FF00FF"/>
                </a:solidFill>
                <a:latin typeface="Courier New" panose="02070309020205020404" pitchFamily="49" charset="0"/>
              </a:rPr>
              <a:t>switch(</a:t>
            </a:r>
            <a:r>
              <a:rPr kumimoji="1" lang="en-US" altLang="zh-CN" sz="1600" b="1" dirty="0" err="1">
                <a:solidFill>
                  <a:srgbClr val="FF00FF"/>
                </a:solidFill>
                <a:latin typeface="Courier New" panose="02070309020205020404" pitchFamily="49" charset="0"/>
              </a:rPr>
              <a:t>oper</a:t>
            </a:r>
            <a:r>
              <a:rPr kumimoji="1" lang="en-US" altLang="zh-CN" sz="1600" b="1" dirty="0">
                <a:solidFill>
                  <a:srgbClr val="FF00FF"/>
                </a:solidFill>
                <a:latin typeface="Courier New" panose="02070309020205020404" pitchFamily="49" charset="0"/>
              </a:rPr>
              <a:t>)</a:t>
            </a:r>
          </a:p>
          <a:p>
            <a:r>
              <a:rPr kumimoji="1" lang="en-US" altLang="zh-CN" sz="1600" b="1" dirty="0">
                <a:latin typeface="Courier New" panose="02070309020205020404" pitchFamily="49" charset="0"/>
              </a:rPr>
              <a:t>  {</a:t>
            </a:r>
          </a:p>
          <a:p>
            <a:r>
              <a:rPr kumimoji="1" lang="en-US" altLang="zh-CN" sz="1600" b="1" dirty="0">
                <a:latin typeface="Courier New" panose="02070309020205020404" pitchFamily="49" charset="0"/>
              </a:rPr>
              <a:t>    </a:t>
            </a:r>
            <a:r>
              <a:rPr kumimoji="1" lang="en-US" altLang="zh-CN" sz="1600" b="1" dirty="0">
                <a:solidFill>
                  <a:srgbClr val="FF00FF"/>
                </a:solidFill>
                <a:latin typeface="Courier New" panose="02070309020205020404" pitchFamily="49" charset="0"/>
              </a:rPr>
              <a:t>case ‘+’:</a:t>
            </a:r>
            <a:r>
              <a:rPr kumimoji="1" lang="en-US" altLang="zh-CN" sz="1600" b="1" dirty="0">
                <a:latin typeface="Courier New" panose="02070309020205020404" pitchFamily="49" charset="0"/>
              </a:rPr>
              <a:t> </a:t>
            </a:r>
            <a:r>
              <a:rPr kumimoji="1" lang="en-US" altLang="zh-CN" sz="1600" b="1" dirty="0" err="1">
                <a:solidFill>
                  <a:srgbClr val="008000"/>
                </a:solidFill>
                <a:latin typeface="Courier New" panose="02070309020205020404" pitchFamily="49" charset="0"/>
              </a:rPr>
              <a:t>printf</a:t>
            </a:r>
            <a:r>
              <a:rPr kumimoji="1" lang="en-US" altLang="zh-CN" sz="1600" b="1" dirty="0">
                <a:solidFill>
                  <a:srgbClr val="008000"/>
                </a:solidFill>
                <a:latin typeface="Courier New" panose="02070309020205020404" pitchFamily="49" charset="0"/>
              </a:rPr>
              <a:t>(“=%d”, op1+op2);</a:t>
            </a:r>
            <a:r>
              <a:rPr kumimoji="1" lang="en-US" altLang="zh-CN" sz="1600" b="1" dirty="0">
                <a:latin typeface="Courier New" panose="02070309020205020404" pitchFamily="49" charset="0"/>
              </a:rPr>
              <a:t> </a:t>
            </a:r>
            <a:r>
              <a:rPr kumimoji="1" lang="en-US" altLang="zh-CN" sz="1600" b="1" dirty="0">
                <a:solidFill>
                  <a:srgbClr val="FF3300"/>
                </a:solidFill>
                <a:latin typeface="Courier New" panose="02070309020205020404" pitchFamily="49" charset="0"/>
              </a:rPr>
              <a:t>break</a:t>
            </a:r>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    </a:t>
            </a:r>
            <a:r>
              <a:rPr kumimoji="1" lang="en-US" altLang="zh-CN" sz="1600" b="1" dirty="0">
                <a:solidFill>
                  <a:srgbClr val="FF00FF"/>
                </a:solidFill>
                <a:latin typeface="Courier New" panose="02070309020205020404" pitchFamily="49" charset="0"/>
              </a:rPr>
              <a:t>case ‘-’:</a:t>
            </a:r>
            <a:r>
              <a:rPr kumimoji="1" lang="en-US" altLang="zh-CN" sz="1600" b="1" dirty="0">
                <a:latin typeface="Courier New" panose="02070309020205020404" pitchFamily="49" charset="0"/>
              </a:rPr>
              <a:t> </a:t>
            </a:r>
            <a:r>
              <a:rPr kumimoji="1" lang="en-US" altLang="zh-CN" sz="1600" b="1" dirty="0" err="1">
                <a:solidFill>
                  <a:srgbClr val="008000"/>
                </a:solidFill>
                <a:latin typeface="Courier New" panose="02070309020205020404" pitchFamily="49" charset="0"/>
              </a:rPr>
              <a:t>printf</a:t>
            </a:r>
            <a:r>
              <a:rPr kumimoji="1" lang="en-US" altLang="zh-CN" sz="1600" b="1" dirty="0">
                <a:solidFill>
                  <a:srgbClr val="008000"/>
                </a:solidFill>
                <a:latin typeface="Courier New" panose="02070309020205020404" pitchFamily="49" charset="0"/>
              </a:rPr>
              <a:t>(“=%d”, op1-op2);</a:t>
            </a:r>
            <a:r>
              <a:rPr kumimoji="1" lang="en-US" altLang="zh-CN" sz="1600" b="1" dirty="0">
                <a:latin typeface="Courier New" panose="02070309020205020404" pitchFamily="49" charset="0"/>
              </a:rPr>
              <a:t> </a:t>
            </a:r>
            <a:r>
              <a:rPr kumimoji="1" lang="en-US" altLang="zh-CN" sz="1600" b="1" dirty="0">
                <a:solidFill>
                  <a:srgbClr val="FF3300"/>
                </a:solidFill>
                <a:latin typeface="Courier New" panose="02070309020205020404" pitchFamily="49" charset="0"/>
              </a:rPr>
              <a:t>break</a:t>
            </a:r>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    </a:t>
            </a:r>
            <a:r>
              <a:rPr kumimoji="1" lang="en-US" altLang="zh-CN" sz="1600" b="1" dirty="0">
                <a:solidFill>
                  <a:srgbClr val="FF00FF"/>
                </a:solidFill>
                <a:latin typeface="Courier New" panose="02070309020205020404" pitchFamily="49" charset="0"/>
              </a:rPr>
              <a:t>case ‘*’:</a:t>
            </a:r>
            <a:r>
              <a:rPr kumimoji="1" lang="en-US" altLang="zh-CN" sz="1600" b="1" dirty="0">
                <a:latin typeface="Courier New" panose="02070309020205020404" pitchFamily="49" charset="0"/>
              </a:rPr>
              <a:t> </a:t>
            </a:r>
            <a:r>
              <a:rPr kumimoji="1" lang="en-US" altLang="zh-CN" sz="1600" b="1" dirty="0" err="1">
                <a:solidFill>
                  <a:srgbClr val="008000"/>
                </a:solidFill>
                <a:latin typeface="Courier New" panose="02070309020205020404" pitchFamily="49" charset="0"/>
              </a:rPr>
              <a:t>printf</a:t>
            </a:r>
            <a:r>
              <a:rPr kumimoji="1" lang="en-US" altLang="zh-CN" sz="1600" b="1" dirty="0">
                <a:solidFill>
                  <a:srgbClr val="008000"/>
                </a:solidFill>
                <a:latin typeface="Courier New" panose="02070309020205020404" pitchFamily="49" charset="0"/>
              </a:rPr>
              <a:t>(“=%d”, op1*op2);</a:t>
            </a:r>
            <a:r>
              <a:rPr kumimoji="1" lang="en-US" altLang="zh-CN" sz="1600" b="1" dirty="0">
                <a:latin typeface="Courier New" panose="02070309020205020404" pitchFamily="49" charset="0"/>
              </a:rPr>
              <a:t> </a:t>
            </a:r>
            <a:r>
              <a:rPr kumimoji="1" lang="en-US" altLang="zh-CN" sz="1600" b="1" dirty="0">
                <a:solidFill>
                  <a:srgbClr val="FF3300"/>
                </a:solidFill>
                <a:latin typeface="Courier New" panose="02070309020205020404" pitchFamily="49" charset="0"/>
              </a:rPr>
              <a:t>break</a:t>
            </a:r>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    </a:t>
            </a:r>
            <a:r>
              <a:rPr kumimoji="1" lang="en-US" altLang="zh-CN" sz="1600" b="1" dirty="0">
                <a:solidFill>
                  <a:srgbClr val="FF00FF"/>
                </a:solidFill>
                <a:latin typeface="Courier New" panose="02070309020205020404" pitchFamily="49" charset="0"/>
              </a:rPr>
              <a:t>case ‘/’:</a:t>
            </a:r>
            <a:r>
              <a:rPr kumimoji="1" lang="en-US" altLang="zh-CN" sz="1600" b="1" dirty="0">
                <a:latin typeface="Courier New" panose="02070309020205020404" pitchFamily="49" charset="0"/>
              </a:rPr>
              <a:t> </a:t>
            </a:r>
            <a:r>
              <a:rPr kumimoji="1" lang="en-US" altLang="zh-CN" sz="1600" b="1" dirty="0" err="1">
                <a:solidFill>
                  <a:srgbClr val="008000"/>
                </a:solidFill>
                <a:latin typeface="Courier New" panose="02070309020205020404" pitchFamily="49" charset="0"/>
              </a:rPr>
              <a:t>printf</a:t>
            </a:r>
            <a:r>
              <a:rPr kumimoji="1" lang="en-US" altLang="zh-CN" sz="1600" b="1" dirty="0">
                <a:solidFill>
                  <a:srgbClr val="008000"/>
                </a:solidFill>
                <a:latin typeface="Courier New" panose="02070309020205020404" pitchFamily="49" charset="0"/>
              </a:rPr>
              <a:t>(“=%d”, op1/op2);</a:t>
            </a:r>
            <a:r>
              <a:rPr kumimoji="1" lang="en-US" altLang="zh-CN" sz="1600" b="1" dirty="0">
                <a:latin typeface="Courier New" panose="02070309020205020404" pitchFamily="49" charset="0"/>
              </a:rPr>
              <a:t> </a:t>
            </a:r>
            <a:r>
              <a:rPr kumimoji="1" lang="en-US" altLang="zh-CN" sz="1600" b="1" dirty="0">
                <a:solidFill>
                  <a:srgbClr val="FF3300"/>
                </a:solidFill>
                <a:latin typeface="Courier New" panose="02070309020205020404" pitchFamily="49" charset="0"/>
              </a:rPr>
              <a:t>break</a:t>
            </a:r>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    </a:t>
            </a:r>
            <a:r>
              <a:rPr kumimoji="1" lang="en-US" altLang="zh-CN" sz="1600" b="1" dirty="0">
                <a:solidFill>
                  <a:srgbClr val="FF00FF"/>
                </a:solidFill>
                <a:latin typeface="Courier New" panose="02070309020205020404" pitchFamily="49" charset="0"/>
              </a:rPr>
              <a:t>default:</a:t>
            </a:r>
            <a:r>
              <a:rPr kumimoji="1" lang="en-US" altLang="zh-CN" sz="1600" b="1" dirty="0">
                <a:latin typeface="Courier New" panose="02070309020205020404" pitchFamily="49" charset="0"/>
              </a:rPr>
              <a:t> </a:t>
            </a:r>
            <a:r>
              <a:rPr kumimoji="1" lang="en-US" altLang="zh-CN" sz="1600" b="1" dirty="0" err="1">
                <a:solidFill>
                  <a:srgbClr val="008000"/>
                </a:solidFill>
                <a:latin typeface="Courier New" panose="02070309020205020404" pitchFamily="49" charset="0"/>
              </a:rPr>
              <a:t>printf</a:t>
            </a:r>
            <a:r>
              <a:rPr kumimoji="1" lang="en-US" altLang="zh-CN" sz="1600" b="1" dirty="0">
                <a:solidFill>
                  <a:srgbClr val="008000"/>
                </a:solidFill>
                <a:latin typeface="Courier New" panose="02070309020205020404" pitchFamily="49" charset="0"/>
              </a:rPr>
              <a:t>(“operator is invalid!”);</a:t>
            </a:r>
          </a:p>
          <a:p>
            <a:r>
              <a:rPr kumimoji="1" lang="en-US" altLang="zh-CN" sz="1600" b="1" dirty="0">
                <a:latin typeface="Courier New" panose="02070309020205020404" pitchFamily="49" charset="0"/>
              </a:rPr>
              <a:t>  </a:t>
            </a:r>
            <a:r>
              <a:rPr kumimoji="1" lang="en-US" altLang="zh-CN" sz="1600" b="1" dirty="0" smtClean="0">
                <a:latin typeface="Courier New" panose="02070309020205020404" pitchFamily="49" charset="0"/>
              </a:rPr>
              <a:t>}</a:t>
            </a:r>
          </a:p>
          <a:p>
            <a:r>
              <a:rPr kumimoji="1" lang="en-US" altLang="zh-CN" sz="1600" b="1" dirty="0" smtClean="0">
                <a:latin typeface="Courier New" panose="02070309020205020404" pitchFamily="49" charset="0"/>
              </a:rPr>
              <a:t>  return 0</a:t>
            </a:r>
            <a:r>
              <a:rPr kumimoji="1" lang="en-US" altLang="zh-CN" sz="1600" b="1" dirty="0">
                <a:latin typeface="Courier New" panose="02070309020205020404" pitchFamily="49" charset="0"/>
              </a:rPr>
              <a:t>;</a:t>
            </a:r>
          </a:p>
          <a:p>
            <a:r>
              <a:rPr kumimoji="1" lang="en-US" altLang="zh-CN" sz="1600" b="1" dirty="0">
                <a:latin typeface="Courier New" panose="02070309020205020404" pitchFamily="49" charset="0"/>
              </a:rPr>
              <a:t>}</a:t>
            </a:r>
          </a:p>
        </p:txBody>
      </p:sp>
    </p:spTree>
    <p:extLst>
      <p:ext uri="{BB962C8B-B14F-4D97-AF65-F5344CB8AC3E}">
        <p14:creationId xmlns:p14="http://schemas.microsoft.com/office/powerpoint/2010/main" val="1310803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D311AADB-5912-426F-A26B-D1C9D4080D41}" type="slidenum">
              <a:rPr lang="en-US" altLang="zh-CN"/>
              <a:pPr/>
              <a:t>38</a:t>
            </a:fld>
            <a:endParaRPr lang="en-US" altLang="zh-CN"/>
          </a:p>
        </p:txBody>
      </p:sp>
      <p:sp>
        <p:nvSpPr>
          <p:cNvPr id="472067" name="Rectangle 3"/>
          <p:cNvSpPr>
            <a:spLocks noGrp="1" noChangeArrowheads="1"/>
          </p:cNvSpPr>
          <p:nvPr>
            <p:ph type="body" idx="1"/>
          </p:nvPr>
        </p:nvSpPr>
        <p:spPr>
          <a:xfrm>
            <a:off x="838200" y="850900"/>
            <a:ext cx="10515600" cy="4351338"/>
          </a:xfrm>
        </p:spPr>
        <p:txBody>
          <a:bodyPr/>
          <a:lstStyle/>
          <a:p>
            <a:pPr marL="342900" indent="-342900" fontAlgn="base">
              <a:spcBef>
                <a:spcPct val="20000"/>
              </a:spcBef>
              <a:spcAft>
                <a:spcPct val="0"/>
              </a:spcAft>
              <a:buBlip>
                <a:blip r:embed="rId3"/>
              </a:buBlip>
            </a:pPr>
            <a:r>
              <a:rPr lang="zh-CN" altLang="zh-CN" b="1" dirty="0">
                <a:solidFill>
                  <a:srgbClr val="FF6600"/>
                </a:solidFill>
                <a:latin typeface="+mn-lt"/>
                <a:ea typeface="+mn-ea"/>
              </a:rPr>
              <a:t>举例</a:t>
            </a:r>
            <a:endParaRPr lang="zh-CN" altLang="en-US" b="1" dirty="0">
              <a:solidFill>
                <a:srgbClr val="FF6600"/>
              </a:solidFill>
              <a:latin typeface="+mn-lt"/>
              <a:ea typeface="+mn-ea"/>
            </a:endParaRPr>
          </a:p>
          <a:p>
            <a:pPr marL="742950" lvl="1" indent="-285750" fontAlgn="base">
              <a:spcBef>
                <a:spcPct val="20000"/>
              </a:spcBef>
              <a:spcAft>
                <a:spcPct val="0"/>
              </a:spcAft>
              <a:buBlip>
                <a:blip r:embed="rId4"/>
              </a:buBlip>
            </a:pPr>
            <a:r>
              <a:rPr lang="zh-CN" altLang="zh-CN" b="1" dirty="0">
                <a:solidFill>
                  <a:schemeClr val="hlink"/>
                </a:solidFill>
                <a:latin typeface="+mn-lt"/>
                <a:ea typeface="宋体" panose="02010600030101010101" pitchFamily="2" charset="-122"/>
              </a:rPr>
              <a:t>根据</a:t>
            </a:r>
            <a:r>
              <a:rPr lang="zh-CN" altLang="zh-CN" b="1" dirty="0" smtClean="0">
                <a:solidFill>
                  <a:schemeClr val="hlink"/>
                </a:solidFill>
                <a:latin typeface="+mn-lt"/>
                <a:ea typeface="宋体" panose="02010600030101010101" pitchFamily="2" charset="-122"/>
              </a:rPr>
              <a:t>考试</a:t>
            </a:r>
            <a:r>
              <a:rPr lang="zh-CN" altLang="en-US" b="1" dirty="0" smtClean="0">
                <a:solidFill>
                  <a:schemeClr val="hlink"/>
                </a:solidFill>
                <a:latin typeface="+mn-lt"/>
                <a:ea typeface="宋体" panose="02010600030101010101" pitchFamily="2" charset="-122"/>
              </a:rPr>
              <a:t>分数</a:t>
            </a:r>
            <a:r>
              <a:rPr lang="zh-CN" altLang="zh-CN" b="1" dirty="0" smtClean="0">
                <a:solidFill>
                  <a:schemeClr val="hlink"/>
                </a:solidFill>
                <a:latin typeface="+mn-lt"/>
                <a:ea typeface="宋体" panose="02010600030101010101" pitchFamily="2" charset="-122"/>
              </a:rPr>
              <a:t>打印</a:t>
            </a:r>
            <a:r>
              <a:rPr lang="zh-CN" altLang="zh-CN" b="1" dirty="0">
                <a:solidFill>
                  <a:schemeClr val="hlink"/>
                </a:solidFill>
                <a:latin typeface="+mn-lt"/>
                <a:ea typeface="宋体" panose="02010600030101010101" pitchFamily="2" charset="-122"/>
              </a:rPr>
              <a:t>相应</a:t>
            </a:r>
            <a:r>
              <a:rPr lang="zh-CN" altLang="zh-CN" b="1" dirty="0" smtClean="0">
                <a:solidFill>
                  <a:schemeClr val="hlink"/>
                </a:solidFill>
                <a:latin typeface="+mn-lt"/>
                <a:ea typeface="宋体" panose="02010600030101010101" pitchFamily="2" charset="-122"/>
              </a:rPr>
              <a:t>的</a:t>
            </a:r>
            <a:r>
              <a:rPr lang="zh-CN" altLang="en-US" b="1" dirty="0" smtClean="0">
                <a:solidFill>
                  <a:schemeClr val="hlink"/>
                </a:solidFill>
                <a:latin typeface="+mn-lt"/>
                <a:ea typeface="宋体" panose="02010600030101010101" pitchFamily="2" charset="-122"/>
              </a:rPr>
              <a:t>成绩等级</a:t>
            </a:r>
            <a:r>
              <a:rPr lang="zh-CN" altLang="zh-CN" b="1" dirty="0" smtClean="0">
                <a:solidFill>
                  <a:schemeClr val="hlink"/>
                </a:solidFill>
                <a:latin typeface="+mn-lt"/>
                <a:ea typeface="宋体" panose="02010600030101010101" pitchFamily="2" charset="-122"/>
              </a:rPr>
              <a:t>。</a:t>
            </a:r>
            <a:endParaRPr lang="zh-CN" altLang="zh-CN" b="1" dirty="0">
              <a:solidFill>
                <a:schemeClr val="hlink"/>
              </a:solidFill>
              <a:latin typeface="+mn-lt"/>
              <a:ea typeface="宋体" panose="02010600030101010101" pitchFamily="2" charset="-122"/>
            </a:endParaRPr>
          </a:p>
        </p:txBody>
      </p:sp>
      <p:sp>
        <p:nvSpPr>
          <p:cNvPr id="472069" name="Rectangle 5"/>
          <p:cNvSpPr>
            <a:spLocks noChangeArrowheads="1"/>
          </p:cNvSpPr>
          <p:nvPr/>
        </p:nvSpPr>
        <p:spPr bwMode="auto">
          <a:xfrm>
            <a:off x="2532728" y="1738006"/>
            <a:ext cx="5672138" cy="49834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hlink"/>
            </a:solidFill>
            <a:miter lim="800000"/>
            <a:headEnd/>
            <a:tailEnd/>
          </a:ln>
          <a:effectLst>
            <a:outerShdw dist="107763" dir="2700000" algn="ctr" rotWithShape="0">
              <a:schemeClr val="bg2">
                <a:alpha val="50000"/>
              </a:schemeClr>
            </a:outerShdw>
          </a:effectLst>
        </p:spPr>
        <p:txBody>
          <a:bodyPr wrap="none" anchor="ctr"/>
          <a:lstStyle/>
          <a:p>
            <a:r>
              <a:rPr lang="en-US" altLang="zh-CN" b="1" dirty="0">
                <a:latin typeface="Courier New" panose="02070309020205020404" pitchFamily="49" charset="0"/>
              </a:rPr>
              <a:t>…</a:t>
            </a:r>
          </a:p>
          <a:p>
            <a:r>
              <a:rPr lang="en-US" altLang="zh-CN" b="1" dirty="0" err="1">
                <a:latin typeface="Courier New" panose="02070309020205020404" pitchFamily="49" charset="0"/>
              </a:rPr>
              <a:t>scanf</a:t>
            </a:r>
            <a:r>
              <a:rPr lang="en-US" altLang="zh-CN" b="1" dirty="0">
                <a:latin typeface="Courier New" panose="02070309020205020404" pitchFamily="49" charset="0"/>
              </a:rPr>
              <a:t>("%</a:t>
            </a:r>
            <a:r>
              <a:rPr lang="en-US" altLang="zh-CN" b="1" dirty="0" err="1">
                <a:latin typeface="Courier New" panose="02070309020205020404" pitchFamily="49" charset="0"/>
              </a:rPr>
              <a:t>lf</a:t>
            </a:r>
            <a:r>
              <a:rPr lang="en-US" altLang="zh-CN" b="1" dirty="0" err="1" smtClean="0">
                <a:latin typeface="Courier New" panose="02070309020205020404" pitchFamily="49" charset="0"/>
              </a:rPr>
              <a:t>",&amp;grade</a:t>
            </a:r>
            <a:r>
              <a:rPr lang="en-US" altLang="zh-CN" b="1" dirty="0">
                <a:latin typeface="Courier New" panose="02070309020205020404" pitchFamily="49" charset="0"/>
              </a:rPr>
              <a:t>);</a:t>
            </a:r>
          </a:p>
          <a:p>
            <a:r>
              <a:rPr lang="en-US" altLang="zh-CN" b="1" dirty="0">
                <a:latin typeface="Courier New" panose="02070309020205020404" pitchFamily="49" charset="0"/>
              </a:rPr>
              <a:t>range=(</a:t>
            </a:r>
            <a:r>
              <a:rPr lang="en-US" altLang="zh-CN" b="1" dirty="0" err="1">
                <a:latin typeface="Courier New" panose="02070309020205020404" pitchFamily="49" charset="0"/>
              </a:rPr>
              <a:t>int</a:t>
            </a:r>
            <a:r>
              <a:rPr lang="en-US" altLang="zh-CN" b="1" dirty="0">
                <a:latin typeface="Courier New" panose="02070309020205020404" pitchFamily="49" charset="0"/>
              </a:rPr>
              <a:t>)grade/10;</a:t>
            </a:r>
          </a:p>
          <a:p>
            <a:r>
              <a:rPr lang="en-US" altLang="zh-CN" b="1" dirty="0">
                <a:latin typeface="Courier New" panose="02070309020205020404" pitchFamily="49" charset="0"/>
              </a:rPr>
              <a:t>switch(range)</a:t>
            </a:r>
          </a:p>
          <a:p>
            <a:r>
              <a:rPr lang="en-US" altLang="zh-CN" b="1" dirty="0">
                <a:latin typeface="Courier New" panose="02070309020205020404" pitchFamily="49" charset="0"/>
              </a:rPr>
              <a:t>{</a:t>
            </a:r>
          </a:p>
          <a:p>
            <a:r>
              <a:rPr lang="en-US" altLang="zh-CN" b="1" dirty="0">
                <a:latin typeface="Courier New" panose="02070309020205020404" pitchFamily="49" charset="0"/>
              </a:rPr>
              <a:t>  case 0: </a:t>
            </a:r>
          </a:p>
          <a:p>
            <a:r>
              <a:rPr lang="en-US" altLang="zh-CN" b="1" dirty="0">
                <a:latin typeface="Courier New" panose="02070309020205020404" pitchFamily="49" charset="0"/>
              </a:rPr>
              <a:t>  case 1: </a:t>
            </a:r>
          </a:p>
          <a:p>
            <a:r>
              <a:rPr lang="en-US" altLang="zh-CN" b="1" dirty="0">
                <a:latin typeface="Courier New" panose="02070309020205020404" pitchFamily="49" charset="0"/>
              </a:rPr>
              <a:t>  case 2: </a:t>
            </a:r>
          </a:p>
          <a:p>
            <a:r>
              <a:rPr lang="en-US" altLang="zh-CN" b="1" dirty="0">
                <a:latin typeface="Courier New" panose="02070309020205020404" pitchFamily="49" charset="0"/>
              </a:rPr>
              <a:t>  case 3: </a:t>
            </a:r>
          </a:p>
          <a:p>
            <a:r>
              <a:rPr lang="en-US" altLang="zh-CN" b="1" dirty="0">
                <a:latin typeface="Courier New" panose="02070309020205020404" pitchFamily="49" charset="0"/>
              </a:rPr>
              <a:t>  case 4: </a:t>
            </a:r>
          </a:p>
          <a:p>
            <a:r>
              <a:rPr lang="en-US" altLang="zh-CN" b="1" dirty="0">
                <a:latin typeface="Courier New" panose="02070309020205020404" pitchFamily="49" charset="0"/>
              </a:rPr>
              <a:t>  case 5: </a:t>
            </a:r>
            <a:r>
              <a:rPr lang="en-US" altLang="zh-CN" b="1" dirty="0" err="1">
                <a:latin typeface="Courier New" panose="02070309020205020404" pitchFamily="49" charset="0"/>
              </a:rPr>
              <a:t>printf</a:t>
            </a:r>
            <a:r>
              <a:rPr lang="en-US" altLang="zh-CN" b="1" dirty="0">
                <a:latin typeface="Courier New" panose="02070309020205020404" pitchFamily="49" charset="0"/>
              </a:rPr>
              <a:t>("E\n");break;</a:t>
            </a:r>
          </a:p>
          <a:p>
            <a:r>
              <a:rPr lang="en-US" altLang="zh-CN" b="1" dirty="0">
                <a:latin typeface="Courier New" panose="02070309020205020404" pitchFamily="49" charset="0"/>
              </a:rPr>
              <a:t>  case 6: </a:t>
            </a:r>
            <a:r>
              <a:rPr lang="en-US" altLang="zh-CN" b="1" dirty="0" err="1">
                <a:latin typeface="Courier New" panose="02070309020205020404" pitchFamily="49" charset="0"/>
              </a:rPr>
              <a:t>printf</a:t>
            </a:r>
            <a:r>
              <a:rPr lang="en-US" altLang="zh-CN" b="1" dirty="0">
                <a:latin typeface="Courier New" panose="02070309020205020404" pitchFamily="49" charset="0"/>
              </a:rPr>
              <a:t>("D\n");break;</a:t>
            </a:r>
          </a:p>
          <a:p>
            <a:r>
              <a:rPr lang="en-US" altLang="zh-CN" b="1" dirty="0">
                <a:latin typeface="Courier New" panose="02070309020205020404" pitchFamily="49" charset="0"/>
              </a:rPr>
              <a:t>  case 7: </a:t>
            </a:r>
            <a:r>
              <a:rPr lang="en-US" altLang="zh-CN" b="1" dirty="0" err="1">
                <a:latin typeface="Courier New" panose="02070309020205020404" pitchFamily="49" charset="0"/>
              </a:rPr>
              <a:t>printf</a:t>
            </a:r>
            <a:r>
              <a:rPr lang="en-US" altLang="zh-CN" b="1" dirty="0">
                <a:latin typeface="Courier New" panose="02070309020205020404" pitchFamily="49" charset="0"/>
              </a:rPr>
              <a:t>("C\n");break;</a:t>
            </a:r>
          </a:p>
          <a:p>
            <a:r>
              <a:rPr lang="en-US" altLang="zh-CN" b="1" dirty="0">
                <a:latin typeface="Courier New" panose="02070309020205020404" pitchFamily="49" charset="0"/>
              </a:rPr>
              <a:t>  case 8: </a:t>
            </a:r>
            <a:r>
              <a:rPr lang="en-US" altLang="zh-CN" b="1" dirty="0" err="1">
                <a:latin typeface="Courier New" panose="02070309020205020404" pitchFamily="49" charset="0"/>
              </a:rPr>
              <a:t>printf</a:t>
            </a:r>
            <a:r>
              <a:rPr lang="en-US" altLang="zh-CN" b="1" dirty="0">
                <a:latin typeface="Courier New" panose="02070309020205020404" pitchFamily="49" charset="0"/>
              </a:rPr>
              <a:t>("B\n");break;</a:t>
            </a:r>
          </a:p>
          <a:p>
            <a:r>
              <a:rPr lang="en-US" altLang="zh-CN" b="1" dirty="0">
                <a:latin typeface="Courier New" panose="02070309020205020404" pitchFamily="49" charset="0"/>
              </a:rPr>
              <a:t>  case 9: </a:t>
            </a:r>
          </a:p>
          <a:p>
            <a:r>
              <a:rPr lang="en-US" altLang="zh-CN" b="1" dirty="0">
                <a:latin typeface="Courier New" panose="02070309020205020404" pitchFamily="49" charset="0"/>
              </a:rPr>
              <a:t>  case 10: </a:t>
            </a:r>
            <a:r>
              <a:rPr lang="en-US" altLang="zh-CN" b="1" dirty="0" err="1">
                <a:latin typeface="Courier New" panose="02070309020205020404" pitchFamily="49" charset="0"/>
              </a:rPr>
              <a:t>printf</a:t>
            </a:r>
            <a:r>
              <a:rPr lang="en-US" altLang="zh-CN" b="1" dirty="0">
                <a:latin typeface="Courier New" panose="02070309020205020404" pitchFamily="49" charset="0"/>
              </a:rPr>
              <a:t>("A\n");break;</a:t>
            </a:r>
          </a:p>
          <a:p>
            <a:r>
              <a:rPr lang="en-US" altLang="zh-CN" b="1" dirty="0">
                <a:latin typeface="Courier New" panose="02070309020205020404" pitchFamily="49" charset="0"/>
              </a:rPr>
              <a:t>  default: </a:t>
            </a:r>
            <a:r>
              <a:rPr lang="en-US" altLang="zh-CN" b="1" dirty="0" err="1">
                <a:latin typeface="Courier New" panose="02070309020205020404" pitchFamily="49" charset="0"/>
              </a:rPr>
              <a:t>printf</a:t>
            </a:r>
            <a:r>
              <a:rPr lang="en-US" altLang="zh-CN" b="1" dirty="0">
                <a:latin typeface="Courier New" panose="02070309020205020404" pitchFamily="49" charset="0"/>
              </a:rPr>
              <a:t>("error\n");</a:t>
            </a:r>
          </a:p>
          <a:p>
            <a:r>
              <a:rPr lang="en-US" altLang="zh-CN" b="1" dirty="0">
                <a:latin typeface="Courier New" panose="02070309020205020404" pitchFamily="49" charset="0"/>
              </a:rPr>
              <a:t>}…</a:t>
            </a:r>
          </a:p>
        </p:txBody>
      </p:sp>
      <p:sp>
        <p:nvSpPr>
          <p:cNvPr id="10" name="Rectangle 2"/>
          <p:cNvSpPr>
            <a:spLocks noGrp="1" noChangeArrowheads="1"/>
          </p:cNvSpPr>
          <p:nvPr>
            <p:ph type="title"/>
          </p:nvPr>
        </p:nvSpPr>
        <p:spPr>
          <a:xfrm>
            <a:off x="728664" y="-122238"/>
            <a:ext cx="10515600" cy="1325563"/>
          </a:xfrm>
        </p:spPr>
        <p:txBody>
          <a:bodyPr>
            <a:normAutofit/>
          </a:bodyPr>
          <a:lstStyle/>
          <a:p>
            <a:pPr fontAlgn="base">
              <a:spcAft>
                <a:spcPct val="0"/>
              </a:spcAft>
            </a:pPr>
            <a:r>
              <a:rPr lang="en-US" altLang="zh-CN" sz="4000" b="1" dirty="0">
                <a:solidFill>
                  <a:srgbClr val="0066CC"/>
                </a:solidFill>
                <a:latin typeface="华文新魏" panose="02010800040101010101" pitchFamily="2" charset="-122"/>
                <a:ea typeface="+mj-ea"/>
              </a:rPr>
              <a:t>switch</a:t>
            </a:r>
            <a:r>
              <a:rPr lang="zh-CN" altLang="en-US" sz="4000" b="1" dirty="0">
                <a:solidFill>
                  <a:srgbClr val="0066CC"/>
                </a:solidFill>
                <a:latin typeface="华文新魏" panose="02010800040101010101" pitchFamily="2" charset="-122"/>
                <a:ea typeface="+mj-ea"/>
              </a:rPr>
              <a:t>语句</a:t>
            </a:r>
          </a:p>
        </p:txBody>
      </p:sp>
    </p:spTree>
    <p:extLst>
      <p:ext uri="{BB962C8B-B14F-4D97-AF65-F5344CB8AC3E}">
        <p14:creationId xmlns:p14="http://schemas.microsoft.com/office/powerpoint/2010/main" val="4289397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4"/>
          <p:cNvSpPr>
            <a:spLocks noChangeArrowheads="1"/>
          </p:cNvSpPr>
          <p:nvPr/>
        </p:nvSpPr>
        <p:spPr bwMode="auto">
          <a:xfrm>
            <a:off x="729379" y="278323"/>
            <a:ext cx="9904207" cy="535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lnSpc>
                <a:spcPct val="200000"/>
              </a:lnSpc>
              <a:spcBef>
                <a:spcPct val="20000"/>
              </a:spcBef>
              <a:buClr>
                <a:srgbClr val="FF3300"/>
              </a:buClr>
              <a:buFont typeface="Wingdings" panose="05000000000000000000" pitchFamily="2" charset="2"/>
              <a:buChar char="v"/>
            </a:pPr>
            <a:r>
              <a:rPr lang="en-US" altLang="zh-CN" sz="2400" dirty="0">
                <a:solidFill>
                  <a:schemeClr val="tx1"/>
                </a:solidFill>
              </a:rPr>
              <a:t>switch</a:t>
            </a:r>
            <a:r>
              <a:rPr lang="zh-CN" altLang="en-US" sz="2400" dirty="0">
                <a:solidFill>
                  <a:schemeClr val="tx1"/>
                </a:solidFill>
              </a:rPr>
              <a:t>几点说明</a:t>
            </a:r>
          </a:p>
          <a:p>
            <a:pPr lvl="3" eaLnBrk="1" hangingPunct="1">
              <a:lnSpc>
                <a:spcPct val="200000"/>
              </a:lnSpc>
              <a:spcBef>
                <a:spcPct val="20000"/>
              </a:spcBef>
              <a:buClr>
                <a:srgbClr val="FFCC00"/>
              </a:buClr>
              <a:buFont typeface="Wingdings" panose="05000000000000000000" pitchFamily="2" charset="2"/>
              <a:buChar char="l"/>
            </a:pPr>
            <a:r>
              <a:rPr lang="en-US" altLang="zh-CN" sz="2000" dirty="0" smtClean="0">
                <a:solidFill>
                  <a:schemeClr val="tx1"/>
                </a:solidFill>
              </a:rPr>
              <a:t>Case </a:t>
            </a:r>
            <a:r>
              <a:rPr lang="zh-CN" altLang="en-US" sz="2000" dirty="0" smtClean="0">
                <a:solidFill>
                  <a:schemeClr val="tx1"/>
                </a:solidFill>
              </a:rPr>
              <a:t>后面</a:t>
            </a:r>
            <a:r>
              <a:rPr lang="en-US" altLang="zh-CN" sz="2000" dirty="0" smtClean="0">
                <a:solidFill>
                  <a:schemeClr val="tx1"/>
                </a:solidFill>
              </a:rPr>
              <a:t>C1,C2</a:t>
            </a:r>
            <a:r>
              <a:rPr lang="en-US" altLang="zh-CN" sz="2000" dirty="0">
                <a:solidFill>
                  <a:schemeClr val="tx1"/>
                </a:solidFill>
              </a:rPr>
              <a:t>,…Cn</a:t>
            </a:r>
            <a:r>
              <a:rPr lang="zh-CN" altLang="zh-CN" sz="2000" dirty="0">
                <a:solidFill>
                  <a:schemeClr val="tx1"/>
                </a:solidFill>
              </a:rPr>
              <a:t>是</a:t>
            </a:r>
            <a:r>
              <a:rPr lang="zh-CN" altLang="zh-CN" sz="2000" dirty="0">
                <a:solidFill>
                  <a:srgbClr val="3366FF"/>
                </a:solidFill>
              </a:rPr>
              <a:t>常量表达式</a:t>
            </a:r>
            <a:r>
              <a:rPr lang="zh-CN" altLang="zh-CN" sz="2000" dirty="0">
                <a:solidFill>
                  <a:schemeClr val="tx1"/>
                </a:solidFill>
              </a:rPr>
              <a:t>,且值必须互不相同</a:t>
            </a:r>
            <a:endParaRPr lang="zh-CN" altLang="en-US" sz="2000" dirty="0">
              <a:solidFill>
                <a:schemeClr val="tx1"/>
              </a:solidFill>
            </a:endParaRPr>
          </a:p>
          <a:p>
            <a:pPr lvl="3" eaLnBrk="1" hangingPunct="1">
              <a:lnSpc>
                <a:spcPct val="200000"/>
              </a:lnSpc>
              <a:spcBef>
                <a:spcPct val="20000"/>
              </a:spcBef>
              <a:buClr>
                <a:srgbClr val="FFCC00"/>
              </a:buClr>
              <a:buFont typeface="Wingdings" panose="05000000000000000000" pitchFamily="2" charset="2"/>
              <a:buChar char="l"/>
            </a:pPr>
            <a:r>
              <a:rPr lang="zh-CN" altLang="zh-CN" sz="2000" dirty="0">
                <a:solidFill>
                  <a:srgbClr val="3366FF"/>
                </a:solidFill>
              </a:rPr>
              <a:t>常量表达式</a:t>
            </a:r>
            <a:r>
              <a:rPr lang="zh-CN" altLang="zh-CN" sz="2000" dirty="0">
                <a:solidFill>
                  <a:schemeClr val="tx1"/>
                </a:solidFill>
              </a:rPr>
              <a:t>起语句标号作用，必须用</a:t>
            </a:r>
            <a:r>
              <a:rPr lang="en-US" altLang="zh-CN" sz="2000" dirty="0">
                <a:solidFill>
                  <a:schemeClr val="tx1"/>
                </a:solidFill>
              </a:rPr>
              <a:t>break</a:t>
            </a:r>
            <a:r>
              <a:rPr lang="zh-CN" altLang="zh-CN" sz="2000" dirty="0">
                <a:solidFill>
                  <a:schemeClr val="tx1"/>
                </a:solidFill>
              </a:rPr>
              <a:t>跳出</a:t>
            </a:r>
            <a:endParaRPr lang="zh-CN" altLang="en-US" sz="2000" dirty="0">
              <a:solidFill>
                <a:schemeClr val="tx1"/>
              </a:solidFill>
            </a:endParaRPr>
          </a:p>
          <a:p>
            <a:pPr lvl="3" eaLnBrk="1" hangingPunct="1">
              <a:lnSpc>
                <a:spcPct val="200000"/>
              </a:lnSpc>
              <a:spcBef>
                <a:spcPct val="20000"/>
              </a:spcBef>
              <a:buClr>
                <a:srgbClr val="FFCC00"/>
              </a:buClr>
              <a:buFont typeface="Wingdings" panose="05000000000000000000" pitchFamily="2" charset="2"/>
              <a:buChar char="l"/>
            </a:pPr>
            <a:r>
              <a:rPr lang="en-US" altLang="zh-CN" sz="2000" dirty="0">
                <a:solidFill>
                  <a:schemeClr val="tx1"/>
                </a:solidFill>
              </a:rPr>
              <a:t>case</a:t>
            </a:r>
            <a:r>
              <a:rPr lang="zh-CN" altLang="zh-CN" sz="2000" dirty="0">
                <a:solidFill>
                  <a:schemeClr val="tx1"/>
                </a:solidFill>
              </a:rPr>
              <a:t>后可包含多个可执行语句，且不必加{ }</a:t>
            </a:r>
            <a:endParaRPr lang="en-US" altLang="zh-CN" sz="2000" dirty="0">
              <a:solidFill>
                <a:schemeClr val="tx1"/>
              </a:solidFill>
            </a:endParaRPr>
          </a:p>
          <a:p>
            <a:pPr lvl="3">
              <a:lnSpc>
                <a:spcPct val="200000"/>
              </a:lnSpc>
              <a:spcBef>
                <a:spcPct val="0"/>
              </a:spcBef>
              <a:buClr>
                <a:srgbClr val="FFCC00"/>
              </a:buClr>
              <a:buFont typeface="Wingdings" panose="05000000000000000000" pitchFamily="2" charset="2"/>
              <a:buChar char="l"/>
            </a:pPr>
            <a:r>
              <a:rPr lang="zh-CN" altLang="zh-CN" sz="2000" dirty="0" smtClean="0">
                <a:solidFill>
                  <a:schemeClr val="tx1"/>
                </a:solidFill>
              </a:rPr>
              <a:t>多</a:t>
            </a:r>
            <a:r>
              <a:rPr lang="zh-CN" altLang="zh-CN" sz="2000" dirty="0">
                <a:solidFill>
                  <a:schemeClr val="tx1"/>
                </a:solidFill>
              </a:rPr>
              <a:t>个</a:t>
            </a:r>
            <a:r>
              <a:rPr lang="en-US" altLang="zh-CN" sz="2000" dirty="0">
                <a:solidFill>
                  <a:schemeClr val="tx1"/>
                </a:solidFill>
              </a:rPr>
              <a:t>case</a:t>
            </a:r>
            <a:r>
              <a:rPr lang="zh-CN" altLang="zh-CN" sz="2000" dirty="0">
                <a:solidFill>
                  <a:schemeClr val="tx1"/>
                </a:solidFill>
              </a:rPr>
              <a:t>可共用一组执行语句</a:t>
            </a:r>
            <a:endParaRPr lang="zh-CN" altLang="en-US" sz="2000" dirty="0">
              <a:solidFill>
                <a:srgbClr val="FF0000"/>
              </a:solidFill>
            </a:endParaRPr>
          </a:p>
        </p:txBody>
      </p:sp>
    </p:spTree>
    <p:extLst>
      <p:ext uri="{BB962C8B-B14F-4D97-AF65-F5344CB8AC3E}">
        <p14:creationId xmlns:p14="http://schemas.microsoft.com/office/powerpoint/2010/main" val="9174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anim calcmode="lin" valueType="num">
                                      <p:cBhvr additive="base">
                                        <p:cTn id="7"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anim calcmode="lin" valueType="num">
                                      <p:cBhvr additive="base">
                                        <p:cTn id="11"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
                                            <p:txEl>
                                              <p:pRg st="3" end="3"/>
                                            </p:txEl>
                                          </p:spTgt>
                                        </p:tgtEl>
                                        <p:attrNameLst>
                                          <p:attrName>style.visibility</p:attrName>
                                        </p:attrNameLst>
                                      </p:cBhvr>
                                      <p:to>
                                        <p:strVal val="visible"/>
                                      </p:to>
                                    </p:set>
                                    <p:anim calcmode="lin" valueType="num">
                                      <p:cBhvr additive="base">
                                        <p:cTn id="17"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
                                            <p:txEl>
                                              <p:pRg st="4" end="4"/>
                                            </p:txEl>
                                          </p:spTgt>
                                        </p:tgtEl>
                                        <p:attrNameLst>
                                          <p:attrName>style.visibility</p:attrName>
                                        </p:attrNameLst>
                                      </p:cBhvr>
                                      <p:to>
                                        <p:strVal val="visible"/>
                                      </p:to>
                                    </p:set>
                                    <p:anim calcmode="lin" valueType="num">
                                      <p:cBhvr additive="base">
                                        <p:cTn id="23" dur="500" fill="hold"/>
                                        <p:tgtEl>
                                          <p:spTgt spid="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330812"/>
            <a:ext cx="5701610" cy="712788"/>
          </a:xfrm>
        </p:spPr>
        <p:txBody>
          <a:bodyPr>
            <a:noAutofit/>
          </a:bodyPr>
          <a:lstStyle/>
          <a:p>
            <a:r>
              <a:rPr lang="zh-CN" altLang="en-US" sz="3600" dirty="0"/>
              <a:t>关系运算符和关系表达式</a:t>
            </a:r>
          </a:p>
        </p:txBody>
      </p:sp>
      <p:sp>
        <p:nvSpPr>
          <p:cNvPr id="3" name="内容占位符 2"/>
          <p:cNvSpPr>
            <a:spLocks noGrp="1"/>
          </p:cNvSpPr>
          <p:nvPr>
            <p:ph idx="1"/>
          </p:nvPr>
        </p:nvSpPr>
        <p:spPr>
          <a:xfrm>
            <a:off x="838200" y="490147"/>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语言中，比较符</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或称比较运算符</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称为关系运算符</a:t>
            </a:r>
            <a:r>
              <a:rPr lang="zh-CN" altLang="en-US" sz="2400" dirty="0" smtClean="0">
                <a:solidFill>
                  <a:schemeClr val="tx1">
                    <a:lumMod val="65000"/>
                    <a:lumOff val="35000"/>
                  </a:schemeClr>
                </a:solidFill>
                <a:latin typeface="+mn-ea"/>
                <a:ea typeface="+mn-ea"/>
              </a:rPr>
              <a:t>。</a:t>
            </a:r>
            <a:endParaRPr lang="en-US" altLang="zh-CN" sz="2400" dirty="0" smtClean="0">
              <a:solidFill>
                <a:schemeClr val="tx1">
                  <a:lumMod val="65000"/>
                  <a:lumOff val="35000"/>
                </a:schemeClr>
              </a:solidFill>
              <a:latin typeface="+mn-ea"/>
              <a:ea typeface="+mn-ea"/>
            </a:endParaRPr>
          </a:p>
          <a:p>
            <a:pPr marL="0" indent="0">
              <a:lnSpc>
                <a:spcPct val="150000"/>
              </a:lnSpc>
              <a:buNone/>
            </a:pPr>
            <a:r>
              <a:rPr lang="zh-CN" altLang="en-US" sz="2400" dirty="0" smtClean="0"/>
              <a:t>“关系运算”</a:t>
            </a:r>
            <a:r>
              <a:rPr lang="zh-CN" altLang="en-US" sz="2400" dirty="0"/>
              <a:t>即“比较运算，是对</a:t>
            </a:r>
            <a:r>
              <a:rPr lang="zh-CN" altLang="en-US" sz="2400" dirty="0">
                <a:solidFill>
                  <a:srgbClr val="FF0000"/>
                </a:solidFill>
              </a:rPr>
              <a:t>两个值</a:t>
            </a:r>
            <a:r>
              <a:rPr lang="zh-CN" altLang="en-US" sz="2400" dirty="0"/>
              <a:t>进行比较，比较的结果是得到</a:t>
            </a:r>
            <a:r>
              <a:rPr lang="zh-CN" altLang="en-US" sz="2400" dirty="0">
                <a:solidFill>
                  <a:srgbClr val="FF0000"/>
                </a:solidFill>
              </a:rPr>
              <a:t>真假</a:t>
            </a:r>
            <a:r>
              <a:rPr lang="zh-CN" altLang="en-US" sz="2400" dirty="0"/>
              <a:t>两种值</a:t>
            </a:r>
            <a:r>
              <a:rPr lang="zh-CN" altLang="en-US" sz="2400" dirty="0" smtClean="0"/>
              <a:t>。</a:t>
            </a:r>
            <a:r>
              <a:rPr lang="zh-CN" altLang="en-US" sz="2400" dirty="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362837"/>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2625549"/>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Text Box 19"/>
          <p:cNvSpPr txBox="1">
            <a:spLocks noChangeArrowheads="1"/>
          </p:cNvSpPr>
          <p:nvPr/>
        </p:nvSpPr>
        <p:spPr bwMode="auto">
          <a:xfrm>
            <a:off x="4854575" y="4546600"/>
            <a:ext cx="1893888" cy="523220"/>
          </a:xfrm>
          <a:prstGeom prst="rect">
            <a:avLst/>
          </a:prstGeom>
          <a:solidFill>
            <a:srgbClr val="FFFFCC"/>
          </a:solidFill>
          <a:ln w="38100">
            <a:solidFill>
              <a:srgbClr val="0000FF"/>
            </a:solidFill>
            <a:miter lim="800000"/>
            <a:headEnd/>
            <a:tailEnd/>
          </a:ln>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en-US" altLang="zh-CN" sz="2800" u="sng" dirty="0">
                <a:solidFill>
                  <a:schemeClr val="tx1"/>
                </a:solidFill>
                <a:ea typeface="宋体" panose="02010600030101010101" pitchFamily="2" charset="-122"/>
              </a:rPr>
              <a:t>A&gt;3</a:t>
            </a:r>
          </a:p>
        </p:txBody>
      </p:sp>
      <p:sp>
        <p:nvSpPr>
          <p:cNvPr id="13" name="AutoShape 20"/>
          <p:cNvSpPr>
            <a:spLocks noChangeArrowheads="1"/>
          </p:cNvSpPr>
          <p:nvPr/>
        </p:nvSpPr>
        <p:spPr bwMode="auto">
          <a:xfrm>
            <a:off x="5834063" y="5461001"/>
            <a:ext cx="2011362" cy="536575"/>
          </a:xfrm>
          <a:prstGeom prst="wedgeRectCallout">
            <a:avLst>
              <a:gd name="adj1" fmla="val -39106"/>
              <a:gd name="adj2" fmla="val -134616"/>
            </a:avLst>
          </a:prstGeom>
          <a:solidFill>
            <a:srgbClr val="FFCC99"/>
          </a:solidFill>
          <a:ln w="31750">
            <a:solidFill>
              <a:srgbClr val="339966"/>
            </a:solidFill>
            <a:miter lim="800000"/>
            <a:headEnd/>
            <a:tailEnd/>
          </a:ln>
          <a:effectLst/>
          <a:extLst/>
        </p:spPr>
        <p:txBody>
          <a:bodyPr/>
          <a:lstStyle/>
          <a:p>
            <a:pPr algn="ctr">
              <a:defRPr/>
            </a:pPr>
            <a:r>
              <a:rPr lang="zh-CN" altLang="en-US" sz="2400">
                <a:solidFill>
                  <a:srgbClr val="FF0000"/>
                </a:solidFill>
                <a:effectLst>
                  <a:outerShdw blurRad="38100" dist="38100" dir="2700000" algn="tl">
                    <a:srgbClr val="000000"/>
                  </a:outerShdw>
                </a:effectLst>
              </a:rPr>
              <a:t>关系表达式</a:t>
            </a:r>
          </a:p>
        </p:txBody>
      </p:sp>
      <p:sp>
        <p:nvSpPr>
          <p:cNvPr id="14" name="AutoShape 21"/>
          <p:cNvSpPr>
            <a:spLocks noChangeArrowheads="1"/>
          </p:cNvSpPr>
          <p:nvPr/>
        </p:nvSpPr>
        <p:spPr bwMode="auto">
          <a:xfrm>
            <a:off x="5743576" y="3617914"/>
            <a:ext cx="2011363" cy="536575"/>
          </a:xfrm>
          <a:prstGeom prst="wedgeRectCallout">
            <a:avLst>
              <a:gd name="adj1" fmla="val -47634"/>
              <a:gd name="adj2" fmla="val 160060"/>
            </a:avLst>
          </a:prstGeom>
          <a:solidFill>
            <a:srgbClr val="FFCC99"/>
          </a:solidFill>
          <a:ln w="31750">
            <a:solidFill>
              <a:srgbClr val="339966"/>
            </a:solidFill>
            <a:miter lim="800000"/>
            <a:headEnd/>
            <a:tailEnd/>
          </a:ln>
          <a:effectLst/>
          <a:extLst/>
        </p:spPr>
        <p:txBody>
          <a:bodyPr/>
          <a:lstStyle/>
          <a:p>
            <a:pPr algn="ctr">
              <a:defRPr/>
            </a:pPr>
            <a:r>
              <a:rPr lang="zh-CN" altLang="en-US" sz="2400">
                <a:solidFill>
                  <a:srgbClr val="FF0000"/>
                </a:solidFill>
                <a:effectLst>
                  <a:outerShdw blurRad="38100" dist="38100" dir="2700000" algn="tl">
                    <a:srgbClr val="000000"/>
                  </a:outerShdw>
                </a:effectLst>
              </a:rPr>
              <a:t>关系运算符</a:t>
            </a:r>
          </a:p>
        </p:txBody>
      </p:sp>
    </p:spTree>
    <p:extLst>
      <p:ext uri="{BB962C8B-B14F-4D97-AF65-F5344CB8AC3E}">
        <p14:creationId xmlns:p14="http://schemas.microsoft.com/office/powerpoint/2010/main" val="277280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95240" y="62856"/>
            <a:ext cx="10761146" cy="902206"/>
          </a:xfrm>
        </p:spPr>
        <p:txBody>
          <a:bodyPr/>
          <a:lstStyle/>
          <a:p>
            <a:r>
              <a:rPr lang="zh-CN" altLang="en-US" dirty="0"/>
              <a:t>用</a:t>
            </a:r>
            <a:r>
              <a:rPr lang="en-US" altLang="zh-CN" dirty="0"/>
              <a:t>switch</a:t>
            </a:r>
            <a:r>
              <a:rPr lang="zh-CN" altLang="en-US" dirty="0"/>
              <a:t>语句实现多分支选择结构</a:t>
            </a:r>
          </a:p>
        </p:txBody>
      </p:sp>
      <p:sp>
        <p:nvSpPr>
          <p:cNvPr id="27" name="Rectangle 8"/>
          <p:cNvSpPr>
            <a:spLocks noChangeArrowheads="1"/>
          </p:cNvSpPr>
          <p:nvPr/>
        </p:nvSpPr>
        <p:spPr bwMode="auto">
          <a:xfrm>
            <a:off x="294968" y="1421970"/>
            <a:ext cx="4306529" cy="223563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20000"/>
              </a:spcBef>
              <a:buClr>
                <a:schemeClr val="accent1"/>
              </a:buClr>
            </a:pPr>
            <a:r>
              <a:rPr lang="zh-CN" altLang="en-US" sz="2400" dirty="0">
                <a:solidFill>
                  <a:schemeClr val="tx1"/>
                </a:solidFill>
              </a:rPr>
              <a:t>例</a:t>
            </a:r>
            <a:r>
              <a:rPr lang="zh-CN" altLang="en-US" sz="2400" dirty="0">
                <a:solidFill>
                  <a:schemeClr val="tx1"/>
                </a:solidFill>
                <a:ea typeface="宋体" panose="02010600030101010101" pitchFamily="2" charset="-122"/>
              </a:rPr>
              <a:t>  </a:t>
            </a:r>
            <a:r>
              <a:rPr lang="zh-CN" altLang="en-US" sz="2400" dirty="0">
                <a:solidFill>
                  <a:schemeClr val="tx1"/>
                </a:solidFill>
              </a:rPr>
              <a:t>根据输入的字母输出相应的</a:t>
            </a:r>
            <a:r>
              <a:rPr lang="zh-CN" altLang="en-US" sz="2400" dirty="0" smtClean="0">
                <a:solidFill>
                  <a:schemeClr val="tx1"/>
                </a:solidFill>
              </a:rPr>
              <a:t>字符串</a:t>
            </a:r>
            <a:endParaRPr lang="en-US" altLang="zh-CN" sz="2400" dirty="0">
              <a:solidFill>
                <a:schemeClr val="tx1"/>
              </a:solidFill>
            </a:endParaRPr>
          </a:p>
          <a:p>
            <a:pPr>
              <a:lnSpc>
                <a:spcPct val="90000"/>
              </a:lnSpc>
              <a:spcBef>
                <a:spcPct val="0"/>
              </a:spcBef>
            </a:pPr>
            <a:r>
              <a:rPr lang="zh-CN" altLang="en-US" sz="2400" dirty="0" smtClean="0">
                <a:solidFill>
                  <a:srgbClr val="000000"/>
                </a:solidFill>
                <a:ea typeface="隶书" panose="02010509060101010101" pitchFamily="49" charset="-122"/>
              </a:rPr>
              <a:t>输入</a:t>
            </a:r>
            <a:r>
              <a:rPr lang="en-US" altLang="zh-CN" sz="2400" dirty="0" smtClean="0">
                <a:solidFill>
                  <a:srgbClr val="000000"/>
                </a:solidFill>
                <a:ea typeface="隶书" panose="02010509060101010101" pitchFamily="49" charset="-122"/>
              </a:rPr>
              <a:t>‘m’</a:t>
            </a:r>
            <a:r>
              <a:rPr lang="zh-CN" altLang="en-US" sz="2400" dirty="0" smtClean="0">
                <a:solidFill>
                  <a:srgbClr val="000000"/>
                </a:solidFill>
                <a:ea typeface="隶书" panose="02010509060101010101" pitchFamily="49" charset="-122"/>
              </a:rPr>
              <a:t>，输出</a:t>
            </a:r>
            <a:r>
              <a:rPr lang="en-US" altLang="zh-CN" sz="2400" dirty="0" smtClean="0">
                <a:solidFill>
                  <a:srgbClr val="000000"/>
                </a:solidFill>
                <a:ea typeface="隶书" panose="02010509060101010101" pitchFamily="49" charset="-122"/>
              </a:rPr>
              <a:t> Good morning!;</a:t>
            </a:r>
          </a:p>
          <a:p>
            <a:pPr>
              <a:lnSpc>
                <a:spcPct val="90000"/>
              </a:lnSpc>
              <a:spcBef>
                <a:spcPct val="0"/>
              </a:spcBef>
            </a:pPr>
            <a:r>
              <a:rPr lang="zh-CN" altLang="en-US" sz="2400" dirty="0" smtClean="0">
                <a:solidFill>
                  <a:srgbClr val="000000"/>
                </a:solidFill>
                <a:ea typeface="隶书" panose="02010509060101010101" pitchFamily="49" charset="-122"/>
              </a:rPr>
              <a:t>输入</a:t>
            </a:r>
            <a:r>
              <a:rPr lang="en-US" altLang="zh-CN" sz="2400" dirty="0" smtClean="0">
                <a:solidFill>
                  <a:srgbClr val="000000"/>
                </a:solidFill>
                <a:ea typeface="隶书" panose="02010509060101010101" pitchFamily="49" charset="-122"/>
              </a:rPr>
              <a:t>‘n’</a:t>
            </a:r>
            <a:r>
              <a:rPr lang="zh-CN" altLang="en-US" sz="2400" dirty="0" smtClean="0">
                <a:solidFill>
                  <a:srgbClr val="000000"/>
                </a:solidFill>
                <a:ea typeface="隶书" panose="02010509060101010101" pitchFamily="49" charset="-122"/>
              </a:rPr>
              <a:t>，输出</a:t>
            </a:r>
            <a:r>
              <a:rPr lang="en-US" altLang="zh-CN" sz="2400" dirty="0" smtClean="0">
                <a:solidFill>
                  <a:srgbClr val="000000"/>
                </a:solidFill>
                <a:ea typeface="隶书" panose="02010509060101010101" pitchFamily="49" charset="-122"/>
              </a:rPr>
              <a:t> </a:t>
            </a:r>
            <a:r>
              <a:rPr lang="en-US" altLang="zh-CN" sz="2400" dirty="0">
                <a:solidFill>
                  <a:srgbClr val="000000"/>
                </a:solidFill>
                <a:ea typeface="隶书" panose="02010509060101010101" pitchFamily="49" charset="-122"/>
              </a:rPr>
              <a:t>Good </a:t>
            </a:r>
            <a:r>
              <a:rPr lang="en-US" altLang="zh-CN" sz="2400" dirty="0" smtClean="0">
                <a:solidFill>
                  <a:srgbClr val="000000"/>
                </a:solidFill>
                <a:ea typeface="隶书" panose="02010509060101010101" pitchFamily="49" charset="-122"/>
              </a:rPr>
              <a:t>night;</a:t>
            </a:r>
          </a:p>
          <a:p>
            <a:pPr>
              <a:lnSpc>
                <a:spcPct val="90000"/>
              </a:lnSpc>
              <a:spcBef>
                <a:spcPct val="0"/>
              </a:spcBef>
            </a:pPr>
            <a:r>
              <a:rPr lang="zh-CN" altLang="en-US" sz="2400" dirty="0" smtClean="0">
                <a:solidFill>
                  <a:srgbClr val="000000"/>
                </a:solidFill>
                <a:ea typeface="隶书" panose="02010509060101010101" pitchFamily="49" charset="-122"/>
              </a:rPr>
              <a:t>输入</a:t>
            </a:r>
            <a:r>
              <a:rPr lang="en-US" altLang="zh-CN" sz="2400" dirty="0" smtClean="0">
                <a:solidFill>
                  <a:srgbClr val="000000"/>
                </a:solidFill>
                <a:ea typeface="隶书" panose="02010509060101010101" pitchFamily="49" charset="-122"/>
              </a:rPr>
              <a:t>‘h’</a:t>
            </a:r>
            <a:r>
              <a:rPr lang="zh-CN" altLang="en-US" sz="2400" dirty="0" smtClean="0">
                <a:solidFill>
                  <a:srgbClr val="000000"/>
                </a:solidFill>
                <a:ea typeface="隶书" panose="02010509060101010101" pitchFamily="49" charset="-122"/>
              </a:rPr>
              <a:t>，输出</a:t>
            </a:r>
            <a:r>
              <a:rPr lang="en-US" altLang="zh-CN" sz="2400" dirty="0" smtClean="0">
                <a:solidFill>
                  <a:srgbClr val="000000"/>
                </a:solidFill>
                <a:ea typeface="隶书" panose="02010509060101010101" pitchFamily="49" charset="-122"/>
              </a:rPr>
              <a:t> Hello!;               </a:t>
            </a:r>
            <a:endParaRPr lang="en-US" altLang="zh-CN" sz="2400" dirty="0">
              <a:solidFill>
                <a:srgbClr val="000000"/>
              </a:solidFill>
              <a:ea typeface="隶书" panose="02010509060101010101" pitchFamily="49" charset="-122"/>
            </a:endParaRPr>
          </a:p>
          <a:p>
            <a:pPr>
              <a:lnSpc>
                <a:spcPct val="90000"/>
              </a:lnSpc>
              <a:spcBef>
                <a:spcPct val="0"/>
              </a:spcBef>
            </a:pPr>
            <a:r>
              <a:rPr lang="zh-CN" altLang="en-US" sz="2400" dirty="0" smtClean="0">
                <a:solidFill>
                  <a:srgbClr val="000000"/>
                </a:solidFill>
                <a:ea typeface="隶书" panose="02010509060101010101" pitchFamily="49" charset="-122"/>
              </a:rPr>
              <a:t>输入其他，输出</a:t>
            </a:r>
            <a:r>
              <a:rPr lang="en-US" altLang="zh-CN" sz="2400" dirty="0" smtClean="0">
                <a:solidFill>
                  <a:srgbClr val="000000"/>
                </a:solidFill>
                <a:ea typeface="隶书" panose="02010509060101010101" pitchFamily="49" charset="-122"/>
              </a:rPr>
              <a:t> ????????; </a:t>
            </a:r>
            <a:endParaRPr lang="en-US" altLang="zh-CN" sz="2400" dirty="0">
              <a:solidFill>
                <a:srgbClr val="000000"/>
              </a:solidFill>
              <a:ea typeface="隶书" panose="02010509060101010101" pitchFamily="49" charset="-122"/>
            </a:endParaRPr>
          </a:p>
          <a:p>
            <a:pPr eaLnBrk="1" hangingPunct="1">
              <a:spcBef>
                <a:spcPct val="20000"/>
              </a:spcBef>
              <a:buClr>
                <a:schemeClr val="accent1"/>
              </a:buClr>
            </a:pPr>
            <a:endParaRPr lang="zh-CN" altLang="en-US" sz="2400" dirty="0" smtClean="0">
              <a:solidFill>
                <a:schemeClr val="tx1"/>
              </a:solidFill>
            </a:endParaRPr>
          </a:p>
        </p:txBody>
      </p:sp>
      <p:sp>
        <p:nvSpPr>
          <p:cNvPr id="28" name="Text Box 9"/>
          <p:cNvSpPr txBox="1">
            <a:spLocks noChangeArrowheads="1"/>
          </p:cNvSpPr>
          <p:nvPr/>
        </p:nvSpPr>
        <p:spPr bwMode="auto">
          <a:xfrm>
            <a:off x="4898411" y="1123940"/>
            <a:ext cx="6657975" cy="407352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lang="en-US" altLang="zh-CN" sz="2400" dirty="0">
                <a:solidFill>
                  <a:srgbClr val="000000"/>
                </a:solidFill>
                <a:ea typeface="隶书" panose="02010509060101010101" pitchFamily="49" charset="-122"/>
              </a:rPr>
              <a:t>#include &lt;</a:t>
            </a:r>
            <a:r>
              <a:rPr lang="en-US" altLang="zh-CN" sz="2400" dirty="0" err="1">
                <a:solidFill>
                  <a:srgbClr val="000000"/>
                </a:solidFill>
                <a:ea typeface="隶书" panose="02010509060101010101" pitchFamily="49" charset="-122"/>
              </a:rPr>
              <a:t>stdio.h</a:t>
            </a:r>
            <a:r>
              <a:rPr lang="en-US" altLang="zh-CN" sz="2400" dirty="0">
                <a:solidFill>
                  <a:srgbClr val="000000"/>
                </a:solidFill>
                <a:ea typeface="隶书" panose="02010509060101010101" pitchFamily="49" charset="-122"/>
              </a:rPr>
              <a:t>&gt;</a:t>
            </a:r>
          </a:p>
          <a:p>
            <a:pPr>
              <a:lnSpc>
                <a:spcPct val="90000"/>
              </a:lnSpc>
              <a:spcBef>
                <a:spcPct val="0"/>
              </a:spcBef>
            </a:pPr>
            <a:r>
              <a:rPr lang="en-US" altLang="zh-CN" sz="2400" dirty="0">
                <a:solidFill>
                  <a:srgbClr val="000000"/>
                </a:solidFill>
                <a:ea typeface="隶书" panose="02010509060101010101" pitchFamily="49" charset="-122"/>
              </a:rPr>
              <a:t>void main()</a:t>
            </a:r>
          </a:p>
          <a:p>
            <a:pPr>
              <a:lnSpc>
                <a:spcPct val="90000"/>
              </a:lnSpc>
              <a:spcBef>
                <a:spcPct val="0"/>
              </a:spcBef>
            </a:pP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int</a:t>
            </a:r>
            <a:r>
              <a:rPr lang="en-US" altLang="zh-CN" sz="2400" dirty="0">
                <a:solidFill>
                  <a:srgbClr val="000000"/>
                </a:solidFill>
                <a:ea typeface="隶书" panose="02010509060101010101" pitchFamily="49" charset="-122"/>
              </a:rPr>
              <a:t> c;</a:t>
            </a:r>
          </a:p>
          <a:p>
            <a:pPr>
              <a:lnSpc>
                <a:spcPct val="90000"/>
              </a:lnSpc>
              <a:spcBef>
                <a:spcPct val="0"/>
              </a:spcBef>
            </a:pPr>
            <a:r>
              <a:rPr lang="en-US" altLang="zh-CN" sz="2400" dirty="0">
                <a:solidFill>
                  <a:srgbClr val="000000"/>
                </a:solidFill>
                <a:ea typeface="隶书" panose="02010509060101010101" pitchFamily="49" charset="-122"/>
              </a:rPr>
              <a:t>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("Enter </a:t>
            </a:r>
            <a:r>
              <a:rPr lang="en-US" altLang="zh-CN" sz="2400" dirty="0">
                <a:solidFill>
                  <a:srgbClr val="FF0000"/>
                </a:solidFill>
                <a:ea typeface="隶书" panose="02010509060101010101" pitchFamily="49" charset="-122"/>
              </a:rPr>
              <a:t>m</a:t>
            </a:r>
            <a:r>
              <a:rPr lang="en-US" altLang="zh-CN" sz="2400" dirty="0">
                <a:solidFill>
                  <a:srgbClr val="000000"/>
                </a:solidFill>
                <a:ea typeface="隶书" panose="02010509060101010101" pitchFamily="49" charset="-122"/>
              </a:rPr>
              <a:t> or </a:t>
            </a:r>
            <a:r>
              <a:rPr lang="en-US" altLang="zh-CN" sz="2400" dirty="0">
                <a:solidFill>
                  <a:srgbClr val="FF0000"/>
                </a:solidFill>
                <a:ea typeface="隶书" panose="02010509060101010101" pitchFamily="49" charset="-122"/>
              </a:rPr>
              <a:t>n</a:t>
            </a:r>
            <a:r>
              <a:rPr lang="en-US" altLang="zh-CN" sz="2400" dirty="0">
                <a:solidFill>
                  <a:srgbClr val="000000"/>
                </a:solidFill>
                <a:ea typeface="隶书" panose="02010509060101010101" pitchFamily="49" charset="-122"/>
              </a:rPr>
              <a:t> or </a:t>
            </a:r>
            <a:r>
              <a:rPr lang="en-US" altLang="zh-CN" sz="2400" dirty="0">
                <a:solidFill>
                  <a:srgbClr val="FF0000"/>
                </a:solidFill>
                <a:ea typeface="隶书" panose="02010509060101010101" pitchFamily="49" charset="-122"/>
              </a:rPr>
              <a:t>h</a:t>
            </a:r>
            <a:r>
              <a:rPr lang="en-US" altLang="zh-CN" sz="2400" dirty="0">
                <a:solidFill>
                  <a:srgbClr val="000000"/>
                </a:solidFill>
                <a:ea typeface="隶书" panose="02010509060101010101" pitchFamily="49" charset="-122"/>
              </a:rPr>
              <a:t> or </a:t>
            </a:r>
            <a:r>
              <a:rPr lang="en-US" altLang="zh-CN" sz="2400" dirty="0">
                <a:solidFill>
                  <a:srgbClr val="FF0000"/>
                </a:solidFill>
                <a:ea typeface="隶书" panose="02010509060101010101" pitchFamily="49" charset="-122"/>
              </a:rPr>
              <a:t>other</a:t>
            </a:r>
            <a:r>
              <a:rPr lang="en-US" altLang="zh-CN" sz="2400" dirty="0">
                <a:solidFill>
                  <a:srgbClr val="000000"/>
                </a:solidFill>
                <a:ea typeface="隶书" panose="02010509060101010101" pitchFamily="49" charset="-122"/>
              </a:rPr>
              <a:t>:");</a:t>
            </a:r>
          </a:p>
          <a:p>
            <a:pPr>
              <a:lnSpc>
                <a:spcPct val="90000"/>
              </a:lnSpc>
              <a:spcBef>
                <a:spcPct val="0"/>
              </a:spcBef>
            </a:pPr>
            <a:r>
              <a:rPr lang="en-US" altLang="zh-CN" sz="2400" dirty="0">
                <a:solidFill>
                  <a:srgbClr val="000000"/>
                </a:solidFill>
                <a:ea typeface="隶书" panose="02010509060101010101" pitchFamily="49" charset="-122"/>
              </a:rPr>
              <a:t>  c=</a:t>
            </a:r>
            <a:r>
              <a:rPr lang="en-US" altLang="zh-CN" sz="2400" dirty="0" err="1">
                <a:solidFill>
                  <a:srgbClr val="000000"/>
                </a:solidFill>
                <a:ea typeface="隶书" panose="02010509060101010101" pitchFamily="49" charset="-122"/>
              </a:rPr>
              <a:t>getchar</a:t>
            </a:r>
            <a:r>
              <a:rPr lang="en-US" altLang="zh-CN" sz="2400" dirty="0">
                <a:solidFill>
                  <a:srgbClr val="000000"/>
                </a:solidFill>
                <a:ea typeface="隶书" panose="02010509060101010101" pitchFamily="49" charset="-122"/>
              </a:rPr>
              <a:t>();</a:t>
            </a:r>
          </a:p>
          <a:p>
            <a:pPr>
              <a:lnSpc>
                <a:spcPct val="90000"/>
              </a:lnSpc>
              <a:spcBef>
                <a:spcPct val="0"/>
              </a:spcBef>
            </a:pPr>
            <a:r>
              <a:rPr lang="en-US" altLang="zh-CN" sz="2400" dirty="0">
                <a:solidFill>
                  <a:srgbClr val="000000"/>
                </a:solidFill>
                <a:ea typeface="隶书" panose="02010509060101010101" pitchFamily="49" charset="-122"/>
              </a:rPr>
              <a:t>  switch(c)</a:t>
            </a:r>
          </a:p>
          <a:p>
            <a:pPr>
              <a:lnSpc>
                <a:spcPct val="90000"/>
              </a:lnSpc>
              <a:spcBef>
                <a:spcPct val="0"/>
              </a:spcBef>
            </a:pPr>
            <a:r>
              <a:rPr lang="en-US" altLang="zh-CN" sz="2400" dirty="0">
                <a:solidFill>
                  <a:srgbClr val="000000"/>
                </a:solidFill>
                <a:ea typeface="隶书" panose="02010509060101010101" pitchFamily="49" charset="-122"/>
              </a:rPr>
              <a:t>  { case 'm':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 Good morning!\n");break;</a:t>
            </a:r>
          </a:p>
          <a:p>
            <a:pPr>
              <a:lnSpc>
                <a:spcPct val="90000"/>
              </a:lnSpc>
              <a:spcBef>
                <a:spcPct val="0"/>
              </a:spcBef>
            </a:pPr>
            <a:r>
              <a:rPr lang="en-US" altLang="zh-CN" sz="2400" dirty="0">
                <a:solidFill>
                  <a:srgbClr val="000000"/>
                </a:solidFill>
                <a:ea typeface="隶书" panose="02010509060101010101" pitchFamily="49" charset="-122"/>
              </a:rPr>
              <a:t>     case  'n':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 Good night!\n");     break;</a:t>
            </a:r>
          </a:p>
          <a:p>
            <a:pPr>
              <a:lnSpc>
                <a:spcPct val="90000"/>
              </a:lnSpc>
              <a:spcBef>
                <a:spcPct val="0"/>
              </a:spcBef>
            </a:pPr>
            <a:r>
              <a:rPr lang="en-US" altLang="zh-CN" sz="2400" dirty="0">
                <a:solidFill>
                  <a:srgbClr val="000000"/>
                </a:solidFill>
                <a:ea typeface="隶书" panose="02010509060101010101" pitchFamily="49" charset="-122"/>
              </a:rPr>
              <a:t>     case  'h':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 Hello!\n");               break;</a:t>
            </a:r>
          </a:p>
          <a:p>
            <a:pPr>
              <a:lnSpc>
                <a:spcPct val="90000"/>
              </a:lnSpc>
              <a:spcBef>
                <a:spcPct val="0"/>
              </a:spcBef>
            </a:pPr>
            <a:r>
              <a:rPr lang="en-US" altLang="zh-CN" sz="2400" dirty="0">
                <a:solidFill>
                  <a:srgbClr val="000000"/>
                </a:solidFill>
                <a:ea typeface="隶书" panose="02010509060101010101" pitchFamily="49" charset="-122"/>
              </a:rPr>
              <a:t>     default :  </a:t>
            </a:r>
            <a:r>
              <a:rPr lang="en-US" altLang="zh-CN" sz="2400" dirty="0" err="1">
                <a:solidFill>
                  <a:srgbClr val="000000"/>
                </a:solidFill>
                <a:ea typeface="隶书" panose="02010509060101010101" pitchFamily="49" charset="-122"/>
              </a:rPr>
              <a:t>printf</a:t>
            </a:r>
            <a:r>
              <a:rPr lang="en-US" altLang="zh-CN" sz="2400" dirty="0">
                <a:solidFill>
                  <a:srgbClr val="000000"/>
                </a:solidFill>
                <a:ea typeface="隶书" panose="02010509060101010101" pitchFamily="49" charset="-122"/>
              </a:rPr>
              <a:t>(" ????????\n"); </a:t>
            </a:r>
          </a:p>
          <a:p>
            <a:pPr>
              <a:lnSpc>
                <a:spcPct val="90000"/>
              </a:lnSpc>
              <a:spcBef>
                <a:spcPct val="0"/>
              </a:spcBef>
            </a:pPr>
            <a:r>
              <a:rPr lang="en-US" altLang="zh-CN" sz="2400" dirty="0">
                <a:solidFill>
                  <a:srgbClr val="000000"/>
                </a:solidFill>
                <a:ea typeface="隶书" panose="02010509060101010101" pitchFamily="49" charset="-122"/>
              </a:rPr>
              <a:t>  }</a:t>
            </a:r>
          </a:p>
          <a:p>
            <a:pPr>
              <a:lnSpc>
                <a:spcPct val="90000"/>
              </a:lnSpc>
              <a:spcBef>
                <a:spcPct val="0"/>
              </a:spcBef>
            </a:pPr>
            <a:r>
              <a:rPr lang="en-US" altLang="zh-CN" sz="2400" dirty="0">
                <a:solidFill>
                  <a:srgbClr val="000000"/>
                </a:solidFill>
                <a:ea typeface="隶书" panose="02010509060101010101" pitchFamily="49" charset="-122"/>
              </a:rPr>
              <a:t>}</a:t>
            </a:r>
          </a:p>
        </p:txBody>
      </p:sp>
      <p:sp>
        <p:nvSpPr>
          <p:cNvPr id="29" name="Text Box 10"/>
          <p:cNvSpPr txBox="1">
            <a:spLocks noChangeArrowheads="1"/>
          </p:cNvSpPr>
          <p:nvPr/>
        </p:nvSpPr>
        <p:spPr bwMode="auto">
          <a:xfrm>
            <a:off x="9655022" y="5747347"/>
            <a:ext cx="2228850" cy="787400"/>
          </a:xfrm>
          <a:prstGeom prst="rect">
            <a:avLst/>
          </a:prstGeom>
          <a:solidFill>
            <a:srgbClr val="C0C0C0"/>
          </a:solidFill>
          <a:ln w="38100">
            <a:solidFill>
              <a:srgbClr val="000000"/>
            </a:solidFill>
            <a:miter lim="800000"/>
            <a:headEnd/>
            <a:tailEnd/>
          </a:ln>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lnSpc>
                <a:spcPct val="90000"/>
              </a:lnSpc>
              <a:spcBef>
                <a:spcPct val="0"/>
              </a:spcBef>
            </a:pPr>
            <a:r>
              <a:rPr lang="en-US" altLang="zh-CN" sz="2400">
                <a:solidFill>
                  <a:srgbClr val="000000"/>
                </a:solidFill>
                <a:ea typeface="宋体" panose="02010600030101010101" pitchFamily="2" charset="-122"/>
              </a:rPr>
              <a:t>m</a:t>
            </a:r>
            <a:r>
              <a:rPr lang="en-US" altLang="zh-CN" sz="2400">
                <a:solidFill>
                  <a:srgbClr val="000000"/>
                </a:solidFill>
                <a:ea typeface="宋体" panose="02010600030101010101" pitchFamily="2" charset="-122"/>
                <a:sym typeface="Symbol" panose="05050102010706020507" pitchFamily="18" charset="2"/>
              </a:rPr>
              <a:t>                   </a:t>
            </a:r>
          </a:p>
          <a:p>
            <a:pPr eaLnBrk="1" hangingPunct="1">
              <a:lnSpc>
                <a:spcPct val="90000"/>
              </a:lnSpc>
              <a:spcBef>
                <a:spcPct val="0"/>
              </a:spcBef>
            </a:pPr>
            <a:r>
              <a:rPr lang="en-US" altLang="zh-CN" sz="2400">
                <a:solidFill>
                  <a:srgbClr val="000000"/>
                </a:solidFill>
                <a:ea typeface="隶书" panose="02010509060101010101" pitchFamily="49" charset="-122"/>
              </a:rPr>
              <a:t>Good morning!</a:t>
            </a:r>
          </a:p>
        </p:txBody>
      </p:sp>
    </p:spTree>
    <p:extLst>
      <p:ext uri="{BB962C8B-B14F-4D97-AF65-F5344CB8AC3E}">
        <p14:creationId xmlns:p14="http://schemas.microsoft.com/office/powerpoint/2010/main" val="69699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ox(ou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out)">
                                      <p:cBhvr>
                                        <p:cTn id="12" dur="500"/>
                                        <p:tgtEl>
                                          <p:spTgt spid="2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2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554" y="218537"/>
            <a:ext cx="10761146" cy="710611"/>
          </a:xfrm>
        </p:spPr>
        <p:txBody>
          <a:bodyPr/>
          <a:lstStyle/>
          <a:p>
            <a:r>
              <a:rPr lang="zh-CN" altLang="en-US" dirty="0" smtClean="0"/>
              <a:t>选择结构程序综合举例</a:t>
            </a:r>
            <a:endParaRPr lang="zh-CN" altLang="en-US" dirty="0"/>
          </a:p>
        </p:txBody>
      </p:sp>
      <p:sp>
        <p:nvSpPr>
          <p:cNvPr id="16" name="Rectangle 10"/>
          <p:cNvSpPr>
            <a:spLocks noChangeArrowheads="1"/>
          </p:cNvSpPr>
          <p:nvPr/>
        </p:nvSpPr>
        <p:spPr bwMode="auto">
          <a:xfrm>
            <a:off x="1347788" y="993775"/>
            <a:ext cx="5330825" cy="4873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20000"/>
              </a:spcBef>
              <a:buClr>
                <a:schemeClr val="accent1"/>
              </a:buClr>
            </a:pPr>
            <a:r>
              <a:rPr lang="zh-CN" altLang="en-US" sz="2400" dirty="0" smtClean="0">
                <a:solidFill>
                  <a:schemeClr val="tx1"/>
                </a:solidFill>
              </a:rPr>
              <a:t>例</a:t>
            </a:r>
            <a:r>
              <a:rPr lang="en-US" altLang="zh-CN" sz="2400" dirty="0" smtClean="0">
                <a:solidFill>
                  <a:schemeClr val="tx1"/>
                </a:solidFill>
                <a:ea typeface="宋体" panose="02010600030101010101" pitchFamily="2" charset="-122"/>
              </a:rPr>
              <a:t> </a:t>
            </a:r>
            <a:r>
              <a:rPr lang="zh-CN" altLang="en-US" sz="2400" dirty="0">
                <a:solidFill>
                  <a:schemeClr val="tx1"/>
                </a:solidFill>
              </a:rPr>
              <a:t>判断某一年是否闰年</a:t>
            </a:r>
          </a:p>
        </p:txBody>
      </p:sp>
      <p:sp>
        <p:nvSpPr>
          <p:cNvPr id="17" name="Text Box 11"/>
          <p:cNvSpPr txBox="1">
            <a:spLocks noChangeArrowheads="1"/>
          </p:cNvSpPr>
          <p:nvPr/>
        </p:nvSpPr>
        <p:spPr bwMode="auto">
          <a:xfrm>
            <a:off x="2251075" y="1687513"/>
            <a:ext cx="4541838" cy="4730750"/>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lang="en-US" altLang="zh-CN" sz="2400">
                <a:solidFill>
                  <a:srgbClr val="000000"/>
                </a:solidFill>
                <a:ea typeface="隶书" panose="02010509060101010101" pitchFamily="49" charset="-122"/>
              </a:rPr>
              <a:t>#include &lt;stdio.h&gt;                    </a:t>
            </a:r>
            <a:r>
              <a:rPr lang="en-US" altLang="zh-CN" sz="2400">
                <a:solidFill>
                  <a:srgbClr val="33CC33"/>
                </a:solidFill>
                <a:ea typeface="隶书" panose="02010509060101010101" pitchFamily="49" charset="-122"/>
              </a:rPr>
              <a:t>①</a:t>
            </a:r>
            <a:endParaRPr lang="en-US" altLang="zh-CN" sz="2400">
              <a:solidFill>
                <a:srgbClr val="000000"/>
              </a:solidFill>
              <a:ea typeface="隶书" panose="02010509060101010101" pitchFamily="49" charset="-122"/>
            </a:endParaRPr>
          </a:p>
          <a:p>
            <a:pPr>
              <a:lnSpc>
                <a:spcPct val="90000"/>
              </a:lnSpc>
              <a:spcBef>
                <a:spcPct val="0"/>
              </a:spcBef>
            </a:pPr>
            <a:r>
              <a:rPr lang="en-US" altLang="zh-CN" sz="2400">
                <a:solidFill>
                  <a:srgbClr val="000000"/>
                </a:solidFill>
                <a:ea typeface="隶书" panose="02010509060101010101" pitchFamily="49" charset="-122"/>
              </a:rPr>
              <a:t>void main()</a:t>
            </a:r>
            <a:endParaRPr lang="en-US" altLang="zh-CN" sz="2400">
              <a:solidFill>
                <a:srgbClr val="33CC33"/>
              </a:solidFill>
              <a:ea typeface="隶书" panose="02010509060101010101" pitchFamily="49" charset="-122"/>
            </a:endParaRPr>
          </a:p>
          <a:p>
            <a:pPr>
              <a:lnSpc>
                <a:spcPct val="90000"/>
              </a:lnSpc>
              <a:spcBef>
                <a:spcPct val="0"/>
              </a:spcBef>
            </a:pPr>
            <a:r>
              <a:rPr lang="en-US" altLang="zh-CN" sz="2400">
                <a:solidFill>
                  <a:srgbClr val="000000"/>
                </a:solidFill>
                <a:ea typeface="隶书" panose="02010509060101010101" pitchFamily="49" charset="-122"/>
              </a:rPr>
              <a:t>{ int year,leap;</a:t>
            </a:r>
          </a:p>
          <a:p>
            <a:pPr>
              <a:lnSpc>
                <a:spcPct val="90000"/>
              </a:lnSpc>
              <a:spcBef>
                <a:spcPct val="0"/>
              </a:spcBef>
            </a:pPr>
            <a:r>
              <a:rPr lang="en-US" altLang="zh-CN" sz="2400">
                <a:solidFill>
                  <a:srgbClr val="000000"/>
                </a:solidFill>
                <a:ea typeface="隶书" panose="02010509060101010101" pitchFamily="49" charset="-122"/>
              </a:rPr>
              <a:t>  scanf(“Enter year:%d”,&amp;year);</a:t>
            </a:r>
          </a:p>
          <a:p>
            <a:pPr>
              <a:lnSpc>
                <a:spcPct val="90000"/>
              </a:lnSpc>
              <a:spcBef>
                <a:spcPct val="0"/>
              </a:spcBef>
            </a:pPr>
            <a:r>
              <a:rPr lang="en-US" altLang="zh-CN" sz="2400">
                <a:solidFill>
                  <a:srgbClr val="000000"/>
                </a:solidFill>
                <a:ea typeface="隶书" panose="02010509060101010101" pitchFamily="49" charset="-122"/>
              </a:rPr>
              <a:t>  if(year%4==0)</a:t>
            </a:r>
          </a:p>
          <a:p>
            <a:pPr>
              <a:lnSpc>
                <a:spcPct val="90000"/>
              </a:lnSpc>
              <a:spcBef>
                <a:spcPct val="0"/>
              </a:spcBef>
            </a:pPr>
            <a:r>
              <a:rPr lang="en-US" altLang="zh-CN" sz="2400">
                <a:solidFill>
                  <a:srgbClr val="000000"/>
                </a:solidFill>
                <a:ea typeface="隶书" panose="02010509060101010101" pitchFamily="49" charset="-122"/>
              </a:rPr>
              <a:t>    </a:t>
            </a:r>
            <a:r>
              <a:rPr lang="en-US" altLang="zh-CN" sz="2400">
                <a:solidFill>
                  <a:srgbClr val="FF3300"/>
                </a:solidFill>
                <a:ea typeface="隶书" panose="02010509060101010101" pitchFamily="49" charset="-122"/>
              </a:rPr>
              <a:t>{</a:t>
            </a:r>
            <a:r>
              <a:rPr lang="en-US" altLang="zh-CN" sz="2400">
                <a:solidFill>
                  <a:srgbClr val="000000"/>
                </a:solidFill>
                <a:ea typeface="隶书" panose="02010509060101010101" pitchFamily="49" charset="-122"/>
              </a:rPr>
              <a:t> if(year%100==0)</a:t>
            </a:r>
          </a:p>
          <a:p>
            <a:pPr>
              <a:lnSpc>
                <a:spcPct val="90000"/>
              </a:lnSpc>
              <a:spcBef>
                <a:spcPct val="0"/>
              </a:spcBef>
            </a:pPr>
            <a:r>
              <a:rPr lang="en-US" altLang="zh-CN" sz="2400">
                <a:solidFill>
                  <a:srgbClr val="000000"/>
                </a:solidFill>
                <a:ea typeface="隶书" panose="02010509060101010101" pitchFamily="49" charset="-122"/>
              </a:rPr>
              <a:t>         </a:t>
            </a:r>
            <a:r>
              <a:rPr lang="en-US" altLang="zh-CN" sz="2400">
                <a:solidFill>
                  <a:srgbClr val="FF3300"/>
                </a:solidFill>
                <a:ea typeface="隶书" panose="02010509060101010101" pitchFamily="49" charset="-122"/>
              </a:rPr>
              <a:t>{</a:t>
            </a:r>
            <a:r>
              <a:rPr lang="en-US" altLang="zh-CN" sz="2400">
                <a:solidFill>
                  <a:srgbClr val="000000"/>
                </a:solidFill>
                <a:ea typeface="隶书" panose="02010509060101010101" pitchFamily="49" charset="-122"/>
              </a:rPr>
              <a:t> if(year%400==0) leap=1;</a:t>
            </a:r>
          </a:p>
          <a:p>
            <a:pPr>
              <a:lnSpc>
                <a:spcPct val="90000"/>
              </a:lnSpc>
              <a:spcBef>
                <a:spcPct val="0"/>
              </a:spcBef>
            </a:pPr>
            <a:r>
              <a:rPr lang="en-US" altLang="zh-CN" sz="2400">
                <a:solidFill>
                  <a:srgbClr val="000000"/>
                </a:solidFill>
                <a:ea typeface="隶书" panose="02010509060101010101" pitchFamily="49" charset="-122"/>
              </a:rPr>
              <a:t>           else leap=0;</a:t>
            </a:r>
            <a:r>
              <a:rPr lang="en-US" altLang="zh-CN" sz="2400">
                <a:solidFill>
                  <a:srgbClr val="FF3300"/>
                </a:solidFill>
                <a:ea typeface="隶书" panose="02010509060101010101" pitchFamily="49" charset="-122"/>
              </a:rPr>
              <a:t>}</a:t>
            </a:r>
          </a:p>
          <a:p>
            <a:pPr>
              <a:lnSpc>
                <a:spcPct val="90000"/>
              </a:lnSpc>
              <a:spcBef>
                <a:spcPct val="0"/>
              </a:spcBef>
            </a:pPr>
            <a:r>
              <a:rPr lang="en-US" altLang="zh-CN" sz="2400">
                <a:solidFill>
                  <a:srgbClr val="000000"/>
                </a:solidFill>
                <a:ea typeface="隶书" panose="02010509060101010101" pitchFamily="49" charset="-122"/>
              </a:rPr>
              <a:t>       else leap=1;</a:t>
            </a:r>
            <a:r>
              <a:rPr lang="en-US" altLang="zh-CN" sz="2400">
                <a:solidFill>
                  <a:srgbClr val="FF3300"/>
                </a:solidFill>
                <a:ea typeface="隶书" panose="02010509060101010101" pitchFamily="49" charset="-122"/>
              </a:rPr>
              <a:t>}</a:t>
            </a:r>
          </a:p>
          <a:p>
            <a:pPr>
              <a:lnSpc>
                <a:spcPct val="90000"/>
              </a:lnSpc>
              <a:spcBef>
                <a:spcPct val="0"/>
              </a:spcBef>
            </a:pPr>
            <a:r>
              <a:rPr lang="en-US" altLang="zh-CN" sz="2400">
                <a:solidFill>
                  <a:srgbClr val="000000"/>
                </a:solidFill>
                <a:ea typeface="隶书" panose="02010509060101010101" pitchFamily="49" charset="-122"/>
              </a:rPr>
              <a:t>  else leap=0;</a:t>
            </a:r>
          </a:p>
          <a:p>
            <a:pPr>
              <a:lnSpc>
                <a:spcPct val="90000"/>
              </a:lnSpc>
              <a:spcBef>
                <a:spcPct val="0"/>
              </a:spcBef>
            </a:pPr>
            <a:r>
              <a:rPr lang="en-US" altLang="zh-CN" sz="2400">
                <a:solidFill>
                  <a:srgbClr val="000000"/>
                </a:solidFill>
                <a:ea typeface="隶书" panose="02010509060101010101" pitchFamily="49" charset="-122"/>
              </a:rPr>
              <a:t>  if(leap) printf(“%d is”,year); </a:t>
            </a:r>
          </a:p>
          <a:p>
            <a:pPr>
              <a:lnSpc>
                <a:spcPct val="90000"/>
              </a:lnSpc>
              <a:spcBef>
                <a:spcPct val="0"/>
              </a:spcBef>
            </a:pPr>
            <a:r>
              <a:rPr lang="en-US" altLang="zh-CN" sz="2400">
                <a:solidFill>
                  <a:srgbClr val="000000"/>
                </a:solidFill>
                <a:ea typeface="隶书" panose="02010509060101010101" pitchFamily="49" charset="-122"/>
              </a:rPr>
              <a:t>  else printf(“%d is not”,year);</a:t>
            </a:r>
          </a:p>
          <a:p>
            <a:pPr>
              <a:lnSpc>
                <a:spcPct val="90000"/>
              </a:lnSpc>
              <a:spcBef>
                <a:spcPct val="0"/>
              </a:spcBef>
            </a:pPr>
            <a:r>
              <a:rPr lang="en-US" altLang="zh-CN" sz="2400">
                <a:solidFill>
                  <a:srgbClr val="000000"/>
                </a:solidFill>
                <a:ea typeface="隶书" panose="02010509060101010101" pitchFamily="49" charset="-122"/>
              </a:rPr>
              <a:t>  printf(“a leap year.\n”);</a:t>
            </a:r>
          </a:p>
          <a:p>
            <a:pPr>
              <a:lnSpc>
                <a:spcPct val="90000"/>
              </a:lnSpc>
              <a:spcBef>
                <a:spcPct val="0"/>
              </a:spcBef>
            </a:pPr>
            <a:r>
              <a:rPr lang="en-US" altLang="zh-CN" sz="2400">
                <a:solidFill>
                  <a:srgbClr val="000000"/>
                </a:solidFill>
                <a:ea typeface="隶书" panose="02010509060101010101" pitchFamily="49" charset="-122"/>
              </a:rPr>
              <a:t>}</a:t>
            </a:r>
          </a:p>
        </p:txBody>
      </p:sp>
      <p:sp>
        <p:nvSpPr>
          <p:cNvPr id="18" name="AutoShape 12"/>
          <p:cNvSpPr>
            <a:spLocks noChangeArrowheads="1"/>
          </p:cNvSpPr>
          <p:nvPr/>
        </p:nvSpPr>
        <p:spPr bwMode="auto">
          <a:xfrm>
            <a:off x="234950" y="4197350"/>
            <a:ext cx="2246313" cy="484188"/>
          </a:xfrm>
          <a:prstGeom prst="wedgeRectCallout">
            <a:avLst>
              <a:gd name="adj1" fmla="val 59046"/>
              <a:gd name="adj2" fmla="val -175245"/>
            </a:avLst>
          </a:prstGeom>
          <a:solidFill>
            <a:srgbClr val="FFCC99"/>
          </a:solidFill>
          <a:ln w="25400">
            <a:solidFill>
              <a:srgbClr val="339966"/>
            </a:solidFill>
            <a:miter lim="800000"/>
            <a:headEnd/>
            <a:tailEnd/>
          </a:ln>
          <a:effectLst/>
          <a:extLst/>
        </p:spPr>
        <p:txBody>
          <a:bodyPr/>
          <a:lstStyle/>
          <a:p>
            <a:pPr>
              <a:defRPr/>
            </a:pPr>
            <a:r>
              <a:rPr lang="en-US" altLang="zh-CN" sz="2400">
                <a:solidFill>
                  <a:srgbClr val="FF3300"/>
                </a:solidFill>
                <a:effectLst>
                  <a:outerShdw blurRad="38100" dist="38100" dir="2700000" algn="tl">
                    <a:srgbClr val="000000"/>
                  </a:outerShdw>
                </a:effectLst>
                <a:latin typeface="楷体_GB2312" pitchFamily="49" charset="-122"/>
              </a:rPr>
              <a:t>{ }</a:t>
            </a:r>
            <a:r>
              <a:rPr lang="zh-CN" altLang="en-US" sz="2400">
                <a:solidFill>
                  <a:srgbClr val="FF3300"/>
                </a:solidFill>
                <a:effectLst>
                  <a:outerShdw blurRad="38100" dist="38100" dir="2700000" algn="tl">
                    <a:srgbClr val="000000"/>
                  </a:outerShdw>
                </a:effectLst>
                <a:latin typeface="楷体_GB2312" pitchFamily="49" charset="-122"/>
              </a:rPr>
              <a:t>能省略吗？</a:t>
            </a:r>
          </a:p>
        </p:txBody>
      </p:sp>
      <p:sp>
        <p:nvSpPr>
          <p:cNvPr id="19" name="Text Box 14"/>
          <p:cNvSpPr txBox="1">
            <a:spLocks noChangeArrowheads="1"/>
          </p:cNvSpPr>
          <p:nvPr/>
        </p:nvSpPr>
        <p:spPr bwMode="auto">
          <a:xfrm>
            <a:off x="2247900" y="1681163"/>
            <a:ext cx="4541838" cy="5059362"/>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lang="en-US" altLang="zh-CN" sz="2400">
                <a:solidFill>
                  <a:srgbClr val="000000"/>
                </a:solidFill>
                <a:ea typeface="隶书" panose="02010509060101010101" pitchFamily="49" charset="-122"/>
              </a:rPr>
              <a:t>#include &lt;stdio.h&gt;                    </a:t>
            </a:r>
            <a:r>
              <a:rPr lang="en-US" altLang="zh-CN" sz="2400">
                <a:solidFill>
                  <a:srgbClr val="33CC33"/>
                </a:solidFill>
                <a:ea typeface="隶书" panose="02010509060101010101" pitchFamily="49" charset="-122"/>
              </a:rPr>
              <a:t>②</a:t>
            </a:r>
            <a:endParaRPr lang="en-US" altLang="zh-CN" sz="2400">
              <a:solidFill>
                <a:srgbClr val="000000"/>
              </a:solidFill>
              <a:ea typeface="隶书" panose="02010509060101010101" pitchFamily="49" charset="-122"/>
            </a:endParaRPr>
          </a:p>
          <a:p>
            <a:pPr>
              <a:lnSpc>
                <a:spcPct val="90000"/>
              </a:lnSpc>
              <a:spcBef>
                <a:spcPct val="0"/>
              </a:spcBef>
            </a:pPr>
            <a:r>
              <a:rPr lang="en-US" altLang="zh-CN" sz="2400">
                <a:solidFill>
                  <a:srgbClr val="000000"/>
                </a:solidFill>
                <a:ea typeface="隶书" panose="02010509060101010101" pitchFamily="49" charset="-122"/>
              </a:rPr>
              <a:t>void main()</a:t>
            </a:r>
            <a:endParaRPr lang="en-US" altLang="zh-CN" sz="2400">
              <a:solidFill>
                <a:srgbClr val="33CC33"/>
              </a:solidFill>
              <a:ea typeface="隶书" panose="02010509060101010101" pitchFamily="49" charset="-122"/>
            </a:endParaRPr>
          </a:p>
          <a:p>
            <a:pPr>
              <a:lnSpc>
                <a:spcPct val="90000"/>
              </a:lnSpc>
              <a:spcBef>
                <a:spcPct val="0"/>
              </a:spcBef>
            </a:pPr>
            <a:r>
              <a:rPr lang="en-US" altLang="zh-CN" sz="2400">
                <a:solidFill>
                  <a:srgbClr val="000000"/>
                </a:solidFill>
                <a:ea typeface="隶书" panose="02010509060101010101" pitchFamily="49" charset="-122"/>
              </a:rPr>
              <a:t>{ int year,leap;</a:t>
            </a:r>
          </a:p>
          <a:p>
            <a:pPr>
              <a:lnSpc>
                <a:spcPct val="90000"/>
              </a:lnSpc>
              <a:spcBef>
                <a:spcPct val="0"/>
              </a:spcBef>
            </a:pPr>
            <a:r>
              <a:rPr lang="en-US" altLang="zh-CN" sz="2400">
                <a:solidFill>
                  <a:srgbClr val="000000"/>
                </a:solidFill>
                <a:ea typeface="隶书" panose="02010509060101010101" pitchFamily="49" charset="-122"/>
              </a:rPr>
              <a:t>  scanf(“Enter year:%d”,&amp;year);</a:t>
            </a:r>
          </a:p>
          <a:p>
            <a:pPr>
              <a:lnSpc>
                <a:spcPct val="90000"/>
              </a:lnSpc>
              <a:spcBef>
                <a:spcPct val="0"/>
              </a:spcBef>
            </a:pPr>
            <a:r>
              <a:rPr lang="en-US" altLang="zh-CN" sz="2400">
                <a:solidFill>
                  <a:srgbClr val="000000"/>
                </a:solidFill>
                <a:ea typeface="隶书" panose="02010509060101010101" pitchFamily="49" charset="-122"/>
              </a:rPr>
              <a:t>  if(year%4!=0) </a:t>
            </a:r>
          </a:p>
          <a:p>
            <a:pPr>
              <a:lnSpc>
                <a:spcPct val="90000"/>
              </a:lnSpc>
              <a:spcBef>
                <a:spcPct val="0"/>
              </a:spcBef>
            </a:pPr>
            <a:r>
              <a:rPr lang="en-US" altLang="zh-CN" sz="2400">
                <a:solidFill>
                  <a:srgbClr val="000000"/>
                </a:solidFill>
                <a:ea typeface="隶书" panose="02010509060101010101" pitchFamily="49" charset="-122"/>
              </a:rPr>
              <a:t>      leap=0;</a:t>
            </a:r>
          </a:p>
          <a:p>
            <a:pPr>
              <a:lnSpc>
                <a:spcPct val="90000"/>
              </a:lnSpc>
              <a:spcBef>
                <a:spcPct val="0"/>
              </a:spcBef>
            </a:pPr>
            <a:r>
              <a:rPr lang="en-US" altLang="zh-CN" sz="2400">
                <a:solidFill>
                  <a:srgbClr val="000000"/>
                </a:solidFill>
                <a:ea typeface="隶书" panose="02010509060101010101" pitchFamily="49" charset="-122"/>
              </a:rPr>
              <a:t>  else if(year%100!=0) </a:t>
            </a:r>
          </a:p>
          <a:p>
            <a:pPr>
              <a:lnSpc>
                <a:spcPct val="90000"/>
              </a:lnSpc>
              <a:spcBef>
                <a:spcPct val="0"/>
              </a:spcBef>
            </a:pPr>
            <a:r>
              <a:rPr lang="en-US" altLang="zh-CN" sz="2400">
                <a:solidFill>
                  <a:srgbClr val="000000"/>
                </a:solidFill>
                <a:ea typeface="隶书" panose="02010509060101010101" pitchFamily="49" charset="-122"/>
              </a:rPr>
              <a:t>            leap=1;</a:t>
            </a:r>
          </a:p>
          <a:p>
            <a:pPr>
              <a:lnSpc>
                <a:spcPct val="90000"/>
              </a:lnSpc>
              <a:spcBef>
                <a:spcPct val="0"/>
              </a:spcBef>
            </a:pPr>
            <a:r>
              <a:rPr lang="en-US" altLang="zh-CN" sz="2400">
                <a:solidFill>
                  <a:srgbClr val="000000"/>
                </a:solidFill>
                <a:ea typeface="隶书" panose="02010509060101010101" pitchFamily="49" charset="-122"/>
              </a:rPr>
              <a:t>    </a:t>
            </a:r>
            <a:r>
              <a:rPr lang="en-US" altLang="zh-CN" sz="2400">
                <a:solidFill>
                  <a:srgbClr val="FF3300"/>
                </a:solidFill>
                <a:ea typeface="隶书" panose="02010509060101010101" pitchFamily="49" charset="-122"/>
              </a:rPr>
              <a:t>     </a:t>
            </a:r>
            <a:r>
              <a:rPr lang="en-US" altLang="zh-CN" sz="2400">
                <a:solidFill>
                  <a:srgbClr val="000000"/>
                </a:solidFill>
                <a:ea typeface="隶书" panose="02010509060101010101" pitchFamily="49" charset="-122"/>
              </a:rPr>
              <a:t>else if(year%400!=0)</a:t>
            </a:r>
          </a:p>
          <a:p>
            <a:pPr>
              <a:lnSpc>
                <a:spcPct val="90000"/>
              </a:lnSpc>
              <a:spcBef>
                <a:spcPct val="0"/>
              </a:spcBef>
            </a:pPr>
            <a:r>
              <a:rPr lang="en-US" altLang="zh-CN" sz="2400">
                <a:solidFill>
                  <a:srgbClr val="000000"/>
                </a:solidFill>
                <a:ea typeface="隶书" panose="02010509060101010101" pitchFamily="49" charset="-122"/>
              </a:rPr>
              <a:t>                   leap=0;</a:t>
            </a:r>
          </a:p>
          <a:p>
            <a:pPr>
              <a:lnSpc>
                <a:spcPct val="90000"/>
              </a:lnSpc>
              <a:spcBef>
                <a:spcPct val="0"/>
              </a:spcBef>
            </a:pPr>
            <a:r>
              <a:rPr lang="en-US" altLang="zh-CN" sz="2400">
                <a:solidFill>
                  <a:srgbClr val="000000"/>
                </a:solidFill>
                <a:ea typeface="隶书" panose="02010509060101010101" pitchFamily="49" charset="-122"/>
              </a:rPr>
              <a:t>                else leap=1;</a:t>
            </a:r>
          </a:p>
          <a:p>
            <a:pPr>
              <a:lnSpc>
                <a:spcPct val="90000"/>
              </a:lnSpc>
              <a:spcBef>
                <a:spcPct val="0"/>
              </a:spcBef>
            </a:pPr>
            <a:r>
              <a:rPr lang="en-US" altLang="zh-CN" sz="2400">
                <a:solidFill>
                  <a:srgbClr val="000000"/>
                </a:solidFill>
                <a:ea typeface="隶书" panose="02010509060101010101" pitchFamily="49" charset="-122"/>
              </a:rPr>
              <a:t>  if(leap) printf(“%d is”,year); </a:t>
            </a:r>
          </a:p>
          <a:p>
            <a:pPr>
              <a:lnSpc>
                <a:spcPct val="90000"/>
              </a:lnSpc>
              <a:spcBef>
                <a:spcPct val="0"/>
              </a:spcBef>
            </a:pPr>
            <a:r>
              <a:rPr lang="en-US" altLang="zh-CN" sz="2400">
                <a:solidFill>
                  <a:srgbClr val="000000"/>
                </a:solidFill>
                <a:ea typeface="隶书" panose="02010509060101010101" pitchFamily="49" charset="-122"/>
              </a:rPr>
              <a:t>  else printf(“%d is not”,year);</a:t>
            </a:r>
          </a:p>
          <a:p>
            <a:pPr>
              <a:lnSpc>
                <a:spcPct val="90000"/>
              </a:lnSpc>
              <a:spcBef>
                <a:spcPct val="0"/>
              </a:spcBef>
            </a:pPr>
            <a:r>
              <a:rPr lang="en-US" altLang="zh-CN" sz="2400">
                <a:solidFill>
                  <a:srgbClr val="000000"/>
                </a:solidFill>
                <a:ea typeface="隶书" panose="02010509060101010101" pitchFamily="49" charset="-122"/>
              </a:rPr>
              <a:t>  printf(“a leap year.\n”);</a:t>
            </a:r>
          </a:p>
          <a:p>
            <a:pPr>
              <a:lnSpc>
                <a:spcPct val="90000"/>
              </a:lnSpc>
              <a:spcBef>
                <a:spcPct val="0"/>
              </a:spcBef>
            </a:pPr>
            <a:r>
              <a:rPr lang="en-US" altLang="zh-CN" sz="2400">
                <a:solidFill>
                  <a:srgbClr val="000000"/>
                </a:solidFill>
                <a:ea typeface="隶书" panose="02010509060101010101" pitchFamily="49" charset="-122"/>
              </a:rPr>
              <a:t>}</a:t>
            </a:r>
          </a:p>
        </p:txBody>
      </p:sp>
      <p:sp>
        <p:nvSpPr>
          <p:cNvPr id="20" name="Text Box 15"/>
          <p:cNvSpPr txBox="1">
            <a:spLocks noChangeArrowheads="1"/>
          </p:cNvSpPr>
          <p:nvPr/>
        </p:nvSpPr>
        <p:spPr bwMode="auto">
          <a:xfrm>
            <a:off x="1093788" y="1809750"/>
            <a:ext cx="7024687" cy="4073525"/>
          </a:xfrm>
          <a:prstGeom prst="rect">
            <a:avLst/>
          </a:prstGeom>
          <a:gradFill rotWithShape="0">
            <a:gsLst>
              <a:gs pos="0">
                <a:schemeClr val="folHlink"/>
              </a:gs>
              <a:gs pos="100000">
                <a:schemeClr val="folHlink">
                  <a:gamma/>
                  <a:tint val="33725"/>
                  <a:invGamma/>
                </a:schemeClr>
              </a:gs>
            </a:gsLst>
            <a:lin ang="5400000" scaled="1"/>
          </a:gradFill>
          <a:ln w="38100">
            <a:solidFill>
              <a:srgbClr val="0000FF"/>
            </a:solidFill>
            <a:miter lim="800000"/>
            <a:headEnd/>
            <a:tailEnd/>
          </a:ln>
          <a:effectLst/>
          <a:extLst/>
        </p:spPr>
        <p:txBody>
          <a:bodyPr lIns="90000" tIns="46800" rIns="90000" bIns="46800">
            <a:spAutoFit/>
          </a:bodyPr>
          <a:lstStyle/>
          <a:p>
            <a:pPr>
              <a:lnSpc>
                <a:spcPct val="90000"/>
              </a:lnSpc>
              <a:spcBef>
                <a:spcPct val="0"/>
              </a:spcBef>
              <a:defRPr/>
            </a:pPr>
            <a:r>
              <a:rPr lang="en-US" altLang="zh-CN" sz="2400">
                <a:solidFill>
                  <a:srgbClr val="33CC33"/>
                </a:solidFill>
                <a:ea typeface="隶书" pitchFamily="49" charset="-122"/>
              </a:rPr>
              <a:t>③</a:t>
            </a:r>
            <a:r>
              <a:rPr lang="zh-CN" altLang="en-US" sz="2400">
                <a:solidFill>
                  <a:srgbClr val="33CC33"/>
                </a:solidFill>
                <a:ea typeface="隶书" pitchFamily="49" charset="-122"/>
              </a:rPr>
              <a:t>使用逻辑表达式</a:t>
            </a:r>
          </a:p>
          <a:p>
            <a:pPr>
              <a:lnSpc>
                <a:spcPct val="90000"/>
              </a:lnSpc>
              <a:spcBef>
                <a:spcPct val="0"/>
              </a:spcBef>
              <a:defRPr/>
            </a:pPr>
            <a:r>
              <a:rPr lang="en-US" altLang="zh-CN" sz="2400">
                <a:solidFill>
                  <a:srgbClr val="000000"/>
                </a:solidFill>
                <a:ea typeface="隶书" pitchFamily="49" charset="-122"/>
              </a:rPr>
              <a:t>#include &lt;stdio.h&gt;</a:t>
            </a:r>
          </a:p>
          <a:p>
            <a:pPr>
              <a:lnSpc>
                <a:spcPct val="90000"/>
              </a:lnSpc>
              <a:spcBef>
                <a:spcPct val="0"/>
              </a:spcBef>
              <a:defRPr/>
            </a:pPr>
            <a:r>
              <a:rPr lang="en-US" altLang="zh-CN" sz="2400">
                <a:solidFill>
                  <a:srgbClr val="000000"/>
                </a:solidFill>
                <a:ea typeface="隶书" pitchFamily="49" charset="-122"/>
              </a:rPr>
              <a:t>void main()                                        </a:t>
            </a:r>
            <a:endParaRPr lang="en-US" altLang="zh-CN" sz="2400">
              <a:solidFill>
                <a:srgbClr val="33CC33"/>
              </a:solidFill>
              <a:ea typeface="隶书" pitchFamily="49" charset="-122"/>
            </a:endParaRPr>
          </a:p>
          <a:p>
            <a:pPr>
              <a:lnSpc>
                <a:spcPct val="90000"/>
              </a:lnSpc>
              <a:spcBef>
                <a:spcPct val="0"/>
              </a:spcBef>
              <a:defRPr/>
            </a:pPr>
            <a:r>
              <a:rPr lang="en-US" altLang="zh-CN" sz="2400">
                <a:solidFill>
                  <a:srgbClr val="000000"/>
                </a:solidFill>
                <a:ea typeface="隶书" pitchFamily="49" charset="-122"/>
              </a:rPr>
              <a:t>{ int year,leap;</a:t>
            </a:r>
          </a:p>
          <a:p>
            <a:pPr>
              <a:lnSpc>
                <a:spcPct val="90000"/>
              </a:lnSpc>
              <a:spcBef>
                <a:spcPct val="0"/>
              </a:spcBef>
              <a:defRPr/>
            </a:pPr>
            <a:r>
              <a:rPr lang="en-US" altLang="zh-CN" sz="2400">
                <a:solidFill>
                  <a:srgbClr val="000000"/>
                </a:solidFill>
                <a:ea typeface="隶书" pitchFamily="49" charset="-122"/>
              </a:rPr>
              <a:t>  scanf(“Enter year:%d”,&amp;year);</a:t>
            </a:r>
          </a:p>
          <a:p>
            <a:pPr>
              <a:lnSpc>
                <a:spcPct val="90000"/>
              </a:lnSpc>
              <a:spcBef>
                <a:spcPct val="0"/>
              </a:spcBef>
              <a:defRPr/>
            </a:pPr>
            <a:r>
              <a:rPr lang="en-US" altLang="zh-CN" sz="2400">
                <a:solidFill>
                  <a:srgbClr val="000000"/>
                </a:solidFill>
                <a:ea typeface="隶书" pitchFamily="49" charset="-122"/>
              </a:rPr>
              <a:t>  if((year%4==0&amp;&amp;year%100!=0)||(year%400==0)) </a:t>
            </a:r>
          </a:p>
          <a:p>
            <a:pPr>
              <a:lnSpc>
                <a:spcPct val="90000"/>
              </a:lnSpc>
              <a:spcBef>
                <a:spcPct val="0"/>
              </a:spcBef>
              <a:defRPr/>
            </a:pPr>
            <a:r>
              <a:rPr lang="en-US" altLang="zh-CN" sz="2400">
                <a:solidFill>
                  <a:srgbClr val="000000"/>
                </a:solidFill>
                <a:ea typeface="隶书" pitchFamily="49" charset="-122"/>
              </a:rPr>
              <a:t>      leap=1;</a:t>
            </a:r>
          </a:p>
          <a:p>
            <a:pPr>
              <a:lnSpc>
                <a:spcPct val="90000"/>
              </a:lnSpc>
              <a:spcBef>
                <a:spcPct val="0"/>
              </a:spcBef>
              <a:defRPr/>
            </a:pPr>
            <a:r>
              <a:rPr lang="en-US" altLang="zh-CN" sz="2400">
                <a:solidFill>
                  <a:srgbClr val="000000"/>
                </a:solidFill>
                <a:ea typeface="隶书" pitchFamily="49" charset="-122"/>
              </a:rPr>
              <a:t>  else leap=0;</a:t>
            </a:r>
          </a:p>
          <a:p>
            <a:pPr>
              <a:lnSpc>
                <a:spcPct val="90000"/>
              </a:lnSpc>
              <a:spcBef>
                <a:spcPct val="0"/>
              </a:spcBef>
              <a:defRPr/>
            </a:pPr>
            <a:r>
              <a:rPr lang="en-US" altLang="zh-CN" sz="2400">
                <a:solidFill>
                  <a:srgbClr val="000000"/>
                </a:solidFill>
                <a:ea typeface="隶书" pitchFamily="49" charset="-122"/>
              </a:rPr>
              <a:t>  if(leap) printf(“%d is”,year); </a:t>
            </a:r>
          </a:p>
          <a:p>
            <a:pPr>
              <a:lnSpc>
                <a:spcPct val="90000"/>
              </a:lnSpc>
              <a:spcBef>
                <a:spcPct val="0"/>
              </a:spcBef>
              <a:defRPr/>
            </a:pPr>
            <a:r>
              <a:rPr lang="en-US" altLang="zh-CN" sz="2400">
                <a:solidFill>
                  <a:srgbClr val="000000"/>
                </a:solidFill>
                <a:ea typeface="隶书" pitchFamily="49" charset="-122"/>
              </a:rPr>
              <a:t>  else printf(“%d is not”,year);</a:t>
            </a:r>
          </a:p>
          <a:p>
            <a:pPr>
              <a:lnSpc>
                <a:spcPct val="90000"/>
              </a:lnSpc>
              <a:spcBef>
                <a:spcPct val="0"/>
              </a:spcBef>
              <a:defRPr/>
            </a:pPr>
            <a:r>
              <a:rPr lang="en-US" altLang="zh-CN" sz="2400">
                <a:solidFill>
                  <a:srgbClr val="000000"/>
                </a:solidFill>
                <a:ea typeface="隶书" pitchFamily="49" charset="-122"/>
              </a:rPr>
              <a:t>  printf(“a leap year.\n”);</a:t>
            </a:r>
          </a:p>
          <a:p>
            <a:pPr>
              <a:lnSpc>
                <a:spcPct val="90000"/>
              </a:lnSpc>
              <a:spcBef>
                <a:spcPct val="0"/>
              </a:spcBef>
              <a:defRPr/>
            </a:pPr>
            <a:r>
              <a:rPr lang="en-US" altLang="zh-CN" sz="2400">
                <a:solidFill>
                  <a:srgbClr val="000000"/>
                </a:solidFill>
                <a:ea typeface="隶书" pitchFamily="49" charset="-122"/>
              </a:rPr>
              <a:t>}</a:t>
            </a:r>
          </a:p>
        </p:txBody>
      </p:sp>
      <p:graphicFrame>
        <p:nvGraphicFramePr>
          <p:cNvPr id="21" name="表格 20"/>
          <p:cNvGraphicFramePr>
            <a:graphicFrameLocks noGrp="1"/>
          </p:cNvGraphicFramePr>
          <p:nvPr>
            <p:extLst>
              <p:ext uri="{D42A27DB-BD31-4B8C-83A1-F6EECF244321}">
                <p14:modId xmlns:p14="http://schemas.microsoft.com/office/powerpoint/2010/main" val="947724786"/>
              </p:ext>
            </p:extLst>
          </p:nvPr>
        </p:nvGraphicFramePr>
        <p:xfrm>
          <a:off x="8273843" y="722536"/>
          <a:ext cx="3736628" cy="2492613"/>
        </p:xfrm>
        <a:graphic>
          <a:graphicData uri="http://schemas.openxmlformats.org/drawingml/2006/table">
            <a:tbl>
              <a:tblPr>
                <a:tableStyleId>{21E4AEA4-8DFA-4A89-87EB-49C32662AFE0}</a:tableStyleId>
              </a:tblPr>
              <a:tblGrid>
                <a:gridCol w="934157">
                  <a:extLst>
                    <a:ext uri="{9D8B030D-6E8A-4147-A177-3AD203B41FA5}">
                      <a16:colId xmlns:a16="http://schemas.microsoft.com/office/drawing/2014/main" val="3680760886"/>
                    </a:ext>
                  </a:extLst>
                </a:gridCol>
                <a:gridCol w="934157">
                  <a:extLst>
                    <a:ext uri="{9D8B030D-6E8A-4147-A177-3AD203B41FA5}">
                      <a16:colId xmlns:a16="http://schemas.microsoft.com/office/drawing/2014/main" val="1798099947"/>
                    </a:ext>
                  </a:extLst>
                </a:gridCol>
                <a:gridCol w="934157">
                  <a:extLst>
                    <a:ext uri="{9D8B030D-6E8A-4147-A177-3AD203B41FA5}">
                      <a16:colId xmlns:a16="http://schemas.microsoft.com/office/drawing/2014/main" val="2520813459"/>
                    </a:ext>
                  </a:extLst>
                </a:gridCol>
                <a:gridCol w="934157">
                  <a:extLst>
                    <a:ext uri="{9D8B030D-6E8A-4147-A177-3AD203B41FA5}">
                      <a16:colId xmlns:a16="http://schemas.microsoft.com/office/drawing/2014/main" val="1032489704"/>
                    </a:ext>
                  </a:extLst>
                </a:gridCol>
              </a:tblGrid>
              <a:tr h="523141">
                <a:tc gridSpan="3">
                  <a:txBody>
                    <a:bodyPr/>
                    <a:lstStyle/>
                    <a:p>
                      <a:pPr algn="r">
                        <a:lnSpc>
                          <a:spcPct val="100000"/>
                        </a:lnSpc>
                        <a:spcBef>
                          <a:spcPts val="0"/>
                        </a:spcBef>
                        <a:spcAft>
                          <a:spcPts val="0"/>
                        </a:spcAft>
                      </a:pPr>
                      <a:r>
                        <a:rPr lang="en-US" altLang="zh-CN" sz="1400" smtClean="0"/>
                        <a:t>year</a:t>
                      </a:r>
                      <a:r>
                        <a:rPr lang="zh-CN" altLang="en-US" sz="1400" smtClean="0"/>
                        <a:t>被</a:t>
                      </a:r>
                      <a:r>
                        <a:rPr lang="en-US" altLang="zh-CN" sz="1400" smtClean="0"/>
                        <a:t>4</a:t>
                      </a:r>
                      <a:r>
                        <a:rPr lang="zh-CN" altLang="en-US" sz="1400" smtClean="0"/>
                        <a:t>整除</a:t>
                      </a:r>
                      <a:endParaRPr lang="en-US" altLang="zh-CN" sz="1400" smtClean="0"/>
                    </a:p>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088190094"/>
                  </a:ext>
                </a:extLst>
              </a:tr>
              <a:tr h="523141">
                <a:tc gridSpan="2">
                  <a:txBody>
                    <a:bodyPr/>
                    <a:lstStyle/>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smtClean="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014693"/>
                  </a:ext>
                </a:extLst>
              </a:tr>
              <a:tr h="523141">
                <a:tc>
                  <a:txBody>
                    <a:bodyPr/>
                    <a:lstStyle/>
                    <a:p>
                      <a:pPr>
                        <a:lnSpc>
                          <a:spcPct val="100000"/>
                        </a:lnSpc>
                        <a:spcBef>
                          <a:spcPts val="0"/>
                        </a:spcBef>
                        <a:spcAft>
                          <a:spcPts val="0"/>
                        </a:spcAft>
                      </a:pPr>
                      <a:endParaRPr lang="en-US" altLang="zh-CN" sz="1400" smtClean="0"/>
                    </a:p>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smtClean="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434844"/>
                  </a:ext>
                </a:extLst>
              </a:tr>
              <a:tr h="307730">
                <a:tc>
                  <a:txBody>
                    <a:bodyPr/>
                    <a:lstStyle/>
                    <a:p>
                      <a:pPr algn="ctr">
                        <a:lnSpc>
                          <a:spcPct val="100000"/>
                        </a:lnSpc>
                        <a:spcBef>
                          <a:spcPts val="0"/>
                        </a:spcBef>
                        <a:spcAft>
                          <a:spcPts val="0"/>
                        </a:spcAft>
                      </a:pPr>
                      <a:r>
                        <a:rPr lang="en-US" altLang="zh-CN" sz="1400" smtClean="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smtClean="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90474"/>
                  </a:ext>
                </a:extLst>
              </a:tr>
              <a:tr h="307730">
                <a:tc gridSpan="2">
                  <a:txBody>
                    <a:bodyPr/>
                    <a:lstStyle/>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smtClean="0"/>
                        <a:t>leap                     </a:t>
                      </a: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687228"/>
                  </a:ext>
                </a:extLst>
              </a:tr>
              <a:tr h="307730">
                <a:tc gridSpan="2">
                  <a:txBody>
                    <a:bodyPr/>
                    <a:lstStyle/>
                    <a:p>
                      <a:pPr algn="ctr">
                        <a:lnSpc>
                          <a:spcPct val="100000"/>
                        </a:lnSpc>
                        <a:spcBef>
                          <a:spcPts val="0"/>
                        </a:spcBef>
                        <a:spcAft>
                          <a:spcPts val="0"/>
                        </a:spcAft>
                      </a:pPr>
                      <a:r>
                        <a:rPr lang="zh-CN" altLang="en-US" sz="1400" smtClean="0"/>
                        <a:t>输出“闰年”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dirty="0" smtClean="0"/>
                        <a:t>输出“非闰年”</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529051"/>
                  </a:ext>
                </a:extLst>
              </a:tr>
            </a:tbl>
          </a:graphicData>
        </a:graphic>
      </p:graphicFrame>
    </p:spTree>
    <p:extLst>
      <p:ext uri="{BB962C8B-B14F-4D97-AF65-F5344CB8AC3E}">
        <p14:creationId xmlns:p14="http://schemas.microsoft.com/office/powerpoint/2010/main" val="222410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ou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ou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ou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nimBg="1" autoUpdateAnimBg="0"/>
      <p:bldP spid="18" grpId="0" animBg="1" autoUpdateAnimBg="0"/>
      <p:bldP spid="19" grpId="0" animBg="1" autoUpdateAnimBg="0"/>
      <p:bldP spid="2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233212" y="1243386"/>
            <a:ext cx="5697239" cy="432331"/>
          </a:xfrm>
        </p:spPr>
        <p:txBody>
          <a:bodyPr>
            <a:noAutofit/>
          </a:bodyPr>
          <a:lstStyle/>
          <a:p>
            <a:pPr marL="88900" indent="-88900">
              <a:lnSpc>
                <a:spcPct val="120000"/>
              </a:lnSpc>
              <a:spcBef>
                <a:spcPts val="0"/>
              </a:spcBef>
              <a:buNone/>
            </a:pPr>
            <a:r>
              <a:rPr lang="zh-CN" altLang="en-US" sz="2000" dirty="0" smtClean="0">
                <a:solidFill>
                  <a:schemeClr val="accent1"/>
                </a:solidFill>
              </a:rPr>
              <a:t>例</a:t>
            </a:r>
            <a:r>
              <a:rPr lang="en-US" altLang="zh-CN" sz="2000" dirty="0" smtClean="0">
                <a:solidFill>
                  <a:schemeClr val="accent1"/>
                </a:solidFill>
              </a:rPr>
              <a:t> </a:t>
            </a:r>
            <a:r>
              <a:rPr lang="zh-CN" altLang="en-US" sz="2000" dirty="0" smtClean="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smtClean="0"/>
              <a:t>{</a:t>
            </a:r>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a:t>
            </a:r>
            <a:r>
              <a:rPr lang="en-US" altLang="zh-CN" sz="1400" smtClean="0"/>
              <a:t>{</a:t>
            </a:r>
            <a:r>
              <a:rPr lang="en-US" altLang="zh-CN" sz="1400"/>
              <a:t>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a:t>
            </a:r>
            <a:r>
              <a:rPr lang="en-US" altLang="zh-CN" sz="1400" smtClean="0"/>
              <a:t>{</a:t>
            </a:r>
            <a:r>
              <a:rPr lang="en-US" altLang="zh-CN" sz="1400"/>
              <a:t>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a:t>
            </a:r>
            <a:r>
              <a:rPr lang="en-US" altLang="zh-CN" sz="1400" smtClean="0"/>
              <a:t>{</a:t>
            </a:r>
            <a:r>
              <a:rPr lang="en-US" altLang="zh-CN" sz="1400"/>
              <a:t>	realpart=-b/(2*a</a:t>
            </a:r>
            <a:r>
              <a:rPr lang="en-US" altLang="zh-CN" sz="1400" smtClean="0"/>
              <a:t>);			//</a:t>
            </a:r>
            <a:r>
              <a:rPr lang="en-US" altLang="zh-CN" sz="1400"/>
              <a:t>realpart</a:t>
            </a:r>
            <a:r>
              <a:rPr lang="zh-CN" altLang="en-US" sz="1400"/>
              <a:t>是复根的实部</a:t>
            </a:r>
          </a:p>
          <a:p>
            <a:pPr defTabSz="363538"/>
            <a:r>
              <a:rPr lang="zh-CN" altLang="en-US" sz="1400"/>
              <a:t>				</a:t>
            </a:r>
            <a:r>
              <a:rPr lang="en-US" altLang="zh-CN" sz="1400"/>
              <a:t>imagpart=sqrt(-disc)/(2*a</a:t>
            </a:r>
            <a:r>
              <a:rPr lang="en-US" altLang="zh-CN" sz="1400" smtClean="0"/>
              <a:t>);	//</a:t>
            </a:r>
            <a:r>
              <a:rPr lang="en-US" altLang="zh-CN" sz="1400"/>
              <a:t>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a:t>
            </a:r>
            <a:r>
              <a:rPr lang="en-US" altLang="zh-CN" sz="1400" smtClean="0"/>
              <a:t>);	//</a:t>
            </a:r>
            <a:r>
              <a:rPr lang="zh-CN" altLang="en-US" sz="1400"/>
              <a:t>输出一个复数</a:t>
            </a:r>
          </a:p>
          <a:p>
            <a:pPr defTabSz="363538"/>
            <a:r>
              <a:rPr lang="zh-CN" altLang="en-US" sz="1400"/>
              <a:t>				</a:t>
            </a:r>
            <a:r>
              <a:rPr lang="en-US" altLang="zh-CN" sz="1400"/>
              <a:t>printf("%8.4f-%8.4fi\n",realpart,imagpart</a:t>
            </a:r>
            <a:r>
              <a:rPr lang="en-US" altLang="zh-CN" sz="1400" smtClean="0"/>
              <a: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p14="http://schemas.microsoft.com/office/powerpoint/2010/main" val="2591828532"/>
              </p:ext>
            </p:extLst>
          </p:nvPr>
        </p:nvGraphicFramePr>
        <p:xfrm>
          <a:off x="467140" y="1795506"/>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val="1587561421"/>
                    </a:ext>
                  </a:extLst>
                </a:gridCol>
                <a:gridCol w="1013197">
                  <a:extLst>
                    <a:ext uri="{9D8B030D-6E8A-4147-A177-3AD203B41FA5}">
                      <a16:colId xmlns:a16="http://schemas.microsoft.com/office/drawing/2014/main" val="3240896132"/>
                    </a:ext>
                  </a:extLst>
                </a:gridCol>
                <a:gridCol w="1013197">
                  <a:extLst>
                    <a:ext uri="{9D8B030D-6E8A-4147-A177-3AD203B41FA5}">
                      <a16:colId xmlns:a16="http://schemas.microsoft.com/office/drawing/2014/main" val="1947674375"/>
                    </a:ext>
                  </a:extLst>
                </a:gridCol>
                <a:gridCol w="1013197">
                  <a:extLst>
                    <a:ext uri="{9D8B030D-6E8A-4147-A177-3AD203B41FA5}">
                      <a16:colId xmlns:a16="http://schemas.microsoft.com/office/drawing/2014/main" val="65541945"/>
                    </a:ext>
                  </a:extLst>
                </a:gridCol>
              </a:tblGrid>
              <a:tr h="199906">
                <a:tc gridSpan="4">
                  <a:txBody>
                    <a:bodyPr/>
                    <a:lstStyle/>
                    <a:p>
                      <a:pPr algn="ctr"/>
                      <a:r>
                        <a:rPr lang="zh-CN" altLang="en-US" sz="1400" dirty="0" smtClean="0"/>
                        <a:t>输入</a:t>
                      </a:r>
                      <a:r>
                        <a:rPr lang="en-US" altLang="zh-CN" sz="1400" dirty="0" err="1" smtClean="0"/>
                        <a:t>a,b,c</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94255"/>
                  </a:ext>
                </a:extLst>
              </a:tr>
              <a:tr h="199906">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dirty="0" smtClean="0"/>
                        <a:t>a=0</a:t>
                      </a:r>
                    </a:p>
                    <a:p>
                      <a:pPr algn="r"/>
                      <a:r>
                        <a:rPr lang="en-US" altLang="zh-CN" sz="1400" dirty="0" smtClean="0"/>
                        <a:t>F</a:t>
                      </a:r>
                      <a:endParaRPr lang="zh-CN" altLang="en-US" sz="1400" dirty="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333936"/>
                  </a:ext>
                </a:extLst>
              </a:tr>
              <a:tr h="381378">
                <a:tc rowSpan="3">
                  <a:txBody>
                    <a:bodyPr/>
                    <a:lstStyle/>
                    <a:p>
                      <a:r>
                        <a:rPr lang="zh-CN" altLang="en-US" sz="1400" smtClean="0"/>
                        <a:t>输出不是“二次方程”</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smtClean="0"/>
                        <a:t>b</a:t>
                      </a:r>
                      <a:r>
                        <a:rPr lang="en-US" altLang="zh-CN" sz="1400" baseline="30000" smtClean="0"/>
                        <a:t>2</a:t>
                      </a:r>
                      <a:r>
                        <a:rPr lang="en-US" altLang="zh-CN" sz="1400" smtClean="0"/>
                        <a:t>-4ac=0 </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smtClean="0"/>
                        <a:t>计算和输出两个相等的实根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smtClean="0"/>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计算和输出两个不等实根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dirty="0" smtClean="0"/>
                        <a:t>计算和输出两个共轭复根</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dirty="0" smtClean="0"/>
              <a:t>b</a:t>
            </a:r>
            <a:r>
              <a:rPr lang="en-US" altLang="zh-CN" sz="1400" baseline="30000" dirty="0" smtClean="0"/>
              <a:t>2</a:t>
            </a:r>
            <a:r>
              <a:rPr lang="en-US" altLang="zh-CN" sz="1400" dirty="0" smtClean="0"/>
              <a:t>-4ac&gt;0 </a:t>
            </a:r>
            <a:endParaRPr lang="zh-CN" altLang="en-US" sz="1400" dirty="0"/>
          </a:p>
        </p:txBody>
      </p:sp>
      <p:pic>
        <p:nvPicPr>
          <p:cNvPr id="7" name="图片 6"/>
          <p:cNvPicPr>
            <a:picLocks noChangeAspect="1"/>
          </p:cNvPicPr>
          <p:nvPr/>
        </p:nvPicPr>
        <p:blipFill>
          <a:blip r:embed="rId3" cstate="print"/>
          <a:stretch>
            <a:fillRect/>
          </a:stretch>
        </p:blipFill>
        <p:spPr>
          <a:xfrm>
            <a:off x="7249190" y="152366"/>
            <a:ext cx="4685039" cy="877849"/>
          </a:xfrm>
          <a:prstGeom prst="rect">
            <a:avLst/>
          </a:prstGeom>
        </p:spPr>
      </p:pic>
      <p:pic>
        <p:nvPicPr>
          <p:cNvPr id="8" name="图片 7"/>
          <p:cNvPicPr>
            <a:picLocks noChangeAspect="1"/>
          </p:cNvPicPr>
          <p:nvPr/>
        </p:nvPicPr>
        <p:blipFill>
          <a:blip r:embed="rId4" cstate="print"/>
          <a:stretch>
            <a:fillRect/>
          </a:stretch>
        </p:blipFill>
        <p:spPr>
          <a:xfrm>
            <a:off x="106394" y="4548534"/>
            <a:ext cx="4413534" cy="1178189"/>
          </a:xfrm>
          <a:prstGeom prst="rect">
            <a:avLst/>
          </a:prstGeom>
        </p:spPr>
      </p:pic>
      <p:pic>
        <p:nvPicPr>
          <p:cNvPr id="9" name="图片 8"/>
          <p:cNvPicPr>
            <a:picLocks noChangeAspect="1"/>
          </p:cNvPicPr>
          <p:nvPr/>
        </p:nvPicPr>
        <p:blipFill>
          <a:blip r:embed="rId5" cstate="print"/>
          <a:stretch>
            <a:fillRect/>
          </a:stretch>
        </p:blipFill>
        <p:spPr>
          <a:xfrm>
            <a:off x="106394" y="5768706"/>
            <a:ext cx="4774280" cy="897565"/>
          </a:xfrm>
          <a:prstGeom prst="rect">
            <a:avLst/>
          </a:prstGeom>
        </p:spPr>
      </p:pic>
    </p:spTree>
    <p:extLst>
      <p:ext uri="{BB962C8B-B14F-4D97-AF65-F5344CB8AC3E}">
        <p14:creationId xmlns:p14="http://schemas.microsoft.com/office/powerpoint/2010/main" val="149144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4597905" cy="2743519"/>
          </a:xfrm>
        </p:spPr>
        <p:txBody>
          <a:bodyPr>
            <a:noAutofit/>
          </a:bodyPr>
          <a:lstStyle/>
          <a:p>
            <a:pPr marL="88900" indent="-88900">
              <a:lnSpc>
                <a:spcPct val="120000"/>
              </a:lnSpc>
              <a:spcBef>
                <a:spcPts val="0"/>
              </a:spcBef>
              <a:buNone/>
            </a:pPr>
            <a:r>
              <a:rPr lang="zh-CN" altLang="en-US" sz="1800" smtClean="0">
                <a:solidFill>
                  <a:schemeClr val="accent1"/>
                </a:solidFill>
              </a:rPr>
              <a:t>例</a:t>
            </a:r>
            <a:r>
              <a:rPr lang="en-US" altLang="zh-CN" sz="1800" dirty="0" smtClean="0">
                <a:solidFill>
                  <a:schemeClr val="accent1"/>
                </a:solidFill>
              </a:rPr>
              <a:t> </a:t>
            </a:r>
            <a:r>
              <a:rPr lang="zh-CN" altLang="en-US" sz="1800" dirty="0" smtClean="0">
                <a:solidFill>
                  <a:schemeClr val="accent1"/>
                </a:solidFill>
              </a:rPr>
              <a:t>运输</a:t>
            </a:r>
            <a:r>
              <a:rPr lang="zh-CN" altLang="en-US" sz="1800" dirty="0">
                <a:solidFill>
                  <a:schemeClr val="accent1"/>
                </a:solidFill>
              </a:rPr>
              <a:t>公司对用户计算运输费用。路程越远，运费越低。标准如下</a:t>
            </a:r>
            <a:r>
              <a:rPr lang="en-US" altLang="zh-CN" sz="1800" dirty="0">
                <a:solidFill>
                  <a:schemeClr val="accent1"/>
                </a:solidFill>
              </a:rPr>
              <a:t>:  </a:t>
            </a:r>
          </a:p>
          <a:p>
            <a:pPr marL="1460500" lvl="3" indent="-338138">
              <a:lnSpc>
                <a:spcPct val="120000"/>
              </a:lnSpc>
              <a:spcBef>
                <a:spcPts val="0"/>
              </a:spcBef>
              <a:buNone/>
            </a:pPr>
            <a:r>
              <a:rPr lang="en-US" altLang="zh-CN" dirty="0">
                <a:solidFill>
                  <a:schemeClr val="accent1"/>
                </a:solidFill>
              </a:rPr>
              <a:t>s&lt;250</a:t>
            </a:r>
            <a:r>
              <a:rPr lang="zh-CN" altLang="en-US" dirty="0">
                <a:solidFill>
                  <a:schemeClr val="accent1"/>
                </a:solidFill>
              </a:rPr>
              <a:t>没有折扣</a:t>
            </a:r>
          </a:p>
          <a:p>
            <a:pPr marL="1460500" lvl="3" indent="-338138">
              <a:lnSpc>
                <a:spcPct val="120000"/>
              </a:lnSpc>
              <a:spcBef>
                <a:spcPts val="0"/>
              </a:spcBef>
              <a:buNone/>
            </a:pPr>
            <a:r>
              <a:rPr lang="en-US" altLang="zh-CN" dirty="0">
                <a:solidFill>
                  <a:schemeClr val="accent1"/>
                </a:solidFill>
              </a:rPr>
              <a:t>250≤s&lt; </a:t>
            </a:r>
            <a:r>
              <a:rPr lang="en-US" altLang="zh-CN" dirty="0" smtClean="0">
                <a:solidFill>
                  <a:schemeClr val="accent1"/>
                </a:solidFill>
              </a:rPr>
              <a:t>500    2</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500≤s&lt; </a:t>
            </a:r>
            <a:r>
              <a:rPr lang="en-US" altLang="zh-CN" dirty="0" smtClean="0">
                <a:solidFill>
                  <a:schemeClr val="accent1"/>
                </a:solidFill>
              </a:rPr>
              <a:t>1000   5</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1000≤s&lt; </a:t>
            </a:r>
            <a:r>
              <a:rPr lang="en-US" altLang="zh-CN" dirty="0" smtClean="0">
                <a:solidFill>
                  <a:schemeClr val="accent1"/>
                </a:solidFill>
              </a:rPr>
              <a:t>2000   8</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2000≤s&lt; </a:t>
            </a:r>
            <a:r>
              <a:rPr lang="en-US" altLang="zh-CN" dirty="0" smtClean="0">
                <a:solidFill>
                  <a:schemeClr val="accent1"/>
                </a:solidFill>
              </a:rPr>
              <a:t>3000   10</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3000≤</a:t>
            </a:r>
            <a:r>
              <a:rPr lang="en-US" altLang="zh-CN" dirty="0" smtClean="0">
                <a:solidFill>
                  <a:schemeClr val="accent1"/>
                </a:solidFill>
              </a:rPr>
              <a:t>s    15</a:t>
            </a:r>
            <a:r>
              <a:rPr lang="zh-CN" altLang="en-US" dirty="0">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a:t>
            </a:r>
            <a:r>
              <a:rPr lang="en-US" altLang="zh-CN" sz="1400" dirty="0" err="1"/>
              <a:t>int</a:t>
            </a:r>
            <a:r>
              <a:rPr lang="en-US" altLang="zh-CN" sz="1400" dirty="0"/>
              <a:t> </a:t>
            </a:r>
            <a:r>
              <a:rPr lang="en-US" altLang="zh-CN" sz="1400" dirty="0" err="1"/>
              <a:t>c,s</a:t>
            </a:r>
            <a:r>
              <a:rPr lang="en-US" altLang="zh-CN" sz="1400" dirty="0"/>
              <a:t>;</a:t>
            </a:r>
          </a:p>
          <a:p>
            <a:pPr defTabSz="363538"/>
            <a:r>
              <a:rPr lang="en-US" altLang="zh-CN" sz="1400" dirty="0"/>
              <a:t>	float </a:t>
            </a:r>
            <a:r>
              <a:rPr lang="en-US" altLang="zh-CN" sz="1400" dirty="0" err="1"/>
              <a:t>p,w,d,f</a:t>
            </a:r>
            <a:r>
              <a:rPr lang="en-US" altLang="zh-CN" sz="1400" dirty="0"/>
              <a:t>;</a:t>
            </a:r>
          </a:p>
          <a:p>
            <a:pPr defTabSz="363538"/>
            <a:r>
              <a:rPr lang="en-US" altLang="zh-CN" sz="1400" dirty="0"/>
              <a:t>	</a:t>
            </a:r>
            <a:r>
              <a:rPr lang="en-US" altLang="zh-CN" sz="1400" dirty="0" err="1"/>
              <a:t>printf</a:t>
            </a:r>
            <a:r>
              <a:rPr lang="en-US" altLang="zh-CN" sz="1400" dirty="0"/>
              <a:t>("please enter </a:t>
            </a:r>
            <a:r>
              <a:rPr lang="en-US" altLang="zh-CN" sz="1400" dirty="0" err="1"/>
              <a:t>price,weight,discount</a:t>
            </a:r>
            <a:r>
              <a:rPr lang="en-US" altLang="zh-CN" sz="1400" dirty="0"/>
              <a:t>:");//</a:t>
            </a:r>
            <a:r>
              <a:rPr lang="zh-CN" altLang="en-US" sz="1400" dirty="0"/>
              <a:t>提示输入的数据</a:t>
            </a:r>
          </a:p>
          <a:p>
            <a:pPr defTabSz="363538"/>
            <a:r>
              <a:rPr lang="zh-CN" altLang="en-US" sz="1400" dirty="0"/>
              <a:t>	</a:t>
            </a:r>
            <a:r>
              <a:rPr lang="en-US" altLang="zh-CN" sz="1400" dirty="0" err="1"/>
              <a:t>scanf</a:t>
            </a:r>
            <a:r>
              <a:rPr lang="en-US" altLang="zh-CN" sz="1400" dirty="0"/>
              <a:t>("%</a:t>
            </a:r>
            <a:r>
              <a:rPr lang="en-US" altLang="zh-CN" sz="1400" dirty="0" err="1"/>
              <a:t>f,%f,%d",&amp;p,&amp;w,&amp;s</a:t>
            </a:r>
            <a:r>
              <a:rPr lang="en-US" altLang="zh-CN" sz="1400" dirty="0" smtClean="0"/>
              <a:t>);		</a:t>
            </a:r>
            <a:r>
              <a:rPr lang="en-US" altLang="zh-CN" sz="1400" dirty="0" smtClean="0">
                <a:solidFill>
                  <a:srgbClr val="008000"/>
                </a:solidFill>
              </a:rPr>
              <a:t>//</a:t>
            </a:r>
            <a:r>
              <a:rPr lang="zh-CN" altLang="en-US" sz="1400" dirty="0">
                <a:solidFill>
                  <a:srgbClr val="008000"/>
                </a:solidFill>
              </a:rPr>
              <a:t>输入单价、重量、距离 </a:t>
            </a:r>
          </a:p>
          <a:p>
            <a:pPr defTabSz="363538"/>
            <a:r>
              <a:rPr lang="zh-CN" altLang="en-US" sz="1400" dirty="0"/>
              <a:t>	</a:t>
            </a:r>
            <a:r>
              <a:rPr lang="en-US" altLang="zh-CN" sz="1400" dirty="0"/>
              <a:t>if(s&gt;=3000) c=12;  //3000km</a:t>
            </a:r>
            <a:r>
              <a:rPr lang="zh-CN" altLang="en-US" sz="1400" dirty="0"/>
              <a:t>以上为同一折扣</a:t>
            </a:r>
          </a:p>
          <a:p>
            <a:pPr defTabSz="363538"/>
            <a:r>
              <a:rPr lang="zh-CN" altLang="en-US" sz="1400" dirty="0"/>
              <a:t>	</a:t>
            </a:r>
            <a:r>
              <a:rPr lang="en-US" altLang="zh-CN" sz="1400" dirty="0"/>
              <a:t>else c=s/250;//3000km</a:t>
            </a:r>
            <a:r>
              <a:rPr lang="zh-CN" altLang="en-US" sz="1400" dirty="0"/>
              <a:t>以下各段折扣不同，</a:t>
            </a:r>
            <a:r>
              <a:rPr lang="en-US" altLang="zh-CN" sz="1400" dirty="0"/>
              <a:t>c</a:t>
            </a:r>
            <a:r>
              <a:rPr lang="zh-CN" altLang="en-US" sz="1400" dirty="0"/>
              <a:t>的值不相同</a:t>
            </a:r>
          </a:p>
          <a:p>
            <a:pPr defTabSz="363538"/>
            <a:r>
              <a:rPr lang="zh-CN" altLang="en-US" sz="1400" dirty="0"/>
              <a:t>	</a:t>
            </a:r>
            <a:r>
              <a:rPr lang="en-US" altLang="zh-CN" sz="1400" dirty="0"/>
              <a:t>switch(c)</a:t>
            </a:r>
          </a:p>
          <a:p>
            <a:pPr defTabSz="363538"/>
            <a:r>
              <a:rPr lang="en-US" altLang="zh-CN" sz="1400" dirty="0"/>
              <a:t>	</a:t>
            </a:r>
            <a:r>
              <a:rPr lang="en-US" altLang="zh-CN" sz="1400" dirty="0" smtClean="0"/>
              <a:t>{</a:t>
            </a:r>
            <a:r>
              <a:rPr lang="en-US" altLang="zh-CN" sz="1400" dirty="0"/>
              <a:t>	case 0</a:t>
            </a:r>
            <a:r>
              <a:rPr lang="en-US" altLang="zh-CN" sz="1400" dirty="0" smtClean="0"/>
              <a:t>: d=0;break;			</a:t>
            </a:r>
            <a:r>
              <a:rPr lang="en-US" altLang="zh-CN" sz="1400" dirty="0">
                <a:solidFill>
                  <a:srgbClr val="008000"/>
                </a:solidFill>
              </a:rPr>
              <a:t>//c=0,</a:t>
            </a:r>
            <a:r>
              <a:rPr lang="zh-CN" altLang="en-US" sz="1400" dirty="0">
                <a:solidFill>
                  <a:srgbClr val="008000"/>
                </a:solidFill>
              </a:rPr>
              <a:t>代表</a:t>
            </a:r>
            <a:r>
              <a:rPr lang="en-US" altLang="zh-CN" sz="1400" dirty="0">
                <a:solidFill>
                  <a:srgbClr val="008000"/>
                </a:solidFill>
              </a:rPr>
              <a:t>250km</a:t>
            </a:r>
            <a:r>
              <a:rPr lang="zh-CN" altLang="en-US" sz="1400" dirty="0">
                <a:solidFill>
                  <a:srgbClr val="008000"/>
                </a:solidFill>
              </a:rPr>
              <a:t>以下</a:t>
            </a:r>
            <a:r>
              <a:rPr lang="en-US" altLang="zh-CN" sz="1400" dirty="0">
                <a:solidFill>
                  <a:srgbClr val="008000"/>
                </a:solidFill>
              </a:rPr>
              <a:t>,</a:t>
            </a:r>
            <a:r>
              <a:rPr lang="zh-CN" altLang="en-US" sz="1400" dirty="0">
                <a:solidFill>
                  <a:srgbClr val="008000"/>
                </a:solidFill>
              </a:rPr>
              <a:t>折扣</a:t>
            </a:r>
            <a:r>
              <a:rPr lang="en-US" altLang="zh-CN" sz="1400" dirty="0">
                <a:solidFill>
                  <a:srgbClr val="008000"/>
                </a:solidFill>
              </a:rPr>
              <a:t>d=0</a:t>
            </a:r>
          </a:p>
          <a:p>
            <a:pPr defTabSz="363538"/>
            <a:r>
              <a:rPr lang="en-US" altLang="zh-CN" sz="1400" dirty="0"/>
              <a:t>		case 1</a:t>
            </a:r>
            <a:r>
              <a:rPr lang="en-US" altLang="zh-CN" sz="1400" dirty="0" smtClean="0"/>
              <a:t>: d=2;break;			</a:t>
            </a:r>
            <a:r>
              <a:rPr lang="en-US" altLang="zh-CN" sz="1400" dirty="0">
                <a:solidFill>
                  <a:srgbClr val="008000"/>
                </a:solidFill>
              </a:rPr>
              <a:t>//c=1,</a:t>
            </a:r>
            <a:r>
              <a:rPr lang="zh-CN" altLang="en-US" sz="1400" dirty="0">
                <a:solidFill>
                  <a:srgbClr val="008000"/>
                </a:solidFill>
              </a:rPr>
              <a:t>代表</a:t>
            </a:r>
            <a:r>
              <a:rPr lang="en-US" altLang="zh-CN" sz="1400" dirty="0">
                <a:solidFill>
                  <a:srgbClr val="008000"/>
                </a:solidFill>
              </a:rPr>
              <a:t>250</a:t>
            </a:r>
            <a:r>
              <a:rPr lang="zh-CN" altLang="en-US" sz="1400" dirty="0">
                <a:solidFill>
                  <a:srgbClr val="008000"/>
                </a:solidFill>
              </a:rPr>
              <a:t>～</a:t>
            </a:r>
            <a:r>
              <a:rPr lang="en-US" altLang="zh-CN" sz="1400" dirty="0">
                <a:solidFill>
                  <a:srgbClr val="008000"/>
                </a:solidFill>
              </a:rPr>
              <a:t>500km</a:t>
            </a:r>
            <a:r>
              <a:rPr lang="zh-CN" altLang="en-US" sz="1400" dirty="0">
                <a:solidFill>
                  <a:srgbClr val="008000"/>
                </a:solidFill>
              </a:rPr>
              <a:t>以下</a:t>
            </a:r>
            <a:r>
              <a:rPr lang="en-US" altLang="zh-CN" sz="1400" dirty="0">
                <a:solidFill>
                  <a:srgbClr val="008000"/>
                </a:solidFill>
              </a:rPr>
              <a:t>,</a:t>
            </a:r>
            <a:r>
              <a:rPr lang="zh-CN" altLang="en-US" sz="1400" dirty="0">
                <a:solidFill>
                  <a:srgbClr val="008000"/>
                </a:solidFill>
              </a:rPr>
              <a:t>折扣</a:t>
            </a:r>
            <a:r>
              <a:rPr lang="en-US" altLang="zh-CN" sz="1400" dirty="0">
                <a:solidFill>
                  <a:srgbClr val="008000"/>
                </a:solidFill>
              </a:rPr>
              <a:t>d=2%</a:t>
            </a:r>
          </a:p>
          <a:p>
            <a:pPr defTabSz="363538"/>
            <a:r>
              <a:rPr lang="en-US" altLang="zh-CN" sz="1400" dirty="0"/>
              <a:t>		case 2: </a:t>
            </a:r>
          </a:p>
          <a:p>
            <a:pPr defTabSz="363538"/>
            <a:r>
              <a:rPr lang="en-US" altLang="zh-CN" sz="1400" dirty="0"/>
              <a:t>		case 3</a:t>
            </a:r>
            <a:r>
              <a:rPr lang="en-US" altLang="zh-CN" sz="1400" dirty="0" smtClean="0"/>
              <a:t>: d=5;break;			</a:t>
            </a:r>
            <a:r>
              <a:rPr lang="en-US" altLang="zh-CN" sz="1400" dirty="0">
                <a:solidFill>
                  <a:srgbClr val="008000"/>
                </a:solidFill>
              </a:rPr>
              <a:t>//c=2</a:t>
            </a:r>
            <a:r>
              <a:rPr lang="zh-CN" altLang="en-US" sz="1400" dirty="0">
                <a:solidFill>
                  <a:srgbClr val="008000"/>
                </a:solidFill>
              </a:rPr>
              <a:t>和</a:t>
            </a:r>
            <a:r>
              <a:rPr lang="en-US" altLang="zh-CN" sz="1400" dirty="0">
                <a:solidFill>
                  <a:srgbClr val="008000"/>
                </a:solidFill>
              </a:rPr>
              <a:t>3,</a:t>
            </a:r>
            <a:r>
              <a:rPr lang="zh-CN" altLang="en-US" sz="1400" dirty="0">
                <a:solidFill>
                  <a:srgbClr val="008000"/>
                </a:solidFill>
              </a:rPr>
              <a:t>代表</a:t>
            </a:r>
            <a:r>
              <a:rPr lang="en-US" altLang="zh-CN" sz="1400" dirty="0">
                <a:solidFill>
                  <a:srgbClr val="008000"/>
                </a:solidFill>
              </a:rPr>
              <a:t>500</a:t>
            </a:r>
            <a:r>
              <a:rPr lang="zh-CN" altLang="en-US" sz="1400" dirty="0">
                <a:solidFill>
                  <a:srgbClr val="008000"/>
                </a:solidFill>
              </a:rPr>
              <a:t>～</a:t>
            </a:r>
            <a:r>
              <a:rPr lang="en-US" altLang="zh-CN" sz="1400" dirty="0">
                <a:solidFill>
                  <a:srgbClr val="008000"/>
                </a:solidFill>
              </a:rPr>
              <a:t>1000km,</a:t>
            </a:r>
            <a:r>
              <a:rPr lang="zh-CN" altLang="en-US" sz="1400" dirty="0">
                <a:solidFill>
                  <a:srgbClr val="008000"/>
                </a:solidFill>
              </a:rPr>
              <a:t>折扣</a:t>
            </a:r>
            <a:r>
              <a:rPr lang="en-US" altLang="zh-CN" sz="1400" dirty="0">
                <a:solidFill>
                  <a:srgbClr val="008000"/>
                </a:solidFill>
              </a:rPr>
              <a:t>d=5% </a:t>
            </a:r>
          </a:p>
          <a:p>
            <a:pPr defTabSz="363538"/>
            <a:r>
              <a:rPr lang="en-US" altLang="zh-CN" sz="1400" dirty="0"/>
              <a:t>		case 4: </a:t>
            </a:r>
          </a:p>
          <a:p>
            <a:pPr defTabSz="363538"/>
            <a:r>
              <a:rPr lang="en-US" altLang="zh-CN" sz="1400" dirty="0"/>
              <a:t>		case 5:      </a:t>
            </a:r>
          </a:p>
          <a:p>
            <a:pPr defTabSz="363538"/>
            <a:r>
              <a:rPr lang="en-US" altLang="zh-CN" sz="1400" dirty="0"/>
              <a:t>		case 6: </a:t>
            </a:r>
          </a:p>
          <a:p>
            <a:pPr defTabSz="363538"/>
            <a:r>
              <a:rPr lang="en-US" altLang="zh-CN" sz="1400" dirty="0"/>
              <a:t>		case 7</a:t>
            </a:r>
            <a:r>
              <a:rPr lang="en-US" altLang="zh-CN" sz="1400" dirty="0" smtClean="0"/>
              <a:t>: d=8;break;			</a:t>
            </a:r>
            <a:r>
              <a:rPr lang="en-US" altLang="zh-CN" sz="1400" dirty="0">
                <a:solidFill>
                  <a:srgbClr val="008000"/>
                </a:solidFill>
              </a:rPr>
              <a:t>//c=4</a:t>
            </a:r>
            <a:r>
              <a:rPr lang="zh-CN" altLang="en-US" sz="1400" dirty="0">
                <a:solidFill>
                  <a:srgbClr val="008000"/>
                </a:solidFill>
              </a:rPr>
              <a:t>～</a:t>
            </a:r>
            <a:r>
              <a:rPr lang="en-US" altLang="zh-CN" sz="1400" dirty="0">
                <a:solidFill>
                  <a:srgbClr val="008000"/>
                </a:solidFill>
              </a:rPr>
              <a:t>7,</a:t>
            </a:r>
            <a:r>
              <a:rPr lang="zh-CN" altLang="en-US" sz="1400" dirty="0">
                <a:solidFill>
                  <a:srgbClr val="008000"/>
                </a:solidFill>
              </a:rPr>
              <a:t>代表</a:t>
            </a:r>
            <a:r>
              <a:rPr lang="en-US" altLang="zh-CN" sz="1400" dirty="0">
                <a:solidFill>
                  <a:srgbClr val="008000"/>
                </a:solidFill>
              </a:rPr>
              <a:t>1000</a:t>
            </a:r>
            <a:r>
              <a:rPr lang="zh-CN" altLang="en-US" sz="1400" dirty="0">
                <a:solidFill>
                  <a:srgbClr val="008000"/>
                </a:solidFill>
              </a:rPr>
              <a:t>～</a:t>
            </a:r>
            <a:r>
              <a:rPr lang="en-US" altLang="zh-CN" sz="1400" dirty="0">
                <a:solidFill>
                  <a:srgbClr val="008000"/>
                </a:solidFill>
              </a:rPr>
              <a:t>2000km,</a:t>
            </a:r>
            <a:r>
              <a:rPr lang="zh-CN" altLang="en-US" sz="1400" dirty="0">
                <a:solidFill>
                  <a:srgbClr val="008000"/>
                </a:solidFill>
              </a:rPr>
              <a:t>折扣</a:t>
            </a:r>
            <a:r>
              <a:rPr lang="en-US" altLang="zh-CN" sz="1400" dirty="0">
                <a:solidFill>
                  <a:srgbClr val="008000"/>
                </a:solidFill>
              </a:rPr>
              <a:t>d=8%</a:t>
            </a:r>
          </a:p>
          <a:p>
            <a:pPr defTabSz="363538"/>
            <a:r>
              <a:rPr lang="en-US" altLang="zh-CN" sz="1400" dirty="0"/>
              <a:t>		case 8:  </a:t>
            </a:r>
          </a:p>
          <a:p>
            <a:pPr defTabSz="363538"/>
            <a:r>
              <a:rPr lang="en-US" altLang="zh-CN" sz="1400" dirty="0"/>
              <a:t>		case 9:    </a:t>
            </a:r>
          </a:p>
          <a:p>
            <a:pPr defTabSz="363538"/>
            <a:r>
              <a:rPr lang="en-US" altLang="zh-CN" sz="1400" dirty="0"/>
              <a:t>		case 10:   </a:t>
            </a:r>
          </a:p>
          <a:p>
            <a:pPr defTabSz="363538"/>
            <a:r>
              <a:rPr lang="en-US" altLang="zh-CN" sz="1400" dirty="0"/>
              <a:t>		case 11</a:t>
            </a:r>
            <a:r>
              <a:rPr lang="en-US" altLang="zh-CN" sz="1400" dirty="0" smtClean="0"/>
              <a:t>: d=10;break;		</a:t>
            </a:r>
            <a:r>
              <a:rPr lang="en-US" altLang="zh-CN" sz="1400" dirty="0">
                <a:solidFill>
                  <a:srgbClr val="008000"/>
                </a:solidFill>
              </a:rPr>
              <a:t>//c=8</a:t>
            </a:r>
            <a:r>
              <a:rPr lang="zh-CN" altLang="en-US" sz="1400" dirty="0">
                <a:solidFill>
                  <a:srgbClr val="008000"/>
                </a:solidFill>
              </a:rPr>
              <a:t>～</a:t>
            </a:r>
            <a:r>
              <a:rPr lang="en-US" altLang="zh-CN" sz="1400" dirty="0">
                <a:solidFill>
                  <a:srgbClr val="008000"/>
                </a:solidFill>
              </a:rPr>
              <a:t>11,</a:t>
            </a:r>
            <a:r>
              <a:rPr lang="zh-CN" altLang="en-US" sz="1400" dirty="0">
                <a:solidFill>
                  <a:srgbClr val="008000"/>
                </a:solidFill>
              </a:rPr>
              <a:t>代表</a:t>
            </a:r>
            <a:r>
              <a:rPr lang="en-US" altLang="zh-CN" sz="1400" dirty="0">
                <a:solidFill>
                  <a:srgbClr val="008000"/>
                </a:solidFill>
              </a:rPr>
              <a:t>2000</a:t>
            </a:r>
            <a:r>
              <a:rPr lang="zh-CN" altLang="en-US" sz="1400" dirty="0">
                <a:solidFill>
                  <a:srgbClr val="008000"/>
                </a:solidFill>
              </a:rPr>
              <a:t>～</a:t>
            </a:r>
            <a:r>
              <a:rPr lang="en-US" altLang="zh-CN" sz="1400" dirty="0">
                <a:solidFill>
                  <a:srgbClr val="008000"/>
                </a:solidFill>
              </a:rPr>
              <a:t>3000km,</a:t>
            </a:r>
            <a:r>
              <a:rPr lang="zh-CN" altLang="en-US" sz="1400" dirty="0">
                <a:solidFill>
                  <a:srgbClr val="008000"/>
                </a:solidFill>
              </a:rPr>
              <a:t>折扣</a:t>
            </a:r>
            <a:r>
              <a:rPr lang="en-US" altLang="zh-CN" sz="1400" dirty="0">
                <a:solidFill>
                  <a:srgbClr val="008000"/>
                </a:solidFill>
              </a:rPr>
              <a:t>d=10% </a:t>
            </a:r>
          </a:p>
          <a:p>
            <a:pPr defTabSz="363538"/>
            <a:r>
              <a:rPr lang="en-US" altLang="zh-CN" sz="1400" dirty="0"/>
              <a:t>		case 12: d=15;break</a:t>
            </a:r>
            <a:r>
              <a:rPr lang="en-US" altLang="zh-CN" sz="1400" dirty="0" smtClean="0"/>
              <a:t>;		</a:t>
            </a:r>
            <a:r>
              <a:rPr lang="en-US" altLang="zh-CN" sz="1400" dirty="0">
                <a:solidFill>
                  <a:srgbClr val="008000"/>
                </a:solidFill>
              </a:rPr>
              <a:t>//c12,</a:t>
            </a:r>
            <a:r>
              <a:rPr lang="zh-CN" altLang="en-US" sz="1400" dirty="0">
                <a:solidFill>
                  <a:srgbClr val="008000"/>
                </a:solidFill>
              </a:rPr>
              <a:t>代表</a:t>
            </a:r>
            <a:r>
              <a:rPr lang="en-US" altLang="zh-CN" sz="1400" dirty="0">
                <a:solidFill>
                  <a:srgbClr val="008000"/>
                </a:solidFill>
              </a:rPr>
              <a:t>3000km</a:t>
            </a:r>
            <a:r>
              <a:rPr lang="zh-CN" altLang="en-US" sz="1400" dirty="0">
                <a:solidFill>
                  <a:srgbClr val="008000"/>
                </a:solidFill>
              </a:rPr>
              <a:t>以上</a:t>
            </a:r>
            <a:r>
              <a:rPr lang="en-US" altLang="zh-CN" sz="1400" dirty="0">
                <a:solidFill>
                  <a:srgbClr val="008000"/>
                </a:solidFill>
              </a:rPr>
              <a:t>,</a:t>
            </a:r>
            <a:r>
              <a:rPr lang="zh-CN" altLang="en-US" sz="1400" dirty="0">
                <a:solidFill>
                  <a:srgbClr val="008000"/>
                </a:solidFill>
              </a:rPr>
              <a:t>折扣</a:t>
            </a:r>
            <a:r>
              <a:rPr lang="en-US" altLang="zh-CN" sz="1400" dirty="0">
                <a:solidFill>
                  <a:srgbClr val="008000"/>
                </a:solidFill>
              </a:rPr>
              <a:t>d=15%</a:t>
            </a:r>
          </a:p>
          <a:p>
            <a:pPr defTabSz="363538"/>
            <a:r>
              <a:rPr lang="en-US" altLang="zh-CN" sz="1400" dirty="0"/>
              <a:t>	}</a:t>
            </a:r>
          </a:p>
          <a:p>
            <a:pPr defTabSz="363538"/>
            <a:r>
              <a:rPr lang="en-US" altLang="zh-CN" sz="1400" dirty="0"/>
              <a:t>	f=p*w*s*(1-d/100</a:t>
            </a:r>
            <a:r>
              <a:rPr lang="en-US" altLang="zh-CN" sz="1400" dirty="0" smtClean="0"/>
              <a:t>);			</a:t>
            </a:r>
            <a:r>
              <a:rPr lang="en-US" altLang="zh-CN" sz="1400" dirty="0">
                <a:solidFill>
                  <a:srgbClr val="008000"/>
                </a:solidFill>
              </a:rPr>
              <a:t>//</a:t>
            </a:r>
            <a:r>
              <a:rPr lang="zh-CN" altLang="en-US" sz="1400" dirty="0">
                <a:solidFill>
                  <a:srgbClr val="008000"/>
                </a:solidFill>
              </a:rPr>
              <a:t>计算总运费</a:t>
            </a:r>
          </a:p>
          <a:p>
            <a:pPr defTabSz="363538"/>
            <a:r>
              <a:rPr lang="zh-CN" altLang="en-US" sz="1400" dirty="0"/>
              <a:t>	</a:t>
            </a:r>
            <a:r>
              <a:rPr lang="en-US" altLang="zh-CN" sz="1400" dirty="0" err="1"/>
              <a:t>printf</a:t>
            </a:r>
            <a:r>
              <a:rPr lang="en-US" altLang="zh-CN" sz="1400" dirty="0"/>
              <a:t>("freight=%10.2f\</a:t>
            </a:r>
            <a:r>
              <a:rPr lang="en-US" altLang="zh-CN" sz="1400" dirty="0" err="1"/>
              <a:t>n",f</a:t>
            </a:r>
            <a:r>
              <a:rPr lang="en-US" altLang="zh-CN" sz="1400" dirty="0" smtClean="0"/>
              <a:t>);		</a:t>
            </a:r>
            <a:r>
              <a:rPr lang="en-US" altLang="zh-CN" sz="1400" dirty="0">
                <a:solidFill>
                  <a:srgbClr val="008000"/>
                </a:solidFill>
              </a:rPr>
              <a:t>//</a:t>
            </a:r>
            <a:r>
              <a:rPr lang="zh-CN" altLang="en-US" sz="1400" dirty="0">
                <a:solidFill>
                  <a:srgbClr val="008000"/>
                </a:solidFill>
              </a:rPr>
              <a:t>输出总运费，取两位小数</a:t>
            </a:r>
          </a:p>
          <a:p>
            <a:pPr defTabSz="363538"/>
            <a:r>
              <a:rPr lang="zh-CN" altLang="en-US" sz="1400" dirty="0"/>
              <a:t>	</a:t>
            </a:r>
            <a:r>
              <a:rPr lang="en-US" altLang="zh-CN" sz="1400" dirty="0"/>
              <a:t>return 0;</a:t>
            </a:r>
          </a:p>
          <a:p>
            <a:pPr defTabSz="363538"/>
            <a:r>
              <a:rPr lang="en-US" altLang="zh-CN" sz="1400" dirty="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smtClean="0">
                <a:solidFill>
                  <a:schemeClr val="tx1"/>
                </a:solidFill>
              </a:rPr>
              <a:t>p</a:t>
            </a:r>
            <a:r>
              <a:rPr lang="zh-CN" altLang="en-US" dirty="0" smtClean="0">
                <a:solidFill>
                  <a:schemeClr val="tx1"/>
                </a:solidFill>
              </a:rPr>
              <a:t>：每吨每千米货物的基本运费</a:t>
            </a:r>
            <a:endParaRPr lang="en-US" altLang="zh-CN" dirty="0" smtClean="0">
              <a:solidFill>
                <a:schemeClr val="tx1"/>
              </a:solidFill>
            </a:endParaRPr>
          </a:p>
          <a:p>
            <a:pPr algn="just">
              <a:lnSpc>
                <a:spcPct val="120000"/>
              </a:lnSpc>
              <a:defRPr/>
            </a:pPr>
            <a:r>
              <a:rPr lang="en-US" altLang="zh-CN" dirty="0" smtClean="0">
                <a:solidFill>
                  <a:schemeClr val="tx1"/>
                </a:solidFill>
              </a:rPr>
              <a:t>w</a:t>
            </a:r>
            <a:r>
              <a:rPr lang="zh-CN" altLang="en-US" dirty="0" smtClean="0">
                <a:solidFill>
                  <a:schemeClr val="tx1"/>
                </a:solidFill>
              </a:rPr>
              <a:t>：货物重量</a:t>
            </a:r>
            <a:endParaRPr lang="en-US" altLang="zh-CN" dirty="0" smtClean="0">
              <a:solidFill>
                <a:schemeClr val="tx1"/>
              </a:solidFill>
            </a:endParaRPr>
          </a:p>
          <a:p>
            <a:pPr algn="just">
              <a:lnSpc>
                <a:spcPct val="120000"/>
              </a:lnSpc>
              <a:defRPr/>
            </a:pPr>
            <a:r>
              <a:rPr lang="en-US" altLang="zh-CN" dirty="0" smtClean="0">
                <a:solidFill>
                  <a:schemeClr val="tx1"/>
                </a:solidFill>
              </a:rPr>
              <a:t>s</a:t>
            </a:r>
            <a:r>
              <a:rPr lang="zh-CN" altLang="en-US" dirty="0" smtClean="0">
                <a:solidFill>
                  <a:schemeClr val="tx1"/>
                </a:solidFill>
              </a:rPr>
              <a:t>：运输距离</a:t>
            </a:r>
            <a:endParaRPr lang="en-US" altLang="zh-CN" dirty="0" smtClean="0">
              <a:solidFill>
                <a:schemeClr val="tx1"/>
              </a:solidFill>
            </a:endParaRPr>
          </a:p>
          <a:p>
            <a:pPr algn="just">
              <a:lnSpc>
                <a:spcPct val="120000"/>
              </a:lnSpc>
              <a:defRPr/>
            </a:pPr>
            <a:r>
              <a:rPr lang="en-US" altLang="zh-CN" dirty="0" smtClean="0">
                <a:solidFill>
                  <a:schemeClr val="tx1"/>
                </a:solidFill>
              </a:rPr>
              <a:t>d</a:t>
            </a:r>
            <a:r>
              <a:rPr lang="zh-CN" altLang="en-US" dirty="0" smtClean="0">
                <a:solidFill>
                  <a:schemeClr val="tx1"/>
                </a:solidFill>
              </a:rPr>
              <a:t>：折扣</a:t>
            </a:r>
            <a:endParaRPr lang="en-US" altLang="zh-CN" dirty="0" smtClean="0">
              <a:solidFill>
                <a:schemeClr val="tx1"/>
              </a:solidFill>
            </a:endParaRPr>
          </a:p>
          <a:p>
            <a:pPr algn="just">
              <a:lnSpc>
                <a:spcPct val="120000"/>
              </a:lnSpc>
              <a:defRPr/>
            </a:pPr>
            <a:r>
              <a:rPr lang="en-US" altLang="zh-CN" dirty="0" smtClean="0">
                <a:solidFill>
                  <a:schemeClr val="tx1"/>
                </a:solidFill>
              </a:rPr>
              <a:t>f</a:t>
            </a:r>
            <a:r>
              <a:rPr lang="zh-CN" altLang="en-US" dirty="0" smtClean="0">
                <a:solidFill>
                  <a:schemeClr val="tx1"/>
                </a:solidFill>
              </a:rPr>
              <a:t>：总运费</a:t>
            </a:r>
            <a:endParaRPr lang="en-US" altLang="zh-CN" dirty="0" smtClean="0">
              <a:solidFill>
                <a:schemeClr val="tx1"/>
              </a:solidFill>
            </a:endParaRPr>
          </a:p>
          <a:p>
            <a:pPr algn="ctr">
              <a:lnSpc>
                <a:spcPct val="120000"/>
              </a:lnSpc>
              <a:defRPr/>
            </a:pPr>
            <a:r>
              <a:rPr lang="en-US" altLang="zh-CN" b="1" dirty="0" smtClean="0">
                <a:solidFill>
                  <a:schemeClr val="accent6"/>
                </a:solidFill>
              </a:rPr>
              <a:t>f=p*w*s*(1-d)</a:t>
            </a:r>
            <a:endParaRPr lang="zh-CN" altLang="en-US" b="1" dirty="0">
              <a:solidFill>
                <a:schemeClr val="accent6"/>
              </a:solidFill>
            </a:endParaRPr>
          </a:p>
        </p:txBody>
      </p:sp>
      <p:pic>
        <p:nvPicPr>
          <p:cNvPr id="4" name="图片 3"/>
          <p:cNvPicPr>
            <a:picLocks noChangeAspect="1"/>
          </p:cNvPicPr>
          <p:nvPr/>
        </p:nvPicPr>
        <p:blipFill>
          <a:blip r:embed="rId4" cstate="print"/>
          <a:stretch>
            <a:fillRect/>
          </a:stretch>
        </p:blipFill>
        <p:spPr>
          <a:xfrm>
            <a:off x="6973917" y="98132"/>
            <a:ext cx="5167649" cy="1096168"/>
          </a:xfrm>
          <a:prstGeom prst="rect">
            <a:avLst/>
          </a:prstGeom>
        </p:spPr>
      </p:pic>
    </p:spTree>
    <p:extLst>
      <p:ext uri="{BB962C8B-B14F-4D97-AF65-F5344CB8AC3E}">
        <p14:creationId xmlns:p14="http://schemas.microsoft.com/office/powerpoint/2010/main" val="387251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122574"/>
            <a:ext cx="10515600" cy="1325563"/>
          </a:xfrm>
        </p:spPr>
        <p:txBody>
          <a:bodyPr/>
          <a:lstStyle/>
          <a:p>
            <a:r>
              <a:rPr lang="zh-CN" altLang="en-US" dirty="0" smtClean="0"/>
              <a:t>关系运算符及其优先次序</a:t>
            </a:r>
            <a:endParaRPr lang="zh-CN" altLang="en-US" dirty="0"/>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dirty="0" smtClean="0">
                <a:solidFill>
                  <a:schemeClr val="accent1">
                    <a:lumMod val="75000"/>
                  </a:schemeClr>
                </a:solidFill>
              </a:rPr>
              <a:t>＜</a:t>
            </a:r>
            <a:r>
              <a:rPr lang="en-US" altLang="zh-CN" sz="1400" dirty="0" smtClean="0">
                <a:solidFill>
                  <a:schemeClr val="accent1">
                    <a:lumMod val="75000"/>
                  </a:schemeClr>
                </a:solidFill>
              </a:rPr>
              <a:t>	</a:t>
            </a:r>
            <a:r>
              <a:rPr lang="zh-CN" altLang="en-US" sz="1400" dirty="0" smtClean="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&lt;=	</a:t>
            </a:r>
            <a:r>
              <a:rPr lang="zh-CN" altLang="en-US" sz="1400" smtClean="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dirty="0" smtClean="0">
                <a:solidFill>
                  <a:schemeClr val="accent1">
                    <a:lumMod val="75000"/>
                  </a:schemeClr>
                </a:solidFill>
              </a:rPr>
              <a:t>&gt;	</a:t>
            </a:r>
            <a:r>
              <a:rPr lang="zh-CN" altLang="en-US" sz="1400" dirty="0" smtClean="0">
                <a:solidFill>
                  <a:schemeClr val="accent1">
                    <a:lumMod val="75000"/>
                  </a:schemeClr>
                </a:solidFill>
              </a:rPr>
              <a:t>（大于）</a:t>
            </a:r>
            <a:endParaRPr lang="en-US" altLang="zh-CN" sz="1400" dirty="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dirty="0" smtClean="0">
                <a:solidFill>
                  <a:schemeClr val="accent1">
                    <a:lumMod val="75000"/>
                  </a:schemeClr>
                </a:solidFill>
              </a:rPr>
              <a:t>&gt;=	</a:t>
            </a:r>
            <a:r>
              <a:rPr lang="zh-CN" altLang="en-US" sz="1400" dirty="0" smtClean="0">
                <a:solidFill>
                  <a:schemeClr val="accent1">
                    <a:lumMod val="75000"/>
                  </a:schemeClr>
                </a:solidFill>
              </a:rPr>
              <a:t>（大于等于）</a:t>
            </a:r>
            <a:endParaRPr lang="en-US" altLang="zh-CN" sz="1400" dirty="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dirty="0" smtClean="0">
                <a:solidFill>
                  <a:schemeClr val="accent1">
                    <a:lumMod val="75000"/>
                  </a:schemeClr>
                </a:solidFill>
              </a:rPr>
              <a:t>==	</a:t>
            </a:r>
            <a:r>
              <a:rPr lang="zh-CN" altLang="en-US" sz="1400" dirty="0" smtClean="0">
                <a:solidFill>
                  <a:schemeClr val="accent1">
                    <a:lumMod val="75000"/>
                  </a:schemeClr>
                </a:solidFill>
              </a:rPr>
              <a:t>（等于）</a:t>
            </a:r>
            <a:endParaRPr lang="en-US" altLang="zh-CN" sz="1400" dirty="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dirty="0" smtClean="0">
                <a:solidFill>
                  <a:schemeClr val="accent1">
                    <a:lumMod val="75000"/>
                  </a:schemeClr>
                </a:solidFill>
              </a:rPr>
              <a:t>!=	</a:t>
            </a:r>
            <a:r>
              <a:rPr lang="zh-CN" altLang="en-US" sz="1400" dirty="0" smtClean="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1" name="MH_Title_1"/>
          <p:cNvSpPr/>
          <p:nvPr>
            <p:custDataLst>
              <p:tags r:id="rId15"/>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dirty="0" smtClean="0">
                <a:solidFill>
                  <a:srgbClr val="F9F9F9"/>
                </a:solidFill>
              </a:rPr>
              <a:t>算术</a:t>
            </a:r>
            <a:endParaRPr lang="en-US" altLang="zh-CN" sz="2000" b="1" dirty="0" smtClean="0">
              <a:solidFill>
                <a:srgbClr val="F9F9F9"/>
              </a:solidFill>
            </a:endParaRPr>
          </a:p>
          <a:p>
            <a:pPr algn="ctr">
              <a:lnSpc>
                <a:spcPct val="130000"/>
              </a:lnSpc>
              <a:defRPr/>
            </a:pPr>
            <a:r>
              <a:rPr lang="zh-CN" altLang="en-US" sz="2000" b="1" dirty="0" smtClean="0">
                <a:solidFill>
                  <a:srgbClr val="F9F9F9"/>
                </a:solidFill>
              </a:rPr>
              <a:t>运算符</a:t>
            </a:r>
            <a:endParaRPr lang="en-US" altLang="zh-CN" sz="2000" b="1" dirty="0">
              <a:solidFill>
                <a:srgbClr val="F9F9F9"/>
              </a:solidFill>
            </a:endParaRPr>
          </a:p>
        </p:txBody>
      </p:sp>
      <p:sp>
        <p:nvSpPr>
          <p:cNvPr id="22" name="MH_Title_1"/>
          <p:cNvSpPr/>
          <p:nvPr>
            <p:custDataLst>
              <p:tags r:id="rId16"/>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dirty="0" smtClean="0">
                <a:solidFill>
                  <a:srgbClr val="F9F9F9"/>
                </a:solidFill>
              </a:rPr>
              <a:t>赋值</a:t>
            </a:r>
            <a:endParaRPr lang="en-US" altLang="zh-CN" sz="2000" b="1" dirty="0" smtClean="0">
              <a:solidFill>
                <a:srgbClr val="F9F9F9"/>
              </a:solidFill>
            </a:endParaRPr>
          </a:p>
          <a:p>
            <a:pPr algn="ctr">
              <a:lnSpc>
                <a:spcPct val="130000"/>
              </a:lnSpc>
              <a:defRPr/>
            </a:pPr>
            <a:r>
              <a:rPr lang="zh-CN" altLang="en-US" sz="2000" b="1" dirty="0"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高</a:t>
            </a: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lnSpc>
                <a:spcPct val="150000"/>
              </a:lnSpc>
            </a:pPr>
            <a:r>
              <a:rPr lang="zh-CN" altLang="en-US" sz="1600" b="1" dirty="0" smtClean="0">
                <a:latin typeface="微软雅黑" panose="020B0503020204020204" pitchFamily="34" charset="-122"/>
                <a:ea typeface="微软雅黑" panose="020B0503020204020204" pitchFamily="34" charset="-122"/>
              </a:rPr>
              <a:t>优先级</a:t>
            </a: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低</a:t>
            </a:r>
          </a:p>
        </p:txBody>
      </p:sp>
      <p:sp>
        <p:nvSpPr>
          <p:cNvPr id="26" name="圆角矩形 25"/>
          <p:cNvSpPr/>
          <p:nvPr/>
        </p:nvSpPr>
        <p:spPr>
          <a:xfrm>
            <a:off x="8346527" y="4487544"/>
            <a:ext cx="3754200" cy="210718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b="1" dirty="0"/>
              <a:t>c&gt;</a:t>
            </a:r>
            <a:r>
              <a:rPr lang="en-US" altLang="zh-CN" b="1" dirty="0" err="1"/>
              <a:t>a+b</a:t>
            </a:r>
            <a:r>
              <a:rPr lang="en-US" altLang="zh-CN" dirty="0"/>
              <a:t> </a:t>
            </a:r>
            <a:r>
              <a:rPr lang="zh-CN" altLang="en-US" dirty="0" smtClean="0">
                <a:solidFill>
                  <a:srgbClr val="0070C0"/>
                </a:solidFill>
              </a:rPr>
              <a:t>       </a:t>
            </a:r>
            <a:r>
              <a:rPr lang="en-US" altLang="zh-CN" dirty="0" smtClean="0">
                <a:solidFill>
                  <a:srgbClr val="0070C0"/>
                </a:solidFill>
              </a:rPr>
              <a:t>&lt;=&gt;</a:t>
            </a:r>
            <a:r>
              <a:rPr lang="zh-CN" altLang="en-US" dirty="0" smtClean="0">
                <a:solidFill>
                  <a:srgbClr val="0070C0"/>
                </a:solidFill>
              </a:rPr>
              <a:t>       </a:t>
            </a:r>
            <a:r>
              <a:rPr lang="en-US" altLang="zh-CN" b="1" dirty="0" smtClean="0">
                <a:solidFill>
                  <a:schemeClr val="tx1"/>
                </a:solidFill>
              </a:rPr>
              <a:t>c</a:t>
            </a:r>
            <a:r>
              <a:rPr lang="en-US" altLang="zh-CN" b="1" dirty="0">
                <a:solidFill>
                  <a:schemeClr val="tx1"/>
                </a:solidFill>
              </a:rPr>
              <a:t>&gt;(</a:t>
            </a:r>
            <a:r>
              <a:rPr lang="en-US" altLang="zh-CN" b="1" dirty="0" err="1" smtClean="0">
                <a:solidFill>
                  <a:schemeClr val="tx1"/>
                </a:solidFill>
              </a:rPr>
              <a:t>a+b</a:t>
            </a:r>
            <a:r>
              <a:rPr lang="en-US" altLang="zh-CN" b="1" dirty="0" smtClean="0">
                <a:solidFill>
                  <a:schemeClr val="tx1"/>
                </a:solidFill>
              </a:rPr>
              <a:t>)</a:t>
            </a:r>
          </a:p>
          <a:p>
            <a:pPr defTabSz="363538"/>
            <a:endParaRPr lang="en-US" altLang="zh-CN" dirty="0" smtClean="0"/>
          </a:p>
          <a:p>
            <a:pPr defTabSz="363538"/>
            <a:r>
              <a:rPr lang="en-US" altLang="zh-CN" b="1" dirty="0" smtClean="0"/>
              <a:t>a&gt;b==c     </a:t>
            </a:r>
            <a:r>
              <a:rPr lang="en-US" altLang="zh-CN" b="1" dirty="0" smtClean="0">
                <a:solidFill>
                  <a:srgbClr val="0070C0"/>
                </a:solidFill>
              </a:rPr>
              <a:t> </a:t>
            </a:r>
            <a:r>
              <a:rPr lang="en-US" altLang="zh-CN" dirty="0" smtClean="0">
                <a:solidFill>
                  <a:srgbClr val="00B0F0"/>
                </a:solidFill>
              </a:rPr>
              <a:t>&lt;=&gt; </a:t>
            </a:r>
            <a:r>
              <a:rPr lang="en-US" altLang="zh-CN" b="1" dirty="0" smtClean="0">
                <a:solidFill>
                  <a:schemeClr val="tx1"/>
                </a:solidFill>
              </a:rPr>
              <a:t>    </a:t>
            </a:r>
            <a:r>
              <a:rPr lang="zh-CN" altLang="en-US" b="1" dirty="0" smtClean="0">
                <a:solidFill>
                  <a:schemeClr val="tx1"/>
                </a:solidFill>
              </a:rPr>
              <a:t> </a:t>
            </a:r>
            <a:r>
              <a:rPr lang="en-US" altLang="zh-CN" b="1" dirty="0" smtClean="0">
                <a:solidFill>
                  <a:schemeClr val="tx1"/>
                </a:solidFill>
              </a:rPr>
              <a:t>(a&gt;b)==c</a:t>
            </a:r>
          </a:p>
          <a:p>
            <a:pPr defTabSz="363538"/>
            <a:endParaRPr lang="en-US" altLang="zh-CN" dirty="0"/>
          </a:p>
          <a:p>
            <a:pPr defTabSz="363538"/>
            <a:r>
              <a:rPr lang="en-US" altLang="zh-CN" dirty="0"/>
              <a:t>a==</a:t>
            </a:r>
            <a:r>
              <a:rPr lang="en-US" altLang="zh-CN" dirty="0" smtClean="0"/>
              <a:t>b&lt;c     </a:t>
            </a:r>
            <a:r>
              <a:rPr lang="en-US" altLang="zh-CN" dirty="0" smtClean="0">
                <a:solidFill>
                  <a:srgbClr val="0070C0"/>
                </a:solidFill>
              </a:rPr>
              <a:t> &lt;=&gt;      </a:t>
            </a:r>
            <a:r>
              <a:rPr lang="en-US" altLang="zh-CN" b="1" dirty="0">
                <a:solidFill>
                  <a:schemeClr val="tx1"/>
                </a:solidFill>
              </a:rPr>
              <a:t>a==(b&lt;c)</a:t>
            </a:r>
          </a:p>
          <a:p>
            <a:pPr defTabSz="363538"/>
            <a:endParaRPr lang="en-US" altLang="zh-CN" dirty="0"/>
          </a:p>
          <a:p>
            <a:pPr defTabSz="363538"/>
            <a:r>
              <a:rPr lang="en-US" altLang="zh-CN" dirty="0" smtClean="0"/>
              <a:t>a=b&gt;c</a:t>
            </a:r>
            <a:r>
              <a:rPr lang="en-US" altLang="zh-CN" dirty="0">
                <a:solidFill>
                  <a:srgbClr val="0070C0"/>
                </a:solidFill>
              </a:rPr>
              <a:t> </a:t>
            </a:r>
            <a:r>
              <a:rPr lang="en-US" altLang="zh-CN" dirty="0" smtClean="0">
                <a:solidFill>
                  <a:srgbClr val="0070C0"/>
                </a:solidFill>
              </a:rPr>
              <a:t>       &lt;=&gt;       </a:t>
            </a:r>
            <a:r>
              <a:rPr lang="zh-CN" altLang="en-US" dirty="0" smtClean="0">
                <a:solidFill>
                  <a:srgbClr val="0070C0"/>
                </a:solidFill>
              </a:rPr>
              <a:t> </a:t>
            </a:r>
            <a:r>
              <a:rPr lang="en-US" altLang="zh-CN" b="1" dirty="0">
                <a:solidFill>
                  <a:schemeClr val="tx1"/>
                </a:solidFill>
              </a:rPr>
              <a:t>a=(b&gt;c)</a:t>
            </a:r>
          </a:p>
        </p:txBody>
      </p:sp>
      <p:sp>
        <p:nvSpPr>
          <p:cNvPr id="23" name="AutoShape 10"/>
          <p:cNvSpPr>
            <a:spLocks/>
          </p:cNvSpPr>
          <p:nvPr/>
        </p:nvSpPr>
        <p:spPr bwMode="auto">
          <a:xfrm>
            <a:off x="6161012" y="2064773"/>
            <a:ext cx="147595" cy="1912018"/>
          </a:xfrm>
          <a:prstGeom prst="rightBrace">
            <a:avLst>
              <a:gd name="adj1" fmla="val 82341"/>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7" name="Text Box 11"/>
          <p:cNvSpPr txBox="1">
            <a:spLocks noChangeArrowheads="1"/>
          </p:cNvSpPr>
          <p:nvPr/>
        </p:nvSpPr>
        <p:spPr bwMode="auto">
          <a:xfrm>
            <a:off x="6472486" y="2831867"/>
            <a:ext cx="174949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chemeClr val="tx1"/>
                </a:solidFill>
                <a:ea typeface="宋体" panose="02010600030101010101" pitchFamily="2" charset="-122"/>
              </a:rPr>
              <a:t> </a:t>
            </a:r>
            <a:r>
              <a:rPr lang="zh-CN" altLang="en-US" sz="2000" dirty="0">
                <a:solidFill>
                  <a:schemeClr val="tx1"/>
                </a:solidFill>
                <a:ea typeface="宋体" panose="02010600030101010101" pitchFamily="2" charset="-122"/>
              </a:rPr>
              <a:t>优先级</a:t>
            </a:r>
            <a:r>
              <a:rPr lang="en-US" altLang="zh-CN" sz="2000" dirty="0">
                <a:solidFill>
                  <a:schemeClr val="tx1"/>
                </a:solidFill>
                <a:ea typeface="宋体" panose="02010600030101010101" pitchFamily="2" charset="-122"/>
              </a:rPr>
              <a:t>6(</a:t>
            </a:r>
            <a:r>
              <a:rPr lang="zh-CN" altLang="en-US" sz="2000" dirty="0">
                <a:solidFill>
                  <a:schemeClr val="tx1"/>
                </a:solidFill>
                <a:ea typeface="宋体" panose="02010600030101010101" pitchFamily="2" charset="-122"/>
              </a:rPr>
              <a:t>高）</a:t>
            </a:r>
          </a:p>
        </p:txBody>
      </p:sp>
      <p:sp>
        <p:nvSpPr>
          <p:cNvPr id="28" name="AutoShape 12"/>
          <p:cNvSpPr>
            <a:spLocks/>
          </p:cNvSpPr>
          <p:nvPr/>
        </p:nvSpPr>
        <p:spPr bwMode="auto">
          <a:xfrm>
            <a:off x="6157364" y="4369096"/>
            <a:ext cx="73797" cy="914401"/>
          </a:xfrm>
          <a:prstGeom prst="rightBrace">
            <a:avLst>
              <a:gd name="adj1" fmla="val 65476"/>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9" name="Text Box 13"/>
          <p:cNvSpPr txBox="1">
            <a:spLocks noChangeArrowheads="1"/>
          </p:cNvSpPr>
          <p:nvPr/>
        </p:nvSpPr>
        <p:spPr bwMode="auto">
          <a:xfrm>
            <a:off x="6465562" y="4529587"/>
            <a:ext cx="174949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chemeClr val="tx1"/>
                </a:solidFill>
                <a:ea typeface="宋体" panose="02010600030101010101" pitchFamily="2" charset="-122"/>
              </a:rPr>
              <a:t> </a:t>
            </a:r>
            <a:r>
              <a:rPr lang="zh-CN" altLang="en-US" sz="2000" dirty="0">
                <a:solidFill>
                  <a:schemeClr val="tx1"/>
                </a:solidFill>
                <a:ea typeface="宋体" panose="02010600030101010101" pitchFamily="2" charset="-122"/>
              </a:rPr>
              <a:t>优先级</a:t>
            </a:r>
            <a:r>
              <a:rPr lang="en-US" altLang="zh-CN" sz="2000" dirty="0">
                <a:solidFill>
                  <a:schemeClr val="tx1"/>
                </a:solidFill>
                <a:ea typeface="宋体" panose="02010600030101010101" pitchFamily="2" charset="-122"/>
              </a:rPr>
              <a:t>7(</a:t>
            </a:r>
            <a:r>
              <a:rPr lang="zh-CN" altLang="en-US" sz="2000" dirty="0">
                <a:solidFill>
                  <a:schemeClr val="tx1"/>
                </a:solidFill>
                <a:ea typeface="宋体" panose="02010600030101010101" pitchFamily="2" charset="-122"/>
              </a:rPr>
              <a:t>低）</a:t>
            </a:r>
          </a:p>
        </p:txBody>
      </p:sp>
      <p:sp>
        <p:nvSpPr>
          <p:cNvPr id="30" name="Rectangle 8"/>
          <p:cNvSpPr>
            <a:spLocks noChangeArrowheads="1"/>
          </p:cNvSpPr>
          <p:nvPr/>
        </p:nvSpPr>
        <p:spPr bwMode="auto">
          <a:xfrm>
            <a:off x="7167716" y="3691771"/>
            <a:ext cx="4337748" cy="5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3" eaLnBrk="1" hangingPunct="1">
              <a:spcBef>
                <a:spcPct val="20000"/>
              </a:spcBef>
              <a:buClr>
                <a:srgbClr val="FFCC00"/>
              </a:buClr>
              <a:buFont typeface="Wingdings" panose="05000000000000000000" pitchFamily="2" charset="2"/>
              <a:buChar char="l"/>
            </a:pPr>
            <a:r>
              <a:rPr lang="zh-CN" altLang="en-US" sz="2000" dirty="0" smtClean="0">
                <a:solidFill>
                  <a:schemeClr val="tx1"/>
                </a:solidFill>
              </a:rPr>
              <a:t>结合</a:t>
            </a:r>
            <a:r>
              <a:rPr lang="zh-CN" altLang="en-US" sz="2000" dirty="0">
                <a:solidFill>
                  <a:schemeClr val="tx1"/>
                </a:solidFill>
              </a:rPr>
              <a:t>方向：自左向右</a:t>
            </a:r>
          </a:p>
          <a:p>
            <a:pPr marL="1371600" lvl="3" indent="0" eaLnBrk="1" hangingPunct="1">
              <a:spcBef>
                <a:spcPct val="20000"/>
              </a:spcBef>
              <a:buClr>
                <a:srgbClr val="FFCC00"/>
              </a:buClr>
            </a:pPr>
            <a:endParaRPr lang="en-US" altLang="zh-CN" sz="2000" dirty="0">
              <a:solidFill>
                <a:schemeClr val="tx1"/>
              </a:solidFill>
            </a:endParaRPr>
          </a:p>
        </p:txBody>
      </p:sp>
    </p:spTree>
    <p:extLst>
      <p:ext uri="{BB962C8B-B14F-4D97-AF65-F5344CB8AC3E}">
        <p14:creationId xmlns:p14="http://schemas.microsoft.com/office/powerpoint/2010/main" val="3833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3"/>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27"/>
                                        </p:tgtEl>
                                        <p:attrNameLst>
                                          <p:attrName>style.visibility</p:attrName>
                                        </p:attrNameLst>
                                      </p:cBhvr>
                                      <p:to>
                                        <p:strVal val="visible"/>
                                      </p:to>
                                    </p:set>
                                  </p:childTnLst>
                                  <p:subTnLst>
                                    <p:audio>
                                      <p:cMediaNode>
                                        <p:cTn display="0" masterRel="sameClick">
                                          <p:stCondLst>
                                            <p:cond evt="begin" delay="0">
                                              <p:tn val="68"/>
                                            </p:cond>
                                          </p:stCondLst>
                                          <p:endCondLst>
                                            <p:cond evt="onStopAudio" delay="0">
                                              <p:tgtEl>
                                                <p:sldTgt/>
                                              </p:tgtEl>
                                            </p:cond>
                                          </p:endCondLst>
                                        </p:cTn>
                                        <p:tgtEl>
                                          <p:sndTgt r:embed="rId18" name="ding.wav"/>
                                        </p:tgtEl>
                                      </p:cMediaNode>
                                    </p:audio>
                                  </p:subTnLst>
                                </p:cTn>
                              </p:par>
                            </p:childTnLst>
                          </p:cTn>
                        </p:par>
                        <p:par>
                          <p:cTn id="70" fill="hold">
                            <p:stCondLst>
                              <p:cond delay="1000"/>
                            </p:stCondLst>
                            <p:childTnLst>
                              <p:par>
                                <p:cTn id="71" presetID="1" presetClass="entr" presetSubtype="0" fill="hold" grpId="0" nodeType="afterEffect">
                                  <p:stCondLst>
                                    <p:cond delay="1000"/>
                                  </p:stCondLst>
                                  <p:childTnLst>
                                    <p:set>
                                      <p:cBhvr>
                                        <p:cTn id="72" dur="1" fill="hold">
                                          <p:stCondLst>
                                            <p:cond delay="499"/>
                                          </p:stCondLst>
                                        </p:cTn>
                                        <p:tgtEl>
                                          <p:spTgt spid="28"/>
                                        </p:tgtEl>
                                        <p:attrNameLst>
                                          <p:attrName>style.visibility</p:attrName>
                                        </p:attrNameLst>
                                      </p:cBhvr>
                                      <p:to>
                                        <p:strVal val="visible"/>
                                      </p:to>
                                    </p:set>
                                  </p:childTnLst>
                                </p:cTn>
                              </p:par>
                            </p:childTnLst>
                          </p:cTn>
                        </p:par>
                        <p:par>
                          <p:cTn id="73" fill="hold">
                            <p:stCondLst>
                              <p:cond delay="2500"/>
                            </p:stCondLst>
                            <p:childTnLst>
                              <p:par>
                                <p:cTn id="74" presetID="1" presetClass="entr" presetSubtype="0" fill="hold" grpId="0" nodeType="afterEffect">
                                  <p:stCondLst>
                                    <p:cond delay="0"/>
                                  </p:stCondLst>
                                  <p:childTnLst>
                                    <p:set>
                                      <p:cBhvr>
                                        <p:cTn id="75" dur="1" fill="hold">
                                          <p:stCondLst>
                                            <p:cond delay="499"/>
                                          </p:stCondLst>
                                        </p:cTn>
                                        <p:tgtEl>
                                          <p:spTgt spid="29"/>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18" name="ding.wav"/>
                                        </p:tgtEl>
                                      </p:cMediaNode>
                                    </p:audio>
                                  </p:sub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down)">
                                      <p:cBhvr>
                                        <p:cTn id="85" dur="500"/>
                                        <p:tgtEl>
                                          <p:spTgt spid="2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down)">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down)">
                                      <p:cBhvr>
                                        <p:cTn id="93" dur="500"/>
                                        <p:tgtEl>
                                          <p:spTgt spid="25"/>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6">
                                            <p:txEl>
                                              <p:pRg st="2" end="2"/>
                                            </p:txEl>
                                          </p:spTgt>
                                        </p:tgtEl>
                                        <p:attrNameLst>
                                          <p:attrName>style.visibility</p:attrName>
                                        </p:attrNameLst>
                                      </p:cBhvr>
                                      <p:to>
                                        <p:strVal val="visible"/>
                                      </p:to>
                                    </p:set>
                                    <p:anim calcmode="lin" valueType="num">
                                      <p:cBhvr additive="base">
                                        <p:cTn id="104"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26">
                                            <p:txEl>
                                              <p:pRg st="4" end="4"/>
                                            </p:txEl>
                                          </p:spTgt>
                                        </p:tgtEl>
                                        <p:attrNameLst>
                                          <p:attrName>style.visibility</p:attrName>
                                        </p:attrNameLst>
                                      </p:cBhvr>
                                      <p:to>
                                        <p:strVal val="visible"/>
                                      </p:to>
                                    </p:set>
                                    <p:anim calcmode="lin" valueType="num">
                                      <p:cBhvr additive="base">
                                        <p:cTn id="110"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26">
                                            <p:txEl>
                                              <p:pRg st="6" end="6"/>
                                            </p:txEl>
                                          </p:spTgt>
                                        </p:tgtEl>
                                        <p:attrNameLst>
                                          <p:attrName>style.visibility</p:attrName>
                                        </p:attrNameLst>
                                      </p:cBhvr>
                                      <p:to>
                                        <p:strVal val="visible"/>
                                      </p:to>
                                    </p:set>
                                    <p:anim calcmode="lin" valueType="num">
                                      <p:cBhvr additive="base">
                                        <p:cTn id="116"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5" grpId="0" animBg="1"/>
      <p:bldP spid="23" grpId="0" animBg="1"/>
      <p:bldP spid="27" grpId="0" autoUpdateAnimBg="0"/>
      <p:bldP spid="28" grpId="0" animBg="1"/>
      <p:bldP spid="29" grpId="0" autoUpdateAnimBg="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ChangeArrowheads="1"/>
          </p:cNvSpPr>
          <p:nvPr/>
        </p:nvSpPr>
        <p:spPr bwMode="auto">
          <a:xfrm>
            <a:off x="1798638" y="309860"/>
            <a:ext cx="8556625"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Char char="«"/>
            </a:pPr>
            <a:r>
              <a:rPr lang="zh-CN" altLang="en-US" sz="2800" dirty="0">
                <a:solidFill>
                  <a:schemeClr val="tx1"/>
                </a:solidFill>
              </a:rPr>
              <a:t>关系表达式</a:t>
            </a:r>
          </a:p>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latin typeface="Tahoma" panose="020B0604030504040204" pitchFamily="34" charset="0"/>
              </a:rPr>
              <a:t>用关系运算符将两个表达式连接起来的式子</a:t>
            </a:r>
          </a:p>
        </p:txBody>
      </p:sp>
      <p:sp>
        <p:nvSpPr>
          <p:cNvPr id="262152" name="Rectangle 8"/>
          <p:cNvSpPr>
            <a:spLocks noChangeArrowheads="1"/>
          </p:cNvSpPr>
          <p:nvPr/>
        </p:nvSpPr>
        <p:spPr bwMode="auto">
          <a:xfrm>
            <a:off x="1209318" y="2425201"/>
            <a:ext cx="9458682"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关系表达式的值：是逻辑值“真”或“假”，用</a:t>
            </a:r>
            <a:r>
              <a:rPr lang="en-US" altLang="zh-CN" sz="2400" dirty="0">
                <a:solidFill>
                  <a:srgbClr val="FF0000"/>
                </a:solidFill>
              </a:rPr>
              <a:t>1</a:t>
            </a:r>
            <a:r>
              <a:rPr lang="zh-CN" altLang="en-US" sz="2400" dirty="0">
                <a:solidFill>
                  <a:srgbClr val="FF0000"/>
                </a:solidFill>
              </a:rPr>
              <a:t>和</a:t>
            </a:r>
            <a:r>
              <a:rPr lang="en-US" altLang="zh-CN" sz="2400" dirty="0">
                <a:solidFill>
                  <a:srgbClr val="FF0000"/>
                </a:solidFill>
              </a:rPr>
              <a:t>0</a:t>
            </a:r>
            <a:r>
              <a:rPr lang="zh-CN" altLang="en-US" sz="2400" dirty="0">
                <a:solidFill>
                  <a:schemeClr val="tx1"/>
                </a:solidFill>
              </a:rPr>
              <a:t>表示</a:t>
            </a:r>
          </a:p>
        </p:txBody>
      </p:sp>
      <p:sp>
        <p:nvSpPr>
          <p:cNvPr id="262153" name="Text Box 9"/>
          <p:cNvSpPr txBox="1">
            <a:spLocks noChangeArrowheads="1"/>
          </p:cNvSpPr>
          <p:nvPr/>
        </p:nvSpPr>
        <p:spPr bwMode="auto">
          <a:xfrm>
            <a:off x="3235326" y="1662114"/>
            <a:ext cx="5534025" cy="525401"/>
          </a:xfrm>
          <a:prstGeom prst="rect">
            <a:avLst/>
          </a:prstGeom>
          <a:solidFill>
            <a:srgbClr val="FFEFFB"/>
          </a:solidFill>
          <a:ln w="38100">
            <a:solidFill>
              <a:srgbClr val="800080"/>
            </a:solidFill>
            <a:miter lim="800000"/>
            <a:headEnd/>
            <a:tailEnd/>
          </a:ln>
        </p:spPr>
        <p:txBody>
          <a:bodyPr lIns="90000" tIns="46800" rIns="90000" bIns="46800">
            <a:spAutoFit/>
          </a:bodyPr>
          <a:lstStyle>
            <a:lvl1pPr marL="342900" indent="-342900">
              <a:defRPr kumimoji="1" b="1">
                <a:solidFill>
                  <a:srgbClr val="993366"/>
                </a:solidFill>
                <a:latin typeface="Times New Roman" panose="02020603050405020304" pitchFamily="18" charset="0"/>
                <a:ea typeface="楷体_GB2312" pitchFamily="49" charset="-122"/>
              </a:defRPr>
            </a:lvl1pPr>
            <a:lvl2pPr>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a:spcBef>
                <a:spcPct val="0"/>
              </a:spcBef>
            </a:pPr>
            <a:r>
              <a:rPr lang="en-US" altLang="zh-CN" sz="2800" b="0">
                <a:solidFill>
                  <a:srgbClr val="336600"/>
                </a:solidFill>
                <a:latin typeface="Arial" panose="020B0604020202020204" pitchFamily="34" charset="0"/>
                <a:ea typeface="宋体" panose="02010600030101010101" pitchFamily="2" charset="-122"/>
              </a:rPr>
              <a:t>a&gt;b   , (a+b)&gt;(b+c) ,   5==3</a:t>
            </a:r>
            <a:endParaRPr lang="en-US" altLang="zh-CN" sz="2400">
              <a:solidFill>
                <a:srgbClr val="FF0000"/>
              </a:solidFill>
              <a:ea typeface="宋体" panose="02010600030101010101" pitchFamily="2" charset="-122"/>
            </a:endParaRPr>
          </a:p>
        </p:txBody>
      </p:sp>
      <p:sp>
        <p:nvSpPr>
          <p:cNvPr id="262155" name="Text Box 11"/>
          <p:cNvSpPr txBox="1">
            <a:spLocks noChangeArrowheads="1"/>
          </p:cNvSpPr>
          <p:nvPr/>
        </p:nvSpPr>
        <p:spPr bwMode="auto">
          <a:xfrm>
            <a:off x="3309939" y="3138791"/>
            <a:ext cx="5534025" cy="2692400"/>
          </a:xfrm>
          <a:prstGeom prst="rect">
            <a:avLst/>
          </a:prstGeom>
          <a:solidFill>
            <a:srgbClr val="FFEFFB"/>
          </a:solidFill>
          <a:ln w="38100">
            <a:solidFill>
              <a:srgbClr val="0000FF"/>
            </a:solidFill>
            <a:miter lim="800000"/>
            <a:headEnd/>
            <a:tailEnd/>
          </a:ln>
        </p:spPr>
        <p:txBody>
          <a:bodyPr lIns="90000" tIns="46800" rIns="90000" bIns="46800">
            <a:spAutoFit/>
          </a:bodyPr>
          <a:lstStyle>
            <a:lvl1pPr marL="342900" indent="-342900">
              <a:defRPr kumimoji="1" b="1">
                <a:solidFill>
                  <a:srgbClr val="993366"/>
                </a:solidFill>
                <a:latin typeface="Times New Roman" panose="02020603050405020304" pitchFamily="18" charset="0"/>
                <a:ea typeface="楷体_GB2312" pitchFamily="49" charset="-122"/>
              </a:defRPr>
            </a:lvl1pPr>
            <a:lvl2pPr>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a:spcBef>
                <a:spcPct val="0"/>
              </a:spcBef>
            </a:pPr>
            <a:r>
              <a:rPr lang="en-US" altLang="zh-CN" sz="2800">
                <a:solidFill>
                  <a:schemeClr val="tx1"/>
                </a:solidFill>
                <a:ea typeface="宋体" panose="02010600030101010101" pitchFamily="2" charset="-122"/>
              </a:rPr>
              <a:t>int a=3,b=2,c=1,d,f;</a:t>
            </a:r>
          </a:p>
          <a:p>
            <a:pPr lvl="1">
              <a:spcBef>
                <a:spcPct val="0"/>
              </a:spcBef>
            </a:pPr>
            <a:r>
              <a:rPr lang="en-US" altLang="zh-CN" sz="2800">
                <a:solidFill>
                  <a:schemeClr val="tx1"/>
                </a:solidFill>
                <a:ea typeface="宋体" panose="02010600030101010101" pitchFamily="2" charset="-122"/>
              </a:rPr>
              <a:t>	a&gt;b </a:t>
            </a:r>
          </a:p>
          <a:p>
            <a:pPr lvl="1">
              <a:spcBef>
                <a:spcPct val="0"/>
              </a:spcBef>
            </a:pPr>
            <a:r>
              <a:rPr lang="en-US" altLang="zh-CN" sz="2800">
                <a:solidFill>
                  <a:schemeClr val="tx1"/>
                </a:solidFill>
                <a:ea typeface="宋体" panose="02010600030101010101" pitchFamily="2" charset="-122"/>
              </a:rPr>
              <a:t>	(a&gt;b)==c</a:t>
            </a:r>
          </a:p>
          <a:p>
            <a:pPr lvl="1">
              <a:spcBef>
                <a:spcPct val="0"/>
              </a:spcBef>
            </a:pPr>
            <a:r>
              <a:rPr lang="en-US" altLang="zh-CN" sz="2800">
                <a:solidFill>
                  <a:schemeClr val="tx1"/>
                </a:solidFill>
                <a:ea typeface="宋体" panose="02010600030101010101" pitchFamily="2" charset="-122"/>
              </a:rPr>
              <a:t>	b+c&lt;a</a:t>
            </a:r>
          </a:p>
          <a:p>
            <a:pPr lvl="1">
              <a:spcBef>
                <a:spcPct val="0"/>
              </a:spcBef>
            </a:pPr>
            <a:r>
              <a:rPr lang="en-US" altLang="zh-CN" sz="2800">
                <a:solidFill>
                  <a:schemeClr val="tx1"/>
                </a:solidFill>
                <a:ea typeface="宋体" panose="02010600030101010101" pitchFamily="2" charset="-122"/>
              </a:rPr>
              <a:t>	d=a&gt;b</a:t>
            </a:r>
          </a:p>
          <a:p>
            <a:pPr lvl="1">
              <a:spcBef>
                <a:spcPct val="0"/>
              </a:spcBef>
            </a:pPr>
            <a:r>
              <a:rPr lang="en-US" altLang="zh-CN" sz="2800">
                <a:solidFill>
                  <a:schemeClr val="tx1"/>
                </a:solidFill>
                <a:ea typeface="宋体" panose="02010600030101010101" pitchFamily="2" charset="-122"/>
              </a:rPr>
              <a:t>	f=a&gt;b&gt;c</a:t>
            </a:r>
          </a:p>
        </p:txBody>
      </p:sp>
      <p:sp>
        <p:nvSpPr>
          <p:cNvPr id="262156" name="Text Box 12"/>
          <p:cNvSpPr txBox="1">
            <a:spLocks noChangeArrowheads="1"/>
          </p:cNvSpPr>
          <p:nvPr/>
        </p:nvSpPr>
        <p:spPr bwMode="auto">
          <a:xfrm>
            <a:off x="6402389" y="3700766"/>
            <a:ext cx="17430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a:t>
            </a:r>
            <a:r>
              <a:rPr lang="zh-CN" altLang="zh-CN" sz="2400">
                <a:solidFill>
                  <a:srgbClr val="0000FF"/>
                </a:solidFill>
                <a:ea typeface="宋体" panose="02010600030101010101" pitchFamily="2" charset="-122"/>
              </a:rPr>
              <a:t>表达式值1</a:t>
            </a:r>
            <a:endParaRPr lang="en-US" altLang="zh-CN" sz="2400">
              <a:solidFill>
                <a:srgbClr val="0000FF"/>
              </a:solidFill>
              <a:ea typeface="宋体" panose="02010600030101010101" pitchFamily="2" charset="-122"/>
            </a:endParaRPr>
          </a:p>
        </p:txBody>
      </p:sp>
      <p:sp>
        <p:nvSpPr>
          <p:cNvPr id="262157" name="Text Box 13"/>
          <p:cNvSpPr txBox="1">
            <a:spLocks noChangeArrowheads="1"/>
          </p:cNvSpPr>
          <p:nvPr/>
        </p:nvSpPr>
        <p:spPr bwMode="auto">
          <a:xfrm>
            <a:off x="6369051" y="4105578"/>
            <a:ext cx="17430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a:t>
            </a:r>
            <a:r>
              <a:rPr lang="zh-CN" altLang="zh-CN" sz="2400">
                <a:solidFill>
                  <a:srgbClr val="0000FF"/>
                </a:solidFill>
                <a:ea typeface="宋体" panose="02010600030101010101" pitchFamily="2" charset="-122"/>
              </a:rPr>
              <a:t>表达式值1</a:t>
            </a:r>
            <a:endParaRPr lang="en-US" altLang="zh-CN" sz="2400">
              <a:solidFill>
                <a:srgbClr val="0000FF"/>
              </a:solidFill>
              <a:ea typeface="宋体" panose="02010600030101010101" pitchFamily="2" charset="-122"/>
            </a:endParaRPr>
          </a:p>
        </p:txBody>
      </p:sp>
      <p:sp>
        <p:nvSpPr>
          <p:cNvPr id="262158" name="Text Box 14"/>
          <p:cNvSpPr txBox="1">
            <a:spLocks noChangeArrowheads="1"/>
          </p:cNvSpPr>
          <p:nvPr/>
        </p:nvSpPr>
        <p:spPr bwMode="auto">
          <a:xfrm>
            <a:off x="6357939" y="4511978"/>
            <a:ext cx="17430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a:t>
            </a:r>
            <a:r>
              <a:rPr lang="zh-CN" altLang="zh-CN" sz="2400">
                <a:solidFill>
                  <a:srgbClr val="0000FF"/>
                </a:solidFill>
                <a:ea typeface="宋体" panose="02010600030101010101" pitchFamily="2" charset="-122"/>
              </a:rPr>
              <a:t>表达式值0</a:t>
            </a:r>
            <a:endParaRPr lang="en-US" altLang="zh-CN" sz="2400">
              <a:solidFill>
                <a:srgbClr val="0000FF"/>
              </a:solidFill>
              <a:ea typeface="宋体" panose="02010600030101010101" pitchFamily="2" charset="-122"/>
            </a:endParaRPr>
          </a:p>
        </p:txBody>
      </p:sp>
      <p:sp>
        <p:nvSpPr>
          <p:cNvPr id="262159" name="Text Box 15"/>
          <p:cNvSpPr txBox="1">
            <a:spLocks noChangeArrowheads="1"/>
          </p:cNvSpPr>
          <p:nvPr/>
        </p:nvSpPr>
        <p:spPr bwMode="auto">
          <a:xfrm>
            <a:off x="6394451" y="4931078"/>
            <a:ext cx="85181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//d=1</a:t>
            </a:r>
          </a:p>
        </p:txBody>
      </p:sp>
      <p:sp>
        <p:nvSpPr>
          <p:cNvPr id="262160" name="Text Box 16"/>
          <p:cNvSpPr txBox="1">
            <a:spLocks noChangeArrowheads="1"/>
          </p:cNvSpPr>
          <p:nvPr/>
        </p:nvSpPr>
        <p:spPr bwMode="auto">
          <a:xfrm>
            <a:off x="6394450" y="5358116"/>
            <a:ext cx="78288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ea typeface="宋体" panose="02010600030101010101" pitchFamily="2" charset="-122"/>
              </a:rPr>
              <a:t>//f=0</a:t>
            </a:r>
          </a:p>
        </p:txBody>
      </p:sp>
    </p:spTree>
    <p:extLst>
      <p:ext uri="{BB962C8B-B14F-4D97-AF65-F5344CB8AC3E}">
        <p14:creationId xmlns:p14="http://schemas.microsoft.com/office/powerpoint/2010/main" val="149692465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2153"/>
                                        </p:tgtEl>
                                        <p:attrNameLst>
                                          <p:attrName>style.visibility</p:attrName>
                                        </p:attrNameLst>
                                      </p:cBhvr>
                                      <p:to>
                                        <p:strVal val="visible"/>
                                      </p:to>
                                    </p:set>
                                    <p:animEffect transition="in" filter="dissolve">
                                      <p:cBhvr>
                                        <p:cTn id="7" dur="500"/>
                                        <p:tgtEl>
                                          <p:spTgt spid="262153"/>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2152"/>
                                        </p:tgtEl>
                                        <p:attrNameLst>
                                          <p:attrName>style.visibility</p:attrName>
                                        </p:attrNameLst>
                                      </p:cBhvr>
                                      <p:to>
                                        <p:strVal val="visible"/>
                                      </p:to>
                                    </p:set>
                                    <p:animEffect transition="in" filter="box(out)">
                                      <p:cBhvr>
                                        <p:cTn id="12" dur="500"/>
                                        <p:tgtEl>
                                          <p:spTgt spid="26215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2155"/>
                                        </p:tgtEl>
                                        <p:attrNameLst>
                                          <p:attrName>style.visibility</p:attrName>
                                        </p:attrNameLst>
                                      </p:cBhvr>
                                      <p:to>
                                        <p:strVal val="visible"/>
                                      </p:to>
                                    </p:set>
                                    <p:animEffect transition="in" filter="dissolve">
                                      <p:cBhvr>
                                        <p:cTn id="17" dur="500"/>
                                        <p:tgtEl>
                                          <p:spTgt spid="26215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2156">
                                            <p:txEl>
                                              <p:pRg st="0" end="0"/>
                                            </p:txEl>
                                          </p:spTgt>
                                        </p:tgtEl>
                                        <p:attrNameLst>
                                          <p:attrName>style.visibility</p:attrName>
                                        </p:attrNameLst>
                                      </p:cBhvr>
                                      <p:to>
                                        <p:strVal val="visible"/>
                                      </p:to>
                                    </p:set>
                                    <p:animEffect transition="in" filter="box(out)">
                                      <p:cBhvr>
                                        <p:cTn id="22" dur="500"/>
                                        <p:tgtEl>
                                          <p:spTgt spid="262156">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2157">
                                            <p:txEl>
                                              <p:pRg st="0" end="0"/>
                                            </p:txEl>
                                          </p:spTgt>
                                        </p:tgtEl>
                                        <p:attrNameLst>
                                          <p:attrName>style.visibility</p:attrName>
                                        </p:attrNameLst>
                                      </p:cBhvr>
                                      <p:to>
                                        <p:strVal val="visible"/>
                                      </p:to>
                                    </p:set>
                                    <p:animEffect transition="in" filter="box(out)">
                                      <p:cBhvr>
                                        <p:cTn id="27" dur="500"/>
                                        <p:tgtEl>
                                          <p:spTgt spid="262157">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2158">
                                            <p:txEl>
                                              <p:pRg st="0" end="0"/>
                                            </p:txEl>
                                          </p:spTgt>
                                        </p:tgtEl>
                                        <p:attrNameLst>
                                          <p:attrName>style.visibility</p:attrName>
                                        </p:attrNameLst>
                                      </p:cBhvr>
                                      <p:to>
                                        <p:strVal val="visible"/>
                                      </p:to>
                                    </p:set>
                                    <p:animEffect transition="in" filter="box(out)">
                                      <p:cBhvr>
                                        <p:cTn id="32" dur="500"/>
                                        <p:tgtEl>
                                          <p:spTgt spid="26215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2159">
                                            <p:txEl>
                                              <p:pRg st="0" end="0"/>
                                            </p:txEl>
                                          </p:spTgt>
                                        </p:tgtEl>
                                        <p:attrNameLst>
                                          <p:attrName>style.visibility</p:attrName>
                                        </p:attrNameLst>
                                      </p:cBhvr>
                                      <p:to>
                                        <p:strVal val="visible"/>
                                      </p:to>
                                    </p:set>
                                    <p:animEffect transition="in" filter="box(out)">
                                      <p:cBhvr>
                                        <p:cTn id="37" dur="500"/>
                                        <p:tgtEl>
                                          <p:spTgt spid="26215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2160">
                                            <p:txEl>
                                              <p:pRg st="0" end="0"/>
                                            </p:txEl>
                                          </p:spTgt>
                                        </p:tgtEl>
                                        <p:attrNameLst>
                                          <p:attrName>style.visibility</p:attrName>
                                        </p:attrNameLst>
                                      </p:cBhvr>
                                      <p:to>
                                        <p:strVal val="visible"/>
                                      </p:to>
                                    </p:set>
                                    <p:animEffect transition="in" filter="box(out)">
                                      <p:cBhvr>
                                        <p:cTn id="42" dur="500"/>
                                        <p:tgtEl>
                                          <p:spTgt spid="262160">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2" grpId="0" autoUpdateAnimBg="0"/>
      <p:bldP spid="262153" grpId="0" animBg="1" autoUpdateAnimBg="0"/>
      <p:bldP spid="262155" grpId="0" animBg="1" autoUpdateAnimBg="0"/>
      <p:bldP spid="262156" grpId="0" build="p" autoUpdateAnimBg="0"/>
      <p:bldP spid="262157" grpId="0" build="p" autoUpdateAnimBg="0"/>
      <p:bldP spid="262158" grpId="0" build="p" autoUpdateAnimBg="0"/>
      <p:bldP spid="262159" grpId="0" build="p" autoUpdateAnimBg="0"/>
      <p:bldP spid="26216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ChangeArrowheads="1"/>
          </p:cNvSpPr>
          <p:nvPr/>
        </p:nvSpPr>
        <p:spPr bwMode="auto">
          <a:xfrm>
            <a:off x="2166938" y="603251"/>
            <a:ext cx="77597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关系运算几点注意：</a:t>
            </a:r>
          </a:p>
        </p:txBody>
      </p:sp>
      <p:sp>
        <p:nvSpPr>
          <p:cNvPr id="264202" name="Rectangle 10"/>
          <p:cNvSpPr>
            <a:spLocks noChangeArrowheads="1"/>
          </p:cNvSpPr>
          <p:nvPr/>
        </p:nvSpPr>
        <p:spPr bwMode="auto">
          <a:xfrm>
            <a:off x="3327401" y="1365914"/>
            <a:ext cx="4278313" cy="860425"/>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a:solidFill>
                  <a:schemeClr val="tx1"/>
                </a:solidFill>
                <a:ea typeface="宋体" panose="02010600030101010101" pitchFamily="2" charset="-122"/>
                <a:sym typeface="Symbol" panose="05050102010706020507" pitchFamily="18" charset="2"/>
              </a:rPr>
              <a:t>例   </a:t>
            </a:r>
            <a:r>
              <a:rPr lang="en-US" altLang="zh-CN" sz="2400">
                <a:solidFill>
                  <a:srgbClr val="0000FF"/>
                </a:solidFill>
                <a:ea typeface="宋体" panose="02010600030101010101" pitchFamily="2" charset="-122"/>
                <a:sym typeface="Symbol" panose="05050102010706020507" pitchFamily="18" charset="2"/>
              </a:rPr>
              <a:t>5&gt;2&gt;7&gt;8</a:t>
            </a:r>
            <a:r>
              <a:rPr lang="zh-CN" altLang="zh-CN" sz="2400">
                <a:solidFill>
                  <a:schemeClr val="tx1"/>
                </a:solidFill>
                <a:ea typeface="宋体" panose="02010600030101010101" pitchFamily="2" charset="-122"/>
                <a:sym typeface="Symbol" panose="05050102010706020507" pitchFamily="18" charset="2"/>
              </a:rPr>
              <a:t>在</a:t>
            </a:r>
            <a:r>
              <a:rPr lang="en-US" altLang="zh-CN" sz="2400">
                <a:solidFill>
                  <a:schemeClr val="tx1"/>
                </a:solidFill>
                <a:ea typeface="宋体" panose="02010600030101010101" pitchFamily="2" charset="-122"/>
                <a:sym typeface="Symbol" panose="05050102010706020507" pitchFamily="18" charset="2"/>
              </a:rPr>
              <a:t>C</a:t>
            </a:r>
            <a:r>
              <a:rPr lang="zh-CN" altLang="zh-CN" sz="2400">
                <a:solidFill>
                  <a:schemeClr val="tx1"/>
                </a:solidFill>
                <a:ea typeface="宋体" panose="02010600030101010101" pitchFamily="2" charset="-122"/>
                <a:sym typeface="Symbol" panose="05050102010706020507" pitchFamily="18" charset="2"/>
              </a:rPr>
              <a:t>中是允许的，</a:t>
            </a:r>
          </a:p>
          <a:p>
            <a:pPr>
              <a:spcBef>
                <a:spcPct val="0"/>
              </a:spcBef>
            </a:pPr>
            <a:r>
              <a:rPr lang="zh-CN" altLang="zh-CN" sz="2400">
                <a:solidFill>
                  <a:schemeClr val="tx1"/>
                </a:solidFill>
                <a:ea typeface="宋体" panose="02010600030101010101" pitchFamily="2" charset="-122"/>
                <a:sym typeface="Symbol" panose="05050102010706020507" pitchFamily="18" charset="2"/>
              </a:rPr>
              <a:t>      值为</a:t>
            </a:r>
            <a:endParaRPr lang="zh-CN" altLang="en-US" sz="2400">
              <a:solidFill>
                <a:schemeClr val="tx1"/>
              </a:solidFill>
              <a:ea typeface="宋体" panose="02010600030101010101" pitchFamily="2" charset="-122"/>
              <a:sym typeface="Symbol" panose="05050102010706020507" pitchFamily="18" charset="2"/>
            </a:endParaRPr>
          </a:p>
        </p:txBody>
      </p:sp>
      <p:sp>
        <p:nvSpPr>
          <p:cNvPr id="264203" name="Text Box 11"/>
          <p:cNvSpPr txBox="1">
            <a:spLocks noChangeArrowheads="1"/>
          </p:cNvSpPr>
          <p:nvPr/>
        </p:nvSpPr>
        <p:spPr bwMode="auto">
          <a:xfrm>
            <a:off x="4813300" y="1829464"/>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rgbClr val="FF0000"/>
                </a:solidFill>
                <a:latin typeface="Arial" panose="020B0604020202020204" pitchFamily="34" charset="0"/>
                <a:ea typeface="隶书" panose="02010509060101010101" pitchFamily="49" charset="-122"/>
              </a:rPr>
              <a:t>0</a:t>
            </a:r>
          </a:p>
        </p:txBody>
      </p:sp>
      <p:sp>
        <p:nvSpPr>
          <p:cNvPr id="264204" name="Rectangle 12"/>
          <p:cNvSpPr>
            <a:spLocks noChangeArrowheads="1"/>
          </p:cNvSpPr>
          <p:nvPr/>
        </p:nvSpPr>
        <p:spPr bwMode="auto">
          <a:xfrm>
            <a:off x="3327400" y="2638571"/>
            <a:ext cx="4313238" cy="1225550"/>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zh-CN" sz="2400">
                <a:solidFill>
                  <a:schemeClr val="tx1"/>
                </a:solidFill>
                <a:ea typeface="宋体" panose="02010600030101010101" pitchFamily="2" charset="-122"/>
                <a:sym typeface="Symbol" panose="05050102010706020507" pitchFamily="18" charset="2"/>
              </a:rPr>
              <a:t>例 </a:t>
            </a:r>
            <a:r>
              <a:rPr lang="zh-CN" altLang="en-US" sz="2400">
                <a:solidFill>
                  <a:schemeClr val="tx1"/>
                </a:solidFill>
                <a:ea typeface="宋体" panose="02010600030101010101" pitchFamily="2" charset="-122"/>
                <a:sym typeface="Symbol" panose="05050102010706020507" pitchFamily="18" charset="2"/>
              </a:rPr>
              <a:t>  </a:t>
            </a:r>
            <a:r>
              <a:rPr lang="zh-CN" altLang="zh-CN" sz="2400">
                <a:solidFill>
                  <a:schemeClr val="tx1"/>
                </a:solidFill>
                <a:ea typeface="宋体" panose="02010600030101010101" pitchFamily="2" charset="-122"/>
                <a:sym typeface="Symbol" panose="05050102010706020507" pitchFamily="18" charset="2"/>
              </a:rPr>
              <a:t>  </a:t>
            </a:r>
            <a:r>
              <a:rPr lang="en-US" altLang="zh-CN" sz="2400">
                <a:solidFill>
                  <a:schemeClr val="tx1"/>
                </a:solidFill>
                <a:ea typeface="宋体" panose="02010600030101010101" pitchFamily="2" charset="-122"/>
                <a:sym typeface="Symbol" panose="05050102010706020507" pitchFamily="18" charset="2"/>
              </a:rPr>
              <a:t>int  i=1, j=7,a;  </a:t>
            </a:r>
          </a:p>
          <a:p>
            <a:pPr>
              <a:spcBef>
                <a:spcPct val="0"/>
              </a:spcBef>
            </a:pPr>
            <a:r>
              <a:rPr lang="en-US" altLang="zh-CN" sz="2400">
                <a:solidFill>
                  <a:schemeClr val="tx1"/>
                </a:solidFill>
                <a:ea typeface="宋体" panose="02010600030101010101" pitchFamily="2" charset="-122"/>
                <a:sym typeface="Symbol" panose="05050102010706020507" pitchFamily="18" charset="2"/>
              </a:rPr>
              <a:t>         a=i+(j%4!=0);   </a:t>
            </a:r>
          </a:p>
          <a:p>
            <a:pPr>
              <a:spcBef>
                <a:spcPct val="0"/>
              </a:spcBef>
            </a:pPr>
            <a:r>
              <a:rPr lang="en-US" altLang="zh-CN" sz="2400">
                <a:solidFill>
                  <a:schemeClr val="tx1"/>
                </a:solidFill>
                <a:ea typeface="宋体" panose="02010600030101010101" pitchFamily="2" charset="-122"/>
                <a:sym typeface="Symbol" panose="05050102010706020507" pitchFamily="18" charset="2"/>
              </a:rPr>
              <a:t>         </a:t>
            </a:r>
            <a:r>
              <a:rPr lang="zh-CN" altLang="zh-CN" sz="2400">
                <a:solidFill>
                  <a:schemeClr val="tx1"/>
                </a:solidFill>
                <a:ea typeface="宋体" panose="02010600030101010101" pitchFamily="2" charset="-122"/>
                <a:sym typeface="Symbol" panose="05050102010706020507" pitchFamily="18" charset="2"/>
              </a:rPr>
              <a:t>则</a:t>
            </a:r>
            <a:r>
              <a:rPr lang="en-US" altLang="zh-CN" sz="2400">
                <a:solidFill>
                  <a:schemeClr val="tx1"/>
                </a:solidFill>
                <a:ea typeface="宋体" panose="02010600030101010101" pitchFamily="2" charset="-122"/>
                <a:sym typeface="Symbol" panose="05050102010706020507" pitchFamily="18" charset="2"/>
              </a:rPr>
              <a:t>a=</a:t>
            </a:r>
          </a:p>
        </p:txBody>
      </p:sp>
      <p:sp>
        <p:nvSpPr>
          <p:cNvPr id="264205" name="Text Box 13"/>
          <p:cNvSpPr txBox="1">
            <a:spLocks noChangeArrowheads="1"/>
          </p:cNvSpPr>
          <p:nvPr/>
        </p:nvSpPr>
        <p:spPr bwMode="auto">
          <a:xfrm>
            <a:off x="4813300" y="3461830"/>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rgbClr val="FF0000"/>
                </a:solidFill>
                <a:latin typeface="Arial" panose="020B0604020202020204" pitchFamily="34" charset="0"/>
                <a:ea typeface="隶书" panose="02010509060101010101" pitchFamily="49" charset="-122"/>
              </a:rPr>
              <a:t>2</a:t>
            </a:r>
          </a:p>
        </p:txBody>
      </p:sp>
      <p:sp>
        <p:nvSpPr>
          <p:cNvPr id="264206" name="Text Box 14"/>
          <p:cNvSpPr txBox="1">
            <a:spLocks noChangeArrowheads="1"/>
          </p:cNvSpPr>
          <p:nvPr/>
        </p:nvSpPr>
        <p:spPr bwMode="auto">
          <a:xfrm>
            <a:off x="3327400" y="4331719"/>
            <a:ext cx="4330700" cy="860425"/>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ea typeface="宋体" panose="02010600030101010101" pitchFamily="2" charset="-122"/>
                <a:sym typeface="Symbol" panose="05050102010706020507" pitchFamily="18" charset="2"/>
              </a:rPr>
              <a:t>例   ‘</a:t>
            </a:r>
            <a:r>
              <a:rPr lang="en-US" altLang="zh-CN" sz="2400">
                <a:solidFill>
                  <a:schemeClr val="tx1"/>
                </a:solidFill>
                <a:ea typeface="宋体" panose="02010600030101010101" pitchFamily="2" charset="-122"/>
                <a:sym typeface="Symbol" panose="05050102010706020507" pitchFamily="18" charset="2"/>
              </a:rPr>
              <a:t>a’&gt;0        </a:t>
            </a:r>
            <a:r>
              <a:rPr lang="zh-CN" altLang="zh-CN" sz="2400">
                <a:solidFill>
                  <a:schemeClr val="tx1"/>
                </a:solidFill>
                <a:ea typeface="宋体" panose="02010600030101010101" pitchFamily="2" charset="-122"/>
                <a:sym typeface="Symbol" panose="05050102010706020507" pitchFamily="18" charset="2"/>
              </a:rPr>
              <a:t>结果为</a:t>
            </a:r>
          </a:p>
          <a:p>
            <a:pPr>
              <a:spcBef>
                <a:spcPct val="0"/>
              </a:spcBef>
            </a:pPr>
            <a:r>
              <a:rPr lang="zh-CN" altLang="zh-CN" sz="2400">
                <a:solidFill>
                  <a:schemeClr val="tx1"/>
                </a:solidFill>
                <a:ea typeface="宋体" panose="02010600030101010101" pitchFamily="2" charset="-122"/>
                <a:sym typeface="Symbol" panose="05050102010706020507" pitchFamily="18" charset="2"/>
              </a:rPr>
              <a:t>      ‘</a:t>
            </a:r>
            <a:r>
              <a:rPr lang="en-US" altLang="zh-CN" sz="2400">
                <a:solidFill>
                  <a:schemeClr val="tx1"/>
                </a:solidFill>
                <a:ea typeface="宋体" panose="02010600030101010101" pitchFamily="2" charset="-122"/>
                <a:sym typeface="Symbol" panose="05050102010706020507" pitchFamily="18" charset="2"/>
              </a:rPr>
              <a:t>A’&gt;100    </a:t>
            </a:r>
            <a:r>
              <a:rPr lang="zh-CN" altLang="zh-CN" sz="2400">
                <a:solidFill>
                  <a:schemeClr val="tx1"/>
                </a:solidFill>
                <a:ea typeface="宋体" panose="02010600030101010101" pitchFamily="2" charset="-122"/>
                <a:sym typeface="Symbol" panose="05050102010706020507" pitchFamily="18" charset="2"/>
              </a:rPr>
              <a:t>结果为</a:t>
            </a:r>
            <a:endParaRPr lang="zh-CN" altLang="en-US" sz="2400">
              <a:solidFill>
                <a:schemeClr val="tx1"/>
              </a:solidFill>
              <a:ea typeface="宋体" panose="02010600030101010101" pitchFamily="2" charset="-122"/>
              <a:sym typeface="Symbol" panose="05050102010706020507" pitchFamily="18" charset="2"/>
            </a:endParaRPr>
          </a:p>
        </p:txBody>
      </p:sp>
      <p:sp>
        <p:nvSpPr>
          <p:cNvPr id="264207" name="Text Box 15"/>
          <p:cNvSpPr txBox="1">
            <a:spLocks noChangeArrowheads="1"/>
          </p:cNvSpPr>
          <p:nvPr/>
        </p:nvSpPr>
        <p:spPr bwMode="auto">
          <a:xfrm>
            <a:off x="6509358" y="4369819"/>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rgbClr val="FF0000"/>
                </a:solidFill>
                <a:latin typeface="Arial" panose="020B0604020202020204" pitchFamily="34" charset="0"/>
                <a:ea typeface="隶书" panose="02010509060101010101" pitchFamily="49" charset="-122"/>
              </a:rPr>
              <a:t>1</a:t>
            </a:r>
          </a:p>
        </p:txBody>
      </p:sp>
      <p:sp>
        <p:nvSpPr>
          <p:cNvPr id="264208" name="Text Box 16"/>
          <p:cNvSpPr txBox="1">
            <a:spLocks noChangeArrowheads="1"/>
          </p:cNvSpPr>
          <p:nvPr/>
        </p:nvSpPr>
        <p:spPr bwMode="auto">
          <a:xfrm>
            <a:off x="6528408" y="4769869"/>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rgbClr val="FF0000"/>
                </a:solidFill>
                <a:latin typeface="Arial" panose="020B0604020202020204" pitchFamily="34" charset="0"/>
                <a:ea typeface="隶书" panose="02010509060101010101" pitchFamily="49" charset="-122"/>
              </a:rPr>
              <a:t>0</a:t>
            </a:r>
          </a:p>
        </p:txBody>
      </p:sp>
      <p:sp>
        <p:nvSpPr>
          <p:cNvPr id="264212" name="AutoShape 20"/>
          <p:cNvSpPr>
            <a:spLocks noChangeArrowheads="1"/>
          </p:cNvSpPr>
          <p:nvPr/>
        </p:nvSpPr>
        <p:spPr bwMode="auto">
          <a:xfrm>
            <a:off x="8589963" y="2725883"/>
            <a:ext cx="1725612" cy="901700"/>
          </a:xfrm>
          <a:prstGeom prst="wedgeRectCallout">
            <a:avLst>
              <a:gd name="adj1" fmla="val -270884"/>
              <a:gd name="adj2" fmla="val -124120"/>
            </a:avLst>
          </a:prstGeom>
          <a:solidFill>
            <a:srgbClr val="FFCC99"/>
          </a:solidFill>
          <a:ln w="25400">
            <a:solidFill>
              <a:srgbClr val="339966"/>
            </a:solidFill>
            <a:miter lim="800000"/>
            <a:headEnd/>
            <a:tailEnd/>
          </a:ln>
          <a:effectLst/>
          <a:extLst/>
        </p:spPr>
        <p:txBody>
          <a:bodyPr/>
          <a:lstStyle/>
          <a:p>
            <a:pPr algn="ctr">
              <a:defRPr/>
            </a:pPr>
            <a:r>
              <a:rPr lang="en-US" altLang="zh-CN" sz="2400">
                <a:solidFill>
                  <a:srgbClr val="FF0000"/>
                </a:solidFill>
                <a:effectLst>
                  <a:outerShdw blurRad="38100" dist="38100" dir="2700000" algn="tl">
                    <a:srgbClr val="000000"/>
                  </a:outerShdw>
                </a:effectLst>
                <a:latin typeface="楷体_GB2312" pitchFamily="49" charset="-122"/>
              </a:rPr>
              <a:t>&gt;</a:t>
            </a:r>
            <a:r>
              <a:rPr lang="zh-CN" altLang="en-US" sz="2400">
                <a:solidFill>
                  <a:srgbClr val="FF0000"/>
                </a:solidFill>
                <a:effectLst>
                  <a:outerShdw blurRad="38100" dist="38100" dir="2700000" algn="tl">
                    <a:srgbClr val="000000"/>
                  </a:outerShdw>
                </a:effectLst>
                <a:latin typeface="楷体_GB2312" pitchFamily="49" charset="-122"/>
              </a:rPr>
              <a:t>结合方向自左至右</a:t>
            </a:r>
          </a:p>
        </p:txBody>
      </p:sp>
      <p:sp>
        <p:nvSpPr>
          <p:cNvPr id="264213" name="AutoShape 21"/>
          <p:cNvSpPr>
            <a:spLocks noChangeArrowheads="1"/>
          </p:cNvSpPr>
          <p:nvPr/>
        </p:nvSpPr>
        <p:spPr bwMode="auto">
          <a:xfrm>
            <a:off x="5676901" y="5420743"/>
            <a:ext cx="1725613" cy="901700"/>
          </a:xfrm>
          <a:prstGeom prst="wedgeRectCallout">
            <a:avLst>
              <a:gd name="adj1" fmla="val -112648"/>
              <a:gd name="adj2" fmla="val -96653"/>
            </a:avLst>
          </a:prstGeom>
          <a:solidFill>
            <a:srgbClr val="FFCC99"/>
          </a:solidFill>
          <a:ln w="25400">
            <a:solidFill>
              <a:srgbClr val="339966"/>
            </a:solidFill>
            <a:miter lim="800000"/>
            <a:headEnd/>
            <a:tailEnd/>
          </a:ln>
          <a:effectLst/>
          <a:extLst/>
        </p:spPr>
        <p:txBody>
          <a:bodyPr/>
          <a:lstStyle/>
          <a:p>
            <a:pPr algn="ctr">
              <a:defRPr/>
            </a:pPr>
            <a:r>
              <a:rPr lang="zh-CN" altLang="en-US" sz="2400">
                <a:solidFill>
                  <a:srgbClr val="FF0000"/>
                </a:solidFill>
                <a:effectLst>
                  <a:outerShdw blurRad="38100" dist="38100" dir="2700000" algn="tl">
                    <a:srgbClr val="000000"/>
                  </a:outerShdw>
                </a:effectLst>
                <a:latin typeface="楷体_GB2312" pitchFamily="49" charset="-122"/>
              </a:rPr>
              <a:t>用</a:t>
            </a:r>
            <a:r>
              <a:rPr lang="en-US" altLang="zh-CN" sz="2400">
                <a:solidFill>
                  <a:srgbClr val="FF0000"/>
                </a:solidFill>
                <a:effectLst>
                  <a:outerShdw blurRad="38100" dist="38100" dir="2700000" algn="tl">
                    <a:srgbClr val="000000"/>
                  </a:outerShdw>
                </a:effectLst>
                <a:latin typeface="楷体_GB2312" pitchFamily="49" charset="-122"/>
              </a:rPr>
              <a:t>ASCII</a:t>
            </a:r>
            <a:r>
              <a:rPr lang="zh-CN" altLang="en-US" sz="2400">
                <a:solidFill>
                  <a:srgbClr val="FF0000"/>
                </a:solidFill>
                <a:effectLst>
                  <a:outerShdw blurRad="38100" dist="38100" dir="2700000" algn="tl">
                    <a:srgbClr val="000000"/>
                  </a:outerShdw>
                </a:effectLst>
                <a:latin typeface="楷体_GB2312" pitchFamily="49" charset="-122"/>
              </a:rPr>
              <a:t>值比较</a:t>
            </a:r>
          </a:p>
        </p:txBody>
      </p:sp>
    </p:spTree>
    <p:extLst>
      <p:ext uri="{BB962C8B-B14F-4D97-AF65-F5344CB8AC3E}">
        <p14:creationId xmlns:p14="http://schemas.microsoft.com/office/powerpoint/2010/main" val="3987585304"/>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202"/>
                                        </p:tgtEl>
                                        <p:attrNameLst>
                                          <p:attrName>style.visibility</p:attrName>
                                        </p:attrNameLst>
                                      </p:cBhvr>
                                      <p:to>
                                        <p:strVal val="visible"/>
                                      </p:to>
                                    </p:set>
                                    <p:animEffect transition="in" filter="box(out)">
                                      <p:cBhvr>
                                        <p:cTn id="7" dur="500"/>
                                        <p:tgtEl>
                                          <p:spTgt spid="26420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203">
                                            <p:txEl>
                                              <p:pRg st="0" end="0"/>
                                            </p:txEl>
                                          </p:spTgt>
                                        </p:tgtEl>
                                        <p:attrNameLst>
                                          <p:attrName>style.visibility</p:attrName>
                                        </p:attrNameLst>
                                      </p:cBhvr>
                                      <p:to>
                                        <p:strVal val="visible"/>
                                      </p:to>
                                    </p:set>
                                    <p:animEffect transition="in" filter="box(out)">
                                      <p:cBhvr>
                                        <p:cTn id="12" dur="500"/>
                                        <p:tgtEl>
                                          <p:spTgt spid="26420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64212"/>
                                        </p:tgtEl>
                                        <p:attrNameLst>
                                          <p:attrName>style.visibility</p:attrName>
                                        </p:attrNameLst>
                                      </p:cBhvr>
                                      <p:to>
                                        <p:strVal val="visible"/>
                                      </p:to>
                                    </p:set>
                                    <p:anim calcmode="lin" valueType="num">
                                      <p:cBhvr additive="base">
                                        <p:cTn id="17" dur="500" fill="hold"/>
                                        <p:tgtEl>
                                          <p:spTgt spid="264212"/>
                                        </p:tgtEl>
                                        <p:attrNameLst>
                                          <p:attrName>ppt_x</p:attrName>
                                        </p:attrNameLst>
                                      </p:cBhvr>
                                      <p:tavLst>
                                        <p:tav tm="0">
                                          <p:val>
                                            <p:strVal val="1+#ppt_w/2"/>
                                          </p:val>
                                        </p:tav>
                                        <p:tav tm="100000">
                                          <p:val>
                                            <p:strVal val="#ppt_x"/>
                                          </p:val>
                                        </p:tav>
                                      </p:tavLst>
                                    </p:anim>
                                    <p:anim calcmode="lin" valueType="num">
                                      <p:cBhvr additive="base">
                                        <p:cTn id="18" dur="500" fill="hold"/>
                                        <p:tgtEl>
                                          <p:spTgt spid="2642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421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64204"/>
                                        </p:tgtEl>
                                        <p:attrNameLst>
                                          <p:attrName>style.visibility</p:attrName>
                                        </p:attrNameLst>
                                      </p:cBhvr>
                                      <p:to>
                                        <p:strVal val="visible"/>
                                      </p:to>
                                    </p:set>
                                    <p:animEffect transition="in" filter="box(out)">
                                      <p:cBhvr>
                                        <p:cTn id="23" dur="500"/>
                                        <p:tgtEl>
                                          <p:spTgt spid="264204"/>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64205">
                                            <p:txEl>
                                              <p:pRg st="0" end="0"/>
                                            </p:txEl>
                                          </p:spTgt>
                                        </p:tgtEl>
                                        <p:attrNameLst>
                                          <p:attrName>style.visibility</p:attrName>
                                        </p:attrNameLst>
                                      </p:cBhvr>
                                      <p:to>
                                        <p:strVal val="visible"/>
                                      </p:to>
                                    </p:set>
                                    <p:animEffect transition="in" filter="box(out)">
                                      <p:cBhvr>
                                        <p:cTn id="28" dur="500"/>
                                        <p:tgtEl>
                                          <p:spTgt spid="264205">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64206"/>
                                        </p:tgtEl>
                                        <p:attrNameLst>
                                          <p:attrName>style.visibility</p:attrName>
                                        </p:attrNameLst>
                                      </p:cBhvr>
                                      <p:to>
                                        <p:strVal val="visible"/>
                                      </p:to>
                                    </p:set>
                                    <p:animEffect transition="in" filter="box(out)">
                                      <p:cBhvr>
                                        <p:cTn id="33" dur="500"/>
                                        <p:tgtEl>
                                          <p:spTgt spid="264206"/>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64207">
                                            <p:txEl>
                                              <p:pRg st="0" end="0"/>
                                            </p:txEl>
                                          </p:spTgt>
                                        </p:tgtEl>
                                        <p:attrNameLst>
                                          <p:attrName>style.visibility</p:attrName>
                                        </p:attrNameLst>
                                      </p:cBhvr>
                                      <p:to>
                                        <p:strVal val="visible"/>
                                      </p:to>
                                    </p:set>
                                    <p:animEffect transition="in" filter="box(out)">
                                      <p:cBhvr>
                                        <p:cTn id="38" dur="500"/>
                                        <p:tgtEl>
                                          <p:spTgt spid="264207">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64208">
                                            <p:txEl>
                                              <p:pRg st="0" end="0"/>
                                            </p:txEl>
                                          </p:spTgt>
                                        </p:tgtEl>
                                        <p:attrNameLst>
                                          <p:attrName>style.visibility</p:attrName>
                                        </p:attrNameLst>
                                      </p:cBhvr>
                                      <p:to>
                                        <p:strVal val="visible"/>
                                      </p:to>
                                    </p:set>
                                    <p:animEffect transition="in" filter="box(out)">
                                      <p:cBhvr>
                                        <p:cTn id="43" dur="500"/>
                                        <p:tgtEl>
                                          <p:spTgt spid="264208">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64213"/>
                                        </p:tgtEl>
                                        <p:attrNameLst>
                                          <p:attrName>style.visibility</p:attrName>
                                        </p:attrNameLst>
                                      </p:cBhvr>
                                      <p:to>
                                        <p:strVal val="visible"/>
                                      </p:to>
                                    </p:set>
                                    <p:anim calcmode="lin" valueType="num">
                                      <p:cBhvr additive="base">
                                        <p:cTn id="48" dur="500" fill="hold"/>
                                        <p:tgtEl>
                                          <p:spTgt spid="264213"/>
                                        </p:tgtEl>
                                        <p:attrNameLst>
                                          <p:attrName>ppt_x</p:attrName>
                                        </p:attrNameLst>
                                      </p:cBhvr>
                                      <p:tavLst>
                                        <p:tav tm="0">
                                          <p:val>
                                            <p:strVal val="#ppt_x"/>
                                          </p:val>
                                        </p:tav>
                                        <p:tav tm="100000">
                                          <p:val>
                                            <p:strVal val="#ppt_x"/>
                                          </p:val>
                                        </p:tav>
                                      </p:tavLst>
                                    </p:anim>
                                    <p:anim calcmode="lin" valueType="num">
                                      <p:cBhvr additive="base">
                                        <p:cTn id="49" dur="500" fill="hold"/>
                                        <p:tgtEl>
                                          <p:spTgt spid="264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2" grpId="0" animBg="1" autoUpdateAnimBg="0"/>
      <p:bldP spid="264203" grpId="0" build="p" autoUpdateAnimBg="0"/>
      <p:bldP spid="264204" grpId="0" animBg="1" autoUpdateAnimBg="0"/>
      <p:bldP spid="264205" grpId="0" build="p" autoUpdateAnimBg="0"/>
      <p:bldP spid="264206" grpId="0" animBg="1" autoUpdateAnimBg="0"/>
      <p:bldP spid="264207" grpId="0" build="p" autoUpdateAnimBg="0"/>
      <p:bldP spid="264208" grpId="0" build="p" autoUpdateAnimBg="0"/>
      <p:bldP spid="264212" grpId="0" animBg="1" autoUpdateAnimBg="0"/>
      <p:bldP spid="26421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1799432" y="432594"/>
            <a:ext cx="7759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latin typeface="Tahoma" panose="020B0604030504040204" pitchFamily="34" charset="0"/>
              </a:rPr>
              <a:t>关系运算中应该注意</a:t>
            </a:r>
          </a:p>
        </p:txBody>
      </p:sp>
      <p:sp>
        <p:nvSpPr>
          <p:cNvPr id="266248" name="Rectangle 8"/>
          <p:cNvSpPr>
            <a:spLocks noChangeArrowheads="1"/>
          </p:cNvSpPr>
          <p:nvPr/>
        </p:nvSpPr>
        <p:spPr bwMode="auto">
          <a:xfrm>
            <a:off x="2965451" y="3153490"/>
            <a:ext cx="5434013" cy="2320925"/>
          </a:xfrm>
          <a:prstGeom prst="rect">
            <a:avLst/>
          </a:prstGeom>
          <a:solidFill>
            <a:srgbClr val="FFFFCC"/>
          </a:solidFill>
          <a:ln w="38100">
            <a:solidFill>
              <a:srgbClr val="3366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ea typeface="宋体" panose="02010600030101010101" pitchFamily="2" charset="-122"/>
                <a:sym typeface="Symbol" panose="05050102010706020507" pitchFamily="18" charset="2"/>
              </a:rPr>
              <a:t>注意区分“ </a:t>
            </a:r>
            <a:r>
              <a:rPr lang="en-US" altLang="zh-CN" sz="2400">
                <a:solidFill>
                  <a:srgbClr val="FF0000"/>
                </a:solidFill>
                <a:ea typeface="宋体" panose="02010600030101010101" pitchFamily="2" charset="-122"/>
                <a:sym typeface="Symbol" panose="05050102010706020507" pitchFamily="18" charset="2"/>
              </a:rPr>
              <a:t>= </a:t>
            </a:r>
            <a:r>
              <a:rPr lang="en-US" altLang="zh-CN" sz="2400">
                <a:solidFill>
                  <a:schemeClr val="tx1"/>
                </a:solidFill>
                <a:ea typeface="宋体" panose="02010600030101010101" pitchFamily="2" charset="-122"/>
                <a:sym typeface="Symbol" panose="05050102010706020507" pitchFamily="18" charset="2"/>
              </a:rPr>
              <a:t>”</a:t>
            </a:r>
            <a:r>
              <a:rPr lang="zh-CN" altLang="en-US" sz="2400">
                <a:solidFill>
                  <a:schemeClr val="tx1"/>
                </a:solidFill>
                <a:ea typeface="宋体" panose="02010600030101010101" pitchFamily="2" charset="-122"/>
                <a:sym typeface="Symbol" panose="05050102010706020507" pitchFamily="18" charset="2"/>
              </a:rPr>
              <a:t>与“ </a:t>
            </a:r>
            <a:r>
              <a:rPr lang="en-US" altLang="zh-CN" sz="2400">
                <a:solidFill>
                  <a:srgbClr val="0000FF"/>
                </a:solidFill>
                <a:ea typeface="宋体" panose="02010600030101010101" pitchFamily="2" charset="-122"/>
                <a:sym typeface="Symbol" panose="05050102010706020507" pitchFamily="18" charset="2"/>
              </a:rPr>
              <a:t>= = </a:t>
            </a:r>
            <a:r>
              <a:rPr lang="en-US" altLang="zh-CN" sz="2400">
                <a:solidFill>
                  <a:schemeClr val="tx1"/>
                </a:solidFill>
                <a:ea typeface="宋体" panose="02010600030101010101" pitchFamily="2" charset="-122"/>
                <a:sym typeface="Symbol" panose="05050102010706020507" pitchFamily="18" charset="2"/>
              </a:rPr>
              <a:t>”</a:t>
            </a:r>
          </a:p>
          <a:p>
            <a:pPr>
              <a:spcBef>
                <a:spcPct val="0"/>
              </a:spcBef>
            </a:pPr>
            <a:r>
              <a:rPr lang="en-US" altLang="zh-CN" sz="2400">
                <a:solidFill>
                  <a:srgbClr val="000000"/>
                </a:solidFill>
                <a:ea typeface="宋体" panose="02010600030101010101" pitchFamily="2" charset="-122"/>
                <a:sym typeface="Symbol" panose="05050102010706020507" pitchFamily="18" charset="2"/>
              </a:rPr>
              <a:t>        int a = 0,b =1;</a:t>
            </a:r>
          </a:p>
          <a:p>
            <a:pPr>
              <a:spcBef>
                <a:spcPct val="0"/>
              </a:spcBef>
            </a:pPr>
            <a:r>
              <a:rPr lang="en-US" altLang="zh-CN" sz="2400">
                <a:solidFill>
                  <a:srgbClr val="000000"/>
                </a:solidFill>
                <a:ea typeface="宋体" panose="02010600030101010101" pitchFamily="2" charset="-122"/>
                <a:sym typeface="Symbol" panose="05050102010706020507" pitchFamily="18" charset="2"/>
              </a:rPr>
              <a:t>         if(a </a:t>
            </a:r>
            <a:r>
              <a:rPr lang="en-US" altLang="zh-CN" sz="2400">
                <a:solidFill>
                  <a:srgbClr val="FF0000"/>
                </a:solidFill>
                <a:ea typeface="宋体" panose="02010600030101010101" pitchFamily="2" charset="-122"/>
                <a:sym typeface="Symbol" panose="05050102010706020507" pitchFamily="18" charset="2"/>
              </a:rPr>
              <a:t>=</a:t>
            </a:r>
            <a:r>
              <a:rPr lang="en-US" altLang="zh-CN" sz="2400">
                <a:solidFill>
                  <a:srgbClr val="000000"/>
                </a:solidFill>
                <a:ea typeface="宋体" panose="02010600030101010101" pitchFamily="2" charset="-122"/>
                <a:sym typeface="Symbol" panose="05050102010706020507" pitchFamily="18" charset="2"/>
              </a:rPr>
              <a:t> b)   </a:t>
            </a:r>
          </a:p>
          <a:p>
            <a:pPr>
              <a:spcBef>
                <a:spcPct val="0"/>
              </a:spcBef>
            </a:pPr>
            <a:r>
              <a:rPr lang="en-US" altLang="zh-CN" sz="2400">
                <a:solidFill>
                  <a:srgbClr val="000000"/>
                </a:solidFill>
                <a:ea typeface="宋体" panose="02010600030101010101" pitchFamily="2" charset="-122"/>
                <a:sym typeface="Symbol" panose="05050102010706020507" pitchFamily="18" charset="2"/>
              </a:rPr>
              <a:t>               printf(“a  equal  to  b”);</a:t>
            </a:r>
          </a:p>
          <a:p>
            <a:pPr>
              <a:spcBef>
                <a:spcPct val="0"/>
              </a:spcBef>
            </a:pPr>
            <a:r>
              <a:rPr lang="en-US" altLang="zh-CN" sz="2400">
                <a:solidFill>
                  <a:srgbClr val="000000"/>
                </a:solidFill>
                <a:ea typeface="宋体" panose="02010600030101010101" pitchFamily="2" charset="-122"/>
                <a:sym typeface="Symbol" panose="05050102010706020507" pitchFamily="18" charset="2"/>
              </a:rPr>
              <a:t>         else</a:t>
            </a:r>
          </a:p>
          <a:p>
            <a:pPr>
              <a:spcBef>
                <a:spcPct val="0"/>
              </a:spcBef>
            </a:pPr>
            <a:r>
              <a:rPr lang="en-US" altLang="zh-CN" sz="2400">
                <a:solidFill>
                  <a:srgbClr val="000000"/>
                </a:solidFill>
                <a:ea typeface="宋体" panose="02010600030101010101" pitchFamily="2" charset="-122"/>
                <a:sym typeface="Symbol" panose="05050102010706020507" pitchFamily="18" charset="2"/>
              </a:rPr>
              <a:t>               printf(“a  not  equal  to  b”);</a:t>
            </a:r>
          </a:p>
        </p:txBody>
      </p:sp>
      <p:sp>
        <p:nvSpPr>
          <p:cNvPr id="266249" name="Rectangle 9"/>
          <p:cNvSpPr>
            <a:spLocks noChangeArrowheads="1"/>
          </p:cNvSpPr>
          <p:nvPr/>
        </p:nvSpPr>
        <p:spPr bwMode="auto">
          <a:xfrm>
            <a:off x="2965451" y="1322757"/>
            <a:ext cx="5424487" cy="1225550"/>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ea typeface="宋体" panose="02010600030101010101" pitchFamily="2" charset="-122"/>
                <a:sym typeface="Symbol" panose="05050102010706020507" pitchFamily="18" charset="2"/>
              </a:rPr>
              <a:t>应避免对</a:t>
            </a:r>
            <a:r>
              <a:rPr lang="zh-CN" altLang="en-US" sz="2400">
                <a:solidFill>
                  <a:srgbClr val="FF0000"/>
                </a:solidFill>
                <a:ea typeface="宋体" panose="02010600030101010101" pitchFamily="2" charset="-122"/>
                <a:sym typeface="Symbol" panose="05050102010706020507" pitchFamily="18" charset="2"/>
              </a:rPr>
              <a:t>实数</a:t>
            </a:r>
            <a:r>
              <a:rPr lang="zh-CN" altLang="en-US" sz="2400">
                <a:solidFill>
                  <a:schemeClr val="tx1"/>
                </a:solidFill>
                <a:ea typeface="宋体" panose="02010600030101010101" pitchFamily="2" charset="-122"/>
                <a:sym typeface="Symbol" panose="05050102010706020507" pitchFamily="18" charset="2"/>
              </a:rPr>
              <a:t>作相等或不等于</a:t>
            </a:r>
            <a:r>
              <a:rPr lang="en-US" altLang="zh-CN" sz="2400">
                <a:solidFill>
                  <a:srgbClr val="FF0000"/>
                </a:solidFill>
                <a:ea typeface="宋体" panose="02010600030101010101" pitchFamily="2" charset="-122"/>
                <a:sym typeface="Symbol" panose="05050102010706020507" pitchFamily="18" charset="2"/>
              </a:rPr>
              <a:t>0</a:t>
            </a:r>
            <a:r>
              <a:rPr lang="zh-CN" altLang="en-US" sz="2400">
                <a:solidFill>
                  <a:schemeClr val="tx1"/>
                </a:solidFill>
                <a:ea typeface="宋体" panose="02010600030101010101" pitchFamily="2" charset="-122"/>
                <a:sym typeface="Symbol" panose="05050102010706020507" pitchFamily="18" charset="2"/>
              </a:rPr>
              <a:t>的判断</a:t>
            </a:r>
          </a:p>
          <a:p>
            <a:pPr>
              <a:spcBef>
                <a:spcPct val="0"/>
              </a:spcBef>
            </a:pPr>
            <a:r>
              <a:rPr lang="zh-CN" altLang="en-US" sz="2400">
                <a:solidFill>
                  <a:schemeClr val="tx1"/>
                </a:solidFill>
                <a:ea typeface="宋体" panose="02010600030101010101" pitchFamily="2" charset="-122"/>
                <a:sym typeface="Symbol" panose="05050102010706020507" pitchFamily="18" charset="2"/>
              </a:rPr>
              <a:t>如   </a:t>
            </a:r>
            <a:r>
              <a:rPr lang="en-US" altLang="zh-CN" sz="2400">
                <a:solidFill>
                  <a:schemeClr val="tx1"/>
                </a:solidFill>
                <a:ea typeface="宋体" panose="02010600030101010101" pitchFamily="2" charset="-122"/>
                <a:sym typeface="Symbol" panose="05050102010706020507" pitchFamily="18" charset="2"/>
              </a:rPr>
              <a:t>1.0/3.0*3.0==1.0    </a:t>
            </a:r>
            <a:r>
              <a:rPr lang="zh-CN" altLang="en-US" sz="2400">
                <a:solidFill>
                  <a:schemeClr val="tx1"/>
                </a:solidFill>
                <a:ea typeface="宋体" panose="02010600030101010101" pitchFamily="2" charset="-122"/>
                <a:sym typeface="Symbol" panose="05050102010706020507" pitchFamily="18" charset="2"/>
              </a:rPr>
              <a:t>可改写为：</a:t>
            </a:r>
            <a:r>
              <a:rPr lang="en-US" altLang="zh-CN" sz="2400">
                <a:solidFill>
                  <a:schemeClr val="tx1"/>
                </a:solidFill>
                <a:ea typeface="宋体" panose="02010600030101010101" pitchFamily="2" charset="-122"/>
                <a:sym typeface="Symbol" panose="05050102010706020507" pitchFamily="18" charset="2"/>
              </a:rPr>
              <a:t>fabs(1.0/3.0*3.0-1.0)&lt;1e-6</a:t>
            </a:r>
          </a:p>
        </p:txBody>
      </p:sp>
    </p:spTree>
    <p:extLst>
      <p:ext uri="{BB962C8B-B14F-4D97-AF65-F5344CB8AC3E}">
        <p14:creationId xmlns:p14="http://schemas.microsoft.com/office/powerpoint/2010/main" val="169527025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6249"/>
                                        </p:tgtEl>
                                        <p:attrNameLst>
                                          <p:attrName>style.visibility</p:attrName>
                                        </p:attrNameLst>
                                      </p:cBhvr>
                                      <p:to>
                                        <p:strVal val="visible"/>
                                      </p:to>
                                    </p:set>
                                    <p:animEffect transition="in" filter="box(out)">
                                      <p:cBhvr>
                                        <p:cTn id="7" dur="500"/>
                                        <p:tgtEl>
                                          <p:spTgt spid="266249"/>
                                        </p:tgtEl>
                                      </p:cBhvr>
                                    </p:animEffect>
                                  </p:childTnLst>
                                  <p:subTnLst>
                                    <p:audio>
                                      <p:cMediaNode>
                                        <p:cTn display="0" masterRel="sameClick">
                                          <p:stCondLst>
                                            <p:cond evt="begin" delay="0">
                                              <p:tn val="5"/>
                                            </p:cond>
                                          </p:stCondLst>
                                          <p:endCondLst>
                                            <p:cond evt="onStopAudio" delay="0">
                                              <p:tgtEl>
                                                <p:sldTgt/>
                                              </p:tgtEl>
                                            </p:cond>
                                          </p:endCondLst>
                                        </p:cTn>
                                        <p:tgtEl>
                                          <p:sndTgt r:embed="rId4"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6248"/>
                                        </p:tgtEl>
                                        <p:attrNameLst>
                                          <p:attrName>style.visibility</p:attrName>
                                        </p:attrNameLst>
                                      </p:cBhvr>
                                      <p:to>
                                        <p:strVal val="visible"/>
                                      </p:to>
                                    </p:set>
                                    <p:animEffect transition="in" filter="box(out)">
                                      <p:cBhvr>
                                        <p:cTn id="12" dur="500"/>
                                        <p:tgtEl>
                                          <p:spTgt spid="26624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8" grpId="0" animBg="1" autoUpdateAnimBg="0"/>
      <p:bldP spid="26624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375071"/>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387602"/>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用逻辑运算符将关系表达式或其他逻辑量连接起来的式子就是逻辑表达式。</a:t>
            </a:r>
          </a:p>
        </p:txBody>
      </p:sp>
      <p:grpSp>
        <p:nvGrpSpPr>
          <p:cNvPr id="4" name="组合 3"/>
          <p:cNvGrpSpPr/>
          <p:nvPr/>
        </p:nvGrpSpPr>
        <p:grpSpPr>
          <a:xfrm>
            <a:off x="838200" y="407096"/>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2566572"/>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 name="Group 1059"/>
          <p:cNvGrpSpPr>
            <a:grpSpLocks/>
          </p:cNvGrpSpPr>
          <p:nvPr/>
        </p:nvGrpSpPr>
        <p:grpSpPr bwMode="auto">
          <a:xfrm>
            <a:off x="2513013" y="3839396"/>
            <a:ext cx="7791450" cy="1900238"/>
            <a:chOff x="606" y="2365"/>
            <a:chExt cx="4908" cy="1197"/>
          </a:xfrm>
        </p:grpSpPr>
        <p:sp>
          <p:nvSpPr>
            <p:cNvPr id="13" name="Rectangle 1033"/>
            <p:cNvSpPr>
              <a:spLocks noChangeArrowheads="1"/>
            </p:cNvSpPr>
            <p:nvPr/>
          </p:nvSpPr>
          <p:spPr bwMode="auto">
            <a:xfrm>
              <a:off x="606" y="2369"/>
              <a:ext cx="4908" cy="1178"/>
            </a:xfrm>
            <a:prstGeom prst="rect">
              <a:avLst/>
            </a:prstGeom>
            <a:solidFill>
              <a:schemeClr val="bg1"/>
            </a:solidFill>
            <a:ln w="38100">
              <a:solidFill>
                <a:srgbClr val="3366FF"/>
              </a:solidFill>
              <a:miter lim="800000"/>
              <a:headEnd/>
              <a:tailEnd/>
            </a:ln>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endParaRPr lang="zh-CN" altLang="zh-CN" sz="4000">
                <a:solidFill>
                  <a:schemeClr val="tx1"/>
                </a:solidFill>
                <a:ea typeface="宋体" panose="02010600030101010101" pitchFamily="2" charset="-122"/>
              </a:endParaRPr>
            </a:p>
          </p:txBody>
        </p:sp>
        <p:sp>
          <p:nvSpPr>
            <p:cNvPr id="14" name="Text Box 1034"/>
            <p:cNvSpPr txBox="1">
              <a:spLocks noChangeArrowheads="1"/>
            </p:cNvSpPr>
            <p:nvPr/>
          </p:nvSpPr>
          <p:spPr bwMode="auto">
            <a:xfrm>
              <a:off x="634" y="2430"/>
              <a:ext cx="48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运算符</a:t>
              </a:r>
              <a:endParaRPr lang="zh-CN" altLang="en-US" sz="4000">
                <a:solidFill>
                  <a:schemeClr val="tx1"/>
                </a:solidFill>
                <a:ea typeface="宋体" panose="02010600030101010101" pitchFamily="2" charset="-122"/>
              </a:endParaRPr>
            </a:p>
          </p:txBody>
        </p:sp>
        <p:sp>
          <p:nvSpPr>
            <p:cNvPr id="15" name="Text Box 1035"/>
            <p:cNvSpPr txBox="1">
              <a:spLocks noChangeArrowheads="1"/>
            </p:cNvSpPr>
            <p:nvPr/>
          </p:nvSpPr>
          <p:spPr bwMode="auto">
            <a:xfrm>
              <a:off x="1269" y="2407"/>
              <a:ext cx="6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名称	</a:t>
              </a:r>
              <a:endParaRPr lang="zh-CN" altLang="en-US" sz="4000">
                <a:solidFill>
                  <a:schemeClr val="tx1"/>
                </a:solidFill>
                <a:ea typeface="宋体" panose="02010600030101010101" pitchFamily="2" charset="-122"/>
              </a:endParaRPr>
            </a:p>
          </p:txBody>
        </p:sp>
        <p:sp>
          <p:nvSpPr>
            <p:cNvPr id="16" name="Text Box 1036"/>
            <p:cNvSpPr txBox="1">
              <a:spLocks noChangeArrowheads="1"/>
            </p:cNvSpPr>
            <p:nvPr/>
          </p:nvSpPr>
          <p:spPr bwMode="auto">
            <a:xfrm>
              <a:off x="3787" y="2405"/>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含义</a:t>
              </a:r>
              <a:endParaRPr lang="zh-CN" altLang="en-US" sz="4000">
                <a:solidFill>
                  <a:schemeClr val="tx1"/>
                </a:solidFill>
                <a:ea typeface="宋体" panose="02010600030101010101" pitchFamily="2" charset="-122"/>
              </a:endParaRPr>
            </a:p>
          </p:txBody>
        </p:sp>
        <p:sp>
          <p:nvSpPr>
            <p:cNvPr id="17" name="Line 1037"/>
            <p:cNvSpPr>
              <a:spLocks noChangeShapeType="1"/>
            </p:cNvSpPr>
            <p:nvPr/>
          </p:nvSpPr>
          <p:spPr bwMode="auto">
            <a:xfrm>
              <a:off x="1762" y="2374"/>
              <a:ext cx="0" cy="117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038"/>
            <p:cNvSpPr>
              <a:spLocks noChangeShapeType="1"/>
            </p:cNvSpPr>
            <p:nvPr/>
          </p:nvSpPr>
          <p:spPr bwMode="auto">
            <a:xfrm>
              <a:off x="606" y="2686"/>
              <a:ext cx="4899"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039"/>
            <p:cNvSpPr>
              <a:spLocks noChangeShapeType="1"/>
            </p:cNvSpPr>
            <p:nvPr/>
          </p:nvSpPr>
          <p:spPr bwMode="auto">
            <a:xfrm>
              <a:off x="606" y="2955"/>
              <a:ext cx="4897"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040"/>
            <p:cNvSpPr>
              <a:spLocks noChangeShapeType="1"/>
            </p:cNvSpPr>
            <p:nvPr/>
          </p:nvSpPr>
          <p:spPr bwMode="auto">
            <a:xfrm>
              <a:off x="606" y="3257"/>
              <a:ext cx="4897"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041"/>
            <p:cNvSpPr>
              <a:spLocks noChangeShapeType="1"/>
            </p:cNvSpPr>
            <p:nvPr/>
          </p:nvSpPr>
          <p:spPr bwMode="auto">
            <a:xfrm>
              <a:off x="606" y="3543"/>
              <a:ext cx="4897"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042"/>
            <p:cNvSpPr txBox="1">
              <a:spLocks noChangeArrowheads="1"/>
            </p:cNvSpPr>
            <p:nvPr/>
          </p:nvSpPr>
          <p:spPr bwMode="auto">
            <a:xfrm>
              <a:off x="655" y="2697"/>
              <a:ext cx="38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rgbClr val="FF0000"/>
                  </a:solidFill>
                  <a:ea typeface="宋体" panose="02010600030101010101" pitchFamily="2" charset="-122"/>
                </a:rPr>
                <a:t>&amp;&amp;</a:t>
              </a:r>
            </a:p>
          </p:txBody>
        </p:sp>
        <p:sp>
          <p:nvSpPr>
            <p:cNvPr id="23" name="Text Box 1043"/>
            <p:cNvSpPr txBox="1">
              <a:spLocks noChangeArrowheads="1"/>
            </p:cNvSpPr>
            <p:nvPr/>
          </p:nvSpPr>
          <p:spPr bwMode="auto">
            <a:xfrm>
              <a:off x="1162" y="2695"/>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逻辑与</a:t>
              </a:r>
              <a:endParaRPr lang="zh-CN" altLang="en-US" sz="4000">
                <a:solidFill>
                  <a:schemeClr val="tx1"/>
                </a:solidFill>
                <a:ea typeface="宋体" panose="02010600030101010101" pitchFamily="2" charset="-122"/>
              </a:endParaRPr>
            </a:p>
          </p:txBody>
        </p:sp>
        <p:sp>
          <p:nvSpPr>
            <p:cNvPr id="24" name="Text Box 1044"/>
            <p:cNvSpPr txBox="1">
              <a:spLocks noChangeArrowheads="1"/>
            </p:cNvSpPr>
            <p:nvPr/>
          </p:nvSpPr>
          <p:spPr bwMode="auto">
            <a:xfrm>
              <a:off x="1910" y="2415"/>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示例</a:t>
              </a:r>
              <a:endParaRPr lang="zh-CN" altLang="en-US" sz="4000">
                <a:solidFill>
                  <a:schemeClr val="tx1"/>
                </a:solidFill>
                <a:ea typeface="宋体" panose="02010600030101010101" pitchFamily="2" charset="-122"/>
              </a:endParaRPr>
            </a:p>
          </p:txBody>
        </p:sp>
        <p:sp>
          <p:nvSpPr>
            <p:cNvPr id="25" name="Text Box 1045"/>
            <p:cNvSpPr txBox="1">
              <a:spLocks noChangeArrowheads="1"/>
            </p:cNvSpPr>
            <p:nvPr/>
          </p:nvSpPr>
          <p:spPr bwMode="auto">
            <a:xfrm>
              <a:off x="728" y="2991"/>
              <a:ext cx="18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rgbClr val="FF0000"/>
                  </a:solidFill>
                  <a:ea typeface="宋体" panose="02010600030101010101" pitchFamily="2" charset="-122"/>
                </a:rPr>
                <a:t>||</a:t>
              </a:r>
              <a:endParaRPr lang="en-US" altLang="zh-CN" sz="4000">
                <a:solidFill>
                  <a:srgbClr val="FF0000"/>
                </a:solidFill>
                <a:ea typeface="宋体" panose="02010600030101010101" pitchFamily="2" charset="-122"/>
              </a:endParaRPr>
            </a:p>
          </p:txBody>
        </p:sp>
        <p:sp>
          <p:nvSpPr>
            <p:cNvPr id="26" name="Text Box 1046"/>
            <p:cNvSpPr txBox="1">
              <a:spLocks noChangeArrowheads="1"/>
            </p:cNvSpPr>
            <p:nvPr/>
          </p:nvSpPr>
          <p:spPr bwMode="auto">
            <a:xfrm>
              <a:off x="1149" y="2977"/>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逻辑或</a:t>
              </a:r>
            </a:p>
          </p:txBody>
        </p:sp>
        <p:sp>
          <p:nvSpPr>
            <p:cNvPr id="27" name="Text Box 1047"/>
            <p:cNvSpPr txBox="1">
              <a:spLocks noChangeArrowheads="1"/>
            </p:cNvSpPr>
            <p:nvPr/>
          </p:nvSpPr>
          <p:spPr bwMode="auto">
            <a:xfrm>
              <a:off x="2557" y="2988"/>
              <a:ext cx="2316"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若</a:t>
              </a:r>
              <a:r>
                <a:rPr lang="en-US" altLang="zh-CN" sz="2000">
                  <a:solidFill>
                    <a:schemeClr val="tx1"/>
                  </a:solidFill>
                  <a:ea typeface="宋体" panose="02010600030101010101" pitchFamily="2" charset="-122"/>
                </a:rPr>
                <a:t>a </a:t>
              </a:r>
              <a:r>
                <a:rPr lang="zh-CN" altLang="en-US" sz="2000">
                  <a:solidFill>
                    <a:schemeClr val="tx1"/>
                  </a:solidFill>
                  <a:ea typeface="宋体" panose="02010600030101010101" pitchFamily="2" charset="-122"/>
                </a:rPr>
                <a:t>、 </a:t>
              </a:r>
              <a:r>
                <a:rPr lang="en-US" altLang="zh-CN" sz="2000">
                  <a:solidFill>
                    <a:schemeClr val="tx1"/>
                  </a:solidFill>
                  <a:ea typeface="宋体" panose="02010600030101010101" pitchFamily="2" charset="-122"/>
                </a:rPr>
                <a:t>b</a:t>
              </a:r>
              <a:r>
                <a:rPr lang="zh-CN" altLang="en-US" sz="2000">
                  <a:solidFill>
                    <a:schemeClr val="tx1"/>
                  </a:solidFill>
                  <a:ea typeface="宋体" panose="02010600030101010101" pitchFamily="2" charset="-122"/>
                </a:rPr>
                <a:t>之一为真，则</a:t>
              </a:r>
              <a:r>
                <a:rPr lang="en-US" altLang="zh-CN" sz="2000">
                  <a:solidFill>
                    <a:schemeClr val="tx1"/>
                  </a:solidFill>
                  <a:ea typeface="宋体" panose="02010600030101010101" pitchFamily="2" charset="-122"/>
                </a:rPr>
                <a:t>a || b</a:t>
              </a:r>
              <a:r>
                <a:rPr lang="zh-CN" altLang="en-US" sz="2000">
                  <a:solidFill>
                    <a:schemeClr val="tx1"/>
                  </a:solidFill>
                  <a:ea typeface="宋体" panose="02010600030101010101" pitchFamily="2" charset="-122"/>
                </a:rPr>
                <a:t>为真</a:t>
              </a:r>
            </a:p>
          </p:txBody>
        </p:sp>
        <p:sp>
          <p:nvSpPr>
            <p:cNvPr id="28" name="Text Box 1048"/>
            <p:cNvSpPr txBox="1">
              <a:spLocks noChangeArrowheads="1"/>
            </p:cNvSpPr>
            <p:nvPr/>
          </p:nvSpPr>
          <p:spPr bwMode="auto">
            <a:xfrm>
              <a:off x="732" y="3285"/>
              <a:ext cx="16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rgbClr val="FF0000"/>
                  </a:solidFill>
                  <a:ea typeface="宋体" panose="02010600030101010101" pitchFamily="2" charset="-122"/>
                </a:rPr>
                <a:t>!</a:t>
              </a:r>
              <a:endParaRPr lang="en-US" altLang="zh-CN" sz="4000">
                <a:solidFill>
                  <a:srgbClr val="FF0000"/>
                </a:solidFill>
                <a:ea typeface="宋体" panose="02010600030101010101" pitchFamily="2" charset="-122"/>
              </a:endParaRPr>
            </a:p>
          </p:txBody>
        </p:sp>
        <p:sp>
          <p:nvSpPr>
            <p:cNvPr id="29" name="Text Box 1049"/>
            <p:cNvSpPr txBox="1">
              <a:spLocks noChangeArrowheads="1"/>
            </p:cNvSpPr>
            <p:nvPr/>
          </p:nvSpPr>
          <p:spPr bwMode="auto">
            <a:xfrm>
              <a:off x="1150" y="3274"/>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逻辑非</a:t>
              </a:r>
            </a:p>
          </p:txBody>
        </p:sp>
        <p:sp>
          <p:nvSpPr>
            <p:cNvPr id="30" name="Text Box 1050"/>
            <p:cNvSpPr txBox="1">
              <a:spLocks noChangeArrowheads="1"/>
            </p:cNvSpPr>
            <p:nvPr/>
          </p:nvSpPr>
          <p:spPr bwMode="auto">
            <a:xfrm>
              <a:off x="2576" y="3284"/>
              <a:ext cx="290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ea typeface="宋体" panose="02010600030101010101" pitchFamily="2" charset="-122"/>
                </a:rPr>
                <a:t>若</a:t>
              </a:r>
              <a:r>
                <a:rPr lang="en-US" altLang="zh-CN" sz="2000">
                  <a:solidFill>
                    <a:schemeClr val="tx1"/>
                  </a:solidFill>
                  <a:ea typeface="宋体" panose="02010600030101010101" pitchFamily="2" charset="-122"/>
                </a:rPr>
                <a:t>a</a:t>
              </a:r>
              <a:r>
                <a:rPr lang="zh-CN" altLang="en-US" sz="2000">
                  <a:solidFill>
                    <a:schemeClr val="tx1"/>
                  </a:solidFill>
                  <a:ea typeface="宋体" panose="02010600030101010101" pitchFamily="2" charset="-122"/>
                </a:rPr>
                <a:t>为真，则！</a:t>
              </a:r>
              <a:r>
                <a:rPr lang="en-US" altLang="zh-CN" sz="2000">
                  <a:solidFill>
                    <a:schemeClr val="tx1"/>
                  </a:solidFill>
                  <a:ea typeface="宋体" panose="02010600030101010101" pitchFamily="2" charset="-122"/>
                </a:rPr>
                <a:t>a</a:t>
              </a:r>
              <a:r>
                <a:rPr lang="zh-CN" altLang="en-US" sz="2000">
                  <a:solidFill>
                    <a:schemeClr val="tx1"/>
                  </a:solidFill>
                  <a:ea typeface="宋体" panose="02010600030101010101" pitchFamily="2" charset="-122"/>
                </a:rPr>
                <a:t>为假；</a:t>
              </a:r>
              <a:r>
                <a:rPr lang="en-US" altLang="zh-CN" sz="2000">
                  <a:solidFill>
                    <a:schemeClr val="tx1"/>
                  </a:solidFill>
                  <a:ea typeface="宋体" panose="02010600030101010101" pitchFamily="2" charset="-122"/>
                </a:rPr>
                <a:t>a</a:t>
              </a:r>
              <a:r>
                <a:rPr lang="zh-CN" altLang="en-US" sz="2000">
                  <a:solidFill>
                    <a:schemeClr val="tx1"/>
                  </a:solidFill>
                  <a:ea typeface="宋体" panose="02010600030101010101" pitchFamily="2" charset="-122"/>
                </a:rPr>
                <a:t>为假，则！</a:t>
              </a:r>
              <a:r>
                <a:rPr lang="en-US" altLang="zh-CN" sz="2000">
                  <a:solidFill>
                    <a:schemeClr val="tx1"/>
                  </a:solidFill>
                  <a:ea typeface="宋体" panose="02010600030101010101" pitchFamily="2" charset="-122"/>
                </a:rPr>
                <a:t>a</a:t>
              </a:r>
              <a:r>
                <a:rPr lang="zh-CN" altLang="en-US" sz="2000">
                  <a:solidFill>
                    <a:schemeClr val="tx1"/>
                  </a:solidFill>
                  <a:ea typeface="宋体" panose="02010600030101010101" pitchFamily="2" charset="-122"/>
                </a:rPr>
                <a:t>为真</a:t>
              </a:r>
            </a:p>
          </p:txBody>
        </p:sp>
        <p:sp>
          <p:nvSpPr>
            <p:cNvPr id="31" name="Text Box 1051"/>
            <p:cNvSpPr txBox="1">
              <a:spLocks noChangeArrowheads="1"/>
            </p:cNvSpPr>
            <p:nvPr/>
          </p:nvSpPr>
          <p:spPr bwMode="auto">
            <a:xfrm>
              <a:off x="2523" y="2701"/>
              <a:ext cx="253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ea typeface="宋体" panose="02010600030101010101" pitchFamily="2" charset="-122"/>
                </a:rPr>
                <a:t> </a:t>
              </a:r>
              <a:r>
                <a:rPr lang="zh-CN" altLang="en-US" sz="2000">
                  <a:solidFill>
                    <a:schemeClr val="tx1"/>
                  </a:solidFill>
                  <a:ea typeface="宋体" panose="02010600030101010101" pitchFamily="2" charset="-122"/>
                </a:rPr>
                <a:t>若</a:t>
              </a:r>
              <a:r>
                <a:rPr lang="en-US" altLang="zh-CN" sz="2000">
                  <a:solidFill>
                    <a:schemeClr val="tx1"/>
                  </a:solidFill>
                  <a:ea typeface="宋体" panose="02010600030101010101" pitchFamily="2" charset="-122"/>
                </a:rPr>
                <a:t>a </a:t>
              </a:r>
              <a:r>
                <a:rPr lang="zh-CN" altLang="en-US" sz="2000">
                  <a:solidFill>
                    <a:schemeClr val="tx1"/>
                  </a:solidFill>
                  <a:ea typeface="宋体" panose="02010600030101010101" pitchFamily="2" charset="-122"/>
                </a:rPr>
                <a:t>、 </a:t>
              </a:r>
              <a:r>
                <a:rPr lang="en-US" altLang="zh-CN" sz="2000">
                  <a:solidFill>
                    <a:schemeClr val="tx1"/>
                  </a:solidFill>
                  <a:ea typeface="宋体" panose="02010600030101010101" pitchFamily="2" charset="-122"/>
                </a:rPr>
                <a:t>b</a:t>
              </a:r>
              <a:r>
                <a:rPr lang="zh-CN" altLang="en-US" sz="2000">
                  <a:solidFill>
                    <a:schemeClr val="tx1"/>
                  </a:solidFill>
                  <a:ea typeface="宋体" panose="02010600030101010101" pitchFamily="2" charset="-122"/>
                </a:rPr>
                <a:t>同时为真，则</a:t>
              </a:r>
              <a:r>
                <a:rPr lang="en-US" altLang="zh-CN" sz="2000">
                  <a:solidFill>
                    <a:schemeClr val="tx1"/>
                  </a:solidFill>
                  <a:ea typeface="宋体" panose="02010600030101010101" pitchFamily="2" charset="-122"/>
                </a:rPr>
                <a:t>a &amp;&amp; b</a:t>
              </a:r>
              <a:r>
                <a:rPr lang="zh-CN" altLang="en-US" sz="2000">
                  <a:solidFill>
                    <a:schemeClr val="tx1"/>
                  </a:solidFill>
                  <a:ea typeface="宋体" panose="02010600030101010101" pitchFamily="2" charset="-122"/>
                </a:rPr>
                <a:t>为真</a:t>
              </a:r>
            </a:p>
          </p:txBody>
        </p:sp>
        <p:sp>
          <p:nvSpPr>
            <p:cNvPr id="32" name="Line 1052"/>
            <p:cNvSpPr>
              <a:spLocks noChangeShapeType="1"/>
            </p:cNvSpPr>
            <p:nvPr/>
          </p:nvSpPr>
          <p:spPr bwMode="auto">
            <a:xfrm>
              <a:off x="1145" y="2365"/>
              <a:ext cx="0" cy="117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1053"/>
            <p:cNvSpPr txBox="1">
              <a:spLocks noChangeArrowheads="1"/>
            </p:cNvSpPr>
            <p:nvPr/>
          </p:nvSpPr>
          <p:spPr bwMode="auto">
            <a:xfrm>
              <a:off x="1874" y="2730"/>
              <a:ext cx="631"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ea typeface="宋体" panose="02010600030101010101" pitchFamily="2" charset="-122"/>
                </a:rPr>
                <a:t>a &amp;&amp; b</a:t>
              </a:r>
              <a:endParaRPr lang="en-US" altLang="zh-CN" sz="4000">
                <a:solidFill>
                  <a:schemeClr val="tx1"/>
                </a:solidFill>
                <a:ea typeface="宋体" panose="02010600030101010101" pitchFamily="2" charset="-122"/>
              </a:endParaRPr>
            </a:p>
          </p:txBody>
        </p:sp>
        <p:sp>
          <p:nvSpPr>
            <p:cNvPr id="34" name="Text Box 1054"/>
            <p:cNvSpPr txBox="1">
              <a:spLocks noChangeArrowheads="1"/>
            </p:cNvSpPr>
            <p:nvPr/>
          </p:nvSpPr>
          <p:spPr bwMode="auto">
            <a:xfrm>
              <a:off x="1861" y="2988"/>
              <a:ext cx="435"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ea typeface="宋体" panose="02010600030101010101" pitchFamily="2" charset="-122"/>
                </a:rPr>
                <a:t>a || b</a:t>
              </a:r>
            </a:p>
          </p:txBody>
        </p:sp>
        <p:sp>
          <p:nvSpPr>
            <p:cNvPr id="35" name="Text Box 1055"/>
            <p:cNvSpPr txBox="1">
              <a:spLocks noChangeArrowheads="1"/>
            </p:cNvSpPr>
            <p:nvPr/>
          </p:nvSpPr>
          <p:spPr bwMode="auto">
            <a:xfrm>
              <a:off x="1862" y="3285"/>
              <a:ext cx="28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ea typeface="宋体" panose="02010600030101010101" pitchFamily="2" charset="-122"/>
                </a:rPr>
                <a:t>! a</a:t>
              </a:r>
            </a:p>
          </p:txBody>
        </p:sp>
        <p:sp>
          <p:nvSpPr>
            <p:cNvPr id="36" name="Line 1056"/>
            <p:cNvSpPr>
              <a:spLocks noChangeShapeType="1"/>
            </p:cNvSpPr>
            <p:nvPr/>
          </p:nvSpPr>
          <p:spPr bwMode="auto">
            <a:xfrm>
              <a:off x="2480" y="2385"/>
              <a:ext cx="0" cy="117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Text Box 1057"/>
          <p:cNvSpPr txBox="1">
            <a:spLocks noChangeArrowheads="1"/>
          </p:cNvSpPr>
          <p:nvPr/>
        </p:nvSpPr>
        <p:spPr bwMode="auto">
          <a:xfrm>
            <a:off x="5651501" y="5963472"/>
            <a:ext cx="3375025" cy="8477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120000"/>
              </a:lnSpc>
              <a:spcBef>
                <a:spcPct val="0"/>
              </a:spcBef>
            </a:pPr>
            <a:r>
              <a:rPr lang="en-US" altLang="zh-CN" sz="2000" b="0">
                <a:solidFill>
                  <a:srgbClr val="0033CC"/>
                </a:solidFill>
                <a:ea typeface="宋体" panose="02010600030101010101" pitchFamily="2" charset="-122"/>
              </a:rPr>
              <a:t>  “&amp;&amp;”</a:t>
            </a:r>
            <a:r>
              <a:rPr lang="zh-CN" altLang="en-US" sz="2000" b="0">
                <a:solidFill>
                  <a:srgbClr val="0033CC"/>
                </a:solidFill>
                <a:ea typeface="宋体" panose="02010600030101010101" pitchFamily="2" charset="-122"/>
              </a:rPr>
              <a:t>和“ </a:t>
            </a:r>
            <a:r>
              <a:rPr lang="en-US" altLang="zh-CN" sz="2000" b="0">
                <a:solidFill>
                  <a:srgbClr val="0033CC"/>
                </a:solidFill>
                <a:ea typeface="宋体" panose="02010600030101010101" pitchFamily="2" charset="-122"/>
              </a:rPr>
              <a:t>||”</a:t>
            </a:r>
            <a:r>
              <a:rPr lang="zh-CN" altLang="en-US" sz="2000" b="0">
                <a:solidFill>
                  <a:srgbClr val="0033CC"/>
                </a:solidFill>
                <a:ea typeface="宋体" panose="02010600030101010101" pitchFamily="2" charset="-122"/>
              </a:rPr>
              <a:t>是</a:t>
            </a:r>
            <a:r>
              <a:rPr lang="zh-CN" altLang="en-US" sz="2000" b="0">
                <a:solidFill>
                  <a:srgbClr val="FF0000"/>
                </a:solidFill>
                <a:ea typeface="宋体" panose="02010600030101010101" pitchFamily="2" charset="-122"/>
              </a:rPr>
              <a:t>双目运算符</a:t>
            </a:r>
          </a:p>
          <a:p>
            <a:pPr>
              <a:lnSpc>
                <a:spcPct val="120000"/>
              </a:lnSpc>
              <a:spcBef>
                <a:spcPct val="0"/>
              </a:spcBef>
            </a:pPr>
            <a:r>
              <a:rPr lang="zh-CN" altLang="en-US" sz="2000" b="0">
                <a:solidFill>
                  <a:srgbClr val="FF0000"/>
                </a:solidFill>
                <a:ea typeface="宋体" panose="02010600030101010101" pitchFamily="2" charset="-122"/>
              </a:rPr>
              <a:t>  </a:t>
            </a:r>
            <a:r>
              <a:rPr lang="zh-CN" altLang="en-US" sz="2000" b="0">
                <a:solidFill>
                  <a:srgbClr val="0033CC"/>
                </a:solidFill>
                <a:ea typeface="宋体" panose="02010600030101010101" pitchFamily="2" charset="-122"/>
              </a:rPr>
              <a:t>“！”是</a:t>
            </a:r>
            <a:r>
              <a:rPr lang="zh-CN" altLang="en-US" sz="2000" b="0">
                <a:solidFill>
                  <a:srgbClr val="FF0000"/>
                </a:solidFill>
                <a:ea typeface="宋体" panose="02010600030101010101" pitchFamily="2" charset="-122"/>
              </a:rPr>
              <a:t>单目运算符</a:t>
            </a:r>
          </a:p>
          <a:p>
            <a:pPr>
              <a:spcBef>
                <a:spcPct val="0"/>
              </a:spcBef>
            </a:pPr>
            <a:endParaRPr lang="en-US" altLang="zh-CN" sz="2000" b="0">
              <a:solidFill>
                <a:srgbClr val="FF0000"/>
              </a:solidFill>
              <a:ea typeface="宋体" panose="02010600030101010101" pitchFamily="2" charset="-122"/>
            </a:endParaRPr>
          </a:p>
        </p:txBody>
      </p:sp>
      <p:sp>
        <p:nvSpPr>
          <p:cNvPr id="38" name="AutoShape 1058"/>
          <p:cNvSpPr>
            <a:spLocks noChangeArrowheads="1"/>
          </p:cNvSpPr>
          <p:nvPr/>
        </p:nvSpPr>
        <p:spPr bwMode="auto">
          <a:xfrm>
            <a:off x="5154613" y="5955534"/>
            <a:ext cx="381000" cy="381000"/>
          </a:xfrm>
          <a:prstGeom prst="star5">
            <a:avLst/>
          </a:prstGeom>
          <a:gradFill rotWithShape="0">
            <a:gsLst>
              <a:gs pos="0">
                <a:srgbClr val="F8EB3E">
                  <a:gamma/>
                  <a:shade val="46275"/>
                  <a:invGamma/>
                </a:srgbClr>
              </a:gs>
              <a:gs pos="50000">
                <a:srgbClr val="F8EB3E"/>
              </a:gs>
              <a:gs pos="100000">
                <a:srgbClr val="F8EB3E">
                  <a:gamma/>
                  <a:shade val="46275"/>
                  <a:invGamma/>
                </a:srgbClr>
              </a:gs>
            </a:gsLst>
            <a:lin ang="2700000" scaled="1"/>
          </a:gradFill>
          <a:ln w="9525">
            <a:solidFill>
              <a:schemeClr val="tx1"/>
            </a:solidFill>
            <a:miter lim="800000"/>
            <a:headEnd/>
            <a:tailEnd/>
          </a:ln>
        </p:spPr>
        <p:txBody>
          <a:bodyPr wrap="none" anchor="ctr"/>
          <a:lstStyle/>
          <a:p>
            <a:pPr>
              <a:defRPr/>
            </a:pPr>
            <a:endParaRPr lang="zh-CN" altLang="en-US"/>
          </a:p>
        </p:txBody>
      </p:sp>
      <p:sp>
        <p:nvSpPr>
          <p:cNvPr id="39" name="矩形 38"/>
          <p:cNvSpPr/>
          <p:nvPr/>
        </p:nvSpPr>
        <p:spPr>
          <a:xfrm>
            <a:off x="291026" y="3129180"/>
            <a:ext cx="7047987" cy="523220"/>
          </a:xfrm>
          <a:prstGeom prst="rect">
            <a:avLst/>
          </a:prstGeom>
        </p:spPr>
        <p:txBody>
          <a:bodyPr wrap="square">
            <a:spAutoFit/>
          </a:bodyPr>
          <a:lstStyle/>
          <a:p>
            <a:pPr lvl="2">
              <a:spcBef>
                <a:spcPct val="20000"/>
              </a:spcBef>
              <a:buClr>
                <a:srgbClr val="FF3300"/>
              </a:buClr>
              <a:buFont typeface="Wingdings" panose="05000000000000000000" pitchFamily="2" charset="2"/>
              <a:buChar char="v"/>
            </a:pPr>
            <a:r>
              <a:rPr lang="zh-CN" altLang="en-US" sz="2400" dirty="0"/>
              <a:t>逻辑运算符： </a:t>
            </a:r>
            <a:r>
              <a:rPr lang="en-US" altLang="zh-CN" sz="2400" dirty="0"/>
              <a:t>C</a:t>
            </a:r>
            <a:r>
              <a:rPr lang="zh-CN" altLang="en-US" sz="2400" dirty="0"/>
              <a:t>语言提供</a:t>
            </a:r>
            <a:r>
              <a:rPr lang="en-US" altLang="zh-CN" sz="2400" dirty="0"/>
              <a:t>3</a:t>
            </a:r>
            <a:r>
              <a:rPr lang="zh-CN" altLang="en-US" sz="2400" dirty="0"/>
              <a:t>种逻辑运算符</a:t>
            </a:r>
            <a:r>
              <a:rPr lang="zh-CN" altLang="en-US" sz="2800" dirty="0">
                <a:latin typeface="宋体" panose="02010600030101010101" pitchFamily="2" charset="-122"/>
                <a:ea typeface="宋体" panose="02010600030101010101" pitchFamily="2" charset="-122"/>
              </a:rPr>
              <a:t> </a:t>
            </a:r>
            <a:endParaRPr lang="zh-CN" altLang="en-US" sz="2400" dirty="0">
              <a:solidFill>
                <a:srgbClr val="0000FF"/>
              </a:solidFill>
              <a:ea typeface="宋体" panose="02010600030101010101" pitchFamily="2" charset="-122"/>
            </a:endParaRPr>
          </a:p>
        </p:txBody>
      </p:sp>
    </p:spTree>
    <p:extLst>
      <p:ext uri="{BB962C8B-B14F-4D97-AF65-F5344CB8AC3E}">
        <p14:creationId xmlns:p14="http://schemas.microsoft.com/office/powerpoint/2010/main" val="329606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1000" fill="hold"/>
                                        <p:tgtEl>
                                          <p:spTgt spid="38"/>
                                        </p:tgtEl>
                                        <p:attrNameLst>
                                          <p:attrName>ppt_w</p:attrName>
                                        </p:attrNameLst>
                                      </p:cBhvr>
                                      <p:tavLst>
                                        <p:tav tm="0">
                                          <p:val>
                                            <p:fltVal val="0"/>
                                          </p:val>
                                        </p:tav>
                                        <p:tav tm="100000">
                                          <p:val>
                                            <p:strVal val="#ppt_w"/>
                                          </p:val>
                                        </p:tav>
                                      </p:tavLst>
                                    </p:anim>
                                    <p:anim calcmode="lin" valueType="num">
                                      <p:cBhvr>
                                        <p:cTn id="19" dur="1000" fill="hold"/>
                                        <p:tgtEl>
                                          <p:spTgt spid="38"/>
                                        </p:tgtEl>
                                        <p:attrNameLst>
                                          <p:attrName>ppt_h</p:attrName>
                                        </p:attrNameLst>
                                      </p:cBhvr>
                                      <p:tavLst>
                                        <p:tav tm="0">
                                          <p:val>
                                            <p:fltVal val="0"/>
                                          </p:val>
                                        </p:tav>
                                        <p:tav tm="100000">
                                          <p:val>
                                            <p:strVal val="#ppt_h"/>
                                          </p:val>
                                        </p:tav>
                                      </p:tavLst>
                                    </p:anim>
                                    <p:anim calcmode="lin" valueType="num">
                                      <p:cBhvr>
                                        <p:cTn id="20" dur="1000" fill="hold"/>
                                        <p:tgtEl>
                                          <p:spTgt spid="3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6"/>
                                            </p:cond>
                                          </p:stCondLst>
                                          <p:endCondLst>
                                            <p:cond evt="onStopAudio" delay="0">
                                              <p:tgtEl>
                                                <p:sldTgt/>
                                              </p:tgtEl>
                                            </p:cond>
                                          </p:endCondLst>
                                        </p:cTn>
                                        <p:tgtEl>
                                          <p:sndTgt r:embed="rId8" name="ding.wav"/>
                                        </p:tgtEl>
                                      </p:cMediaNode>
                                    </p:audio>
                                  </p:sub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37"/>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9"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4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68.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2740</TotalTime>
  <Words>4284</Words>
  <Application>Microsoft Office PowerPoint</Application>
  <PresentationFormat>宽屏</PresentationFormat>
  <Paragraphs>972</Paragraphs>
  <Slides>43</Slides>
  <Notes>32</Notes>
  <HiddenSlides>2</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43</vt:i4>
      </vt:variant>
    </vt:vector>
  </HeadingPairs>
  <TitlesOfParts>
    <vt:vector size="64" baseType="lpstr">
      <vt:lpstr>等线</vt:lpstr>
      <vt:lpstr>等线 Light</vt:lpstr>
      <vt:lpstr>黑体</vt:lpstr>
      <vt:lpstr>华文隶书</vt:lpstr>
      <vt:lpstr>华文新魏</vt:lpstr>
      <vt:lpstr>华文中宋</vt:lpstr>
      <vt:lpstr>楷体_GB2312</vt:lpstr>
      <vt:lpstr>隶书</vt:lpstr>
      <vt:lpstr>宋体</vt:lpstr>
      <vt:lpstr>微软雅黑</vt:lpstr>
      <vt:lpstr>Arial</vt:lpstr>
      <vt:lpstr>Baskerville Old Face</vt:lpstr>
      <vt:lpstr>Calibri</vt:lpstr>
      <vt:lpstr>Cambria Math</vt:lpstr>
      <vt:lpstr>Courier New</vt:lpstr>
      <vt:lpstr>Microsoft New Tai Lue</vt:lpstr>
      <vt:lpstr>Symbol</vt:lpstr>
      <vt:lpstr>Tahoma</vt:lpstr>
      <vt:lpstr>Times New Roman</vt:lpstr>
      <vt:lpstr>Wingdings</vt:lpstr>
      <vt:lpstr>Office 主题​​</vt:lpstr>
      <vt:lpstr>PowerPoint 演示文稿</vt:lpstr>
      <vt:lpstr>选择结构和条件判断</vt:lpstr>
      <vt:lpstr>if语句的一般形式</vt:lpstr>
      <vt:lpstr>关系运算符和关系表达式</vt:lpstr>
      <vt:lpstr>关系运算符及其优先次序</vt:lpstr>
      <vt:lpstr>PowerPoint 演示文稿</vt:lpstr>
      <vt:lpstr>PowerPoint 演示文稿</vt:lpstr>
      <vt:lpstr>PowerPoint 演示文稿</vt:lpstr>
      <vt:lpstr>逻辑运算符和逻辑表达式</vt:lpstr>
      <vt:lpstr>PowerPoint 演示文稿</vt:lpstr>
      <vt:lpstr>PowerPoint 演示文稿</vt:lpstr>
      <vt:lpstr>逻辑运算中的注意点： 短路特性：在逻辑表达式的求解中，并不是所有的逻辑运算符都被执行，只是在必须执行下一个逻辑运算符才能求出表达式的解时，才执行该运算符。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switch语句</vt:lpstr>
      <vt:lpstr>switch语句</vt:lpstr>
      <vt:lpstr>switch语句</vt:lpstr>
      <vt:lpstr>switch语句中的break</vt:lpstr>
      <vt:lpstr>程序设计举例</vt:lpstr>
      <vt:lpstr>程序设计举例</vt:lpstr>
      <vt:lpstr>switch语句</vt:lpstr>
      <vt:lpstr>PowerPoint 演示文稿</vt:lpstr>
      <vt:lpstr>用switch语句实现多分支选择结构</vt:lpstr>
      <vt:lpstr>选择结构程序综合举例</vt:lpstr>
      <vt:lpstr>选择结构程序综合举例</vt:lpstr>
      <vt:lpstr>选择结构程序综合举例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孙岩岩</cp:lastModifiedBy>
  <cp:revision>213</cp:revision>
  <dcterms:created xsi:type="dcterms:W3CDTF">2017-08-03T06:51:45Z</dcterms:created>
  <dcterms:modified xsi:type="dcterms:W3CDTF">2019-08-25T01:03:56Z</dcterms:modified>
</cp:coreProperties>
</file>