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2"/>
  </p:notesMasterIdLst>
  <p:sldIdLst>
    <p:sldId id="258" r:id="rId4"/>
    <p:sldId id="257" r:id="rId5"/>
    <p:sldId id="311" r:id="rId6"/>
    <p:sldId id="284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59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岩岩" initials="孙岩岩" lastIdx="1" clrIdx="0">
    <p:extLst>
      <p:ext uri="{19B8F6BF-5375-455C-9EA6-DF929625EA0E}">
        <p15:presenceInfo xmlns="" xmlns:p15="http://schemas.microsoft.com/office/powerpoint/2012/main" userId="孙岩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61" d="100"/>
          <a:sy n="61" d="100"/>
        </p:scale>
        <p:origin x="-1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4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C8220-BAA5-4E6D-9382-1ECA47FA412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191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FE1F5-E47E-44A7-9B2C-30BA298C486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12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BB1FC-6451-450C-99FF-61405CF54F8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232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7EE78-4829-4068-A854-866F4E9613D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253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78B984-D585-4A56-8C3C-74A03C24C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4228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88DBA-FFFA-4D3D-B6A6-B7975F2822FE}" type="slidenum">
              <a:rPr lang="en-US" altLang="zh-CN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0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895FD-50E6-4085-97CC-712DA95397D1}" type="slidenum">
              <a:rPr lang="en-US" altLang="zh-CN">
                <a:solidFill>
                  <a:prstClr val="black"/>
                </a:solidFill>
              </a:rPr>
              <a:pPr/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2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106C8-1C5A-4ABC-93BB-1DFE882876FC}" type="slidenum">
              <a:rPr lang="en-US" altLang="zh-CN">
                <a:solidFill>
                  <a:prstClr val="black"/>
                </a:solidFill>
              </a:rPr>
              <a:pPr/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4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E33DA-B832-4434-8387-7D9B7BA50781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67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926CB-94FD-4B5C-9F68-BA02407213B8}" type="slidenum">
              <a:rPr lang="en-US" altLang="zh-CN">
                <a:solidFill>
                  <a:prstClr val="black"/>
                </a:solidFill>
              </a:rPr>
              <a:pPr/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88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1C440-9DF7-4CCC-939B-42C883EB2344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0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D3246-C0C2-4C1D-AB98-183117402F34}" type="slidenum">
              <a:rPr lang="en-US" altLang="zh-CN">
                <a:solidFill>
                  <a:prstClr val="black"/>
                </a:solidFill>
              </a:rPr>
              <a:pPr/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2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6D4C2-D5FB-4685-BCBC-021B198D2841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49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32480-29D2-4815-9FA8-D18FD35F928B}" type="slidenum">
              <a:rPr lang="en-US" altLang="zh-CN">
                <a:solidFill>
                  <a:prstClr val="black"/>
                </a:solidFill>
              </a:rPr>
              <a:pPr/>
              <a:t>42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6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3DDFC-E53B-4AF7-AF2F-8FA7A59AD289}" type="slidenum">
              <a:rPr lang="en-US" altLang="zh-CN">
                <a:solidFill>
                  <a:prstClr val="black"/>
                </a:solidFill>
              </a:rPr>
              <a:pPr/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990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4BD61-BBCE-48F8-96AB-C2D5D790C88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2678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9A6B-1CCE-42A0-90F1-C1A92120EA4F}" type="slidenum">
              <a:rPr lang="en-US" altLang="zh-CN">
                <a:solidFill>
                  <a:prstClr val="black"/>
                </a:solidFill>
              </a:rPr>
              <a:pPr/>
              <a:t>44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01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1A734-CC86-4495-9DE6-034C04730C89}" type="slidenum">
              <a:rPr lang="en-US" altLang="zh-CN">
                <a:solidFill>
                  <a:prstClr val="black"/>
                </a:solidFill>
              </a:rPr>
              <a:pPr/>
              <a:t>45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031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3A50E-E398-4C51-9042-75D05EBE1285}" type="slidenum">
              <a:rPr lang="en-US" altLang="zh-CN">
                <a:solidFill>
                  <a:prstClr val="black"/>
                </a:solidFill>
              </a:rPr>
              <a:pPr/>
              <a:t>46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05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59E77-9B9A-4CE1-B63B-724191D793DE}" type="slidenum">
              <a:rPr lang="en-US" altLang="zh-CN">
                <a:solidFill>
                  <a:prstClr val="black"/>
                </a:solidFill>
              </a:rPr>
              <a:pPr/>
              <a:t>47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072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A5E51-D559-42CA-8347-A3187261D9CF}" type="slidenum">
              <a:rPr lang="en-US" altLang="zh-CN">
                <a:solidFill>
                  <a:prstClr val="black"/>
                </a:solidFill>
              </a:rPr>
              <a:pPr/>
              <a:t>48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092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FACD4-10B5-4B81-97A8-0D14CC0AC98E}" type="slidenum">
              <a:rPr lang="en-US" altLang="zh-CN">
                <a:solidFill>
                  <a:prstClr val="black"/>
                </a:solidFill>
              </a:rPr>
              <a:pPr/>
              <a:t>49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113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3B787-BF21-4E6F-A965-C659CD7FC4D7}" type="slidenum">
              <a:rPr lang="en-US" altLang="zh-CN">
                <a:solidFill>
                  <a:prstClr val="black"/>
                </a:solidFill>
              </a:rPr>
              <a:pPr/>
              <a:t>50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133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EC9AD-D153-4CAE-BA40-3CCA717FF1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7759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78B984-D585-4A56-8C3C-74A03C24C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151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B4BD61-BBCE-48F8-96AB-C2D5D790C88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664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EC9AD-D153-4CAE-BA40-3CCA717FF1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980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96770-DDF8-4C97-981B-E4372ABA4E4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150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605C8-82C9-44FF-A203-26278DC65EE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7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ChangeArrowheads="1"/>
          </p:cNvSpPr>
          <p:nvPr userDrawn="1"/>
        </p:nvSpPr>
        <p:spPr bwMode="auto">
          <a:xfrm>
            <a:off x="0" y="4752978"/>
            <a:ext cx="12192000" cy="2105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055688"/>
          </a:xfrm>
        </p:spPr>
        <p:txBody>
          <a:bodyPr/>
          <a:lstStyle>
            <a:lvl1pPr algn="ctr">
              <a:defRPr sz="480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5620" name="WordArt 4"/>
          <p:cNvSpPr>
            <a:spLocks noChangeArrowheads="1" noChangeShapeType="1" noTextEdit="1"/>
          </p:cNvSpPr>
          <p:nvPr userDrawn="1"/>
        </p:nvSpPr>
        <p:spPr bwMode="auto">
          <a:xfrm>
            <a:off x="3255435" y="1595440"/>
            <a:ext cx="5676900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 </a:t>
            </a:r>
            <a:r>
              <a:rPr lang="zh-CN" altLang="en-US" sz="4800" b="1" kern="1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语言程序设计</a:t>
            </a:r>
          </a:p>
        </p:txBody>
      </p:sp>
      <p:sp>
        <p:nvSpPr>
          <p:cNvPr id="49562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2603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5622" name="Rectangle 6"/>
          <p:cNvSpPr>
            <a:spLocks noChangeArrowheads="1"/>
          </p:cNvSpPr>
          <p:nvPr userDrawn="1"/>
        </p:nvSpPr>
        <p:spPr bwMode="auto">
          <a:xfrm>
            <a:off x="0" y="260350"/>
            <a:ext cx="12192000" cy="260350"/>
          </a:xfrm>
          <a:prstGeom prst="rect">
            <a:avLst/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5623" name="Rectangle 7"/>
          <p:cNvSpPr>
            <a:spLocks noChangeArrowheads="1"/>
          </p:cNvSpPr>
          <p:nvPr userDrawn="1"/>
        </p:nvSpPr>
        <p:spPr bwMode="auto">
          <a:xfrm>
            <a:off x="0" y="522288"/>
            <a:ext cx="12192000" cy="260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5624" name="Text Box 8"/>
          <p:cNvSpPr txBox="1">
            <a:spLocks noChangeArrowheads="1"/>
          </p:cNvSpPr>
          <p:nvPr userDrawn="1"/>
        </p:nvSpPr>
        <p:spPr bwMode="auto">
          <a:xfrm>
            <a:off x="3564469" y="5708650"/>
            <a:ext cx="51265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《C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语言程序设计教程</a:t>
            </a:r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》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编写组</a:t>
            </a:r>
          </a:p>
          <a:p>
            <a:pPr algn="ctr"/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2007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800" b="1">
                <a:solidFill>
                  <a:srgbClr val="33CC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endParaRPr lang="zh-CN" altLang="en-US" sz="1800" b="1"/>
          </a:p>
        </p:txBody>
      </p:sp>
      <p:pic>
        <p:nvPicPr>
          <p:cNvPr id="495625" name="Picture 9" descr="C语言教程封面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84" y="3386141"/>
            <a:ext cx="2072216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5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C7966F-FFA4-441A-953A-E7C06B771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88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6B45D8-F856-4CE9-BB35-E1782ABBC6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18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301750"/>
            <a:ext cx="5755216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1301750"/>
            <a:ext cx="5755217" cy="5048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978B4A-8095-4E9E-B69D-22C75FA166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54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D4A32C-DD7E-4BBD-BC8C-097D2627B5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46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1FB98B-5FD5-48FE-8417-55D2B917D4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510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953A00-6220-4E6A-9644-086C9B7D7B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49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9D5EC-8556-4152-8069-BCAC175BD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6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475019-A891-428F-AC58-47774891D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67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63358C-D7A5-42DE-8971-3A39DDBB77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35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5469" y="333378"/>
            <a:ext cx="2927351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5" y="333378"/>
            <a:ext cx="8583083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D4E1F2-CF35-42BB-AA82-3344E6AC66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164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ChangeArrowheads="1"/>
          </p:cNvSpPr>
          <p:nvPr userDrawn="1"/>
        </p:nvSpPr>
        <p:spPr bwMode="auto">
          <a:xfrm>
            <a:off x="0" y="4752976"/>
            <a:ext cx="12192000" cy="2105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055688"/>
          </a:xfrm>
        </p:spPr>
        <p:txBody>
          <a:bodyPr/>
          <a:lstStyle>
            <a:lvl1pPr algn="ctr">
              <a:defRPr sz="480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5620" name="WordArt 4"/>
          <p:cNvSpPr>
            <a:spLocks noChangeArrowheads="1" noChangeShapeType="1" noTextEdit="1"/>
          </p:cNvSpPr>
          <p:nvPr userDrawn="1"/>
        </p:nvSpPr>
        <p:spPr bwMode="auto">
          <a:xfrm>
            <a:off x="3255434" y="1595439"/>
            <a:ext cx="5676900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kern="10" smtClean="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C </a:t>
            </a:r>
            <a:r>
              <a:rPr lang="zh-CN" altLang="en-US" sz="4800" b="1" kern="10" smtClean="0">
                <a:solidFill>
                  <a:srgbClr val="FF6600"/>
                </a:soli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华文行楷"/>
                <a:ea typeface="华文行楷"/>
              </a:rPr>
              <a:t>语言程序设计</a:t>
            </a:r>
          </a:p>
        </p:txBody>
      </p:sp>
      <p:sp>
        <p:nvSpPr>
          <p:cNvPr id="49562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2603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5622" name="Rectangle 6"/>
          <p:cNvSpPr>
            <a:spLocks noChangeArrowheads="1"/>
          </p:cNvSpPr>
          <p:nvPr userDrawn="1"/>
        </p:nvSpPr>
        <p:spPr bwMode="auto">
          <a:xfrm>
            <a:off x="0" y="260350"/>
            <a:ext cx="12192000" cy="260350"/>
          </a:xfrm>
          <a:prstGeom prst="rect">
            <a:avLst/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5623" name="Rectangle 7"/>
          <p:cNvSpPr>
            <a:spLocks noChangeArrowheads="1"/>
          </p:cNvSpPr>
          <p:nvPr userDrawn="1"/>
        </p:nvSpPr>
        <p:spPr bwMode="auto">
          <a:xfrm>
            <a:off x="0" y="522288"/>
            <a:ext cx="12192000" cy="260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5624" name="Text Box 8"/>
          <p:cNvSpPr txBox="1">
            <a:spLocks noChangeArrowheads="1"/>
          </p:cNvSpPr>
          <p:nvPr userDrawn="1"/>
        </p:nvSpPr>
        <p:spPr bwMode="auto">
          <a:xfrm>
            <a:off x="3564467" y="5708650"/>
            <a:ext cx="51265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《C</a:t>
            </a:r>
            <a:r>
              <a:rPr lang="zh-CN" altLang="en-US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语言程序设计教程</a:t>
            </a:r>
            <a:r>
              <a:rPr lang="en-US" altLang="zh-CN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》</a:t>
            </a:r>
            <a:r>
              <a:rPr lang="zh-CN" altLang="en-US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编写组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2007</a:t>
            </a:r>
            <a:r>
              <a:rPr lang="zh-CN" altLang="en-US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年</a:t>
            </a:r>
            <a:r>
              <a:rPr lang="en-US" altLang="zh-CN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b="1" smtClean="0">
                <a:solidFill>
                  <a:srgbClr val="33CC33"/>
                </a:solidFill>
                <a:latin typeface="幼圆" pitchFamily="49" charset="-122"/>
                <a:ea typeface="幼圆" pitchFamily="49" charset="-122"/>
              </a:rPr>
              <a:t>月</a:t>
            </a:r>
            <a:endParaRPr lang="zh-CN" altLang="en-US" b="1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95625" name="Picture 9" descr="C语言教程封面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84" y="3386139"/>
            <a:ext cx="2072216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1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F29666-4C9E-414C-B0C8-26FC7649E1B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85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AD28F7-484D-4BDE-A757-C079456329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53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1301750"/>
            <a:ext cx="5755216" cy="504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301750"/>
            <a:ext cx="5755217" cy="504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FD9A29-CBCF-4802-A188-63C438B413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17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1B4019-882B-44DC-890F-31C9E1A63B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40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D5046-E10A-4E8E-BB06-5847998C78A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0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BFBB11-2D09-4C23-99DC-243A638813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7E8C99-166D-4157-9978-A9527C42023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9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7034A-1067-4686-A372-1D2E5931F0B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86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8AAAAE-8ACB-46EF-BE78-C288FFFCE8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52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5467" y="333376"/>
            <a:ext cx="2927351" cy="6016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184" y="333376"/>
            <a:ext cx="8583083" cy="6016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52F7C0-F691-4832-B971-FD3786B0B4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3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 userDrawn="1"/>
        </p:nvSpPr>
        <p:spPr bwMode="auto">
          <a:xfrm>
            <a:off x="0" y="6467478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9186" y="333378"/>
            <a:ext cx="1171363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6" y="1301750"/>
            <a:ext cx="1171363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1" y="6534150"/>
            <a:ext cx="168486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C027D5-4E1E-4E59-B3F7-19FF46DC54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4598" name="Rectangle 6"/>
          <p:cNvSpPr>
            <a:spLocks noChangeArrowheads="1"/>
          </p:cNvSpPr>
          <p:nvPr userDrawn="1"/>
        </p:nvSpPr>
        <p:spPr bwMode="auto">
          <a:xfrm>
            <a:off x="0" y="3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599" name="AutoShape 7"/>
          <p:cNvSpPr>
            <a:spLocks noChangeArrowheads="1"/>
          </p:cNvSpPr>
          <p:nvPr userDrawn="1"/>
        </p:nvSpPr>
        <p:spPr bwMode="auto">
          <a:xfrm>
            <a:off x="3790953" y="11115"/>
            <a:ext cx="8401049" cy="465137"/>
          </a:xfrm>
          <a:prstGeom prst="roundRect">
            <a:avLst>
              <a:gd name="adj" fmla="val 33333"/>
            </a:avLst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zh-CN" altLang="zh-CN" sz="2000" b="1" i="1">
              <a:solidFill>
                <a:srgbClr val="97F1F1"/>
              </a:solidFill>
              <a:ea typeface="幼圆" panose="02010509060101010101" pitchFamily="49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 userDrawn="1"/>
        </p:nvSpPr>
        <p:spPr bwMode="auto">
          <a:xfrm>
            <a:off x="127001" y="1087441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1" name="AutoShape 9"/>
          <p:cNvSpPr>
            <a:spLocks noChangeArrowheads="1"/>
          </p:cNvSpPr>
          <p:nvPr userDrawn="1"/>
        </p:nvSpPr>
        <p:spPr bwMode="auto">
          <a:xfrm>
            <a:off x="11819468" y="1087441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2" name="Rectangle 10"/>
          <p:cNvSpPr>
            <a:spLocks noChangeArrowheads="1"/>
          </p:cNvSpPr>
          <p:nvPr userDrawn="1"/>
        </p:nvSpPr>
        <p:spPr bwMode="auto">
          <a:xfrm>
            <a:off x="416984" y="1116013"/>
            <a:ext cx="11343216" cy="88900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3" name="AutoShape 11"/>
          <p:cNvSpPr>
            <a:spLocks noChangeArrowheads="1"/>
          </p:cNvSpPr>
          <p:nvPr userDrawn="1"/>
        </p:nvSpPr>
        <p:spPr bwMode="auto">
          <a:xfrm>
            <a:off x="205319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4" name="AutoShape 12"/>
          <p:cNvSpPr>
            <a:spLocks noChangeArrowheads="1"/>
          </p:cNvSpPr>
          <p:nvPr userDrawn="1"/>
        </p:nvSpPr>
        <p:spPr bwMode="auto">
          <a:xfrm>
            <a:off x="440267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5" name="AutoShape 13"/>
          <p:cNvSpPr>
            <a:spLocks noChangeArrowheads="1"/>
          </p:cNvSpPr>
          <p:nvPr userDrawn="1"/>
        </p:nvSpPr>
        <p:spPr bwMode="auto">
          <a:xfrm>
            <a:off x="912286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6" name="AutoShape 14"/>
          <p:cNvSpPr>
            <a:spLocks noChangeArrowheads="1"/>
          </p:cNvSpPr>
          <p:nvPr userDrawn="1"/>
        </p:nvSpPr>
        <p:spPr bwMode="auto">
          <a:xfrm>
            <a:off x="114935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7" name="AutoShape 15"/>
          <p:cNvSpPr>
            <a:spLocks noChangeArrowheads="1"/>
          </p:cNvSpPr>
          <p:nvPr userDrawn="1"/>
        </p:nvSpPr>
        <p:spPr bwMode="auto">
          <a:xfrm>
            <a:off x="1384302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8" name="AutoShape 16"/>
          <p:cNvSpPr>
            <a:spLocks noChangeArrowheads="1"/>
          </p:cNvSpPr>
          <p:nvPr userDrawn="1"/>
        </p:nvSpPr>
        <p:spPr bwMode="auto">
          <a:xfrm>
            <a:off x="1856319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09" name="AutoShape 17"/>
          <p:cNvSpPr>
            <a:spLocks noChangeArrowheads="1"/>
          </p:cNvSpPr>
          <p:nvPr userDrawn="1"/>
        </p:nvSpPr>
        <p:spPr bwMode="auto">
          <a:xfrm>
            <a:off x="2093386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0" name="AutoShape 18"/>
          <p:cNvSpPr>
            <a:spLocks noChangeArrowheads="1"/>
          </p:cNvSpPr>
          <p:nvPr userDrawn="1"/>
        </p:nvSpPr>
        <p:spPr bwMode="auto">
          <a:xfrm>
            <a:off x="201086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1" name="AutoShape 19"/>
          <p:cNvSpPr>
            <a:spLocks noChangeArrowheads="1"/>
          </p:cNvSpPr>
          <p:nvPr userDrawn="1"/>
        </p:nvSpPr>
        <p:spPr bwMode="auto">
          <a:xfrm>
            <a:off x="43603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2" name="AutoShape 20"/>
          <p:cNvSpPr>
            <a:spLocks noChangeArrowheads="1"/>
          </p:cNvSpPr>
          <p:nvPr userDrawn="1"/>
        </p:nvSpPr>
        <p:spPr bwMode="auto">
          <a:xfrm>
            <a:off x="673102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3" name="AutoShape 21"/>
          <p:cNvSpPr>
            <a:spLocks noChangeArrowheads="1"/>
          </p:cNvSpPr>
          <p:nvPr userDrawn="1"/>
        </p:nvSpPr>
        <p:spPr bwMode="auto">
          <a:xfrm>
            <a:off x="90805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4" name="AutoShape 22"/>
          <p:cNvSpPr>
            <a:spLocks noChangeArrowheads="1"/>
          </p:cNvSpPr>
          <p:nvPr userDrawn="1"/>
        </p:nvSpPr>
        <p:spPr bwMode="auto">
          <a:xfrm>
            <a:off x="1380067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5" name="AutoShape 23"/>
          <p:cNvSpPr>
            <a:spLocks noChangeArrowheads="1"/>
          </p:cNvSpPr>
          <p:nvPr userDrawn="1"/>
        </p:nvSpPr>
        <p:spPr bwMode="auto">
          <a:xfrm>
            <a:off x="161713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6" name="AutoShape 24"/>
          <p:cNvSpPr>
            <a:spLocks noChangeArrowheads="1"/>
          </p:cNvSpPr>
          <p:nvPr userDrawn="1"/>
        </p:nvSpPr>
        <p:spPr bwMode="auto">
          <a:xfrm>
            <a:off x="1852086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94617" name="WordArt 25"/>
          <p:cNvSpPr>
            <a:spLocks noChangeArrowheads="1" noChangeShapeType="1" noTextEdit="1"/>
          </p:cNvSpPr>
          <p:nvPr userDrawn="1"/>
        </p:nvSpPr>
        <p:spPr bwMode="auto">
          <a:xfrm>
            <a:off x="270933" y="65091"/>
            <a:ext cx="3208867" cy="204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prstMaterial="legacyMatte">
              <a:extrusionClr>
                <a:srgbClr val="FF99CC"/>
              </a:extrusionClr>
              <a:contourClr>
                <a:srgbClr val="FF99CC"/>
              </a:contourClr>
            </a:sp3d>
          </a:bodyPr>
          <a:lstStyle/>
          <a:p>
            <a:pPr algn="ctr"/>
            <a:r>
              <a:rPr lang="en-US" altLang="zh-CN" sz="1200" kern="10">
                <a:ln w="19050">
                  <a:round/>
                  <a:headEnd/>
                  <a:tailEnd/>
                </a:ln>
                <a:solidFill>
                  <a:srgbClr val="FF99CC"/>
                </a:solidFill>
                <a:latin typeface="宋体" panose="02010600030101010101" pitchFamily="2" charset="-122"/>
              </a:rPr>
              <a:t>PROGRAM DESIGN IN C</a:t>
            </a:r>
            <a:endParaRPr lang="zh-CN" altLang="en-US" sz="1200" kern="10">
              <a:ln w="19050">
                <a:round/>
                <a:headEnd/>
                <a:tailEnd/>
              </a:ln>
              <a:solidFill>
                <a:srgbClr val="FF99CC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66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66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2800" b="1" kern="12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sz="2400" b="1" kern="1200">
          <a:solidFill>
            <a:schemeClr val="hlink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rgbClr val="008000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 userDrawn="1"/>
        </p:nvSpPr>
        <p:spPr bwMode="auto">
          <a:xfrm>
            <a:off x="0" y="6467476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333376"/>
            <a:ext cx="1171363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301750"/>
            <a:ext cx="1171363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534150"/>
            <a:ext cx="168486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8CC2A0-A43F-4CF7-9B57-272867491FF8}" type="slidenum"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598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390525"/>
          </a:xfrm>
          <a:prstGeom prst="rect">
            <a:avLst/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 userDrawn="1"/>
        </p:nvSpPr>
        <p:spPr bwMode="auto">
          <a:xfrm>
            <a:off x="3790952" y="11114"/>
            <a:ext cx="8401049" cy="465137"/>
          </a:xfrm>
          <a:prstGeom prst="roundRect">
            <a:avLst>
              <a:gd name="adj" fmla="val 33333"/>
            </a:avLst>
          </a:prstGeom>
          <a:gradFill rotWithShape="1">
            <a:gsLst>
              <a:gs pos="0">
                <a:srgbClr val="97F1F1"/>
              </a:gs>
              <a:gs pos="100000">
                <a:srgbClr val="97F1F1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 smtClean="0">
              <a:solidFill>
                <a:srgbClr val="97F1F1"/>
              </a:solidFill>
              <a:ea typeface="幼圆" pitchFamily="49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 userDrawn="1"/>
        </p:nvSpPr>
        <p:spPr bwMode="auto">
          <a:xfrm>
            <a:off x="127000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1" name="AutoShape 9"/>
          <p:cNvSpPr>
            <a:spLocks noChangeArrowheads="1"/>
          </p:cNvSpPr>
          <p:nvPr userDrawn="1"/>
        </p:nvSpPr>
        <p:spPr bwMode="auto">
          <a:xfrm>
            <a:off x="11819467" y="1087439"/>
            <a:ext cx="237067" cy="142875"/>
          </a:xfrm>
          <a:prstGeom prst="diamond">
            <a:avLst/>
          </a:prstGeom>
          <a:solidFill>
            <a:srgbClr val="97F1F1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2" name="Rectangle 10"/>
          <p:cNvSpPr>
            <a:spLocks noChangeArrowheads="1"/>
          </p:cNvSpPr>
          <p:nvPr userDrawn="1"/>
        </p:nvSpPr>
        <p:spPr bwMode="auto">
          <a:xfrm>
            <a:off x="416984" y="1116013"/>
            <a:ext cx="11343216" cy="88900"/>
          </a:xfrm>
          <a:prstGeom prst="rect">
            <a:avLst/>
          </a:prstGeom>
          <a:gradFill rotWithShape="1">
            <a:gsLst>
              <a:gs pos="0">
                <a:srgbClr val="97F1F1">
                  <a:gamma/>
                  <a:shade val="46275"/>
                  <a:invGamma/>
                </a:srgbClr>
              </a:gs>
              <a:gs pos="100000">
                <a:srgbClr val="97F1F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3" name="AutoShape 11"/>
          <p:cNvSpPr>
            <a:spLocks noChangeArrowheads="1"/>
          </p:cNvSpPr>
          <p:nvPr userDrawn="1"/>
        </p:nvSpPr>
        <p:spPr bwMode="auto">
          <a:xfrm>
            <a:off x="205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4" name="AutoShape 12"/>
          <p:cNvSpPr>
            <a:spLocks noChangeArrowheads="1"/>
          </p:cNvSpPr>
          <p:nvPr userDrawn="1"/>
        </p:nvSpPr>
        <p:spPr bwMode="auto">
          <a:xfrm>
            <a:off x="440267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5" name="AutoShape 13"/>
          <p:cNvSpPr>
            <a:spLocks noChangeArrowheads="1"/>
          </p:cNvSpPr>
          <p:nvPr userDrawn="1"/>
        </p:nvSpPr>
        <p:spPr bwMode="auto">
          <a:xfrm>
            <a:off x="9122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6" name="AutoShape 14"/>
          <p:cNvSpPr>
            <a:spLocks noChangeArrowheads="1"/>
          </p:cNvSpPr>
          <p:nvPr userDrawn="1"/>
        </p:nvSpPr>
        <p:spPr bwMode="auto">
          <a:xfrm>
            <a:off x="114935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7" name="AutoShape 15"/>
          <p:cNvSpPr>
            <a:spLocks noChangeArrowheads="1"/>
          </p:cNvSpPr>
          <p:nvPr userDrawn="1"/>
        </p:nvSpPr>
        <p:spPr bwMode="auto">
          <a:xfrm>
            <a:off x="1384301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8" name="AutoShape 16"/>
          <p:cNvSpPr>
            <a:spLocks noChangeArrowheads="1"/>
          </p:cNvSpPr>
          <p:nvPr userDrawn="1"/>
        </p:nvSpPr>
        <p:spPr bwMode="auto">
          <a:xfrm>
            <a:off x="1856318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09" name="AutoShape 17"/>
          <p:cNvSpPr>
            <a:spLocks noChangeArrowheads="1"/>
          </p:cNvSpPr>
          <p:nvPr userDrawn="1"/>
        </p:nvSpPr>
        <p:spPr bwMode="auto">
          <a:xfrm>
            <a:off x="2093385" y="6575425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0" name="AutoShape 18"/>
          <p:cNvSpPr>
            <a:spLocks noChangeArrowheads="1"/>
          </p:cNvSpPr>
          <p:nvPr userDrawn="1"/>
        </p:nvSpPr>
        <p:spPr bwMode="auto">
          <a:xfrm>
            <a:off x="201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1" name="AutoShape 19"/>
          <p:cNvSpPr>
            <a:spLocks noChangeArrowheads="1"/>
          </p:cNvSpPr>
          <p:nvPr userDrawn="1"/>
        </p:nvSpPr>
        <p:spPr bwMode="auto">
          <a:xfrm>
            <a:off x="4360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2" name="AutoShape 20"/>
          <p:cNvSpPr>
            <a:spLocks noChangeArrowheads="1"/>
          </p:cNvSpPr>
          <p:nvPr userDrawn="1"/>
        </p:nvSpPr>
        <p:spPr bwMode="auto">
          <a:xfrm>
            <a:off x="67310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3" name="AutoShape 21"/>
          <p:cNvSpPr>
            <a:spLocks noChangeArrowheads="1"/>
          </p:cNvSpPr>
          <p:nvPr userDrawn="1"/>
        </p:nvSpPr>
        <p:spPr bwMode="auto">
          <a:xfrm>
            <a:off x="908051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4" name="AutoShape 22"/>
          <p:cNvSpPr>
            <a:spLocks noChangeArrowheads="1"/>
          </p:cNvSpPr>
          <p:nvPr userDrawn="1"/>
        </p:nvSpPr>
        <p:spPr bwMode="auto">
          <a:xfrm>
            <a:off x="1380067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5" name="AutoShape 23"/>
          <p:cNvSpPr>
            <a:spLocks noChangeArrowheads="1"/>
          </p:cNvSpPr>
          <p:nvPr userDrawn="1"/>
        </p:nvSpPr>
        <p:spPr bwMode="auto">
          <a:xfrm>
            <a:off x="1617134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6" name="AutoShape 24"/>
          <p:cNvSpPr>
            <a:spLocks noChangeArrowheads="1"/>
          </p:cNvSpPr>
          <p:nvPr userDrawn="1"/>
        </p:nvSpPr>
        <p:spPr bwMode="auto">
          <a:xfrm>
            <a:off x="1852085" y="6705600"/>
            <a:ext cx="165100" cy="88900"/>
          </a:xfrm>
          <a:prstGeom prst="roundRect">
            <a:avLst>
              <a:gd name="adj" fmla="val 16667"/>
            </a:avLst>
          </a:prstGeom>
          <a:solidFill>
            <a:srgbClr val="97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94617" name="WordArt 25"/>
          <p:cNvSpPr>
            <a:spLocks noChangeArrowheads="1" noChangeShapeType="1" noTextEdit="1"/>
          </p:cNvSpPr>
          <p:nvPr userDrawn="1"/>
        </p:nvSpPr>
        <p:spPr bwMode="auto">
          <a:xfrm>
            <a:off x="270933" y="65089"/>
            <a:ext cx="3208867" cy="2047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prstMaterial="legacyMatte">
              <a:extrusionClr>
                <a:srgbClr val="FF99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kern="10" smtClean="0">
                <a:ln w="19050">
                  <a:round/>
                  <a:headEnd/>
                  <a:tailEnd/>
                </a:ln>
                <a:solidFill>
                  <a:srgbClr val="FF99CC"/>
                </a:solidFill>
                <a:latin typeface="宋体"/>
                <a:ea typeface="宋体"/>
              </a:rPr>
              <a:t>PROGRAM DESIGN IN C</a:t>
            </a:r>
            <a:endParaRPr lang="zh-CN" altLang="en-US" sz="1200" kern="10" smtClean="0">
              <a:ln w="19050">
                <a:round/>
                <a:headEnd/>
                <a:tailEnd/>
              </a:ln>
              <a:solidFill>
                <a:srgbClr val="FF99CC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5493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CC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3"/>
        </a:buBlip>
        <a:defRPr sz="2800" b="1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4"/>
        </a:buBlip>
        <a:defRPr sz="2400" b="1">
          <a:solidFill>
            <a:schemeClr val="hlink"/>
          </a:solidFill>
          <a:latin typeface="+mn-lt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b="1">
          <a:solidFill>
            <a:srgbClr val="008000"/>
          </a:solidFill>
          <a:latin typeface="+mn-lt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50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5.png"/><Relationship Id="rId5" Type="http://schemas.openxmlformats.org/officeDocument/2006/relationships/tags" Target="../tags/tag32.xml"/><Relationship Id="rId10" Type="http://schemas.openxmlformats.org/officeDocument/2006/relationships/image" Target="../media/image14.png"/><Relationship Id="rId4" Type="http://schemas.openxmlformats.org/officeDocument/2006/relationships/tags" Target="../tags/tag31.xml"/><Relationship Id="rId9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1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52.xml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40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9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3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8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9" y="2570166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2" y="2570166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5088B4-ED7E-4C41-BD74-E11E3317F01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计数器控制的循环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进一步细化算法</a:t>
            </a:r>
          </a:p>
          <a:p>
            <a:pPr lvl="1"/>
            <a:r>
              <a:rPr lang="zh-CN" altLang="en-US"/>
              <a:t>初始化</a:t>
            </a:r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输入考试的分数，求分数总和，并计数</a:t>
            </a:r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计算出最后结果并显示班级平均分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2506665" y="2297116"/>
            <a:ext cx="4776787" cy="6175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设置总分（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total</a:t>
            </a: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）为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设置分数计数器（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counter</a:t>
            </a: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）为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2506665" y="3481391"/>
            <a:ext cx="4776787" cy="11572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While 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分数计数器 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&lt; 10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输入下一个分数（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grade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）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把该分数加到总分上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    分数计数器增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2506665" y="5394325"/>
            <a:ext cx="4776787" cy="7000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班级平均分（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average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）为总分除以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10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显示班级平均分</a:t>
            </a:r>
          </a:p>
        </p:txBody>
      </p:sp>
    </p:spTree>
    <p:extLst>
      <p:ext uri="{BB962C8B-B14F-4D97-AF65-F5344CB8AC3E}">
        <p14:creationId xmlns:p14="http://schemas.microsoft.com/office/powerpoint/2010/main" val="22623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453-8B75-4916-B740-7F084724B9C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</a:rPr>
              <a:t>标记控制的循环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举例</a:t>
            </a:r>
          </a:p>
          <a:p>
            <a:pPr lvl="1"/>
            <a:r>
              <a:rPr lang="zh-CN" altLang="zh-CN" dirty="0"/>
              <a:t>问题：编写一个班级平均分计算程序，每次执行该程序，都能够处理任意数量的学生分数。</a:t>
            </a:r>
          </a:p>
          <a:p>
            <a:pPr lvl="1"/>
            <a:r>
              <a:rPr lang="zh-CN" altLang="zh-CN" dirty="0">
                <a:solidFill>
                  <a:srgbClr val="FF00FF"/>
                </a:solidFill>
              </a:rPr>
              <a:t>思考：学生人数未知，何时结束输入？</a:t>
            </a:r>
          </a:p>
          <a:p>
            <a:r>
              <a:rPr lang="zh-CN" altLang="zh-CN" dirty="0"/>
              <a:t>标记控制的循环</a:t>
            </a:r>
          </a:p>
          <a:p>
            <a:pPr lvl="1"/>
            <a:r>
              <a:rPr lang="zh-CN" altLang="zh-CN" dirty="0"/>
              <a:t>使用</a:t>
            </a:r>
            <a:r>
              <a:rPr lang="zh-CN" altLang="zh-CN" dirty="0">
                <a:solidFill>
                  <a:srgbClr val="FF0000"/>
                </a:solidFill>
              </a:rPr>
              <a:t>标记</a:t>
            </a:r>
            <a:r>
              <a:rPr lang="zh-CN" altLang="zh-CN" sz="2000" dirty="0">
                <a:solidFill>
                  <a:srgbClr val="FF00FF"/>
                </a:solidFill>
                <a:latin typeface="Comic Sans MS" pitchFamily="66" charset="0"/>
              </a:rPr>
              <a:t>（flag）</a:t>
            </a:r>
            <a:r>
              <a:rPr lang="zh-CN" altLang="zh-CN" dirty="0"/>
              <a:t>指定“数据输入的结束”</a:t>
            </a:r>
          </a:p>
          <a:p>
            <a:pPr lvl="1"/>
            <a:r>
              <a:rPr lang="zh-CN" altLang="zh-CN" dirty="0"/>
              <a:t>即当用户输入标记值时，循环结束</a:t>
            </a:r>
          </a:p>
          <a:p>
            <a:pPr lvl="2"/>
            <a:r>
              <a:rPr lang="zh-CN" altLang="zh-CN" dirty="0"/>
              <a:t>其他名称：信号值</a:t>
            </a:r>
            <a:r>
              <a:rPr lang="zh-CN" altLang="zh-CN" sz="1800" dirty="0">
                <a:latin typeface="Comic Sans MS" pitchFamily="66" charset="0"/>
              </a:rPr>
              <a:t>（signal value）</a:t>
            </a:r>
            <a:r>
              <a:rPr lang="zh-CN" altLang="zh-CN" dirty="0"/>
              <a:t>，哨兵</a:t>
            </a:r>
            <a:r>
              <a:rPr lang="zh-CN" altLang="zh-CN" sz="1800" dirty="0">
                <a:latin typeface="Comic Sans MS" pitchFamily="66" charset="0"/>
              </a:rPr>
              <a:t>（sentinel）</a:t>
            </a:r>
          </a:p>
          <a:p>
            <a:pPr lvl="2"/>
            <a:r>
              <a:rPr lang="zh-CN" altLang="zh-CN" dirty="0"/>
              <a:t>标记值不应与正常的用户输入混淆</a:t>
            </a:r>
          </a:p>
          <a:p>
            <a:pPr lvl="3"/>
            <a:r>
              <a:rPr lang="zh-CN" altLang="zh-CN" dirty="0"/>
              <a:t>本例可以采用 -1</a:t>
            </a:r>
          </a:p>
          <a:p>
            <a:pPr lvl="2"/>
            <a:r>
              <a:rPr lang="zh-CN" altLang="zh-CN" dirty="0"/>
              <a:t>但同时标记值也是合法的输入</a:t>
            </a:r>
          </a:p>
          <a:p>
            <a:pPr lvl="1"/>
            <a:r>
              <a:rPr lang="zh-CN" altLang="zh-CN" dirty="0"/>
              <a:t>不确定的循环，即循环次数未知。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C761-63B7-43B1-AD61-27283EA4F0C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标记控制的循环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算法设计</a:t>
            </a:r>
          </a:p>
          <a:p>
            <a:pPr lvl="1"/>
            <a:r>
              <a:rPr lang="zh-CN" altLang="zh-CN"/>
              <a:t>算法的顶部</a:t>
            </a:r>
          </a:p>
          <a:p>
            <a:pPr lvl="2">
              <a:buFont typeface="Wingdings" pitchFamily="2" charset="2"/>
              <a:buNone/>
            </a:pPr>
            <a:endParaRPr lang="zh-CN" altLang="zh-CN" sz="1200"/>
          </a:p>
          <a:p>
            <a:pPr lvl="2">
              <a:buFont typeface="Wingdings" pitchFamily="2" charset="2"/>
              <a:buNone/>
            </a:pPr>
            <a:r>
              <a:rPr lang="zh-CN" altLang="zh-CN"/>
              <a:t>计算本次考试的班级平均分</a:t>
            </a:r>
          </a:p>
          <a:p>
            <a:pPr lvl="2">
              <a:buFont typeface="Wingdings" pitchFamily="2" charset="2"/>
              <a:buNone/>
            </a:pPr>
            <a:endParaRPr lang="zh-CN" altLang="zh-CN" sz="1200"/>
          </a:p>
          <a:p>
            <a:pPr lvl="1"/>
            <a:r>
              <a:rPr lang="zh-CN" altLang="zh-CN"/>
              <a:t>细化</a:t>
            </a:r>
          </a:p>
          <a:p>
            <a:pPr lvl="2">
              <a:buFont typeface="Wingdings" pitchFamily="2" charset="2"/>
              <a:buNone/>
            </a:pPr>
            <a:endParaRPr lang="zh-CN" altLang="zh-CN" sz="1200"/>
          </a:p>
          <a:p>
            <a:pPr lvl="2">
              <a:buFont typeface="Wingdings" pitchFamily="2" charset="2"/>
              <a:buNone/>
            </a:pPr>
            <a:r>
              <a:rPr lang="zh-CN" altLang="zh-CN"/>
              <a:t>初始化变量</a:t>
            </a:r>
          </a:p>
          <a:p>
            <a:pPr lvl="2">
              <a:buFont typeface="Wingdings" pitchFamily="2" charset="2"/>
              <a:buNone/>
            </a:pPr>
            <a:endParaRPr lang="zh-CN" altLang="zh-CN" sz="1200"/>
          </a:p>
          <a:p>
            <a:pPr lvl="2">
              <a:buFont typeface="Wingdings" pitchFamily="2" charset="2"/>
              <a:buNone/>
            </a:pPr>
            <a:r>
              <a:rPr lang="zh-CN" altLang="zh-CN"/>
              <a:t>输入考试的分数，求分数总和，并计数（统计分数个数）</a:t>
            </a:r>
          </a:p>
          <a:p>
            <a:pPr lvl="2">
              <a:buFont typeface="Wingdings" pitchFamily="2" charset="2"/>
              <a:buNone/>
            </a:pPr>
            <a:endParaRPr lang="zh-CN" altLang="zh-CN" sz="1200"/>
          </a:p>
          <a:p>
            <a:pPr lvl="2">
              <a:buFont typeface="Wingdings" pitchFamily="2" charset="2"/>
              <a:buNone/>
            </a:pPr>
            <a:r>
              <a:rPr lang="zh-CN" altLang="zh-CN"/>
              <a:t>计算并显示班级平均分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05C62-6528-49A6-B968-750EC98B3DB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标记控制的循环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进一步细化</a:t>
            </a:r>
          </a:p>
          <a:p>
            <a:pPr lvl="1"/>
            <a:r>
              <a:rPr lang="zh-CN" altLang="zh-CN"/>
              <a:t>初始化变量</a:t>
            </a:r>
          </a:p>
          <a:p>
            <a:pPr lvl="1"/>
            <a:endParaRPr lang="zh-CN" altLang="zh-CN"/>
          </a:p>
          <a:p>
            <a:pPr lvl="1"/>
            <a:endParaRPr lang="zh-CN" altLang="zh-CN"/>
          </a:p>
          <a:p>
            <a:pPr lvl="1"/>
            <a:r>
              <a:rPr lang="zh-CN" altLang="zh-CN"/>
              <a:t>输入考试的分数，求分数总和，并计数（计算分数个数）</a:t>
            </a:r>
            <a:endParaRPr lang="zh-CN" altLang="en-US"/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1339851" y="2270128"/>
            <a:ext cx="63373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8000"/>
                </a:solidFill>
                <a:latin typeface="Comic Sans MS" pitchFamily="66" charset="0"/>
              </a:rPr>
              <a:t>设置总分（</a:t>
            </a:r>
            <a:r>
              <a:rPr lang="en-US" altLang="zh-CN" b="1">
                <a:solidFill>
                  <a:srgbClr val="008000"/>
                </a:solidFill>
                <a:latin typeface="Comic Sans MS" pitchFamily="66" charset="0"/>
              </a:rPr>
              <a:t>total</a:t>
            </a:r>
            <a:r>
              <a:rPr lang="zh-CN" altLang="en-US" b="1">
                <a:solidFill>
                  <a:srgbClr val="008000"/>
                </a:solidFill>
                <a:latin typeface="Comic Sans MS" pitchFamily="66" charset="0"/>
              </a:rPr>
              <a:t>）为</a:t>
            </a:r>
            <a:r>
              <a:rPr lang="en-US" altLang="zh-CN" b="1">
                <a:solidFill>
                  <a:srgbClr val="008000"/>
                </a:solidFill>
                <a:latin typeface="Comic Sans MS" pitchFamily="66" charset="0"/>
              </a:rPr>
              <a:t>0</a:t>
            </a:r>
          </a:p>
          <a:p>
            <a:r>
              <a:rPr lang="zh-CN" altLang="en-US" b="1">
                <a:solidFill>
                  <a:srgbClr val="008000"/>
                </a:solidFill>
                <a:latin typeface="Comic Sans MS" pitchFamily="66" charset="0"/>
              </a:rPr>
              <a:t>设置计数器（</a:t>
            </a:r>
            <a:r>
              <a:rPr lang="en-US" altLang="zh-CN" b="1">
                <a:solidFill>
                  <a:srgbClr val="008000"/>
                </a:solidFill>
                <a:latin typeface="Comic Sans MS" pitchFamily="66" charset="0"/>
              </a:rPr>
              <a:t>counter</a:t>
            </a:r>
            <a:r>
              <a:rPr lang="zh-CN" altLang="en-US" b="1">
                <a:solidFill>
                  <a:srgbClr val="008000"/>
                </a:solidFill>
                <a:latin typeface="Comic Sans MS" pitchFamily="66" charset="0"/>
              </a:rPr>
              <a:t>）</a:t>
            </a:r>
            <a:r>
              <a:rPr lang="zh-CN" altLang="en-US" b="1">
                <a:solidFill>
                  <a:srgbClr val="008000"/>
                </a:solidFill>
                <a:latin typeface="Courier New" pitchFamily="49" charset="0"/>
              </a:rPr>
              <a:t>（分数的个数）</a:t>
            </a:r>
            <a:r>
              <a:rPr lang="zh-CN" altLang="en-US" b="1">
                <a:solidFill>
                  <a:srgbClr val="008000"/>
                </a:solidFill>
                <a:latin typeface="Comic Sans MS" pitchFamily="66" charset="0"/>
              </a:rPr>
              <a:t>为</a:t>
            </a:r>
            <a:r>
              <a:rPr lang="en-US" altLang="zh-CN" b="1">
                <a:solidFill>
                  <a:srgbClr val="008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329267" y="3609978"/>
            <a:ext cx="6373284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输入第一个分数（</a:t>
            </a:r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grade</a:t>
            </a:r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）（可能是标记值）</a:t>
            </a:r>
          </a:p>
          <a:p>
            <a:endParaRPr lang="zh-CN" altLang="en-US" b="1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While</a:t>
            </a:r>
            <a:r>
              <a:rPr lang="en-US" altLang="zh-CN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输入的分数不是标记值</a:t>
            </a:r>
          </a:p>
          <a:p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    把当前分数加到总分中</a:t>
            </a:r>
          </a:p>
          <a:p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    计数器加</a:t>
            </a:r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1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    </a:t>
            </a:r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输入下一个分数（可能是标记值）</a:t>
            </a:r>
          </a:p>
        </p:txBody>
      </p:sp>
      <p:sp>
        <p:nvSpPr>
          <p:cNvPr id="518151" name="AutoShape 7"/>
          <p:cNvSpPr>
            <a:spLocks noChangeArrowheads="1"/>
          </p:cNvSpPr>
          <p:nvPr/>
        </p:nvSpPr>
        <p:spPr bwMode="auto">
          <a:xfrm>
            <a:off x="7401986" y="3554416"/>
            <a:ext cx="560916" cy="382587"/>
          </a:xfrm>
          <a:prstGeom prst="irregularSeal2">
            <a:avLst/>
          </a:prstGeom>
          <a:solidFill>
            <a:srgbClr val="FFCC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7E42C-CFDA-4837-A9C8-7E2A9A11837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标记控制的循环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进一步细化</a:t>
            </a:r>
            <a:r>
              <a:rPr lang="zh-CN" altLang="zh-CN" sz="2000" dirty="0"/>
              <a:t>（续）</a:t>
            </a:r>
          </a:p>
          <a:p>
            <a:pPr lvl="1"/>
            <a:r>
              <a:rPr lang="zh-CN" altLang="zh-CN" dirty="0"/>
              <a:t>计算并显示班级平均分</a:t>
            </a:r>
            <a:endParaRPr lang="zh-CN" altLang="en-US" dirty="0"/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7501469" y="3689350"/>
            <a:ext cx="4085167" cy="12319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被 </a:t>
            </a:r>
            <a:r>
              <a:rPr lang="en-US" altLang="zh-CN" sz="2000" b="1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000" b="1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除</a:t>
            </a:r>
          </a:p>
          <a:p>
            <a:pPr lvl="1"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  <a:latin typeface="宋体"/>
              </a:rPr>
              <a:t>“</a:t>
            </a:r>
            <a:r>
              <a:rPr lang="zh-CN" altLang="en-US" b="1">
                <a:solidFill>
                  <a:srgbClr val="3366FF"/>
                </a:solidFill>
              </a:rPr>
              <a:t>致命</a:t>
            </a:r>
            <a:r>
              <a:rPr lang="zh-CN" altLang="en-US" b="1">
                <a:solidFill>
                  <a:srgbClr val="3366FF"/>
                </a:solidFill>
                <a:latin typeface="宋体"/>
              </a:rPr>
              <a:t>”</a:t>
            </a:r>
            <a:r>
              <a:rPr lang="zh-CN" altLang="en-US" b="1">
                <a:solidFill>
                  <a:srgbClr val="3366FF"/>
                </a:solidFill>
              </a:rPr>
              <a:t>错误</a:t>
            </a:r>
          </a:p>
          <a:p>
            <a:pPr lvl="1">
              <a:spcBef>
                <a:spcPct val="50000"/>
              </a:spcBef>
            </a:pPr>
            <a:r>
              <a:rPr lang="zh-CN" altLang="en-US" b="1">
                <a:solidFill>
                  <a:srgbClr val="3366FF"/>
                </a:solidFill>
              </a:rPr>
              <a:t>会导致程序</a:t>
            </a:r>
            <a:r>
              <a:rPr lang="zh-CN" altLang="en-US" b="1">
                <a:solidFill>
                  <a:srgbClr val="3366FF"/>
                </a:solidFill>
                <a:latin typeface="宋体"/>
              </a:rPr>
              <a:t>“</a:t>
            </a:r>
            <a:r>
              <a:rPr lang="zh-CN" altLang="en-US" b="1">
                <a:solidFill>
                  <a:srgbClr val="3366FF"/>
                </a:solidFill>
              </a:rPr>
              <a:t>崩溃</a:t>
            </a:r>
            <a:r>
              <a:rPr lang="zh-CN" altLang="en-US" b="1">
                <a:solidFill>
                  <a:srgbClr val="3366FF"/>
                </a:solidFill>
                <a:latin typeface="宋体"/>
              </a:rPr>
              <a:t>”</a:t>
            </a:r>
            <a:endParaRPr lang="zh-CN" altLang="en-US" b="1">
              <a:solidFill>
                <a:srgbClr val="3366FF"/>
              </a:solidFill>
            </a:endParaRP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1310219" y="2286000"/>
            <a:ext cx="6337300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If </a:t>
            </a:r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计数器不等于</a:t>
            </a:r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0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    </a:t>
            </a:r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总分除以计数器的结果就是班级平均分</a:t>
            </a:r>
          </a:p>
          <a:p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    显示班级平均分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Else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mic Sans MS" pitchFamily="66" charset="0"/>
              </a:rPr>
              <a:t>    </a:t>
            </a:r>
            <a:r>
              <a:rPr lang="zh-CN" altLang="en-US" b="1" dirty="0">
                <a:solidFill>
                  <a:srgbClr val="008000"/>
                </a:solidFill>
                <a:latin typeface="Comic Sans MS" pitchFamily="66" charset="0"/>
              </a:rPr>
              <a:t>显示“没有输入成绩”</a:t>
            </a: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auto">
          <a:xfrm>
            <a:off x="7302500" y="2203450"/>
            <a:ext cx="560917" cy="382588"/>
          </a:xfrm>
          <a:prstGeom prst="irregularSeal2">
            <a:avLst/>
          </a:prstGeom>
          <a:solidFill>
            <a:srgbClr val="FFCC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94AAC-95D0-4BD2-9CE9-FA7CBFA8792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标记控制的循环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源代码分析</a:t>
            </a:r>
            <a:r>
              <a:rPr lang="zh-CN" altLang="zh-CN" sz="2000" dirty="0">
                <a:solidFill>
                  <a:srgbClr val="FF00FF"/>
                </a:solidFill>
                <a:latin typeface="Comic Sans MS" pitchFamily="66" charset="0"/>
              </a:rPr>
              <a:t>（cw0702</a:t>
            </a:r>
            <a:r>
              <a:rPr lang="en-US" altLang="zh-CN" sz="2000" dirty="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2000" dirty="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zh-CN" sz="1600" dirty="0">
              <a:solidFill>
                <a:srgbClr val="FF00FF"/>
              </a:solidFill>
              <a:latin typeface="Comic Sans MS" pitchFamily="66" charset="0"/>
            </a:endParaRPr>
          </a:p>
          <a:p>
            <a:pPr lvl="1"/>
            <a:endParaRPr lang="en-US" altLang="zh-CN" dirty="0"/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776819" y="1855791"/>
            <a:ext cx="6870700" cy="435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itchFamily="49" charset="0"/>
              </a:rPr>
              <a:t>#include &lt;</a:t>
            </a:r>
            <a:r>
              <a:rPr lang="en-US" altLang="zh-CN" sz="1600" b="1" dirty="0" err="1">
                <a:latin typeface="Courier New" pitchFamily="49" charset="0"/>
              </a:rPr>
              <a:t>stdio.h</a:t>
            </a:r>
            <a:r>
              <a:rPr lang="en-US" altLang="zh-CN" sz="1600" b="1" dirty="0">
                <a:latin typeface="Courier New" pitchFamily="49" charset="0"/>
              </a:rPr>
              <a:t>&gt;</a:t>
            </a:r>
          </a:p>
          <a:p>
            <a:r>
              <a:rPr lang="en-US" altLang="zh-CN" sz="1600" b="1" dirty="0">
                <a:latin typeface="Courier New" pitchFamily="49" charset="0"/>
              </a:rPr>
              <a:t>void main() {</a:t>
            </a:r>
          </a:p>
          <a:p>
            <a:r>
              <a:rPr lang="en-US" altLang="zh-CN" sz="1600" b="1" dirty="0">
                <a:latin typeface="Courier New" pitchFamily="49" charset="0"/>
              </a:rPr>
              <a:t>  float average;</a:t>
            </a:r>
          </a:p>
          <a:p>
            <a:r>
              <a:rPr lang="en-US" altLang="zh-CN" sz="1600" b="1" dirty="0">
                <a:latin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</a:rPr>
              <a:t> counter, grade, total;</a:t>
            </a:r>
          </a:p>
          <a:p>
            <a:endParaRPr lang="en-US" altLang="zh-CN" sz="1600" b="1" dirty="0">
              <a:latin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</a:rPr>
              <a:t>  total = 0;</a:t>
            </a:r>
          </a:p>
          <a:p>
            <a:r>
              <a:rPr lang="en-US" altLang="zh-CN" sz="1600" b="1" dirty="0">
                <a:latin typeface="Courier New" pitchFamily="49" charset="0"/>
              </a:rPr>
              <a:t>  counter = 0;</a:t>
            </a:r>
          </a:p>
          <a:p>
            <a:endParaRPr lang="en-US" altLang="zh-CN" sz="1600" b="1" dirty="0">
              <a:latin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</a:rPr>
              <a:t>printf</a:t>
            </a:r>
            <a:r>
              <a:rPr lang="en-US" altLang="zh-CN" sz="1600" b="1" dirty="0">
                <a:latin typeface="Courier New" pitchFamily="49" charset="0"/>
              </a:rPr>
              <a:t>("Enter grade, -1 to end:");</a:t>
            </a:r>
          </a:p>
          <a:p>
            <a:r>
              <a:rPr lang="en-US" altLang="zh-CN" sz="1600" b="1" dirty="0">
                <a:latin typeface="Courier New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</a:rPr>
              <a:t>scanf</a:t>
            </a:r>
            <a:r>
              <a:rPr lang="en-US" altLang="zh-CN" sz="1600" b="1" dirty="0">
                <a:latin typeface="Courier New" pitchFamily="49" charset="0"/>
              </a:rPr>
              <a:t>("%d", &amp;grade);</a:t>
            </a:r>
          </a:p>
          <a:p>
            <a:endParaRPr lang="en-US" altLang="zh-CN" sz="1600" b="1" dirty="0">
              <a:latin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</a:rPr>
              <a:t>  while (</a:t>
            </a:r>
            <a:r>
              <a:rPr lang="en-US" altLang="zh-CN" sz="1600" b="1" dirty="0">
                <a:solidFill>
                  <a:srgbClr val="FF00FF"/>
                </a:solidFill>
                <a:latin typeface="Courier New" pitchFamily="49" charset="0"/>
              </a:rPr>
              <a:t>grade != -1</a:t>
            </a:r>
            <a:r>
              <a:rPr lang="en-US" altLang="zh-CN" sz="1600" b="1" dirty="0">
                <a:latin typeface="Courier New" pitchFamily="49" charset="0"/>
              </a:rPr>
              <a:t>) {</a:t>
            </a:r>
          </a:p>
          <a:p>
            <a:r>
              <a:rPr lang="en-US" altLang="zh-CN" sz="1600" b="1" dirty="0">
                <a:latin typeface="Courier New" pitchFamily="49" charset="0"/>
              </a:rPr>
              <a:t>    total += grade;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counter++;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</a:rPr>
              <a:t>printf</a:t>
            </a:r>
            <a:r>
              <a:rPr lang="en-US" altLang="zh-CN" sz="1600" b="1" dirty="0">
                <a:latin typeface="Courier New" pitchFamily="49" charset="0"/>
              </a:rPr>
              <a:t>("Enter grade, -1 to end:");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</a:rPr>
              <a:t>scanf</a:t>
            </a:r>
            <a:r>
              <a:rPr lang="en-US" altLang="zh-CN" sz="1600" b="1" dirty="0">
                <a:latin typeface="Courier New" pitchFamily="49" charset="0"/>
              </a:rPr>
              <a:t>("%d", &amp;grade);</a:t>
            </a:r>
          </a:p>
          <a:p>
            <a:r>
              <a:rPr lang="en-US" altLang="zh-CN" sz="1600" b="1" dirty="0">
                <a:latin typeface="Courier New" pitchFamily="49" charset="0"/>
              </a:rPr>
              <a:t>  }</a:t>
            </a: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8157635" y="2598738"/>
            <a:ext cx="1682751" cy="4064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初始化</a:t>
            </a:r>
          </a:p>
        </p:txBody>
      </p:sp>
      <p:sp>
        <p:nvSpPr>
          <p:cNvPr id="522247" name="Rectangle 7"/>
          <p:cNvSpPr>
            <a:spLocks noChangeArrowheads="1"/>
          </p:cNvSpPr>
          <p:nvPr/>
        </p:nvSpPr>
        <p:spPr bwMode="auto">
          <a:xfrm>
            <a:off x="1164168" y="3159128"/>
            <a:ext cx="2364317" cy="512763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 flipH="1">
            <a:off x="3693586" y="2840041"/>
            <a:ext cx="4379383" cy="56832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1174753" y="3873503"/>
            <a:ext cx="6040967" cy="2232025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0" name="Text Box 10"/>
          <p:cNvSpPr txBox="1">
            <a:spLocks noChangeArrowheads="1"/>
          </p:cNvSpPr>
          <p:nvPr/>
        </p:nvSpPr>
        <p:spPr bwMode="auto">
          <a:xfrm>
            <a:off x="8149169" y="3203575"/>
            <a:ext cx="1682751" cy="4064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处理</a:t>
            </a:r>
          </a:p>
        </p:txBody>
      </p:sp>
      <p:sp>
        <p:nvSpPr>
          <p:cNvPr id="522251" name="Line 11"/>
          <p:cNvSpPr>
            <a:spLocks noChangeShapeType="1"/>
          </p:cNvSpPr>
          <p:nvPr/>
        </p:nvSpPr>
        <p:spPr bwMode="auto">
          <a:xfrm flipH="1">
            <a:off x="6927851" y="3449638"/>
            <a:ext cx="1183216" cy="37465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52" name="Text Box 12"/>
          <p:cNvSpPr txBox="1">
            <a:spLocks noChangeArrowheads="1"/>
          </p:cNvSpPr>
          <p:nvPr/>
        </p:nvSpPr>
        <p:spPr bwMode="auto">
          <a:xfrm>
            <a:off x="8157635" y="3789364"/>
            <a:ext cx="1682751" cy="376237"/>
          </a:xfrm>
          <a:prstGeom prst="rect">
            <a:avLst/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结束判断</a:t>
            </a:r>
          </a:p>
        </p:txBody>
      </p:sp>
      <p:sp>
        <p:nvSpPr>
          <p:cNvPr id="522253" name="Line 13"/>
          <p:cNvSpPr>
            <a:spLocks noChangeShapeType="1"/>
          </p:cNvSpPr>
          <p:nvPr/>
        </p:nvSpPr>
        <p:spPr bwMode="auto">
          <a:xfrm flipH="1">
            <a:off x="4193119" y="4017963"/>
            <a:ext cx="3898900" cy="595312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C2F4-DC2F-49D7-B248-A6871E08ACC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标记控制的循环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源代码分析</a:t>
            </a:r>
            <a:r>
              <a:rPr lang="zh-CN" altLang="zh-CN" sz="2000" dirty="0">
                <a:solidFill>
                  <a:srgbClr val="FF00FF"/>
                </a:solidFill>
                <a:latin typeface="Comic Sans MS" pitchFamily="66" charset="0"/>
              </a:rPr>
              <a:t>（续）</a:t>
            </a:r>
            <a:endParaRPr lang="zh-CN" altLang="zh-CN" sz="1600" dirty="0">
              <a:solidFill>
                <a:srgbClr val="FF00FF"/>
              </a:solidFill>
              <a:latin typeface="Comic Sans MS" pitchFamily="66" charset="0"/>
            </a:endParaRPr>
          </a:p>
          <a:p>
            <a:pPr lvl="1"/>
            <a:endParaRPr lang="en-US" altLang="zh-CN" dirty="0"/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776817" y="1855791"/>
            <a:ext cx="8458200" cy="19399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itchFamily="49" charset="0"/>
              </a:rPr>
              <a:t>  if (counter != 0) {</a:t>
            </a:r>
          </a:p>
          <a:p>
            <a:r>
              <a:rPr lang="en-US" altLang="zh-CN" sz="1600" b="1" dirty="0">
                <a:latin typeface="Courier New" pitchFamily="49" charset="0"/>
              </a:rPr>
              <a:t>    average = (float)total / counter;</a:t>
            </a:r>
          </a:p>
          <a:p>
            <a:r>
              <a:rPr lang="en-US" altLang="zh-CN" sz="1600" b="1" dirty="0">
                <a:latin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</a:rPr>
              <a:t>printf</a:t>
            </a:r>
            <a:r>
              <a:rPr lang="en-US" altLang="zh-CN" sz="1600" b="1" dirty="0">
                <a:latin typeface="Courier New" pitchFamily="49" charset="0"/>
              </a:rPr>
              <a:t>("Class average is %.2f\n", average);</a:t>
            </a:r>
          </a:p>
          <a:p>
            <a:r>
              <a:rPr lang="en-US" altLang="zh-CN" sz="1600" b="1" dirty="0">
                <a:latin typeface="Courier New" pitchFamily="49" charset="0"/>
              </a:rPr>
              <a:t>  }</a:t>
            </a:r>
          </a:p>
          <a:p>
            <a:r>
              <a:rPr lang="en-US" altLang="zh-CN" sz="1600" b="1" dirty="0">
                <a:latin typeface="Courier New" pitchFamily="49" charset="0"/>
              </a:rPr>
              <a:t>  else</a:t>
            </a:r>
          </a:p>
          <a:p>
            <a:r>
              <a:rPr lang="en-US" altLang="zh-CN" sz="1600" b="1" dirty="0">
                <a:latin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</a:rPr>
              <a:t>printf</a:t>
            </a:r>
            <a:r>
              <a:rPr lang="en-US" altLang="zh-CN" sz="1600" b="1" dirty="0">
                <a:latin typeface="Courier New" pitchFamily="49" charset="0"/>
              </a:rPr>
              <a:t>("No grades were entered\n");</a:t>
            </a:r>
          </a:p>
          <a:p>
            <a:r>
              <a:rPr lang="en-US" altLang="zh-CN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768351" y="4010028"/>
            <a:ext cx="4967816" cy="15922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zh-CN" sz="1600" b="1" dirty="0">
                <a:solidFill>
                  <a:schemeClr val="bg1"/>
                </a:solidFill>
              </a:rPr>
              <a:t>Enter grade, -1 to end:70</a:t>
            </a:r>
          </a:p>
          <a:p>
            <a:r>
              <a:rPr lang="zh-CN" altLang="zh-CN" sz="1600" b="1" dirty="0">
                <a:solidFill>
                  <a:schemeClr val="bg1"/>
                </a:solidFill>
              </a:rPr>
              <a:t>Enter grade, -1 to end:60</a:t>
            </a:r>
          </a:p>
          <a:p>
            <a:r>
              <a:rPr lang="zh-CN" altLang="zh-CN" sz="1600" b="1" dirty="0">
                <a:solidFill>
                  <a:schemeClr val="bg1"/>
                </a:solidFill>
              </a:rPr>
              <a:t>Enter grade, -1 to end:65</a:t>
            </a:r>
          </a:p>
          <a:p>
            <a:r>
              <a:rPr lang="zh-CN" altLang="zh-CN" sz="1600" b="1" dirty="0">
                <a:solidFill>
                  <a:schemeClr val="bg1"/>
                </a:solidFill>
              </a:rPr>
              <a:t>Enter grade, -1 to end:-1</a:t>
            </a:r>
          </a:p>
          <a:p>
            <a:r>
              <a:rPr lang="zh-CN" altLang="zh-CN" sz="1600" b="1" dirty="0">
                <a:solidFill>
                  <a:schemeClr val="bg1"/>
                </a:solidFill>
              </a:rPr>
              <a:t>Class average is 65.00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524295" name="Rectangle 7"/>
          <p:cNvSpPr>
            <a:spLocks noChangeArrowheads="1"/>
          </p:cNvSpPr>
          <p:nvPr/>
        </p:nvSpPr>
        <p:spPr bwMode="auto">
          <a:xfrm>
            <a:off x="1174751" y="1935163"/>
            <a:ext cx="7556500" cy="1524000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9533469" y="1735138"/>
            <a:ext cx="1682751" cy="4064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结束</a:t>
            </a:r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 flipH="1">
            <a:off x="8830735" y="1966913"/>
            <a:ext cx="666751" cy="25082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2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3"/>
                <a:ext cx="7494851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】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 rotWithShape="1">
                <a:blip r:embed="rId3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i=1,sum=0</a:t>
            </a:r>
            <a:r>
              <a:rPr lang="en-US" altLang="zh-CN" sz="1400" dirty="0" smtClean="0"/>
              <a:t>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的初值为</a:t>
            </a:r>
            <a:r>
              <a:rPr lang="en-US" altLang="zh-CN" sz="1400" dirty="0">
                <a:solidFill>
                  <a:srgbClr val="008000"/>
                </a:solidFill>
              </a:rPr>
              <a:t>1,sum</a:t>
            </a:r>
            <a:r>
              <a:rPr lang="zh-CN" altLang="en-US" sz="1400" dirty="0">
                <a:solidFill>
                  <a:srgbClr val="008000"/>
                </a:solidFill>
              </a:rPr>
              <a:t>的初值为</a:t>
            </a:r>
            <a:r>
              <a:rPr lang="en-US" altLang="zh-CN" sz="1400" dirty="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while</a:t>
            </a:r>
            <a:r>
              <a:rPr lang="en-US" altLang="zh-CN" sz="1400" dirty="0"/>
              <a:t>(i&lt;=100</a:t>
            </a:r>
            <a:r>
              <a:rPr lang="en-US" altLang="zh-CN" sz="1400" dirty="0" smtClean="0"/>
              <a:t>)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当</a:t>
            </a:r>
            <a:r>
              <a:rPr lang="en-US" altLang="zh-CN" sz="1400" dirty="0">
                <a:solidFill>
                  <a:srgbClr val="008000"/>
                </a:solidFill>
              </a:rPr>
              <a:t>i&gt;100</a:t>
            </a:r>
            <a:r>
              <a:rPr lang="zh-CN" altLang="en-US" sz="1400" dirty="0">
                <a:solidFill>
                  <a:srgbClr val="008000"/>
                </a:solidFill>
              </a:rPr>
              <a:t>，条件表达式</a:t>
            </a:r>
            <a:r>
              <a:rPr lang="en-US" altLang="zh-CN" sz="1400" dirty="0">
                <a:solidFill>
                  <a:srgbClr val="008000"/>
                </a:solidFill>
              </a:rPr>
              <a:t>i&lt;=100</a:t>
            </a:r>
            <a:r>
              <a:rPr lang="zh-CN" altLang="en-US" sz="1400" dirty="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	sum=</a:t>
            </a:r>
            <a:r>
              <a:rPr lang="en-US" altLang="zh-CN" sz="1400" dirty="0" err="1" smtClean="0"/>
              <a:t>sum+i</a:t>
            </a:r>
            <a:r>
              <a:rPr lang="en-US" altLang="zh-CN" sz="1400" dirty="0" smtClean="0"/>
              <a:t>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第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次累加后，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的值为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i++;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加完后，</a:t>
            </a:r>
            <a:r>
              <a:rPr lang="en-US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的值加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}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 smtClean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1+2+3…+100</a:t>
            </a:r>
            <a:r>
              <a:rPr lang="zh-CN" altLang="en-US" sz="1400" dirty="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2"/>
            <a:ext cx="2825071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3" y="4253326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7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(1) 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循环体</a:t>
              </a:r>
              <a:r>
                <a:rPr lang="zh-CN" altLang="en-US" sz="1400">
                  <a:solidFill>
                    <a:schemeClr val="bg1"/>
                  </a:solidFill>
                </a:rPr>
                <a:t>如果包含一个以上的语句，应该用花括号括起来，作为复合语句出现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</a:t>
              </a:r>
              <a:r>
                <a:rPr lang="zh-CN" altLang="en-US" sz="1400" b="1" smtClean="0">
                  <a:solidFill>
                    <a:srgbClr val="FFFF00"/>
                  </a:solidFill>
                </a:rPr>
                <a:t>初值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</a:t>
              </a:r>
              <a:r>
                <a:rPr lang="zh-CN" altLang="en-US" sz="1400">
                  <a:solidFill>
                    <a:schemeClr val="bg1"/>
                  </a:solidFill>
                </a:rPr>
                <a:t>否则它们的值是不可预测的，结果显然不正确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。如本</a:t>
              </a:r>
              <a:r>
                <a:rPr lang="zh-CN" altLang="en-US" sz="1400">
                  <a:solidFill>
                    <a:schemeClr val="bg1"/>
                  </a:solidFill>
                </a:rPr>
                <a:t>例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语句。</a:t>
              </a:r>
              <a:r>
                <a:rPr lang="zh-CN" altLang="en-US" sz="1400">
                  <a:solidFill>
                    <a:schemeClr val="bg1"/>
                  </a:solidFill>
                </a:rPr>
                <a:t>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3" y="337595"/>
                <a:ext cx="5922104" cy="1325563"/>
              </a:xfrm>
            </p:spPr>
            <p:txBody>
              <a:bodyPr/>
              <a:lstStyle/>
              <a:p>
                <a:r>
                  <a:rPr lang="zh-CN" altLang="en-US" smtClean="0"/>
                  <a:t>用</a:t>
                </a:r>
                <a:r>
                  <a:rPr lang="en-US" altLang="zh-CN" smtClean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mtClean="0"/>
                  <a:t>while</a:t>
                </a:r>
                <a:r>
                  <a:rPr lang="zh-CN" altLang="en-US" smtClean="0"/>
                  <a:t>语句实现循环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4" y="1921576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 dirty="0" smtClean="0"/>
              <a:t>do</a:t>
            </a:r>
          </a:p>
          <a:p>
            <a:pPr defTabSz="536575"/>
            <a:r>
              <a:rPr lang="en-US" altLang="zh-CN" b="1" dirty="0" smtClean="0"/>
              <a:t>	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r>
              <a:rPr lang="en-US" altLang="zh-CN" b="1" dirty="0"/>
              <a:t>while(</a:t>
            </a:r>
            <a:r>
              <a:rPr lang="zh-CN" altLang="en-US" b="1" dirty="0"/>
              <a:t>表达式</a:t>
            </a:r>
            <a:r>
              <a:rPr lang="en-US" altLang="zh-CN" b="1" dirty="0" smtClean="0"/>
              <a:t>);</a:t>
            </a:r>
            <a:endParaRPr lang="zh-CN" altLang="en-US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是，先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5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2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3"/>
                <a:ext cx="7494851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】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 rotWithShape="1">
                <a:blip r:embed="rId4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9" y="4217671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3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smtClean="0">
                  <a:solidFill>
                    <a:srgbClr val="FFFF00"/>
                  </a:solidFill>
                </a:rPr>
                <a:t>但是</a:t>
              </a:r>
              <a:r>
                <a:rPr lang="zh-CN" altLang="en-US" sz="1400" b="1">
                  <a:solidFill>
                    <a:srgbClr val="FFFF00"/>
                  </a:solidFill>
                </a:rPr>
                <a:t>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8" y="810363"/>
            <a:ext cx="2622403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9224" y="221427"/>
            <a:ext cx="10515600" cy="775461"/>
          </a:xfrm>
        </p:spPr>
        <p:txBody>
          <a:bodyPr/>
          <a:lstStyle/>
          <a:p>
            <a:pPr algn="ctr"/>
            <a:r>
              <a:rPr lang="zh-CN" altLang="en-US" dirty="0" smtClean="0"/>
              <a:t>为什么需要循环控制</a:t>
            </a:r>
            <a:endParaRPr lang="zh-CN" altLang="en-US" dirty="0"/>
          </a:p>
        </p:txBody>
      </p:sp>
      <p:sp>
        <p:nvSpPr>
          <p:cNvPr id="21" name="MH_SubTitle_2"/>
          <p:cNvSpPr/>
          <p:nvPr>
            <p:custDataLst>
              <p:tags r:id="rId1"/>
            </p:custDataLst>
          </p:nvPr>
        </p:nvSpPr>
        <p:spPr>
          <a:xfrm rot="10800000" flipV="1">
            <a:off x="5261510" y="3332097"/>
            <a:ext cx="6436847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2"/>
            </p:custDataLst>
          </p:nvPr>
        </p:nvSpPr>
        <p:spPr>
          <a:xfrm>
            <a:off x="5255162" y="1134999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/>
              <a:t>scanf</a:t>
            </a:r>
            <a:r>
              <a:rPr lang="en-US" altLang="zh-CN" sz="1400" b="1" kern="0" dirty="0"/>
              <a:t>(″%</a:t>
            </a:r>
            <a:r>
              <a:rPr lang="en-US" altLang="zh-CN" sz="1400" b="1" kern="0" dirty="0" err="1"/>
              <a:t>f,%f,%f,%f,%f</a:t>
            </a:r>
            <a:r>
              <a:rPr lang="en-US" altLang="zh-CN" sz="1400" b="1" kern="0" dirty="0"/>
              <a:t>″,&amp;score1,&amp;score2,&amp;score3,&amp;score4,&amp;score5</a:t>
            </a:r>
            <a:r>
              <a:rPr lang="en-US" altLang="zh-CN" sz="1400" b="1" kern="0" dirty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 dirty="0">
                <a:solidFill>
                  <a:srgbClr val="008000"/>
                </a:solidFill>
              </a:rPr>
              <a:t>5</a:t>
            </a:r>
            <a:r>
              <a:rPr lang="zh-CN" altLang="en-US" sz="1400" b="1" kern="0" dirty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smtClean="0"/>
              <a:t>aver</a:t>
            </a:r>
            <a:r>
              <a:rPr lang="en-US" altLang="zh-CN" sz="1400" b="1" kern="0" dirty="0"/>
              <a:t>=(score1+score2+score3+score4+score5)/5</a:t>
            </a:r>
            <a:r>
              <a:rPr lang="en-US" altLang="zh-CN" sz="1400" b="1" kern="0" dirty="0" smtClean="0"/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 smtClean="0"/>
              <a:t>printf</a:t>
            </a:r>
            <a:r>
              <a:rPr lang="en-US" altLang="zh-CN" sz="1400" b="1" kern="0" dirty="0"/>
              <a:t>(″aver=%7.2f″,aver</a:t>
            </a:r>
            <a:r>
              <a:rPr lang="en-US" altLang="zh-CN" sz="1400" b="1" kern="0" dirty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输出该学生平均成绩</a:t>
            </a:r>
          </a:p>
        </p:txBody>
      </p:sp>
      <p:sp>
        <p:nvSpPr>
          <p:cNvPr id="23" name="MH_Text_1"/>
          <p:cNvSpPr/>
          <p:nvPr>
            <p:custDataLst>
              <p:tags r:id="rId3"/>
            </p:custDataLst>
          </p:nvPr>
        </p:nvSpPr>
        <p:spPr>
          <a:xfrm>
            <a:off x="602201" y="1134999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个学生的成绩</a:t>
            </a:r>
            <a:r>
              <a:rPr lang="zh-CN" altLang="en-US" sz="1600" b="1" kern="0" dirty="0" smtClean="0">
                <a:solidFill>
                  <a:srgbClr val="FFFFFF"/>
                </a:solidFill>
              </a:rPr>
              <a:t>；</a:t>
            </a:r>
            <a:endParaRPr lang="en-US" altLang="zh-CN" sz="1600" b="1" kern="0" dirty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 dirty="0">
                <a:solidFill>
                  <a:srgbClr val="FFFFFF"/>
                </a:solidFill>
              </a:rPr>
              <a:t>重复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 dirty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</a:rPr>
              <a:t>分别</a:t>
            </a:r>
            <a:r>
              <a:rPr lang="zh-CN" altLang="en-US" sz="1600" b="1" kern="0" dirty="0">
                <a:solidFill>
                  <a:srgbClr val="FFFFFF"/>
                </a:solidFill>
              </a:rPr>
              <a:t>统计全班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个学生的平均成绩</a:t>
            </a:r>
            <a:r>
              <a:rPr lang="zh-CN" altLang="en-US" sz="1600" b="1" kern="0" dirty="0" smtClean="0">
                <a:solidFill>
                  <a:srgbClr val="FFFFFF"/>
                </a:solidFill>
              </a:rPr>
              <a:t>；</a:t>
            </a:r>
            <a:endParaRPr lang="en-US" altLang="zh-CN" sz="1600" b="1" kern="0" dirty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 dirty="0">
                <a:solidFill>
                  <a:srgbClr val="FFFFFF"/>
                </a:solidFill>
              </a:rPr>
              <a:t>重复</a:t>
            </a:r>
            <a:r>
              <a:rPr lang="en-US" altLang="zh-CN" sz="1600" b="1" kern="0" dirty="0">
                <a:solidFill>
                  <a:srgbClr val="FFFFFF"/>
                </a:solidFill>
              </a:rPr>
              <a:t>50</a:t>
            </a:r>
            <a:r>
              <a:rPr lang="zh-CN" altLang="en-US" sz="1600" b="1" kern="0" dirty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 dirty="0">
                <a:solidFill>
                  <a:srgbClr val="FFFFFF"/>
                </a:solidFill>
              </a:rPr>
              <a:t>)</a:t>
            </a:r>
            <a:endParaRPr lang="zh-CN" altLang="en-US" sz="16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4"/>
            </p:custDataLst>
          </p:nvPr>
        </p:nvSpPr>
        <p:spPr>
          <a:xfrm>
            <a:off x="5255162" y="1133409"/>
            <a:ext cx="931863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解决</a:t>
            </a:r>
            <a:endParaRPr lang="en-US" altLang="zh-CN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545961"/>
            <a:ext cx="502547" cy="502546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1657351" y="3621785"/>
            <a:ext cx="2933700" cy="640589"/>
          </a:xfrm>
          <a:prstGeom prst="wedgeRectCallout">
            <a:avLst>
              <a:gd name="adj1" fmla="val 114881"/>
              <a:gd name="adj2" fmla="val -47532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/>
              <a:t>使用循环结构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9848" y="4327080"/>
            <a:ext cx="11672341" cy="2530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defRPr/>
            </a:pP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循环</a:t>
            </a:r>
            <a:r>
              <a:rPr lang="zh-CN" altLang="en-US" sz="6200" b="1" kern="0" dirty="0">
                <a:solidFill>
                  <a:srgbClr val="008000"/>
                </a:solidFill>
                <a:latin typeface="+mn-lt"/>
                <a:ea typeface="+mn-ea"/>
              </a:rPr>
              <a:t>结构是程序中一种很重要的结构</a:t>
            </a: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。</a:t>
            </a:r>
            <a:endParaRPr lang="en-US" altLang="zh-CN" sz="6200" b="1" kern="0" dirty="0" smtClean="0">
              <a:solidFill>
                <a:srgbClr val="008000"/>
              </a:solidFill>
              <a:latin typeface="+mn-lt"/>
              <a:ea typeface="+mn-ea"/>
            </a:endParaRPr>
          </a:p>
          <a:p>
            <a:pPr marL="0">
              <a:lnSpc>
                <a:spcPct val="150000"/>
              </a:lnSpc>
              <a:defRPr/>
            </a:pP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特点： </a:t>
            </a:r>
            <a:r>
              <a:rPr lang="zh-CN" altLang="en-US" sz="6200" b="1" kern="0" dirty="0">
                <a:solidFill>
                  <a:srgbClr val="008000"/>
                </a:solidFill>
                <a:latin typeface="+mn-lt"/>
                <a:ea typeface="+mn-ea"/>
              </a:rPr>
              <a:t>在给定条件成立时，反复执行某程序段，直到条件不成立为止。 给定的条件称为循环条件，反复执行的程序段称为循环体。 Ｃ语言提供了三种循环语句，可以组成各种不同形式的循环</a:t>
            </a: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结构</a:t>
            </a:r>
            <a:r>
              <a:rPr lang="en-US" altLang="zh-CN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 </a:t>
            </a:r>
          </a:p>
          <a:p>
            <a:pPr marL="0">
              <a:lnSpc>
                <a:spcPct val="150000"/>
              </a:lnSpc>
              <a:defRPr/>
            </a:pPr>
            <a:r>
              <a:rPr lang="en-US" altLang="zh-CN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while</a:t>
            </a: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语句</a:t>
            </a:r>
            <a:endParaRPr lang="zh-CN" altLang="en-US" sz="6200" b="1" kern="0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0">
              <a:lnSpc>
                <a:spcPct val="150000"/>
              </a:lnSpc>
              <a:defRPr/>
            </a:pPr>
            <a:r>
              <a:rPr lang="en-US" altLang="zh-CN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do-while</a:t>
            </a: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语句</a:t>
            </a:r>
            <a:endParaRPr lang="zh-CN" altLang="en-US" sz="6200" b="1" kern="0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0">
              <a:lnSpc>
                <a:spcPct val="150000"/>
              </a:lnSpc>
              <a:defRPr/>
            </a:pPr>
            <a:r>
              <a:rPr lang="en-US" altLang="zh-CN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for</a:t>
            </a:r>
            <a:r>
              <a:rPr lang="zh-CN" altLang="en-US" sz="6200" b="1" kern="0" dirty="0" smtClean="0">
                <a:solidFill>
                  <a:srgbClr val="008000"/>
                </a:solidFill>
                <a:latin typeface="+mn-lt"/>
                <a:ea typeface="+mn-ea"/>
              </a:rPr>
              <a:t>语句</a:t>
            </a:r>
            <a:r>
              <a:rPr lang="zh-CN" altLang="en-US" sz="6200" b="1" kern="0" dirty="0">
                <a:solidFill>
                  <a:srgbClr val="008000"/>
                </a:solidFill>
                <a:latin typeface="+mn-lt"/>
                <a:ea typeface="+mn-ea"/>
              </a:rPr>
              <a:t/>
            </a:r>
            <a:br>
              <a:rPr lang="zh-CN" altLang="en-US" sz="6200" b="1" kern="0" dirty="0">
                <a:solidFill>
                  <a:srgbClr val="008000"/>
                </a:solidFill>
                <a:latin typeface="+mn-lt"/>
                <a:ea typeface="+mn-ea"/>
              </a:rPr>
            </a:br>
            <a:endParaRPr lang="zh-CN" altLang="en-US" sz="6200" b="1" kern="0" dirty="0">
              <a:solidFill>
                <a:srgbClr val="008000"/>
              </a:solidFill>
              <a:latin typeface="+mn-lt"/>
              <a:ea typeface="+mn-ea"/>
            </a:endParaRPr>
          </a:p>
          <a:p>
            <a:endParaRPr kumimoji="1"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5" y="3884843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1" y="1713148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2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3"/>
            <a:ext cx="7494851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0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】while</a:t>
            </a:r>
            <a:r>
              <a:rPr lang="zh-CN" altLang="en-US" sz="2000" dirty="0">
                <a:solidFill>
                  <a:schemeClr val="accent1"/>
                </a:solidFill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</a:rPr>
              <a:t>do…while</a:t>
            </a:r>
            <a:r>
              <a:rPr lang="zh-CN" altLang="en-US" sz="2000" dirty="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9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i,sum</a:t>
            </a:r>
            <a:r>
              <a:rPr lang="en-US" altLang="zh-CN" sz="1400" dirty="0"/>
              <a:t>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</a:t>
            </a:r>
            <a:r>
              <a:rPr lang="en-US" altLang="zh-CN" sz="1400" dirty="0" err="1"/>
              <a:t>i,i</a:t>
            </a:r>
            <a:r>
              <a:rPr lang="en-US" altLang="zh-CN" sz="1400" dirty="0"/>
              <a:t>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("%d",&amp;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while(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sum=</a:t>
            </a:r>
            <a:r>
              <a:rPr lang="en-US" altLang="zh-CN" sz="1400" dirty="0" err="1"/>
              <a:t>sum+i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3" y="1840383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5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5" y="4019748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5" y="4962226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3" y="337595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316367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7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1: </a:t>
            </a:r>
            <a:r>
              <a:rPr lang="zh-CN" altLang="en-US" dirty="0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dirty="0" smtClean="0">
                <a:solidFill>
                  <a:schemeClr val="tx1"/>
                </a:solidFill>
              </a:rPr>
              <a:t>初值。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2: </a:t>
            </a:r>
            <a:r>
              <a:rPr lang="zh-CN" altLang="en-US" dirty="0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3: </a:t>
            </a:r>
            <a:r>
              <a:rPr lang="zh-CN" altLang="en-US" dirty="0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5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7" y="834887"/>
            <a:ext cx="2991679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2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9567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7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7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smtClean="0"/>
              <a:t>for(</a:t>
            </a:r>
            <a:r>
              <a:rPr lang="zh-CN" altLang="en-US" b="1" smtClean="0"/>
              <a:t>循环变量赋值；</a:t>
            </a:r>
            <a:r>
              <a:rPr lang="zh-CN" altLang="en-US" b="1"/>
              <a:t>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5" y="1482728"/>
            <a:ext cx="463687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2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7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7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for</a:t>
            </a:r>
            <a:r>
              <a:rPr lang="zh-CN" altLang="en-US" b="1" dirty="0">
                <a:solidFill>
                  <a:schemeClr val="accent1"/>
                </a:solidFill>
              </a:rPr>
              <a:t>语句的执行过程如下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</a:rPr>
              <a:t>求解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求解表达式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，若此条件表达式的值为真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，则执行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 dirty="0">
                <a:solidFill>
                  <a:schemeClr val="tx1"/>
                </a:solidFill>
              </a:rPr>
              <a:t>(3)</a:t>
            </a:r>
            <a:r>
              <a:rPr lang="zh-CN" altLang="en-US" dirty="0">
                <a:solidFill>
                  <a:schemeClr val="tx1"/>
                </a:solidFill>
              </a:rPr>
              <a:t>步。若为假</a:t>
            </a:r>
            <a:r>
              <a:rPr lang="en-US" altLang="zh-CN" dirty="0">
                <a:solidFill>
                  <a:schemeClr val="tx1"/>
                </a:solidFill>
              </a:rPr>
              <a:t>(0)</a:t>
            </a:r>
            <a:r>
              <a:rPr lang="zh-CN" altLang="en-US" dirty="0">
                <a:solidFill>
                  <a:schemeClr val="tx1"/>
                </a:solidFill>
              </a:rPr>
              <a:t>，则结束循环，转到第</a:t>
            </a:r>
            <a:r>
              <a:rPr lang="en-US" altLang="zh-CN" dirty="0">
                <a:solidFill>
                  <a:schemeClr val="tx1"/>
                </a:solidFill>
              </a:rPr>
              <a:t>(5)</a:t>
            </a:r>
            <a:r>
              <a:rPr lang="zh-CN" altLang="en-US" dirty="0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求解表达式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4) </a:t>
            </a:r>
            <a:r>
              <a:rPr lang="zh-CN" altLang="en-US" dirty="0">
                <a:solidFill>
                  <a:schemeClr val="tx1"/>
                </a:solidFill>
              </a:rPr>
              <a:t>转回步骤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继续执行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在执行完循环体后，循环变量的值“超过”循环终</a:t>
            </a:r>
            <a:r>
              <a:rPr lang="zh-CN" altLang="en-US" dirty="0" smtClean="0">
                <a:solidFill>
                  <a:schemeClr val="tx1"/>
                </a:solidFill>
              </a:rPr>
              <a:t>值，循环</a:t>
            </a:r>
            <a:r>
              <a:rPr lang="zh-CN" altLang="en-US" dirty="0">
                <a:solidFill>
                  <a:schemeClr val="tx1"/>
                </a:solidFill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(5) </a:t>
            </a:r>
            <a:r>
              <a:rPr lang="zh-CN" altLang="en-US" dirty="0">
                <a:solidFill>
                  <a:schemeClr val="tx1"/>
                </a:solidFill>
              </a:rPr>
              <a:t>循环结束，执行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3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表达式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for</a:t>
              </a:r>
              <a:r>
                <a:rPr lang="zh-CN" altLang="en-US" smtClean="0"/>
                <a:t>语句的</a:t>
              </a:r>
              <a:endParaRPr lang="en-US" altLang="zh-CN" smtClean="0"/>
            </a:p>
            <a:p>
              <a:pPr algn="ctr"/>
              <a:r>
                <a:rPr lang="zh-CN" altLang="en-US" smtClean="0"/>
                <a:t>下一语句</a:t>
              </a:r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7" y="404034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 smtClean="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{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语句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7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2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7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grpSp>
        <p:nvGrpSpPr>
          <p:cNvPr id="19" name="组合 18"/>
          <p:cNvGrpSpPr/>
          <p:nvPr/>
        </p:nvGrpSpPr>
        <p:grpSpPr>
          <a:xfrm>
            <a:off x="1159568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++)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循环无终止地进行下去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不设初值，不判断条件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表达式。表达式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表达式或逻辑表达式，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但也可以是数值表达式或字符表达式，只要其值为非零，就执行循环体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循环体可为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空语句，把本来要在循环体内处理的内容放在表达式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初值。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5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5" y="1312865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3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5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5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30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5" y="3933930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</a:t>
                  </a:r>
                  <a:r>
                    <a:rPr lang="en-US" altLang="zh-CN" sz="1600"/>
                    <a:t>(</a:t>
                  </a:r>
                  <a:r>
                    <a:rPr lang="en-US" altLang="zh-CN" sz="1600" smtClean="0"/>
                    <a:t>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30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1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91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=i+1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4) 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dirty="0" smtClean="0">
                  <a:solidFill>
                    <a:srgbClr val="FEFFFF"/>
                  </a:solidFill>
                </a:rPr>
                <a:t>改变循环执行的状态</a:t>
              </a:r>
              <a:endParaRPr lang="zh-CN" altLang="en-US" sz="2800" dirty="0">
                <a:solidFill>
                  <a:srgbClr val="FEFFFF"/>
                </a:solidFill>
              </a:endParaRP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1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0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】</a:t>
            </a:r>
            <a:r>
              <a:rPr lang="zh-CN" altLang="en-US" sz="2000" dirty="0">
                <a:solidFill>
                  <a:schemeClr val="accent1"/>
                </a:solidFill>
              </a:rPr>
              <a:t>在全系</a:t>
            </a:r>
            <a:r>
              <a:rPr lang="en-US" altLang="zh-CN" sz="2000" dirty="0">
                <a:solidFill>
                  <a:schemeClr val="accent1"/>
                </a:solidFill>
              </a:rPr>
              <a:t>1000</a:t>
            </a:r>
            <a:r>
              <a:rPr lang="zh-CN" altLang="en-US" sz="2000" dirty="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90" y="2048179"/>
            <a:ext cx="4791447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#define SUM </a:t>
            </a:r>
            <a:r>
              <a:rPr lang="en-US" altLang="zh-CN" sz="1400" dirty="0" smtClean="0"/>
              <a:t>100000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指定符号常量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</a:t>
            </a:r>
            <a:r>
              <a:rPr lang="en-US" altLang="zh-CN" sz="1400" dirty="0" err="1"/>
              <a:t>amount,aver,total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f",&amp;amount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total=</a:t>
            </a:r>
            <a:r>
              <a:rPr lang="en-US" altLang="zh-CN" sz="1400" dirty="0" err="1"/>
              <a:t>total+amount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if(total&gt;=SUM) </a:t>
            </a:r>
            <a:r>
              <a:rPr lang="en-US" altLang="zh-CN" sz="1400" dirty="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aver=total/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=%d\</a:t>
            </a:r>
            <a:r>
              <a:rPr lang="en-US" altLang="zh-CN" sz="1400" dirty="0" err="1"/>
              <a:t>naver</a:t>
            </a:r>
            <a:r>
              <a:rPr lang="en-US" altLang="zh-CN" sz="1400" dirty="0"/>
              <a:t>=%10.2f\n",</a:t>
            </a:r>
            <a:r>
              <a:rPr lang="en-US" altLang="zh-CN" sz="1400" dirty="0" err="1"/>
              <a:t>i,aver</a:t>
            </a:r>
            <a:r>
              <a:rPr lang="en-US" altLang="zh-CN" sz="1400" dirty="0"/>
              <a:t>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3" y="4481707"/>
            <a:ext cx="6051168" cy="1420229"/>
            <a:chOff x="8050697" y="5019262"/>
            <a:chExt cx="6051168" cy="14202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语句指定</a:t>
              </a:r>
              <a:r>
                <a:rPr lang="zh-CN" altLang="en-US" sz="1400" dirty="0">
                  <a:solidFill>
                    <a:schemeClr val="bg1"/>
                  </a:solidFill>
                </a:rPr>
                <a:t>执行循环体</a:t>
              </a:r>
              <a:r>
                <a:rPr lang="en-US" altLang="zh-CN" sz="1400" dirty="0">
                  <a:solidFill>
                    <a:schemeClr val="bg1"/>
                  </a:solidFill>
                </a:rPr>
                <a:t>1000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。每次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循环中，输入一个捐款人的捐款数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，并累加</a:t>
              </a:r>
              <a:r>
                <a:rPr lang="zh-CN" altLang="en-US" sz="1400" dirty="0">
                  <a:solidFill>
                    <a:schemeClr val="bg1"/>
                  </a:solidFill>
                </a:rPr>
                <a:t>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if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语句，在每一次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累加捐款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</a:t>
              </a:r>
              <a:r>
                <a:rPr lang="en-US" altLang="zh-CN" sz="1400" dirty="0">
                  <a:solidFill>
                    <a:schemeClr val="bg1"/>
                  </a:solidFill>
                </a:rPr>
                <a:t>amount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 dirty="0">
                  <a:solidFill>
                    <a:schemeClr val="bg1"/>
                  </a:solidFill>
                </a:rPr>
                <a:t>SUM(</a:t>
              </a:r>
              <a:r>
                <a:rPr lang="zh-CN" altLang="en-US" sz="1400" dirty="0">
                  <a:solidFill>
                    <a:schemeClr val="bg1"/>
                  </a:solidFill>
                </a:rPr>
                <a:t>即</a:t>
              </a:r>
              <a:r>
                <a:rPr lang="en-US" altLang="zh-CN" sz="1400" dirty="0">
                  <a:solidFill>
                    <a:schemeClr val="bg1"/>
                  </a:solidFill>
                </a:rPr>
                <a:t>100 000)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，若超过就</a:t>
              </a:r>
              <a:r>
                <a:rPr lang="zh-CN" altLang="en-US" sz="1400" dirty="0">
                  <a:solidFill>
                    <a:schemeClr val="bg1"/>
                  </a:solidFill>
                </a:rPr>
                <a:t>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语句，流程跳转到循环体的花括号外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，提前</a:t>
              </a:r>
              <a:r>
                <a:rPr lang="zh-CN" altLang="en-US" sz="1400" dirty="0">
                  <a:solidFill>
                    <a:schemeClr val="bg1"/>
                  </a:solidFill>
                </a:rPr>
                <a:t>结束循环。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6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2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1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71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作用：使</a:t>
            </a:r>
            <a:r>
              <a:rPr lang="zh-CN" altLang="en-US" sz="2000">
                <a:solidFill>
                  <a:schemeClr val="tx1"/>
                </a:solidFill>
              </a:rPr>
              <a:t>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注意：</a:t>
            </a:r>
            <a:r>
              <a:rPr lang="en-US" altLang="zh-CN" sz="2000" smtClean="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820" y="403227"/>
            <a:ext cx="8785225" cy="792163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0066CC"/>
                </a:solidFill>
                <a:latin typeface="华文新魏" panose="02010800040101010101" pitchFamily="2" charset="-122"/>
                <a:ea typeface="+mj-ea"/>
              </a:rPr>
              <a:t>while</a:t>
            </a:r>
            <a:r>
              <a:rPr lang="zh-CN" altLang="en-US" sz="4000" b="1" dirty="0">
                <a:solidFill>
                  <a:srgbClr val="0066CC"/>
                </a:solidFill>
                <a:latin typeface="华文新魏" panose="02010800040101010101" pitchFamily="2" charset="-122"/>
                <a:ea typeface="+mj-ea"/>
              </a:rPr>
              <a:t>循环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8819" y="1371600"/>
            <a:ext cx="10343707" cy="5048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b="1" dirty="0">
                <a:solidFill>
                  <a:srgbClr val="FF6600"/>
                </a:solidFill>
                <a:latin typeface="黑体" panose="02010609060101010101" pitchFamily="49" charset="-122"/>
                <a:ea typeface="+mn-ea"/>
              </a:rPr>
              <a:t>while</a:t>
            </a:r>
            <a:r>
              <a:rPr lang="zh-CN" altLang="en-US" b="1" dirty="0">
                <a:solidFill>
                  <a:srgbClr val="FF6600"/>
                </a:solidFill>
                <a:latin typeface="黑体" panose="02010609060101010101" pitchFamily="49" charset="-122"/>
                <a:ea typeface="+mn-ea"/>
              </a:rPr>
              <a:t>循环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b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</a:rPr>
              <a:t>当某个条件一直为真时重复执行某个动作。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b="1" dirty="0">
                <a:solidFill>
                  <a:schemeClr val="hlink"/>
                </a:solidFill>
                <a:latin typeface="+mn-lt"/>
                <a:ea typeface="宋体" panose="02010600030101010101" pitchFamily="2" charset="-122"/>
              </a:rPr>
              <a:t>举例：购物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dirty="0" smtClean="0"/>
              <a:t>…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while</a:t>
            </a:r>
            <a:r>
              <a:rPr lang="en-US" altLang="zh-CN" i="1" dirty="0" smtClean="0"/>
              <a:t> </a:t>
            </a:r>
            <a:r>
              <a:rPr lang="zh-CN" altLang="en-US" i="1" dirty="0" smtClean="0">
                <a:solidFill>
                  <a:srgbClr val="FF00FF"/>
                </a:solidFill>
              </a:rPr>
              <a:t>购物单上还有商品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i="1" dirty="0" smtClean="0"/>
              <a:t>    </a:t>
            </a:r>
            <a:r>
              <a:rPr lang="zh-CN" altLang="en-US" i="1" dirty="0" smtClean="0">
                <a:solidFill>
                  <a:schemeClr val="accent2"/>
                </a:solidFill>
              </a:rPr>
              <a:t>购买下一件商品，并且把它从清单上划掉</a:t>
            </a:r>
          </a:p>
          <a:p>
            <a:pPr lvl="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…</a:t>
            </a:r>
          </a:p>
          <a:p>
            <a:pPr lvl="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i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如果条件“购物单上还有商品”成立时，就执行动作“购买下一件商品，并且把它从清单上划掉”；</a:t>
            </a:r>
          </a:p>
          <a:p>
            <a:pPr lvl="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i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如果该条件一直成立，这个动作就会重复执行；</a:t>
            </a:r>
          </a:p>
          <a:p>
            <a:pPr lvl="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i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最终（该买的商品都买到），即该条件不成立，循环过程就会终止，程序将执行这个循环结构之后的第一条语句。</a:t>
            </a:r>
          </a:p>
        </p:txBody>
      </p:sp>
    </p:spTree>
    <p:extLst>
      <p:ext uri="{BB962C8B-B14F-4D97-AF65-F5344CB8AC3E}">
        <p14:creationId xmlns:p14="http://schemas.microsoft.com/office/powerpoint/2010/main" val="7004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2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0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】</a:t>
            </a:r>
            <a:r>
              <a:rPr lang="zh-CN" altLang="en-US" sz="2000" dirty="0">
                <a:solidFill>
                  <a:schemeClr val="accent1"/>
                </a:solidFill>
              </a:rPr>
              <a:t>要求输出</a:t>
            </a:r>
            <a:r>
              <a:rPr lang="en-US" altLang="zh-CN" sz="2000" dirty="0">
                <a:solidFill>
                  <a:schemeClr val="accent1"/>
                </a:solidFill>
              </a:rPr>
              <a:t>100</a:t>
            </a:r>
            <a:r>
              <a:rPr lang="zh-CN" altLang="en-US" sz="2000" dirty="0">
                <a:solidFill>
                  <a:schemeClr val="accent1"/>
                </a:solidFill>
              </a:rPr>
              <a:t>～</a:t>
            </a:r>
            <a:r>
              <a:rPr lang="en-US" altLang="zh-CN" sz="2000" dirty="0">
                <a:solidFill>
                  <a:schemeClr val="accent1"/>
                </a:solidFill>
              </a:rPr>
              <a:t>200</a:t>
            </a:r>
            <a:r>
              <a:rPr lang="zh-CN" altLang="en-US" sz="2000" dirty="0">
                <a:solidFill>
                  <a:schemeClr val="accent1"/>
                </a:solidFill>
              </a:rPr>
              <a:t>之间的不能被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5" y="1861352"/>
            <a:ext cx="3052099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</a:t>
            </a:r>
            <a:r>
              <a:rPr lang="pt-BR" altLang="zh-CN" sz="1400" smtClean="0"/>
              <a:t>	</a:t>
            </a:r>
            <a:r>
              <a:rPr lang="pt-BR" altLang="zh-CN" sz="1400" smtClean="0">
                <a:solidFill>
                  <a:schemeClr val="accent6"/>
                </a:solidFill>
              </a:rPr>
              <a:t>continue</a:t>
            </a:r>
            <a:r>
              <a:rPr lang="pt-BR" altLang="zh-CN" sz="1400">
                <a:solidFill>
                  <a:schemeClr val="accent6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8" y="2795320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，从而跳</a:t>
              </a:r>
              <a:r>
                <a:rPr lang="zh-CN" altLang="en-US" sz="1400">
                  <a:solidFill>
                    <a:schemeClr val="bg1"/>
                  </a:solidFill>
                </a:rPr>
                <a:t>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5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≤</a:t>
              </a:r>
              <a:r>
                <a:rPr lang="en-US" altLang="zh-CN" smtClean="0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能被</a:t>
              </a:r>
              <a:r>
                <a:rPr lang="en-US" altLang="zh-CN" smtClean="0"/>
                <a:t>3</a:t>
              </a:r>
              <a:r>
                <a:rPr lang="zh-CN" altLang="en-US" smtClean="0"/>
                <a:t>整除</a:t>
              </a:r>
              <a:endParaRPr lang="zh-CN" altLang="en-US"/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输出</a:t>
              </a:r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lt1"/>
                  </a:solidFill>
                </a:rPr>
                <a:t>结束</a:t>
              </a:r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4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3" y="367412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1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71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en-US" altLang="zh-CN" sz="2000" smtClean="0">
                <a:solidFill>
                  <a:schemeClr val="tx1"/>
                </a:solidFill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语句和</a:t>
            </a:r>
            <a:r>
              <a:rPr lang="en-US" altLang="zh-CN" dirty="0"/>
              <a:t>continue</a:t>
            </a:r>
            <a:r>
              <a:rPr lang="zh-CN" altLang="en-US" dirty="0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60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6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2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while(</a:t>
            </a:r>
            <a:r>
              <a:rPr lang="zh-CN" altLang="en-US" sz="1400" dirty="0"/>
              <a:t>表达式</a:t>
            </a:r>
            <a:r>
              <a:rPr lang="en-US" altLang="zh-CN" sz="1400" dirty="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lvl="1" defTabSz="363538">
              <a:lnSpc>
                <a:spcPct val="120000"/>
              </a:lnSpc>
            </a:pPr>
            <a:r>
              <a:rPr lang="zh-CN" altLang="en-US" sz="1400" dirty="0" smtClean="0"/>
              <a:t>语句</a:t>
            </a:r>
            <a:r>
              <a:rPr lang="en-US" altLang="zh-CN" sz="1400" dirty="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dirty="0" smtClean="0"/>
              <a:t>if</a:t>
            </a:r>
            <a:r>
              <a:rPr lang="pt-BR" altLang="zh-CN" sz="1400" dirty="0"/>
              <a:t>(</a:t>
            </a:r>
            <a:r>
              <a:rPr lang="zh-CN" altLang="en-US" sz="1400" dirty="0"/>
              <a:t>表达式</a:t>
            </a:r>
            <a:r>
              <a:rPr lang="en-US" altLang="zh-CN" sz="1400" dirty="0"/>
              <a:t>2</a:t>
            </a:r>
            <a:r>
              <a:rPr lang="en-US" altLang="zh-CN" sz="1400" dirty="0" smtClean="0"/>
              <a:t>) </a:t>
            </a:r>
            <a:r>
              <a:rPr lang="pt-BR" altLang="zh-CN" sz="1400" dirty="0" smtClean="0"/>
              <a:t>break</a:t>
            </a:r>
            <a:r>
              <a:rPr lang="pt-BR" altLang="zh-CN" sz="1400" dirty="0"/>
              <a:t>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 smtClean="0"/>
              <a:t>语句</a:t>
            </a:r>
            <a:r>
              <a:rPr lang="en-US" altLang="zh-CN" sz="1400" dirty="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7" name="圆角矩形 6"/>
          <p:cNvSpPr/>
          <p:nvPr/>
        </p:nvSpPr>
        <p:spPr>
          <a:xfrm>
            <a:off x="6503365" y="1958010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while(</a:t>
            </a:r>
            <a:r>
              <a:rPr lang="zh-CN" altLang="en-US" sz="1400" dirty="0"/>
              <a:t>表达式</a:t>
            </a:r>
            <a:r>
              <a:rPr lang="en-US" altLang="zh-CN" sz="1400" dirty="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lvl="1" defTabSz="363538">
              <a:lnSpc>
                <a:spcPct val="120000"/>
              </a:lnSpc>
            </a:pPr>
            <a:r>
              <a:rPr lang="zh-CN" altLang="en-US" sz="1400" dirty="0" smtClean="0"/>
              <a:t>语句</a:t>
            </a:r>
            <a:r>
              <a:rPr lang="en-US" altLang="zh-CN" sz="1400" dirty="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dirty="0" smtClean="0"/>
              <a:t>if</a:t>
            </a:r>
            <a:r>
              <a:rPr lang="pt-BR" altLang="zh-CN" sz="1400" dirty="0"/>
              <a:t>(</a:t>
            </a:r>
            <a:r>
              <a:rPr lang="zh-CN" altLang="en-US" sz="1400" dirty="0"/>
              <a:t>表达式</a:t>
            </a:r>
            <a:r>
              <a:rPr lang="en-US" altLang="zh-CN" sz="1400" dirty="0"/>
              <a:t>2) </a:t>
            </a:r>
            <a:r>
              <a:rPr lang="pt-BR" altLang="zh-CN" sz="1400" dirty="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 smtClean="0"/>
              <a:t>语句</a:t>
            </a:r>
            <a:r>
              <a:rPr lang="en-US" altLang="zh-CN" sz="1400" dirty="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374375" y="6272164"/>
            <a:ext cx="11443252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5" y="1759228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 smtClean="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1</a:t>
                </a:r>
                <a:endParaRPr lang="zh-CN" altLang="en-US" sz="1400" smtClean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2</a:t>
                </a:r>
                <a:endParaRPr lang="zh-CN" altLang="en-US" sz="1400" smtClean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smtClean="0"/>
                  <a:t>while</a:t>
                </a:r>
                <a:r>
                  <a:rPr lang="zh-CN" altLang="en-US" sz="1400" smtClean="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0" y="1752431"/>
            <a:ext cx="2434765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 smtClean="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1</a:t>
              </a:r>
              <a:endParaRPr lang="zh-CN" altLang="en-US" sz="1400" smtClean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2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smtClean="0"/>
                <a:t>while</a:t>
              </a:r>
              <a:r>
                <a:rPr lang="zh-CN" altLang="en-US" sz="1400" smtClean="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6" y="1786028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>
                <a:solidFill>
                  <a:schemeClr val="accent6"/>
                </a:solidFill>
              </a:rPr>
              <a:t>		for(j=1;j&lt;=5;j++,n</a:t>
            </a:r>
            <a:r>
              <a:rPr lang="pt-BR" altLang="zh-CN" sz="1400" dirty="0" smtClean="0">
                <a:solidFill>
                  <a:schemeClr val="accent6"/>
                </a:solidFill>
              </a:rPr>
              <a:t>++)</a:t>
            </a:r>
            <a:r>
              <a:rPr lang="pt-BR" altLang="zh-CN" sz="1400" dirty="0" smtClean="0"/>
              <a:t>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if(n%5==0) printf("\n</a:t>
            </a:r>
            <a:r>
              <a:rPr lang="pt-BR" altLang="zh-CN" sz="1400" dirty="0" smtClean="0"/>
              <a:t>");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控制在输出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个数据后</a:t>
            </a:r>
            <a:r>
              <a:rPr lang="zh-CN" altLang="en-US" sz="1400" dirty="0" smtClean="0">
                <a:solidFill>
                  <a:srgbClr val="008000"/>
                </a:solidFill>
              </a:rPr>
              <a:t>换行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rgbClr val="008000"/>
                </a:solidFill>
              </a:rPr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		</a:t>
            </a:r>
            <a:endParaRPr lang="zh-CN" altLang="en-US" sz="14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dirty="0" smtClean="0"/>
              <a:t>			</a:t>
            </a:r>
            <a:r>
              <a:rPr lang="pt-BR" altLang="zh-CN" sz="1400" dirty="0" smtClean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0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】</a:t>
            </a:r>
            <a:r>
              <a:rPr lang="zh-CN" altLang="en-US" sz="2000" dirty="0">
                <a:solidFill>
                  <a:schemeClr val="accent1"/>
                </a:solidFill>
              </a:rPr>
              <a:t>输出以下</a:t>
            </a:r>
            <a:r>
              <a:rPr lang="en-US" altLang="zh-CN" sz="2000" dirty="0">
                <a:solidFill>
                  <a:schemeClr val="accent1"/>
                </a:solidFill>
              </a:rPr>
              <a:t>4×5</a:t>
            </a:r>
            <a:r>
              <a:rPr lang="zh-CN" altLang="en-US" sz="2000" dirty="0">
                <a:solidFill>
                  <a:schemeClr val="accent1"/>
                </a:solidFill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</a:rPr>
              <a:t>矩阵。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70480" y="3886959"/>
            <a:ext cx="3442777" cy="1420230"/>
            <a:chOff x="8050697" y="5019261"/>
            <a:chExt cx="3442777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由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变到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行数据</a:t>
              </a:r>
              <a:r>
                <a:rPr lang="en-US" altLang="zh-CN" sz="1400" dirty="0">
                  <a:solidFill>
                    <a:schemeClr val="bg1"/>
                  </a:solidFill>
                </a:rPr>
                <a:t>;</a:t>
              </a:r>
              <a:r>
                <a:rPr lang="zh-CN" altLang="en-US" sz="1400" dirty="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j</a:t>
              </a:r>
              <a:r>
                <a:rPr lang="zh-CN" altLang="en-US" sz="1400" dirty="0">
                  <a:solidFill>
                    <a:schemeClr val="bg1"/>
                  </a:solidFill>
                </a:rPr>
                <a:t>由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变到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个数据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2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smtClean="0"/>
              <a:t>1	2	3	4	5</a:t>
            </a:r>
          </a:p>
          <a:p>
            <a:pPr defTabSz="357188"/>
            <a:r>
              <a:rPr lang="en-US" altLang="zh-CN" sz="1400" smtClean="0"/>
              <a:t>2	4	6	8	10</a:t>
            </a:r>
          </a:p>
          <a:p>
            <a:pPr defTabSz="357188"/>
            <a:r>
              <a:rPr lang="en-US" altLang="zh-CN" sz="1400" smtClean="0"/>
              <a:t>3	6	9	12	15</a:t>
            </a:r>
          </a:p>
          <a:p>
            <a:pPr defTabSz="357188"/>
            <a:r>
              <a:rPr lang="en-US" altLang="zh-CN" sz="1400" smtClean="0"/>
              <a:t>4	8	12	16	20</a:t>
            </a:r>
            <a:endParaRPr lang="zh-CN" altLang="en-US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8"/>
            <a:ext cx="3524251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5" y="800897"/>
            <a:ext cx="7446503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) break</a:t>
              </a:r>
              <a:r>
                <a:rPr kumimoji="1" lang="en-US" altLang="zh-CN">
                  <a:solidFill>
                    <a:srgbClr val="FFFFFF"/>
                  </a:solidFill>
                </a:rPr>
                <a:t>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A2C5-3B16-4422-A30F-145F93A7F48F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</a:p>
          <a:p>
            <a:pPr lvl="1"/>
            <a:r>
              <a:rPr lang="zh-CN" altLang="en-US" dirty="0"/>
              <a:t>求下面公式的前</a:t>
            </a:r>
            <a:r>
              <a:rPr lang="en-US" altLang="zh-CN" dirty="0"/>
              <a:t>n</a:t>
            </a:r>
            <a:r>
              <a:rPr lang="zh-CN" altLang="en-US" dirty="0"/>
              <a:t>项之和</a:t>
            </a:r>
          </a:p>
          <a:p>
            <a:pPr lvl="2"/>
            <a:endParaRPr lang="zh-CN" altLang="en-US" sz="1200" dirty="0"/>
          </a:p>
          <a:p>
            <a:pPr lvl="2"/>
            <a:endParaRPr lang="zh-CN" altLang="en-US" sz="1200" dirty="0"/>
          </a:p>
          <a:p>
            <a:pPr lvl="2"/>
            <a:endParaRPr lang="zh-CN" altLang="en-US" sz="1200" dirty="0"/>
          </a:p>
          <a:p>
            <a:r>
              <a:rPr lang="zh-CN" altLang="en-US" dirty="0"/>
              <a:t>分析</a:t>
            </a:r>
          </a:p>
          <a:p>
            <a:pPr lvl="1"/>
            <a:r>
              <a:rPr lang="zh-CN" altLang="en-US" dirty="0"/>
              <a:t>累加求和： </a:t>
            </a:r>
            <a:r>
              <a:rPr lang="en-US" altLang="zh-CN" dirty="0"/>
              <a:t>s = s + </a:t>
            </a:r>
            <a:r>
              <a:rPr lang="en-US" altLang="zh-CN" dirty="0" err="1"/>
              <a:t>ai</a:t>
            </a:r>
            <a:endParaRPr lang="en-US" altLang="zh-CN" dirty="0"/>
          </a:p>
          <a:p>
            <a:pPr lvl="1"/>
            <a:r>
              <a:rPr lang="zh-CN" altLang="en-US" dirty="0"/>
              <a:t>关键在于写出 </a:t>
            </a:r>
            <a:r>
              <a:rPr lang="en-US" altLang="zh-CN" dirty="0" err="1"/>
              <a:t>ai</a:t>
            </a:r>
            <a:r>
              <a:rPr lang="en-US" altLang="zh-CN" dirty="0"/>
              <a:t> </a:t>
            </a:r>
            <a:r>
              <a:rPr lang="zh-CN" altLang="en-US" dirty="0"/>
              <a:t>的表达式</a:t>
            </a:r>
          </a:p>
          <a:p>
            <a:pPr lvl="2"/>
            <a:endParaRPr lang="zh-CN" altLang="en-US" sz="1200" dirty="0"/>
          </a:p>
          <a:p>
            <a:pPr lvl="2"/>
            <a:endParaRPr lang="zh-CN" altLang="en-US" sz="1200" dirty="0"/>
          </a:p>
          <a:p>
            <a:pPr lvl="2"/>
            <a:endParaRPr lang="zh-CN" altLang="en-US" sz="1200" dirty="0"/>
          </a:p>
          <a:p>
            <a:pPr lvl="1"/>
            <a:r>
              <a:rPr lang="zh-CN" altLang="en-US" dirty="0"/>
              <a:t>用计数器控制的循环实现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graphicFrame>
        <p:nvGraphicFramePr>
          <p:cNvPr id="579589" name="Object 5"/>
          <p:cNvGraphicFramePr>
            <a:graphicFrameLocks noChangeAspect="1"/>
          </p:cNvGraphicFramePr>
          <p:nvPr/>
        </p:nvGraphicFramePr>
        <p:xfrm>
          <a:off x="1289052" y="2266950"/>
          <a:ext cx="2343149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公式 3.0" r:id="rId4" imgW="1015920" imgH="393480" progId="Equation.3">
                  <p:embed/>
                </p:oleObj>
              </mc:Choice>
              <mc:Fallback>
                <p:oleObj name="Microsoft 公式 3.0" r:id="rId4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2" y="2266950"/>
                        <a:ext cx="2343149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0" name="Object 6"/>
          <p:cNvGraphicFramePr>
            <a:graphicFrameLocks noChangeAspect="1"/>
          </p:cNvGraphicFramePr>
          <p:nvPr/>
        </p:nvGraphicFramePr>
        <p:xfrm>
          <a:off x="1301753" y="4283075"/>
          <a:ext cx="2432049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1054080" imgH="393480" progId="Equation.3">
                  <p:embed/>
                </p:oleObj>
              </mc:Choice>
              <mc:Fallback>
                <p:oleObj name="公式" r:id="rId6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3" y="4283075"/>
                        <a:ext cx="2432049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6616702" y="2992438"/>
            <a:ext cx="5289551" cy="306705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初始化累加和变量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s 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为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初始化计数器变量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i 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为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8000"/>
              </a:solidFill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输入要累加的项数，放入变量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While i &lt;= 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计算第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i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项的值，结果放入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ai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累加：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s = s + ai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修改计数器变量：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i++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8000"/>
              </a:solidFill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输出结果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579592" name="AutoShape 8"/>
          <p:cNvSpPr>
            <a:spLocks/>
          </p:cNvSpPr>
          <p:nvPr/>
        </p:nvSpPr>
        <p:spPr bwMode="auto">
          <a:xfrm>
            <a:off x="8401051" y="1735141"/>
            <a:ext cx="3266016" cy="949325"/>
          </a:xfrm>
          <a:prstGeom prst="borderCallout1">
            <a:avLst>
              <a:gd name="adj1" fmla="val 12042"/>
              <a:gd name="adj2" fmla="val -3111"/>
              <a:gd name="adj3" fmla="val 32440"/>
              <a:gd name="adj4" fmla="val -74986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不确定量的数据来源：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输入获得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计算获得</a:t>
            </a:r>
          </a:p>
        </p:txBody>
      </p:sp>
      <p:sp>
        <p:nvSpPr>
          <p:cNvPr id="579593" name="Text Box 9"/>
          <p:cNvSpPr txBox="1">
            <a:spLocks noChangeArrowheads="1"/>
          </p:cNvSpPr>
          <p:nvPr/>
        </p:nvSpPr>
        <p:spPr bwMode="auto">
          <a:xfrm>
            <a:off x="6385985" y="1557338"/>
            <a:ext cx="5418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n</a:t>
            </a:r>
          </a:p>
        </p:txBody>
      </p:sp>
      <p:sp>
        <p:nvSpPr>
          <p:cNvPr id="579594" name="Freeform 10"/>
          <p:cNvSpPr>
            <a:spLocks/>
          </p:cNvSpPr>
          <p:nvPr/>
        </p:nvSpPr>
        <p:spPr bwMode="auto">
          <a:xfrm>
            <a:off x="10272185" y="2187575"/>
            <a:ext cx="1253067" cy="1784350"/>
          </a:xfrm>
          <a:custGeom>
            <a:avLst/>
            <a:gdLst>
              <a:gd name="T0" fmla="*/ 0 w 592"/>
              <a:gd name="T1" fmla="*/ 0 h 1124"/>
              <a:gd name="T2" fmla="*/ 526 w 592"/>
              <a:gd name="T3" fmla="*/ 192 h 1124"/>
              <a:gd name="T4" fmla="*/ 398 w 592"/>
              <a:gd name="T5" fmla="*/ 655 h 1124"/>
              <a:gd name="T6" fmla="*/ 327 w 592"/>
              <a:gd name="T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2" h="1124">
                <a:moveTo>
                  <a:pt x="0" y="0"/>
                </a:moveTo>
                <a:cubicBezTo>
                  <a:pt x="230" y="41"/>
                  <a:pt x="460" y="83"/>
                  <a:pt x="526" y="192"/>
                </a:cubicBezTo>
                <a:cubicBezTo>
                  <a:pt x="592" y="301"/>
                  <a:pt x="431" y="500"/>
                  <a:pt x="398" y="655"/>
                </a:cubicBezTo>
                <a:cubicBezTo>
                  <a:pt x="365" y="810"/>
                  <a:pt x="339" y="1047"/>
                  <a:pt x="327" y="1124"/>
                </a:cubicBezTo>
              </a:path>
            </a:pathLst>
          </a:custGeom>
          <a:noFill/>
          <a:ln w="9525" cap="flat" cmpd="sng">
            <a:solidFill>
              <a:srgbClr val="3366F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5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FD4AE-59EC-43DF-8DDC-7B4DEFF1E059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第一种实现的源代码分析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（cw0710A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</a:p>
          <a:p>
            <a:pPr lvl="1"/>
            <a:endParaRPr lang="en-US" altLang="zh-CN"/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819152" y="1927228"/>
            <a:ext cx="3934883" cy="272891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&lt;math.h&gt;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12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int i=1, n;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float s=0, ai;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12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scanf(“%d”, &amp;n);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115986" y="1933578"/>
            <a:ext cx="5947833" cy="276066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while (</a:t>
            </a:r>
            <a:r>
              <a:rPr kumimoji="1" lang="en-US" altLang="zh-CN" b="1" dirty="0" err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&lt;=n)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{</a:t>
            </a:r>
            <a:r>
              <a:rPr kumimoji="1"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pow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(-1,i-1)/(2*i-1);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s+=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++;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(“sum=%.3f\n”, s);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>
            <a:off x="6544735" y="2747963"/>
            <a:ext cx="1881717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81640" name="AutoShape 8"/>
          <p:cNvSpPr>
            <a:spLocks noChangeArrowheads="1"/>
          </p:cNvSpPr>
          <p:nvPr/>
        </p:nvSpPr>
        <p:spPr bwMode="auto">
          <a:xfrm>
            <a:off x="8240186" y="3054350"/>
            <a:ext cx="1672167" cy="368300"/>
          </a:xfrm>
          <a:prstGeom prst="wedgeRectCallout">
            <a:avLst>
              <a:gd name="adj1" fmla="val -55315"/>
              <a:gd name="adj2" fmla="val -82329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不划算</a:t>
            </a:r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>
            <a:off x="996952" y="2613025"/>
            <a:ext cx="269874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81642" name="Rectangle 10"/>
          <p:cNvSpPr>
            <a:spLocks noChangeArrowheads="1"/>
          </p:cNvSpPr>
          <p:nvPr/>
        </p:nvSpPr>
        <p:spPr bwMode="auto">
          <a:xfrm>
            <a:off x="812801" y="4927600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sum=1.000</a:t>
            </a:r>
          </a:p>
        </p:txBody>
      </p:sp>
      <p:sp>
        <p:nvSpPr>
          <p:cNvPr id="581643" name="Rectangle 11"/>
          <p:cNvSpPr>
            <a:spLocks noChangeArrowheads="1"/>
          </p:cNvSpPr>
          <p:nvPr/>
        </p:nvSpPr>
        <p:spPr bwMode="auto">
          <a:xfrm>
            <a:off x="3424768" y="4929188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sum=0.667</a:t>
            </a:r>
          </a:p>
        </p:txBody>
      </p:sp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5994401" y="4935538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sum=0.835</a:t>
            </a:r>
          </a:p>
        </p:txBody>
      </p:sp>
      <p:sp>
        <p:nvSpPr>
          <p:cNvPr id="581645" name="Rectangle 13"/>
          <p:cNvSpPr>
            <a:spLocks noChangeArrowheads="1"/>
          </p:cNvSpPr>
          <p:nvPr/>
        </p:nvSpPr>
        <p:spPr bwMode="auto">
          <a:xfrm>
            <a:off x="8564033" y="4935538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sum=0.000</a:t>
            </a:r>
          </a:p>
        </p:txBody>
      </p:sp>
      <p:grpSp>
        <p:nvGrpSpPr>
          <p:cNvPr id="581646" name="Group 14"/>
          <p:cNvGrpSpPr>
            <a:grpSpLocks/>
          </p:cNvGrpSpPr>
          <p:nvPr/>
        </p:nvGrpSpPr>
        <p:grpSpPr bwMode="auto">
          <a:xfrm>
            <a:off x="1494368" y="5594353"/>
            <a:ext cx="8449733" cy="606425"/>
            <a:chOff x="671" y="3592"/>
            <a:chExt cx="3992" cy="382"/>
          </a:xfrm>
        </p:grpSpPr>
        <p:sp>
          <p:nvSpPr>
            <p:cNvPr id="581647" name="AutoShape 15"/>
            <p:cNvSpPr>
              <a:spLocks/>
            </p:cNvSpPr>
            <p:nvPr/>
          </p:nvSpPr>
          <p:spPr bwMode="auto">
            <a:xfrm rot="-5400000">
              <a:off x="2580" y="1683"/>
              <a:ext cx="174" cy="3992"/>
            </a:xfrm>
            <a:prstGeom prst="leftBrace">
              <a:avLst>
                <a:gd name="adj1" fmla="val 191188"/>
                <a:gd name="adj2" fmla="val 50398"/>
              </a:avLst>
            </a:prstGeom>
            <a:noFill/>
            <a:ln w="127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1648" name="Text Box 16"/>
            <p:cNvSpPr txBox="1">
              <a:spLocks noChangeArrowheads="1"/>
            </p:cNvSpPr>
            <p:nvPr/>
          </p:nvSpPr>
          <p:spPr bwMode="auto">
            <a:xfrm>
              <a:off x="1209" y="3724"/>
              <a:ext cx="29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3366FF"/>
                  </a:solidFill>
                  <a:latin typeface="Courier New" pitchFamily="49" charset="0"/>
                  <a:ea typeface="宋体" pitchFamily="2" charset="-122"/>
                </a:rPr>
                <a:t>仔细设计测试数据，检验程序正确性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46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nimBg="1"/>
      <p:bldP spid="5816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8B501-7AB8-4E15-9F34-4BF2681046D2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第二种实现的源代码分析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（cw0710B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zh-CN"/>
          </a:p>
          <a:p>
            <a:pPr lvl="1"/>
            <a:endParaRPr lang="en-US" altLang="zh-CN"/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831852" y="1954213"/>
            <a:ext cx="3934883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stdio.h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12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=1, n, </a:t>
            </a:r>
            <a:r>
              <a:rPr kumimoji="1" lang="en-US" altLang="zh-CN" sz="1600" b="1" dirty="0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sign=1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float s=0,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12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scanf</a:t>
            </a:r>
            <a:r>
              <a:rPr kumimoji="1" lang="en-US" altLang="zh-CN" sz="1600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(“%d”, &amp;n);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5128686" y="1960563"/>
            <a:ext cx="5947833" cy="2360612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while (</a:t>
            </a:r>
            <a:r>
              <a:rPr kumimoji="1" lang="en-US" altLang="zh-CN" b="1" dirty="0" err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&lt;=n)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=1.0/(2*i-1);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s+=</a:t>
            </a:r>
            <a:r>
              <a:rPr kumimoji="1" lang="en-US" altLang="zh-CN" b="1" dirty="0" smtClean="0">
                <a:solidFill>
                  <a:srgbClr val="FF0066"/>
                </a:solidFill>
                <a:latin typeface="Courier New" pitchFamily="49" charset="0"/>
                <a:ea typeface="宋体" pitchFamily="2" charset="-122"/>
              </a:rPr>
              <a:t>sign*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 sign*=-1;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(“sum=%.3f\n”, s);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825501" y="4535488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sum=1.000</a:t>
            </a:r>
          </a:p>
        </p:txBody>
      </p:sp>
      <p:sp>
        <p:nvSpPr>
          <p:cNvPr id="583688" name="Rectangle 8"/>
          <p:cNvSpPr>
            <a:spLocks noChangeArrowheads="1"/>
          </p:cNvSpPr>
          <p:nvPr/>
        </p:nvSpPr>
        <p:spPr bwMode="auto">
          <a:xfrm>
            <a:off x="3437468" y="4537075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sum=0.667</a:t>
            </a:r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auto">
          <a:xfrm>
            <a:off x="6007101" y="4543425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sum=0.835</a:t>
            </a:r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auto">
          <a:xfrm>
            <a:off x="8576733" y="4543425"/>
            <a:ext cx="2330451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sum=0.000</a:t>
            </a:r>
          </a:p>
        </p:txBody>
      </p:sp>
      <p:sp>
        <p:nvSpPr>
          <p:cNvPr id="583691" name="AutoShape 11"/>
          <p:cNvSpPr>
            <a:spLocks/>
          </p:cNvSpPr>
          <p:nvPr/>
        </p:nvSpPr>
        <p:spPr bwMode="auto">
          <a:xfrm>
            <a:off x="9575800" y="2133603"/>
            <a:ext cx="2262717" cy="639763"/>
          </a:xfrm>
          <a:prstGeom prst="borderCallout1">
            <a:avLst>
              <a:gd name="adj1" fmla="val 17866"/>
              <a:gd name="adj2" fmla="val -4491"/>
              <a:gd name="adj3" fmla="val 49130"/>
              <a:gd name="adj4" fmla="val -33491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现在</a:t>
            </a:r>
            <a:r>
              <a:rPr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表示每一项的绝对值</a:t>
            </a:r>
          </a:p>
        </p:txBody>
      </p:sp>
    </p:spTree>
    <p:extLst>
      <p:ext uri="{BB962C8B-B14F-4D97-AF65-F5344CB8AC3E}">
        <p14:creationId xmlns:p14="http://schemas.microsoft.com/office/powerpoint/2010/main" val="3993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73DBA-28BD-47CD-940D-1AB5C92933D6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</a:p>
          <a:p>
            <a:pPr lvl="1"/>
            <a:r>
              <a:rPr lang="zh-CN" altLang="zh-CN" dirty="0"/>
              <a:t>用下面的公式求π的近似值</a:t>
            </a:r>
            <a:r>
              <a:rPr lang="zh-CN" altLang="zh-CN" sz="2000" dirty="0"/>
              <a:t>（直到最后一项的绝对值小于10</a:t>
            </a:r>
            <a:r>
              <a:rPr lang="zh-CN" altLang="zh-CN" sz="2000" baseline="30000" dirty="0"/>
              <a:t>-6</a:t>
            </a:r>
            <a:r>
              <a:rPr lang="zh-CN" altLang="zh-CN" sz="2000" dirty="0"/>
              <a:t>为止）</a:t>
            </a:r>
            <a:r>
              <a:rPr lang="zh-CN" altLang="zh-CN" dirty="0"/>
              <a:t>：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分析</a:t>
            </a:r>
          </a:p>
          <a:p>
            <a:pPr lvl="1"/>
            <a:r>
              <a:rPr lang="zh-CN" altLang="zh-CN" dirty="0"/>
              <a:t>先计算等式右边的和</a:t>
            </a:r>
          </a:p>
          <a:p>
            <a:pPr lvl="1"/>
            <a:r>
              <a:rPr lang="zh-CN" altLang="zh-CN" dirty="0"/>
              <a:t>累加求和： s = s + ai</a:t>
            </a:r>
          </a:p>
          <a:p>
            <a:pPr lvl="1"/>
            <a:r>
              <a:rPr lang="zh-CN" altLang="zh-CN" dirty="0"/>
              <a:t>当|ai|&lt;10</a:t>
            </a:r>
            <a:r>
              <a:rPr lang="zh-CN" altLang="zh-CN" baseline="30000" dirty="0"/>
              <a:t>-6</a:t>
            </a:r>
            <a:r>
              <a:rPr lang="zh-CN" altLang="zh-CN" dirty="0"/>
              <a:t>时，停止累加</a:t>
            </a:r>
          </a:p>
          <a:p>
            <a:pPr lvl="1"/>
            <a:r>
              <a:rPr lang="zh-CN" altLang="zh-CN" dirty="0"/>
              <a:t>用标记控制的循环实现</a:t>
            </a:r>
            <a:endParaRPr lang="zh-CN" altLang="en-US" dirty="0"/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graphicFrame>
        <p:nvGraphicFramePr>
          <p:cNvPr id="585733" name="Object 5"/>
          <p:cNvGraphicFramePr>
            <a:graphicFrameLocks noChangeAspect="1"/>
          </p:cNvGraphicFramePr>
          <p:nvPr/>
        </p:nvGraphicFramePr>
        <p:xfrm>
          <a:off x="1289053" y="2611438"/>
          <a:ext cx="307763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icrosoft 公式 3.0" r:id="rId4" imgW="1269720" imgH="393480" progId="Equation.3">
                  <p:embed/>
                </p:oleObj>
              </mc:Choice>
              <mc:Fallback>
                <p:oleObj name="Microsoft 公式 3.0" r:id="rId4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3" y="2611438"/>
                        <a:ext cx="307763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5799667" y="2868613"/>
            <a:ext cx="6223000" cy="3275012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初始化累加和变量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s 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为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初始化计数器变量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i 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为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8000"/>
              </a:solidFill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第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1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项的值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ai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While |ai| &gt;= 10</a:t>
            </a:r>
            <a:r>
              <a:rPr lang="en-US" altLang="zh-CN" b="1" baseline="30000" smtClean="0">
                <a:solidFill>
                  <a:srgbClr val="008000"/>
                </a:solidFill>
                <a:ea typeface="宋体" pitchFamily="2" charset="-122"/>
              </a:rPr>
              <a:t>-6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累加：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s = s + ai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i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增一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计算第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i</a:t>
            </a: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项（下一项）的值，结果放入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ai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8000"/>
              </a:solidFill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计算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π=s*4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ea typeface="宋体" pitchFamily="2" charset="-122"/>
              </a:rPr>
              <a:t>输出结果 </a:t>
            </a:r>
            <a:r>
              <a:rPr lang="en-US" altLang="zh-CN" b="1" smtClean="0">
                <a:solidFill>
                  <a:srgbClr val="008000"/>
                </a:solidFill>
                <a:ea typeface="宋体" pitchFamily="2" charset="-122"/>
              </a:rPr>
              <a:t>π</a:t>
            </a:r>
          </a:p>
        </p:txBody>
      </p:sp>
    </p:spTree>
    <p:extLst>
      <p:ext uri="{BB962C8B-B14F-4D97-AF65-F5344CB8AC3E}">
        <p14:creationId xmlns:p14="http://schemas.microsoft.com/office/powerpoint/2010/main" val="33994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C8C69-E856-4926-97B5-91A897233057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第一种实现的源代码分析</a:t>
            </a:r>
            <a:r>
              <a:rPr lang="zh-CN" altLang="en-US" sz="2000" dirty="0">
                <a:solidFill>
                  <a:srgbClr val="FF00FF"/>
                </a:solidFill>
                <a:latin typeface="Comic Sans MS" pitchFamily="66" charset="0"/>
              </a:rPr>
              <a:t>（</a:t>
            </a:r>
            <a:r>
              <a:rPr lang="en-US" altLang="zh-CN" sz="2000" dirty="0">
                <a:solidFill>
                  <a:srgbClr val="FF00FF"/>
                </a:solidFill>
                <a:latin typeface="Comic Sans MS" pitchFamily="66" charset="0"/>
              </a:rPr>
              <a:t>cw0711A.c</a:t>
            </a:r>
            <a:r>
              <a:rPr lang="zh-CN" altLang="en-US" sz="2000" dirty="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zh-CN" sz="2000" dirty="0">
              <a:solidFill>
                <a:srgbClr val="FF00FF"/>
              </a:solidFill>
              <a:latin typeface="Comic Sans MS" pitchFamily="66" charset="0"/>
            </a:endParaRPr>
          </a:p>
          <a:p>
            <a:pPr lvl="1"/>
            <a:endParaRPr lang="en-US" altLang="zh-CN" dirty="0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745067" y="2001838"/>
            <a:ext cx="3934884" cy="10795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stdio.h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=1, n, sign=1;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double s=0,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5041902" y="2008189"/>
            <a:ext cx="5947833" cy="3062287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while (</a:t>
            </a:r>
            <a:r>
              <a:rPr kumimoji="1" lang="en-US" altLang="zh-CN" b="1" dirty="0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!(</a:t>
            </a:r>
            <a:r>
              <a:rPr kumimoji="1" lang="en-US" altLang="zh-CN" b="1" dirty="0" err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&lt;1e-6)</a:t>
            </a: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    s+=sign*</a:t>
            </a:r>
            <a:r>
              <a:rPr kumimoji="1" lang="en-US" altLang="zh-CN" b="1" dirty="0" err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dirty="0" err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    sign*=-1;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ai</a:t>
            </a:r>
            <a:r>
              <a:rPr kumimoji="1" lang="en-US" altLang="zh-CN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=1.0/(2*i-1);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("pi=%.8lf\n", s*4);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5022852" y="5283200"/>
            <a:ext cx="5952067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pi=3.14153162</a:t>
            </a:r>
          </a:p>
        </p:txBody>
      </p:sp>
      <p:sp>
        <p:nvSpPr>
          <p:cNvPr id="587784" name="Text Box 8"/>
          <p:cNvSpPr txBox="1">
            <a:spLocks noChangeArrowheads="1"/>
          </p:cNvSpPr>
          <p:nvPr/>
        </p:nvSpPr>
        <p:spPr bwMode="auto">
          <a:xfrm>
            <a:off x="1996019" y="3587753"/>
            <a:ext cx="2400300" cy="650875"/>
          </a:xfrm>
          <a:prstGeom prst="rect">
            <a:avLst/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ea typeface="宋体" pitchFamily="2" charset="-122"/>
              </a:rPr>
              <a:t>ai </a:t>
            </a:r>
            <a:r>
              <a:rPr lang="zh-CN" altLang="en-US" b="1" smtClean="0">
                <a:solidFill>
                  <a:srgbClr val="000000"/>
                </a:solidFill>
                <a:ea typeface="宋体" pitchFamily="2" charset="-122"/>
              </a:rPr>
              <a:t>保存的是第</a:t>
            </a:r>
            <a:r>
              <a:rPr lang="en-US" altLang="zh-CN" b="1" smtClean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zh-CN" altLang="en-US" b="1" smtClean="0">
                <a:solidFill>
                  <a:srgbClr val="000000"/>
                </a:solidFill>
                <a:ea typeface="宋体" pitchFamily="2" charset="-122"/>
              </a:rPr>
              <a:t>项的绝对值</a:t>
            </a:r>
          </a:p>
        </p:txBody>
      </p:sp>
    </p:spTree>
    <p:extLst>
      <p:ext uri="{BB962C8B-B14F-4D97-AF65-F5344CB8AC3E}">
        <p14:creationId xmlns:p14="http://schemas.microsoft.com/office/powerpoint/2010/main" val="692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A51D2-B2B4-4919-86F5-B59DA66FD327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第二种实现的源代码分析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cw0711B.c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zh-CN"/>
          </a:p>
          <a:p>
            <a:pPr lvl="1"/>
            <a:endParaRPr lang="en-US" altLang="zh-CN"/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745067" y="2001841"/>
            <a:ext cx="3934884" cy="1323975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int i=1, n, sign=1;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double s=0, an;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5041902" y="1879600"/>
            <a:ext cx="5947833" cy="2757488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smtClean="0">
                <a:solidFill>
                  <a:srgbClr val="FF0066"/>
                </a:solidFill>
                <a:latin typeface="Courier New" pitchFamily="49" charset="0"/>
                <a:ea typeface="宋体" pitchFamily="2" charset="-122"/>
              </a:rPr>
              <a:t>for (;;)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an=1.0/(2*i-1);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  if (an&lt;1e-6)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s+=sign*an;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sign*=-1;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i++;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smtClean="0">
                <a:solidFill>
                  <a:srgbClr val="FF0066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smtClean="0">
              <a:solidFill>
                <a:srgbClr val="FF0066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printf(“pi=%.8lf\n", s*4);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736600" y="3500438"/>
            <a:ext cx="3939117" cy="442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pi=3.14153162</a:t>
            </a:r>
          </a:p>
        </p:txBody>
      </p:sp>
      <p:grpSp>
        <p:nvGrpSpPr>
          <p:cNvPr id="589832" name="Group 8"/>
          <p:cNvGrpSpPr>
            <a:grpSpLocks/>
          </p:cNvGrpSpPr>
          <p:nvPr/>
        </p:nvGrpSpPr>
        <p:grpSpPr bwMode="auto">
          <a:xfrm>
            <a:off x="4931835" y="4756150"/>
            <a:ext cx="7001933" cy="1658938"/>
            <a:chOff x="2330" y="2866"/>
            <a:chExt cx="3308" cy="1045"/>
          </a:xfrm>
        </p:grpSpPr>
        <p:sp>
          <p:nvSpPr>
            <p:cNvPr id="589833" name="Rectangle 9"/>
            <p:cNvSpPr>
              <a:spLocks noChangeArrowheads="1"/>
            </p:cNvSpPr>
            <p:nvPr/>
          </p:nvSpPr>
          <p:spPr bwMode="auto">
            <a:xfrm>
              <a:off x="2330" y="3011"/>
              <a:ext cx="3308" cy="62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34" name="Line 10"/>
            <p:cNvSpPr>
              <a:spLocks noChangeShapeType="1"/>
            </p:cNvSpPr>
            <p:nvPr/>
          </p:nvSpPr>
          <p:spPr bwMode="auto">
            <a:xfrm>
              <a:off x="2740" y="2941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35" name="Line 11"/>
            <p:cNvSpPr>
              <a:spLocks noChangeShapeType="1"/>
            </p:cNvSpPr>
            <p:nvPr/>
          </p:nvSpPr>
          <p:spPr bwMode="auto">
            <a:xfrm>
              <a:off x="5314" y="310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36" name="Rectangle 12"/>
            <p:cNvSpPr>
              <a:spLocks noChangeArrowheads="1"/>
            </p:cNvSpPr>
            <p:nvPr/>
          </p:nvSpPr>
          <p:spPr bwMode="auto">
            <a:xfrm>
              <a:off x="3336" y="3234"/>
              <a:ext cx="576" cy="1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37" name="Oval 13"/>
            <p:cNvSpPr>
              <a:spLocks noChangeArrowheads="1"/>
            </p:cNvSpPr>
            <p:nvPr/>
          </p:nvSpPr>
          <p:spPr bwMode="auto">
            <a:xfrm>
              <a:off x="2701" y="2866"/>
              <a:ext cx="70" cy="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38" name="Oval 14"/>
            <p:cNvSpPr>
              <a:spLocks noChangeArrowheads="1"/>
            </p:cNvSpPr>
            <p:nvPr/>
          </p:nvSpPr>
          <p:spPr bwMode="auto">
            <a:xfrm>
              <a:off x="2700" y="3841"/>
              <a:ext cx="70" cy="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39" name="AutoShape 15"/>
            <p:cNvSpPr>
              <a:spLocks noChangeArrowheads="1"/>
            </p:cNvSpPr>
            <p:nvPr/>
          </p:nvSpPr>
          <p:spPr bwMode="auto">
            <a:xfrm>
              <a:off x="2381" y="3211"/>
              <a:ext cx="725" cy="192"/>
            </a:xfrm>
            <a:prstGeom prst="flowChartDecision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0" name="Line 16"/>
            <p:cNvSpPr>
              <a:spLocks noChangeShapeType="1"/>
            </p:cNvSpPr>
            <p:nvPr/>
          </p:nvSpPr>
          <p:spPr bwMode="auto">
            <a:xfrm>
              <a:off x="3088" y="3307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1" name="Line 17"/>
            <p:cNvSpPr>
              <a:spLocks noChangeShapeType="1"/>
            </p:cNvSpPr>
            <p:nvPr/>
          </p:nvSpPr>
          <p:spPr bwMode="auto">
            <a:xfrm>
              <a:off x="2739" y="3403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2" name="Line 18"/>
            <p:cNvSpPr>
              <a:spLocks noChangeShapeType="1"/>
            </p:cNvSpPr>
            <p:nvPr/>
          </p:nvSpPr>
          <p:spPr bwMode="auto">
            <a:xfrm flipH="1">
              <a:off x="2739" y="3094"/>
              <a:ext cx="2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3" name="Text Box 19"/>
            <p:cNvSpPr txBox="1">
              <a:spLocks noChangeArrowheads="1"/>
            </p:cNvSpPr>
            <p:nvPr/>
          </p:nvSpPr>
          <p:spPr bwMode="auto">
            <a:xfrm>
              <a:off x="3080" y="3133"/>
              <a:ext cx="2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smtClean="0">
                  <a:solidFill>
                    <a:srgbClr val="000000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589844" name="Text Box 20"/>
            <p:cNvSpPr txBox="1">
              <a:spLocks noChangeArrowheads="1"/>
            </p:cNvSpPr>
            <p:nvPr/>
          </p:nvSpPr>
          <p:spPr bwMode="auto">
            <a:xfrm>
              <a:off x="2797" y="3418"/>
              <a:ext cx="2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smtClean="0">
                  <a:solidFill>
                    <a:srgbClr val="000000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589845" name="Rectangle 21"/>
            <p:cNvSpPr>
              <a:spLocks noChangeArrowheads="1"/>
            </p:cNvSpPr>
            <p:nvPr/>
          </p:nvSpPr>
          <p:spPr bwMode="auto">
            <a:xfrm>
              <a:off x="5011" y="3235"/>
              <a:ext cx="576" cy="1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6" name="Line 22"/>
            <p:cNvSpPr>
              <a:spLocks noChangeShapeType="1"/>
            </p:cNvSpPr>
            <p:nvPr/>
          </p:nvSpPr>
          <p:spPr bwMode="auto">
            <a:xfrm>
              <a:off x="3919" y="330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7" name="AutoShape 23"/>
            <p:cNvSpPr>
              <a:spLocks noChangeArrowheads="1"/>
            </p:cNvSpPr>
            <p:nvPr/>
          </p:nvSpPr>
          <p:spPr bwMode="auto">
            <a:xfrm>
              <a:off x="4070" y="3208"/>
              <a:ext cx="725" cy="192"/>
            </a:xfrm>
            <a:prstGeom prst="flowChartDecision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8" name="Line 24"/>
            <p:cNvSpPr>
              <a:spLocks noChangeShapeType="1"/>
            </p:cNvSpPr>
            <p:nvPr/>
          </p:nvSpPr>
          <p:spPr bwMode="auto">
            <a:xfrm>
              <a:off x="4777" y="3312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49" name="Line 25"/>
            <p:cNvSpPr>
              <a:spLocks noChangeShapeType="1"/>
            </p:cNvSpPr>
            <p:nvPr/>
          </p:nvSpPr>
          <p:spPr bwMode="auto">
            <a:xfrm>
              <a:off x="4428" y="3408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89850" name="Text Box 26"/>
            <p:cNvSpPr txBox="1">
              <a:spLocks noChangeArrowheads="1"/>
            </p:cNvSpPr>
            <p:nvPr/>
          </p:nvSpPr>
          <p:spPr bwMode="auto">
            <a:xfrm>
              <a:off x="4445" y="3400"/>
              <a:ext cx="2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smtClean="0">
                  <a:solidFill>
                    <a:srgbClr val="000000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589851" name="Text Box 27"/>
            <p:cNvSpPr txBox="1">
              <a:spLocks noChangeArrowheads="1"/>
            </p:cNvSpPr>
            <p:nvPr/>
          </p:nvSpPr>
          <p:spPr bwMode="auto">
            <a:xfrm>
              <a:off x="4765" y="3144"/>
              <a:ext cx="2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00" b="1" smtClean="0">
                  <a:solidFill>
                    <a:srgbClr val="000000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589852" name="Line 28"/>
            <p:cNvSpPr>
              <a:spLocks noChangeShapeType="1"/>
            </p:cNvSpPr>
            <p:nvPr/>
          </p:nvSpPr>
          <p:spPr bwMode="auto">
            <a:xfrm flipH="1">
              <a:off x="2732" y="3731"/>
              <a:ext cx="1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89853" name="Group 29"/>
          <p:cNvGrpSpPr>
            <a:grpSpLocks/>
          </p:cNvGrpSpPr>
          <p:nvPr/>
        </p:nvGrpSpPr>
        <p:grpSpPr bwMode="auto">
          <a:xfrm>
            <a:off x="740835" y="4541839"/>
            <a:ext cx="4080933" cy="1062037"/>
            <a:chOff x="350" y="2861"/>
            <a:chExt cx="1928" cy="669"/>
          </a:xfrm>
        </p:grpSpPr>
        <p:sp>
          <p:nvSpPr>
            <p:cNvPr id="589854" name="Text Box 30"/>
            <p:cNvSpPr txBox="1">
              <a:spLocks noChangeArrowheads="1"/>
            </p:cNvSpPr>
            <p:nvPr/>
          </p:nvSpPr>
          <p:spPr bwMode="auto">
            <a:xfrm>
              <a:off x="350" y="2861"/>
              <a:ext cx="1649" cy="66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00000"/>
                  </a:solidFill>
                  <a:ea typeface="宋体" pitchFamily="2" charset="-122"/>
                </a:rPr>
                <a:t>使用 </a:t>
              </a:r>
              <a:r>
                <a:rPr lang="en-US" altLang="zh-CN" b="1" smtClean="0">
                  <a:solidFill>
                    <a:srgbClr val="000000"/>
                  </a:solidFill>
                  <a:ea typeface="宋体" pitchFamily="2" charset="-122"/>
                </a:rPr>
                <a:t>break </a:t>
              </a:r>
              <a:r>
                <a:rPr lang="zh-CN" altLang="en-US" b="1" smtClean="0">
                  <a:solidFill>
                    <a:srgbClr val="000000"/>
                  </a:solidFill>
                  <a:ea typeface="宋体" pitchFamily="2" charset="-122"/>
                </a:rPr>
                <a:t>语句违背了结构化程序设计的原则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00"/>
                  </a:solidFill>
                  <a:ea typeface="宋体" pitchFamily="2" charset="-122"/>
                </a:rPr>
                <a:t>continue</a:t>
              </a:r>
              <a:r>
                <a:rPr lang="zh-CN" altLang="en-US" b="1" smtClean="0">
                  <a:solidFill>
                    <a:srgbClr val="000000"/>
                  </a:solidFill>
                  <a:ea typeface="宋体" pitchFamily="2" charset="-122"/>
                </a:rPr>
                <a:t>语句也有类似的问题</a:t>
              </a:r>
            </a:p>
          </p:txBody>
        </p:sp>
        <p:sp>
          <p:nvSpPr>
            <p:cNvPr id="589855" name="Line 31"/>
            <p:cNvSpPr>
              <a:spLocks noChangeShapeType="1"/>
            </p:cNvSpPr>
            <p:nvPr/>
          </p:nvSpPr>
          <p:spPr bwMode="auto">
            <a:xfrm>
              <a:off x="2042" y="3011"/>
              <a:ext cx="236" cy="9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9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3" y="337595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while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444497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while(</a:t>
            </a:r>
            <a:r>
              <a:rPr lang="zh-CN" altLang="en-US" b="1" smtClean="0"/>
              <a:t>表达式</a:t>
            </a:r>
            <a:r>
              <a:rPr lang="en-US" altLang="zh-CN" b="1" smtClean="0"/>
              <a:t>) 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8582295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7" y="834887"/>
            <a:ext cx="2991679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794271" y="2138457"/>
            <a:ext cx="2286000" cy="1231106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黑体" panose="02010609060101010101" pitchFamily="49" charset="-122"/>
              </a:rPr>
              <a:t>可以是两种语句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/>
              <a:t>单语句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/>
              <a:t>复合语句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 flipV="1">
            <a:off x="4064022" y="1725706"/>
            <a:ext cx="688975" cy="6477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3265C-C782-4C41-89C0-5B44CD47662D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问题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任意输入10个数，找出最大数和最小数</a:t>
            </a:r>
          </a:p>
          <a:p>
            <a:pPr>
              <a:lnSpc>
                <a:spcPct val="90000"/>
              </a:lnSpc>
            </a:pPr>
            <a:r>
              <a:rPr lang="zh-CN" altLang="zh-CN" dirty="0"/>
              <a:t>分析</a:t>
            </a:r>
          </a:p>
          <a:p>
            <a:pPr lvl="1">
              <a:lnSpc>
                <a:spcPct val="90000"/>
              </a:lnSpc>
            </a:pPr>
            <a:endParaRPr lang="zh-CN" altLang="zh-CN" dirty="0"/>
          </a:p>
          <a:p>
            <a:pPr lvl="1">
              <a:lnSpc>
                <a:spcPct val="90000"/>
              </a:lnSpc>
            </a:pPr>
            <a:endParaRPr lang="zh-CN" altLang="zh-CN" dirty="0"/>
          </a:p>
          <a:p>
            <a:pPr lvl="1">
              <a:lnSpc>
                <a:spcPct val="90000"/>
              </a:lnSpc>
            </a:pPr>
            <a:endParaRPr lang="zh-CN" altLang="zh-CN" dirty="0"/>
          </a:p>
          <a:p>
            <a:pPr lvl="1">
              <a:lnSpc>
                <a:spcPct val="90000"/>
              </a:lnSpc>
            </a:pP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/>
              <a:t>数的范围无法确定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把输入的第一个数作为最大数和最小数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将其余的数与最大数、最小数分别比较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每次根据比较的结果更新最大数和最小数</a:t>
            </a:r>
          </a:p>
          <a:p>
            <a:pPr lvl="1">
              <a:lnSpc>
                <a:spcPct val="90000"/>
              </a:lnSpc>
            </a:pPr>
            <a:r>
              <a:rPr lang="zh-CN" altLang="zh-CN" dirty="0"/>
              <a:t>用计数器控制的循环实现</a:t>
            </a:r>
            <a:endParaRPr lang="zh-CN" altLang="en-US" dirty="0"/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1979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37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2741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21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3503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75</a:t>
            </a:r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auto">
          <a:xfrm>
            <a:off x="4265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4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5027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82</a:t>
            </a:r>
          </a:p>
        </p:txBody>
      </p:sp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5789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97</a:t>
            </a:r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6551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54</a:t>
            </a:r>
          </a:p>
        </p:txBody>
      </p:sp>
      <p:sp>
        <p:nvSpPr>
          <p:cNvPr id="591884" name="Rectangle 12"/>
          <p:cNvSpPr>
            <a:spLocks noChangeArrowheads="1"/>
          </p:cNvSpPr>
          <p:nvPr/>
        </p:nvSpPr>
        <p:spPr bwMode="auto">
          <a:xfrm>
            <a:off x="7313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61</a:t>
            </a:r>
          </a:p>
        </p:txBody>
      </p:sp>
      <p:sp>
        <p:nvSpPr>
          <p:cNvPr id="591885" name="Rectangle 13"/>
          <p:cNvSpPr>
            <a:spLocks noChangeArrowheads="1"/>
          </p:cNvSpPr>
          <p:nvPr/>
        </p:nvSpPr>
        <p:spPr bwMode="auto">
          <a:xfrm>
            <a:off x="8075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</p:txBody>
      </p:sp>
      <p:sp>
        <p:nvSpPr>
          <p:cNvPr id="591886" name="Rectangle 14"/>
          <p:cNvSpPr>
            <a:spLocks noChangeArrowheads="1"/>
          </p:cNvSpPr>
          <p:nvPr/>
        </p:nvSpPr>
        <p:spPr bwMode="auto">
          <a:xfrm>
            <a:off x="8837086" y="2728916"/>
            <a:ext cx="662516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18</a:t>
            </a:r>
          </a:p>
        </p:txBody>
      </p:sp>
      <p:sp>
        <p:nvSpPr>
          <p:cNvPr id="591887" name="Rectangle 15"/>
          <p:cNvSpPr>
            <a:spLocks noChangeArrowheads="1"/>
          </p:cNvSpPr>
          <p:nvPr/>
        </p:nvSpPr>
        <p:spPr bwMode="auto">
          <a:xfrm>
            <a:off x="9601200" y="2728916"/>
            <a:ext cx="662517" cy="244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49</a:t>
            </a:r>
          </a:p>
        </p:txBody>
      </p:sp>
      <p:sp>
        <p:nvSpPr>
          <p:cNvPr id="591888" name="Line 16"/>
          <p:cNvSpPr>
            <a:spLocks noChangeShapeType="1"/>
          </p:cNvSpPr>
          <p:nvPr/>
        </p:nvSpPr>
        <p:spPr bwMode="auto">
          <a:xfrm>
            <a:off x="2753786" y="3114675"/>
            <a:ext cx="7495116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91889" name="Rectangle 17"/>
          <p:cNvSpPr>
            <a:spLocks noChangeArrowheads="1"/>
          </p:cNvSpPr>
          <p:nvPr/>
        </p:nvSpPr>
        <p:spPr bwMode="auto">
          <a:xfrm>
            <a:off x="1979086" y="3268666"/>
            <a:ext cx="662516" cy="2444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37</a:t>
            </a:r>
          </a:p>
        </p:txBody>
      </p:sp>
      <p:sp>
        <p:nvSpPr>
          <p:cNvPr id="591890" name="Rectangle 18"/>
          <p:cNvSpPr>
            <a:spLocks noChangeArrowheads="1"/>
          </p:cNvSpPr>
          <p:nvPr/>
        </p:nvSpPr>
        <p:spPr bwMode="auto">
          <a:xfrm>
            <a:off x="1979086" y="3570291"/>
            <a:ext cx="662516" cy="2444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37</a:t>
            </a:r>
          </a:p>
        </p:txBody>
      </p:sp>
      <p:sp>
        <p:nvSpPr>
          <p:cNvPr id="591891" name="Text Box 19"/>
          <p:cNvSpPr txBox="1">
            <a:spLocks noChangeArrowheads="1"/>
          </p:cNvSpPr>
          <p:nvPr/>
        </p:nvSpPr>
        <p:spPr bwMode="auto">
          <a:xfrm>
            <a:off x="861485" y="3240088"/>
            <a:ext cx="101388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最大数</a:t>
            </a:r>
          </a:p>
        </p:txBody>
      </p:sp>
      <p:sp>
        <p:nvSpPr>
          <p:cNvPr id="591892" name="Text Box 20"/>
          <p:cNvSpPr txBox="1">
            <a:spLocks noChangeArrowheads="1"/>
          </p:cNvSpPr>
          <p:nvPr/>
        </p:nvSpPr>
        <p:spPr bwMode="auto">
          <a:xfrm>
            <a:off x="861485" y="3532188"/>
            <a:ext cx="101388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400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最小数</a:t>
            </a:r>
          </a:p>
        </p:txBody>
      </p:sp>
      <p:sp>
        <p:nvSpPr>
          <p:cNvPr id="591893" name="Rectangle 21"/>
          <p:cNvSpPr>
            <a:spLocks noChangeArrowheads="1"/>
          </p:cNvSpPr>
          <p:nvPr/>
        </p:nvSpPr>
        <p:spPr bwMode="auto">
          <a:xfrm>
            <a:off x="9605435" y="3249616"/>
            <a:ext cx="662517" cy="2444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97</a:t>
            </a:r>
          </a:p>
        </p:txBody>
      </p:sp>
      <p:sp>
        <p:nvSpPr>
          <p:cNvPr id="591894" name="Rectangle 22"/>
          <p:cNvSpPr>
            <a:spLocks noChangeArrowheads="1"/>
          </p:cNvSpPr>
          <p:nvPr/>
        </p:nvSpPr>
        <p:spPr bwMode="auto">
          <a:xfrm>
            <a:off x="9605435" y="3551241"/>
            <a:ext cx="662517" cy="2444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</p:txBody>
      </p:sp>
      <p:sp>
        <p:nvSpPr>
          <p:cNvPr id="591895" name="Line 23"/>
          <p:cNvSpPr>
            <a:spLocks noChangeShapeType="1"/>
          </p:cNvSpPr>
          <p:nvPr/>
        </p:nvSpPr>
        <p:spPr bwMode="auto">
          <a:xfrm>
            <a:off x="2751668" y="3395663"/>
            <a:ext cx="6724651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91896" name="Line 24"/>
          <p:cNvSpPr>
            <a:spLocks noChangeShapeType="1"/>
          </p:cNvSpPr>
          <p:nvPr/>
        </p:nvSpPr>
        <p:spPr bwMode="auto">
          <a:xfrm>
            <a:off x="2760133" y="3668713"/>
            <a:ext cx="6724651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8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A29E0-E1E2-4F91-96C8-05E2AF6F8EE9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源代码分析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cw0712.c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zh-CN"/>
          </a:p>
          <a:p>
            <a:pPr lvl="1"/>
            <a:endParaRPr lang="en-US" altLang="zh-CN"/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738719" y="1952625"/>
            <a:ext cx="7164916" cy="40132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stdio.h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d, max, min;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("Input 10 integers:\n");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scanf</a:t>
            </a:r>
            <a:r>
              <a:rPr kumimoji="1" lang="en-US" altLang="zh-CN" sz="1600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("%d", &amp;d);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max=min=d;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 smtClean="0">
              <a:solidFill>
                <a:srgbClr val="FF00FF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</a:t>
            </a:r>
            <a:r>
              <a:rPr kumimoji="1" lang="en-US" altLang="zh-CN" sz="1600" b="1" dirty="0" err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kumimoji="1" lang="en-US" altLang="zh-CN" sz="1600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=2;i&lt;=10;i++)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600" b="1" dirty="0" err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scanf</a:t>
            </a:r>
            <a:r>
              <a:rPr kumimoji="1" lang="en-US" altLang="zh-CN" sz="1600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("%d", &amp;d);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if (d&gt;max) {max=d; continue;}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    if (d&lt;min) min=d;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 smtClean="0">
              <a:solidFill>
                <a:srgbClr val="FF00FF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("max=%d\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nmin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=%d\n", max, min);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93926" name="AutoShape 6"/>
          <p:cNvSpPr>
            <a:spLocks/>
          </p:cNvSpPr>
          <p:nvPr/>
        </p:nvSpPr>
        <p:spPr bwMode="auto">
          <a:xfrm>
            <a:off x="8303686" y="3103563"/>
            <a:ext cx="3145367" cy="969962"/>
          </a:xfrm>
          <a:prstGeom prst="borderCallout1">
            <a:avLst>
              <a:gd name="adj1" fmla="val 11782"/>
              <a:gd name="adj2" fmla="val -3231"/>
              <a:gd name="adj3" fmla="val 33713"/>
              <a:gd name="adj4" fmla="val -123282"/>
            </a:avLst>
          </a:prstGeom>
          <a:solidFill>
            <a:srgbClr val="D6ECEE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把输入的第一个数作为最大数和最小数变量的初值</a:t>
            </a:r>
          </a:p>
        </p:txBody>
      </p:sp>
      <p:sp>
        <p:nvSpPr>
          <p:cNvPr id="593927" name="AutoShape 7"/>
          <p:cNvSpPr>
            <a:spLocks/>
          </p:cNvSpPr>
          <p:nvPr/>
        </p:nvSpPr>
        <p:spPr bwMode="auto">
          <a:xfrm>
            <a:off x="8335435" y="4379913"/>
            <a:ext cx="3145367" cy="969962"/>
          </a:xfrm>
          <a:prstGeom prst="borderCallout1">
            <a:avLst>
              <a:gd name="adj1" fmla="val 11782"/>
              <a:gd name="adj2" fmla="val -3231"/>
              <a:gd name="adj3" fmla="val 20949"/>
              <a:gd name="adj4" fmla="val -51546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根据比较的结果更新最大数和最小数变量的值</a:t>
            </a:r>
          </a:p>
        </p:txBody>
      </p:sp>
    </p:spTree>
    <p:extLst>
      <p:ext uri="{BB962C8B-B14F-4D97-AF65-F5344CB8AC3E}">
        <p14:creationId xmlns:p14="http://schemas.microsoft.com/office/powerpoint/2010/main" val="16309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CCBE8-6CA3-499F-A627-39036B8225C0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问题</a:t>
            </a:r>
          </a:p>
          <a:p>
            <a:pPr lvl="1"/>
            <a:r>
              <a:rPr lang="zh-CN" altLang="zh-CN"/>
              <a:t>判断整数 m 是否素数</a:t>
            </a:r>
          </a:p>
          <a:p>
            <a:r>
              <a:rPr lang="zh-CN" altLang="en-US"/>
              <a:t>源代码分析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cw0713.c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819152" y="2851150"/>
            <a:ext cx="8720667" cy="34417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stdio.h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math.h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m, k,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scanf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("%d", &amp;m);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k = m-1;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600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for (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1600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=2;</a:t>
            </a:r>
            <a:r>
              <a:rPr lang="en-US" altLang="zh-CN" sz="1600" b="1" dirty="0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i&lt;=</a:t>
            </a:r>
            <a:r>
              <a:rPr lang="en-US" altLang="zh-CN" sz="1600" b="1" dirty="0" err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k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;i</a:t>
            </a:r>
            <a:r>
              <a:rPr lang="en-US" altLang="zh-CN" sz="1600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++) </a:t>
            </a:r>
            <a:r>
              <a:rPr lang="en-US" altLang="zh-CN" sz="1600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if (</a:t>
            </a:r>
            <a:r>
              <a:rPr lang="en-US" altLang="zh-CN" sz="1600" b="1" dirty="0" err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m%i</a:t>
            </a:r>
            <a:r>
              <a:rPr lang="en-US" altLang="zh-CN" sz="1600" b="1" dirty="0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==0) break</a:t>
            </a:r>
            <a:r>
              <a:rPr lang="en-US" altLang="zh-CN" sz="1600" b="1" dirty="0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008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if (</a:t>
            </a:r>
            <a:r>
              <a:rPr lang="en-US" altLang="zh-CN" sz="1600" b="1" dirty="0" err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1600" b="1" dirty="0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&gt;k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("%d is a prime number.\n", m);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else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("%d is not a prime number.\n", m);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95974" name="AutoShape 6"/>
          <p:cNvSpPr>
            <a:spLocks/>
          </p:cNvSpPr>
          <p:nvPr/>
        </p:nvSpPr>
        <p:spPr bwMode="auto">
          <a:xfrm>
            <a:off x="9040284" y="4133853"/>
            <a:ext cx="2768600" cy="969963"/>
          </a:xfrm>
          <a:prstGeom prst="borderCallout1">
            <a:avLst>
              <a:gd name="adj1" fmla="val 11782"/>
              <a:gd name="adj2" fmla="val -3671"/>
              <a:gd name="adj3" fmla="val 85759"/>
              <a:gd name="adj4" fmla="val -61699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如果</a:t>
            </a:r>
            <a:r>
              <a:rPr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break</a:t>
            </a:r>
            <a:r>
              <a:rPr lang="zh-CN" altLang="en-US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被执行了，则该数不是素数，那么</a:t>
            </a:r>
            <a:r>
              <a:rPr lang="en-US" altLang="zh-CN" b="1" smtClean="0">
                <a:solidFill>
                  <a:srgbClr val="008000"/>
                </a:solidFill>
                <a:latin typeface="Courier New" pitchFamily="49" charset="0"/>
                <a:ea typeface="宋体" pitchFamily="2" charset="-122"/>
              </a:rPr>
              <a:t>i&lt;=k</a:t>
            </a:r>
          </a:p>
        </p:txBody>
      </p:sp>
    </p:spTree>
    <p:extLst>
      <p:ext uri="{BB962C8B-B14F-4D97-AF65-F5344CB8AC3E}">
        <p14:creationId xmlns:p14="http://schemas.microsoft.com/office/powerpoint/2010/main" val="4968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8D55-548D-4572-BE57-D997C3946A9A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问题</a:t>
            </a:r>
          </a:p>
          <a:p>
            <a:pPr lvl="1"/>
            <a:r>
              <a:rPr lang="zh-CN" altLang="zh-CN"/>
              <a:t>找出1</a:t>
            </a:r>
            <a:r>
              <a:rPr lang="en-US" altLang="zh-CN"/>
              <a:t>~100</a:t>
            </a:r>
            <a:r>
              <a:rPr lang="zh-CN" altLang="en-US"/>
              <a:t>之间的全部</a:t>
            </a:r>
            <a:r>
              <a:rPr lang="zh-CN" altLang="zh-CN"/>
              <a:t>素数</a:t>
            </a:r>
          </a:p>
          <a:p>
            <a:r>
              <a:rPr lang="zh-CN" altLang="en-US"/>
              <a:t>源代码分析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（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cw0714.c</a:t>
            </a:r>
            <a:r>
              <a:rPr lang="zh-CN" altLang="en-US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844551" y="2814641"/>
            <a:ext cx="5653616" cy="3074987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&lt;math.h&gt;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int m, k, 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for (m=1;m&lt;=100;m++)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  k = m-1;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  for (i=2;i&lt;=k;i++)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    if (m%i==0)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    if (i&gt;k) printf("%4d", m);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7217835" y="2828925"/>
            <a:ext cx="3507317" cy="1385888"/>
          </a:xfrm>
          <a:prstGeom prst="rect">
            <a:avLst/>
          </a:prstGeom>
          <a:solidFill>
            <a:srgbClr val="D6ECEE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b="1" smtClean="0">
              <a:solidFill>
                <a:srgbClr val="333399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auto">
          <a:xfrm>
            <a:off x="7770286" y="3214688"/>
            <a:ext cx="2730500" cy="849312"/>
          </a:xfrm>
          <a:prstGeom prst="rect">
            <a:avLst/>
          </a:prstGeom>
          <a:solidFill>
            <a:srgbClr val="FFCC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00FF"/>
                </a:solidFill>
                <a:ea typeface="宋体" pitchFamily="2" charset="-122"/>
              </a:rPr>
              <a:t>m</a:t>
            </a:r>
            <a:r>
              <a:rPr lang="zh-CN" altLang="en-US" sz="1600" b="1" smtClean="0">
                <a:solidFill>
                  <a:srgbClr val="FF00FF"/>
                </a:solidFill>
                <a:ea typeface="宋体" pitchFamily="2" charset="-122"/>
              </a:rPr>
              <a:t>是否是素数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7234768" y="4394200"/>
            <a:ext cx="347345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smtClean="0">
                <a:solidFill>
                  <a:srgbClr val="FF00FF"/>
                </a:solidFill>
                <a:ea typeface="宋体" pitchFamily="2" charset="-122"/>
              </a:rPr>
              <a:t>嵌套</a:t>
            </a:r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auto">
          <a:xfrm>
            <a:off x="7317320" y="2865438"/>
            <a:ext cx="3357033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333399"/>
                </a:solidFill>
                <a:latin typeface="Courier New" pitchFamily="49" charset="0"/>
                <a:ea typeface="宋体" pitchFamily="2" charset="-122"/>
              </a:rPr>
              <a:t>for(m=1;m&lt;=100;m++)</a:t>
            </a:r>
          </a:p>
        </p:txBody>
      </p:sp>
    </p:spTree>
    <p:extLst>
      <p:ext uri="{BB962C8B-B14F-4D97-AF65-F5344CB8AC3E}">
        <p14:creationId xmlns:p14="http://schemas.microsoft.com/office/powerpoint/2010/main" val="658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5ABB-A291-45CF-9839-9005D9538EA4}" type="slidenum">
              <a:rPr lang="en-US" altLang="zh-CN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</a:p>
          <a:p>
            <a:pPr lvl="1"/>
            <a:r>
              <a:rPr lang="zh-CN" altLang="zh-CN" dirty="0"/>
              <a:t>输出图形</a:t>
            </a:r>
          </a:p>
          <a:p>
            <a:r>
              <a:rPr lang="zh-CN" altLang="zh-CN" dirty="0"/>
              <a:t>分析</a:t>
            </a:r>
          </a:p>
          <a:p>
            <a:pPr lvl="1"/>
            <a:r>
              <a:rPr lang="zh-CN" altLang="zh-CN" dirty="0"/>
              <a:t>共有10行</a:t>
            </a:r>
          </a:p>
          <a:p>
            <a:pPr lvl="1"/>
            <a:r>
              <a:rPr lang="zh-CN" altLang="zh-CN" dirty="0"/>
              <a:t>第n行有n个星号</a:t>
            </a:r>
          </a:p>
          <a:p>
            <a:pPr lvl="1"/>
            <a:r>
              <a:rPr lang="zh-CN" altLang="zh-CN" dirty="0"/>
              <a:t>用计数器控制的循环实现</a:t>
            </a:r>
            <a:endParaRPr lang="zh-CN" altLang="en-US" dirty="0"/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9683751" y="1873250"/>
            <a:ext cx="1996016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3238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42A7-5673-4DA8-BDC7-A47547EB8A81}" type="slidenum">
              <a:rPr lang="en-US" altLang="zh-CN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源代码分析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（cw0715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</a:p>
          <a:p>
            <a:pPr lvl="1"/>
            <a:endParaRPr lang="en-US" altLang="zh-CN"/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838202" y="1900238"/>
            <a:ext cx="7186084" cy="357505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int m,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for (n=1;n&lt;=10;n++)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(m=1;m&lt;=n;m++)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printf("*");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grpSp>
        <p:nvGrpSpPr>
          <p:cNvPr id="602118" name="Group 6"/>
          <p:cNvGrpSpPr>
            <a:grpSpLocks/>
          </p:cNvGrpSpPr>
          <p:nvPr/>
        </p:nvGrpSpPr>
        <p:grpSpPr bwMode="auto">
          <a:xfrm>
            <a:off x="1219202" y="3016250"/>
            <a:ext cx="4248151" cy="2078038"/>
            <a:chOff x="529" y="1942"/>
            <a:chExt cx="2007" cy="1309"/>
          </a:xfrm>
        </p:grpSpPr>
        <p:sp>
          <p:nvSpPr>
            <p:cNvPr id="602119" name="Rectangle 7"/>
            <p:cNvSpPr>
              <a:spLocks noChangeArrowheads="1"/>
            </p:cNvSpPr>
            <p:nvPr/>
          </p:nvSpPr>
          <p:spPr bwMode="auto">
            <a:xfrm>
              <a:off x="724" y="2304"/>
              <a:ext cx="1676" cy="489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2120" name="Rectangle 8"/>
            <p:cNvSpPr>
              <a:spLocks noChangeArrowheads="1"/>
            </p:cNvSpPr>
            <p:nvPr/>
          </p:nvSpPr>
          <p:spPr bwMode="auto">
            <a:xfrm>
              <a:off x="529" y="1942"/>
              <a:ext cx="2007" cy="1309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8820152" y="2278063"/>
            <a:ext cx="248073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584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E0EAD-CF24-42F7-BF4F-237D8517285E}" type="slidenum">
              <a:rPr lang="en-US" altLang="zh-CN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</a:p>
          <a:p>
            <a:pPr lvl="1"/>
            <a:r>
              <a:rPr lang="zh-CN" altLang="zh-CN" dirty="0"/>
              <a:t>输出图形</a:t>
            </a:r>
          </a:p>
          <a:p>
            <a:r>
              <a:rPr lang="zh-CN" altLang="zh-CN" dirty="0"/>
              <a:t>分析</a:t>
            </a:r>
          </a:p>
          <a:p>
            <a:pPr lvl="1"/>
            <a:r>
              <a:rPr lang="zh-CN" altLang="zh-CN" dirty="0"/>
              <a:t>共有10行</a:t>
            </a:r>
          </a:p>
          <a:p>
            <a:pPr lvl="1"/>
            <a:r>
              <a:rPr lang="zh-CN" altLang="zh-CN" dirty="0"/>
              <a:t>第n行先输出n-1个空格，再输出10-(n-1)个星号</a:t>
            </a:r>
          </a:p>
          <a:p>
            <a:pPr lvl="1"/>
            <a:r>
              <a:rPr lang="zh-CN" altLang="zh-CN" dirty="0"/>
              <a:t>用计数器控制的循环实现</a:t>
            </a:r>
            <a:endParaRPr lang="zh-CN" altLang="en-US" dirty="0"/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9787468" y="1641475"/>
            <a:ext cx="197273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*********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********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*</a:t>
            </a:r>
          </a:p>
        </p:txBody>
      </p:sp>
    </p:spTree>
    <p:extLst>
      <p:ext uri="{BB962C8B-B14F-4D97-AF65-F5344CB8AC3E}">
        <p14:creationId xmlns:p14="http://schemas.microsoft.com/office/powerpoint/2010/main" val="7947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6EB2E-F56B-4563-A871-6A2E204DD57A}" type="slidenum">
              <a:rPr lang="en-US" altLang="zh-CN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源代码分析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（cw0716</a:t>
            </a:r>
            <a:r>
              <a:rPr lang="en-US" altLang="zh-CN" sz="200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200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zh-CN"/>
          </a:p>
          <a:p>
            <a:pPr lvl="1"/>
            <a:endParaRPr lang="en-US" altLang="zh-CN"/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863600" y="1930400"/>
            <a:ext cx="6910917" cy="417195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int m,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for (n=1;n&lt;=10;n++)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(m=1;m&lt;=n-1;m++)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 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b="1" smtClean="0">
                <a:solidFill>
                  <a:srgbClr val="3366FF"/>
                </a:solidFill>
                <a:latin typeface="Courier New" pitchFamily="49" charset="0"/>
                <a:ea typeface="宋体" pitchFamily="2" charset="-122"/>
              </a:rPr>
              <a:t>for (;m&lt;=10;m++)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printf("*");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 smtClean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grpSp>
        <p:nvGrpSpPr>
          <p:cNvPr id="606214" name="Group 6"/>
          <p:cNvGrpSpPr>
            <a:grpSpLocks/>
          </p:cNvGrpSpPr>
          <p:nvPr/>
        </p:nvGrpSpPr>
        <p:grpSpPr bwMode="auto">
          <a:xfrm>
            <a:off x="1284819" y="2906716"/>
            <a:ext cx="4516967" cy="2930525"/>
            <a:chOff x="548" y="1854"/>
            <a:chExt cx="2134" cy="1846"/>
          </a:xfrm>
        </p:grpSpPr>
        <p:sp>
          <p:nvSpPr>
            <p:cNvPr id="606215" name="Rectangle 7"/>
            <p:cNvSpPr>
              <a:spLocks noChangeArrowheads="1"/>
            </p:cNvSpPr>
            <p:nvPr/>
          </p:nvSpPr>
          <p:spPr bwMode="auto">
            <a:xfrm>
              <a:off x="723" y="2216"/>
              <a:ext cx="1793" cy="489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6216" name="Rectangle 8"/>
            <p:cNvSpPr>
              <a:spLocks noChangeArrowheads="1"/>
            </p:cNvSpPr>
            <p:nvPr/>
          </p:nvSpPr>
          <p:spPr bwMode="auto">
            <a:xfrm>
              <a:off x="548" y="1854"/>
              <a:ext cx="2134" cy="1846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6217" name="Rectangle 9"/>
            <p:cNvSpPr>
              <a:spLocks noChangeArrowheads="1"/>
            </p:cNvSpPr>
            <p:nvPr/>
          </p:nvSpPr>
          <p:spPr bwMode="auto">
            <a:xfrm>
              <a:off x="719" y="2752"/>
              <a:ext cx="1793" cy="499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06218" name="Rectangle 10"/>
          <p:cNvSpPr>
            <a:spLocks noChangeArrowheads="1"/>
          </p:cNvSpPr>
          <p:nvPr/>
        </p:nvSpPr>
        <p:spPr bwMode="auto">
          <a:xfrm>
            <a:off x="8384119" y="2906713"/>
            <a:ext cx="2673349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*********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********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*******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******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*****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****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***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**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 *</a:t>
            </a:r>
          </a:p>
        </p:txBody>
      </p:sp>
    </p:spTree>
    <p:extLst>
      <p:ext uri="{BB962C8B-B14F-4D97-AF65-F5344CB8AC3E}">
        <p14:creationId xmlns:p14="http://schemas.microsoft.com/office/powerpoint/2010/main" val="15934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7FA52-8058-4899-95A4-10B435ABA3E1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问题</a:t>
            </a:r>
          </a:p>
          <a:p>
            <a:pPr lvl="1"/>
            <a:r>
              <a:rPr lang="zh-CN" altLang="en-US"/>
              <a:t>输出下面的图形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1534586" y="2419350"/>
            <a:ext cx="198543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6747936" y="2414588"/>
            <a:ext cx="198543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*********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*******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*****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***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*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1985435" y="4852991"/>
            <a:ext cx="10223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图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7203019" y="5330828"/>
            <a:ext cx="102234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图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62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48AF3-338B-4963-9198-4C07E1ADC7EA}" type="slidenum">
              <a:rPr lang="en-US" altLang="zh-CN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源代码分析</a:t>
            </a:r>
          </a:p>
          <a:p>
            <a:pPr lvl="1"/>
            <a:r>
              <a:rPr lang="zh-CN" altLang="en-US"/>
              <a:t>图</a:t>
            </a:r>
            <a:r>
              <a:rPr lang="en-US" altLang="zh-CN"/>
              <a:t>1 </a:t>
            </a:r>
            <a:r>
              <a:rPr lang="zh-CN" altLang="zh-CN" sz="1800">
                <a:solidFill>
                  <a:srgbClr val="FF00FF"/>
                </a:solidFill>
                <a:latin typeface="Comic Sans MS" pitchFamily="66" charset="0"/>
              </a:rPr>
              <a:t>（cw0717</a:t>
            </a:r>
            <a:r>
              <a:rPr lang="en-US" altLang="zh-CN" sz="180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180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en-US" sz="180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874186" y="2376491"/>
            <a:ext cx="7929033" cy="3678237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{ int m, n;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for (n=1;n&lt;=5;n++)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 </a:t>
            </a: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(m=1;m&lt;=5-n;m++)</a:t>
            </a: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printf(" 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(m=1;m&lt;=2*n-1;m++)</a:t>
            </a: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printf("*");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printf("\n");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DF4CD1-3BF3-450C-B4EA-6FE431FEE9E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</a:rPr>
              <a:t>计数器控制的循环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计数器控制的循环</a:t>
            </a:r>
          </a:p>
          <a:p>
            <a:pPr lvl="1"/>
            <a:r>
              <a:rPr lang="zh-CN" altLang="en-US" dirty="0"/>
              <a:t>循环重复执行，直到计数器达到一个特定的值。</a:t>
            </a:r>
          </a:p>
          <a:p>
            <a:pPr lvl="1"/>
            <a:r>
              <a:rPr lang="zh-CN" altLang="en-US" dirty="0"/>
              <a:t>确定循环，即循环执行的次数是确定的。</a:t>
            </a:r>
          </a:p>
          <a:p>
            <a:r>
              <a:rPr lang="zh-CN" altLang="en-US" dirty="0"/>
              <a:t>举例</a:t>
            </a:r>
            <a:endParaRPr lang="zh-CN" altLang="en-US" sz="2000" dirty="0">
              <a:solidFill>
                <a:srgbClr val="FF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问题</a:t>
            </a:r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个班有</a:t>
            </a:r>
            <a:r>
              <a:rPr lang="en-US" altLang="zh-CN" dirty="0"/>
              <a:t>10</a:t>
            </a:r>
            <a:r>
              <a:rPr lang="zh-CN" altLang="en-US" dirty="0"/>
              <a:t>个学生，参加了一次考试，成绩（</a:t>
            </a:r>
            <a:r>
              <a:rPr lang="en-US" altLang="zh-CN" dirty="0"/>
              <a:t>0~100</a:t>
            </a:r>
            <a:r>
              <a:rPr lang="zh-CN" altLang="en-US" dirty="0"/>
              <a:t>内的整数）已知。计算这次考试的班级平均成绩。</a:t>
            </a:r>
          </a:p>
          <a:p>
            <a:pPr lvl="1"/>
            <a:r>
              <a:rPr lang="zh-CN" altLang="en-US" dirty="0"/>
              <a:t>分析与设计</a:t>
            </a:r>
          </a:p>
          <a:p>
            <a:pPr lvl="2"/>
            <a:r>
              <a:rPr lang="zh-CN" altLang="en-US" dirty="0"/>
              <a:t>输入每个学生的成绩，累计总成绩，计算平均分，显示结果。</a:t>
            </a:r>
          </a:p>
          <a:p>
            <a:pPr lvl="2"/>
            <a:r>
              <a:rPr lang="zh-CN" altLang="en-US" dirty="0"/>
              <a:t>采用计数器控制的循环，重复执行操作：</a:t>
            </a:r>
          </a:p>
          <a:p>
            <a:pPr lvl="3"/>
            <a:r>
              <a:rPr lang="zh-CN" altLang="en-US" dirty="0"/>
              <a:t>输入一个学生的成绩。</a:t>
            </a:r>
          </a:p>
          <a:p>
            <a:pPr lvl="3"/>
            <a:r>
              <a:rPr lang="zh-CN" altLang="en-US" dirty="0"/>
              <a:t>就进行累加。</a:t>
            </a:r>
          </a:p>
        </p:txBody>
      </p:sp>
    </p:spTree>
    <p:extLst>
      <p:ext uri="{BB962C8B-B14F-4D97-AF65-F5344CB8AC3E}">
        <p14:creationId xmlns:p14="http://schemas.microsoft.com/office/powerpoint/2010/main" val="14427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5EF19-8DE4-4704-90BF-849804750520}" type="slidenum">
              <a:rPr lang="en-US" altLang="zh-CN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</a:rPr>
              <a:t>程序设计举例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源代码分析</a:t>
            </a:r>
          </a:p>
          <a:p>
            <a:pPr lvl="1"/>
            <a:r>
              <a:rPr lang="zh-CN" altLang="en-US"/>
              <a:t>图</a:t>
            </a:r>
            <a:r>
              <a:rPr lang="en-US" altLang="zh-CN"/>
              <a:t>2 </a:t>
            </a:r>
            <a:r>
              <a:rPr lang="zh-CN" altLang="zh-CN" sz="1800">
                <a:solidFill>
                  <a:srgbClr val="FF00FF"/>
                </a:solidFill>
                <a:latin typeface="Comic Sans MS" pitchFamily="66" charset="0"/>
              </a:rPr>
              <a:t>（cw0718</a:t>
            </a:r>
            <a:r>
              <a:rPr lang="en-US" altLang="zh-CN" sz="1800">
                <a:solidFill>
                  <a:srgbClr val="FF00FF"/>
                </a:solidFill>
                <a:latin typeface="Comic Sans MS" pitchFamily="66" charset="0"/>
              </a:rPr>
              <a:t>.c</a:t>
            </a:r>
            <a:r>
              <a:rPr lang="zh-CN" altLang="zh-CN" sz="1800">
                <a:solidFill>
                  <a:srgbClr val="FF00FF"/>
                </a:solidFill>
                <a:latin typeface="Comic Sans MS" pitchFamily="66" charset="0"/>
              </a:rPr>
              <a:t>）</a:t>
            </a:r>
            <a:endParaRPr lang="zh-CN" altLang="en-US" sz="180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4108451" y="22228"/>
            <a:ext cx="781261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i="1" smtClean="0">
                <a:solidFill>
                  <a:srgbClr val="000000"/>
                </a:solidFill>
                <a:ea typeface="幼圆" pitchFamily="49" charset="-122"/>
              </a:rPr>
              <a:t>循环结构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859368" y="2263775"/>
            <a:ext cx="4946651" cy="3646488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&lt;stdio.h&gt;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main()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int m, n;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for (n=1;n&lt;=5;n++)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(m=1;m&lt;=5-n;m++)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 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(m=1;m&lt;=2*n-1;m++)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printf("*");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printf("\n");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1600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612358" name="Text Box 6"/>
          <p:cNvSpPr txBox="1">
            <a:spLocks noChangeArrowheads="1"/>
          </p:cNvSpPr>
          <p:nvPr/>
        </p:nvSpPr>
        <p:spPr bwMode="auto">
          <a:xfrm>
            <a:off x="6252633" y="3387728"/>
            <a:ext cx="4946651" cy="291306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for (n=4;n&gt;=1;n--)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(m=1;m&lt;=5-n;m++)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 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1600" b="1" smtClean="0">
                <a:solidFill>
                  <a:srgbClr val="FF00FF"/>
                </a:solidFill>
                <a:latin typeface="Courier New" pitchFamily="49" charset="0"/>
                <a:ea typeface="宋体" pitchFamily="2" charset="-122"/>
              </a:rPr>
              <a:t>for (m=1;m&lt;=2*n-1;m++)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printf("*");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printf("\n");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3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】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 rotWithShape="1">
                <a:blip r:embed="rId3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41" y="3168961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#include &lt;math.h</a:t>
            </a:r>
            <a:r>
              <a:rPr lang="pt-BR" altLang="zh-CN" sz="1400" dirty="0" smtClean="0"/>
              <a:t>&gt;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 dirty="0">
                <a:solidFill>
                  <a:srgbClr val="008000"/>
                </a:solidFill>
              </a:rPr>
              <a:t>fabs</a:t>
            </a:r>
            <a:r>
              <a:rPr lang="zh-CN" altLang="pt-BR" sz="1400" dirty="0">
                <a:solidFill>
                  <a:srgbClr val="008000"/>
                </a:solidFill>
              </a:rPr>
              <a:t>，</a:t>
            </a:r>
            <a:r>
              <a:rPr lang="zh-CN" altLang="en-US" sz="1400" dirty="0">
                <a:solidFill>
                  <a:srgbClr val="008000"/>
                </a:solidFill>
              </a:rPr>
              <a:t>应包含头文件</a:t>
            </a:r>
            <a:r>
              <a:rPr lang="pt-BR" altLang="zh-CN" sz="1400" dirty="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 smtClean="0"/>
              <a:t>{	int </a:t>
            </a:r>
            <a:r>
              <a:rPr lang="pt-BR" altLang="zh-CN" sz="1400" dirty="0"/>
              <a:t>sign=1</a:t>
            </a:r>
            <a:r>
              <a:rPr lang="pt-BR" altLang="zh-CN" sz="1400" dirty="0" smtClean="0"/>
              <a:t>;					</a:t>
            </a:r>
            <a:r>
              <a:rPr lang="pt-BR" altLang="zh-CN" sz="1400" dirty="0">
                <a:solidFill>
                  <a:srgbClr val="008000"/>
                </a:solidFill>
              </a:rPr>
              <a:t>//sign</a:t>
            </a:r>
            <a:r>
              <a:rPr lang="zh-CN" altLang="en-US" sz="1400" dirty="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double pi=0.0,n=1.0,term=1.0</a:t>
            </a:r>
            <a:r>
              <a:rPr lang="pt-BR" altLang="zh-CN" sz="1400" dirty="0" smtClean="0"/>
              <a:t>;	</a:t>
            </a:r>
            <a:r>
              <a:rPr lang="pt-BR" altLang="zh-CN" sz="1400" dirty="0">
                <a:solidFill>
                  <a:srgbClr val="008000"/>
                </a:solidFill>
              </a:rPr>
              <a:t>//pi</a:t>
            </a:r>
            <a:r>
              <a:rPr lang="zh-CN" altLang="en-US" sz="1400" dirty="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 dirty="0">
                <a:solidFill>
                  <a:srgbClr val="008000"/>
                </a:solidFill>
              </a:rPr>
              <a:t>π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代表分母，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  <a:r>
              <a:rPr lang="zh-CN" altLang="en-US" sz="1400" dirty="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while(fabs(term)&gt;=1e-6</a:t>
            </a:r>
            <a:r>
              <a:rPr lang="pt-BR" altLang="zh-CN" sz="1400" dirty="0" smtClean="0"/>
              <a:t>)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检查当前项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  <a:r>
              <a:rPr lang="zh-CN" altLang="en-US" sz="1400" dirty="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en-US" altLang="zh-CN" sz="1400" baseline="30000" dirty="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	</a:t>
            </a:r>
            <a:r>
              <a:rPr lang="pt-BR" altLang="zh-CN" sz="1400" dirty="0"/>
              <a:t>pi=pi+term</a:t>
            </a:r>
            <a:r>
              <a:rPr lang="pt-BR" altLang="zh-CN" sz="1400" dirty="0" smtClean="0"/>
              <a:t>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把当前项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  <a:r>
              <a:rPr lang="zh-CN" altLang="en-US" sz="1400" dirty="0">
                <a:solidFill>
                  <a:srgbClr val="008000"/>
                </a:solidFill>
              </a:rPr>
              <a:t>累加到</a:t>
            </a:r>
            <a:r>
              <a:rPr lang="pt-BR" altLang="zh-CN" sz="1400" dirty="0">
                <a:solidFill>
                  <a:srgbClr val="008000"/>
                </a:solidFill>
              </a:rPr>
              <a:t>pi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n=n+2</a:t>
            </a:r>
            <a:r>
              <a:rPr lang="pt-BR" altLang="zh-CN" sz="1400" dirty="0" smtClean="0"/>
              <a:t>;					</a:t>
            </a:r>
            <a:r>
              <a:rPr lang="pt-BR" altLang="zh-CN" sz="1400" dirty="0">
                <a:solidFill>
                  <a:srgbClr val="008000"/>
                </a:solidFill>
              </a:rPr>
              <a:t>//n+2</a:t>
            </a:r>
            <a:r>
              <a:rPr lang="zh-CN" altLang="en-US" sz="1400" dirty="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sign=-sign</a:t>
            </a:r>
            <a:r>
              <a:rPr lang="pt-BR" altLang="zh-CN" sz="1400" dirty="0" smtClean="0"/>
              <a:t>;				</a:t>
            </a:r>
            <a:r>
              <a:rPr lang="pt-BR" altLang="zh-CN" sz="1400" dirty="0">
                <a:solidFill>
                  <a:srgbClr val="008000"/>
                </a:solidFill>
              </a:rPr>
              <a:t>//sign</a:t>
            </a:r>
            <a:r>
              <a:rPr lang="zh-CN" altLang="en-US" sz="1400" dirty="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term=sign/n</a:t>
            </a:r>
            <a:r>
              <a:rPr lang="pt-BR" altLang="zh-CN" sz="1400" dirty="0" smtClean="0"/>
              <a:t>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求出下一项的值</a:t>
            </a:r>
            <a:r>
              <a:rPr lang="pt-BR" altLang="zh-CN" sz="1400" dirty="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pi=pi*4</a:t>
            </a:r>
            <a:r>
              <a:rPr lang="pt-BR" altLang="zh-CN" sz="1400" dirty="0" smtClean="0"/>
              <a:t>;		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多项式的和</a:t>
            </a:r>
            <a:r>
              <a:rPr lang="pt-BR" altLang="zh-CN" sz="1400" dirty="0">
                <a:solidFill>
                  <a:srgbClr val="008000"/>
                </a:solidFill>
              </a:rPr>
              <a:t>pi</a:t>
            </a:r>
            <a:r>
              <a:rPr lang="zh-CN" altLang="en-US" sz="1400" dirty="0">
                <a:solidFill>
                  <a:srgbClr val="008000"/>
                </a:solidFill>
              </a:rPr>
              <a:t>乘以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，才是</a:t>
            </a:r>
            <a:r>
              <a:rPr lang="el-GR" altLang="zh-CN" sz="1400" dirty="0">
                <a:solidFill>
                  <a:srgbClr val="008000"/>
                </a:solidFill>
              </a:rPr>
              <a:t>π</a:t>
            </a:r>
            <a:r>
              <a:rPr lang="zh-CN" altLang="en-US" sz="1400" dirty="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printf("pi=%10.8f\n",pi</a:t>
            </a:r>
            <a:r>
              <a:rPr lang="pt-BR" altLang="zh-CN" sz="1400" dirty="0" smtClean="0"/>
              <a:t>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l-GR" altLang="zh-CN" sz="1400" dirty="0">
                <a:solidFill>
                  <a:srgbClr val="008000"/>
                </a:solidFill>
              </a:rPr>
              <a:t>π</a:t>
            </a:r>
            <a:r>
              <a:rPr lang="zh-CN" altLang="en-US" sz="1400" dirty="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6"/>
            <a:ext cx="91145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解题思路</a:t>
            </a:r>
            <a:r>
              <a:rPr lang="en-US" altLang="zh-CN" sz="1600" b="1" dirty="0" smtClean="0"/>
              <a:t>: </a:t>
            </a:r>
            <a:r>
              <a:rPr lang="zh-CN" altLang="en-US" sz="1600" dirty="0" smtClean="0"/>
              <a:t> 找规律：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1) </a:t>
            </a:r>
            <a:r>
              <a:rPr lang="zh-CN" altLang="en-US" sz="1600" dirty="0"/>
              <a:t>每项的分子都是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2) </a:t>
            </a:r>
            <a:r>
              <a:rPr lang="zh-CN" altLang="en-US" sz="1600" dirty="0"/>
              <a:t>后一项的分母是前一项的分母加</a:t>
            </a:r>
            <a:r>
              <a:rPr lang="en-US" altLang="zh-CN" sz="1600" dirty="0"/>
              <a:t>2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3)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项的符号为正，从第</a:t>
            </a:r>
            <a:r>
              <a:rPr lang="en-US" altLang="zh-CN" sz="1600" dirty="0"/>
              <a:t>2</a:t>
            </a:r>
            <a:r>
              <a:rPr lang="zh-CN" altLang="en-US" sz="1600" dirty="0"/>
              <a:t>项起，每一项的符号与前一项的符号相反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在每求出一项后，检查它的绝对值是否大于或等于</a:t>
            </a:r>
            <a:r>
              <a:rPr lang="en-US" altLang="zh-CN" sz="1600" dirty="0" smtClean="0"/>
              <a:t>10</a:t>
            </a:r>
            <a:r>
              <a:rPr lang="en-US" altLang="zh-CN" sz="1600" baseline="30000" dirty="0" smtClean="0"/>
              <a:t>-6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1556"/>
              </p:ext>
            </p:extLst>
          </p:nvPr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当 </a:t>
                      </a:r>
                      <a:r>
                        <a:rPr lang="en-US" altLang="zh-CN" sz="1400" smtClean="0"/>
                        <a:t>|term|</a:t>
                      </a:r>
                      <a:r>
                        <a:rPr lang="zh-CN" altLang="en-US" sz="1400" smtClean="0"/>
                        <a:t>≥</a:t>
                      </a:r>
                      <a:r>
                        <a:rPr lang="en-US" altLang="zh-CN" sz="1400" smtClean="0"/>
                        <a:t>10</a:t>
                      </a:r>
                      <a:r>
                        <a:rPr lang="en-US" altLang="zh-CN" sz="1400" baseline="30000" smtClean="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5" y="1161752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dirty="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】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dirty="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 rotWithShape="1">
                <a:blip r:embed="rId3"/>
                <a:stretch>
                  <a:fillRect l="-494" r="-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14401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5" name="矩形 4"/>
          <p:cNvSpPr/>
          <p:nvPr/>
        </p:nvSpPr>
        <p:spPr>
          <a:xfrm>
            <a:off x="914400" y="3375490"/>
            <a:ext cx="9660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1" y="4062396"/>
              <a:ext cx="5546037" cy="23317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=""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=""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=""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="" xmlns:a16="http://schemas.microsoft.com/office/drawing/2014/main" val="730927434"/>
                        </a:ext>
                      </a:extLst>
                    </a:gridCol>
                    <a:gridCol w="1073427">
                      <a:extLst>
                        <a:ext uri="{9D8B030D-6E8A-4147-A177-3AD203B41FA5}">
                          <a16:colId xmlns="" xmlns:a16="http://schemas.microsoft.com/office/drawing/2014/main" val="3002302067"/>
                        </a:ext>
                      </a:extLst>
                    </a:gridCol>
                    <a:gridCol w="1103243">
                      <a:extLst>
                        <a:ext uri="{9D8B030D-6E8A-4147-A177-3AD203B41FA5}">
                          <a16:colId xmlns=""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dirty="0" smtClean="0"/>
                            <a:t>兔子繁殖的规律</a:t>
                          </a:r>
                          <a:endParaRPr lang="zh-CN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0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6" y="5715275"/>
            <a:ext cx="2223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5" y="1161752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】</a:t>
            </a:r>
            <a:r>
              <a:rPr lang="zh-CN" altLang="en-US" sz="1800" dirty="0">
                <a:solidFill>
                  <a:schemeClr val="accent1"/>
                </a:solidFill>
              </a:rPr>
              <a:t>求</a:t>
            </a:r>
            <a:r>
              <a:rPr lang="en-US" altLang="zh-CN" sz="1800" dirty="0">
                <a:solidFill>
                  <a:schemeClr val="accent1"/>
                </a:solidFill>
              </a:rPr>
              <a:t>Fibonacci(</a:t>
            </a:r>
            <a:r>
              <a:rPr lang="zh-CN" altLang="en-US" sz="1800" dirty="0">
                <a:solidFill>
                  <a:schemeClr val="accent1"/>
                </a:solidFill>
              </a:rPr>
              <a:t>斐波那契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数列的前</a:t>
            </a:r>
            <a:r>
              <a:rPr lang="en-US" altLang="zh-CN" sz="1800" dirty="0">
                <a:solidFill>
                  <a:schemeClr val="accent1"/>
                </a:solidFill>
              </a:rPr>
              <a:t>40</a:t>
            </a:r>
            <a:r>
              <a:rPr lang="zh-CN" altLang="en-US" sz="1800" dirty="0">
                <a:solidFill>
                  <a:schemeClr val="accent1"/>
                </a:solidFill>
              </a:rPr>
              <a:t>个数</a:t>
            </a:r>
            <a:r>
              <a:rPr lang="zh-CN" altLang="en-US" sz="1800" dirty="0" smtClean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2987"/>
              </p:ext>
            </p:extLst>
          </p:nvPr>
        </p:nvGraphicFramePr>
        <p:xfrm>
          <a:off x="851834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9"/>
            <a:ext cx="311094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 </a:t>
            </a:r>
          </a:p>
          <a:p>
            <a:pPr defTabSz="363538"/>
            <a:r>
              <a:rPr lang="pt-BR" altLang="zh-CN" sz="1400" dirty="0"/>
              <a:t>	int f1=1,f2=1,f3;</a:t>
            </a:r>
          </a:p>
          <a:p>
            <a:pPr defTabSz="363538"/>
            <a:r>
              <a:rPr lang="pt-BR" altLang="zh-CN" sz="1400" dirty="0"/>
              <a:t>	int i;</a:t>
            </a:r>
          </a:p>
          <a:p>
            <a:pPr defTabSz="363538"/>
            <a:r>
              <a:rPr lang="pt-BR" altLang="zh-CN" sz="1400" dirty="0"/>
              <a:t>	printf("%12d\n%12d\n",f1,f2);</a:t>
            </a:r>
          </a:p>
          <a:p>
            <a:pPr defTabSz="363538"/>
            <a:r>
              <a:rPr lang="pt-BR" altLang="zh-CN" sz="1400" dirty="0"/>
              <a:t>	for(i=1; i&lt;=38; i++)</a:t>
            </a:r>
          </a:p>
          <a:p>
            <a:pPr defTabSz="363538"/>
            <a:r>
              <a:rPr lang="pt-BR" altLang="zh-CN" sz="1400" dirty="0"/>
              <a:t>	{</a:t>
            </a:r>
          </a:p>
          <a:p>
            <a:pPr defTabSz="363538"/>
            <a:r>
              <a:rPr lang="pt-BR" altLang="zh-CN" sz="1400" dirty="0"/>
              <a:t>		f3=f1+f2;</a:t>
            </a:r>
          </a:p>
          <a:p>
            <a:pPr defTabSz="363538"/>
            <a:r>
              <a:rPr lang="pt-BR" altLang="zh-CN" sz="1400" dirty="0"/>
              <a:t>		printf("%12d\n",f3);</a:t>
            </a:r>
          </a:p>
          <a:p>
            <a:pPr defTabSz="363538"/>
            <a:r>
              <a:rPr lang="pt-BR" altLang="zh-CN" sz="1400" dirty="0"/>
              <a:t>		f1=f2;</a:t>
            </a:r>
          </a:p>
          <a:p>
            <a:pPr defTabSz="363538"/>
            <a:r>
              <a:rPr lang="pt-BR" altLang="zh-CN" sz="1400" dirty="0"/>
              <a:t>		f2=f3;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3" y="5695122"/>
                <a:ext cx="372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847"/>
              </p:ext>
            </p:extLst>
          </p:nvPr>
        </p:nvGraphicFramePr>
        <p:xfrm>
          <a:off x="6894098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f1=f1+f2</a:t>
                      </a:r>
                    </a:p>
                    <a:p>
                      <a:pPr algn="ctr"/>
                      <a:r>
                        <a:rPr lang="en-US" altLang="zh-CN" sz="1400" smtClean="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2" y="1645549"/>
            <a:ext cx="463687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4" y="3992729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9"/>
            <a:ext cx="6028187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</a:t>
            </a:r>
            <a:r>
              <a:rPr lang="pt-BR" altLang="zh-CN" sz="1400" smtClean="0"/>
              <a:t>++)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</a:t>
            </a:r>
            <a:r>
              <a:rPr lang="zh-CN" altLang="en-US" sz="1400" smtClean="0">
                <a:solidFill>
                  <a:srgbClr val="008000"/>
                </a:solidFill>
              </a:rPr>
              <a:t>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</a:t>
            </a:r>
            <a:r>
              <a:rPr lang="zh-CN" altLang="en-US" sz="1400" smtClean="0">
                <a:solidFill>
                  <a:srgbClr val="008000"/>
                </a:solidFill>
              </a:rPr>
              <a:t>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 smtClean="0">
                <a:solidFill>
                  <a:srgbClr val="008000"/>
                </a:solidFill>
              </a:rPr>
              <a:t>次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</a:t>
            </a:r>
            <a:r>
              <a:rPr lang="pt-BR" altLang="zh-CN" sz="1400" smtClean="0"/>
              <a:t>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8" y="1629014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5" y="1161752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3" y="1738352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n,i;</a:t>
            </a:r>
          </a:p>
          <a:p>
            <a:pPr defTabSz="363538"/>
            <a:r>
              <a:rPr lang="pt-BR" altLang="zh-CN" sz="1400" dirty="0"/>
              <a:t>	printf("please enter a integer number,n=?");</a:t>
            </a:r>
          </a:p>
          <a:p>
            <a:pPr defTabSz="363538"/>
            <a:r>
              <a:rPr lang="pt-BR" altLang="zh-CN" sz="1400" dirty="0"/>
              <a:t>	scanf("%d",&amp;n);</a:t>
            </a:r>
          </a:p>
          <a:p>
            <a:pPr defTabSz="363538"/>
            <a:r>
              <a:rPr lang="pt-BR" altLang="zh-CN" sz="1400" dirty="0"/>
              <a:t>	for (i=2;i&lt;n;i++)</a:t>
            </a:r>
          </a:p>
          <a:p>
            <a:pPr defTabSz="363538"/>
            <a:r>
              <a:rPr lang="pt-BR" altLang="zh-CN" sz="1400" dirty="0"/>
              <a:t>		if(n%i==0) </a:t>
            </a:r>
            <a:r>
              <a:rPr lang="pt-BR" altLang="zh-CN" sz="1400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if(i&lt;n) </a:t>
            </a:r>
            <a:r>
              <a:rPr lang="pt-BR" altLang="zh-CN" sz="1400" dirty="0"/>
              <a:t>printf("%d is not a prime number.\n",n);</a:t>
            </a:r>
          </a:p>
          <a:p>
            <a:pPr defTabSz="363538"/>
            <a:r>
              <a:rPr lang="pt-BR" altLang="zh-CN" sz="1400" dirty="0"/>
              <a:t>	else printf("%d is a prime number.\n",n);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928"/>
              </p:ext>
            </p:extLst>
          </p:nvPr>
        </p:nvGraphicFramePr>
        <p:xfrm>
          <a:off x="7952495" y="1738350"/>
          <a:ext cx="2761887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=""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="" xmlns:a16="http://schemas.microsoft.com/office/drawing/2014/main" val="2870359383"/>
                    </a:ext>
                  </a:extLst>
                </a:gridCol>
                <a:gridCol w="536119">
                  <a:extLst>
                    <a:ext uri="{9D8B030D-6E8A-4147-A177-3AD203B41FA5}">
                      <a16:colId xmlns=""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=""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</a:t>
                      </a:r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执行</a:t>
                      </a:r>
                      <a:r>
                        <a:rPr lang="en-US" altLang="zh-CN" sz="1400" smtClean="0"/>
                        <a:t>break</a:t>
                      </a:r>
                      <a:r>
                        <a:rPr lang="zh-CN" altLang="en-US" sz="1400" smtClean="0"/>
                        <a:t>结束循环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不是素数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9" y="261454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3" y="35421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3" y="3888073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3" cy="1678762"/>
            <a:chOff x="8050697" y="5019261"/>
            <a:chExt cx="10444942" cy="16787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64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若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因此</a:t>
              </a:r>
              <a:r>
                <a:rPr lang="zh-CN" altLang="en-US" sz="1400">
                  <a:solidFill>
                    <a:schemeClr val="bg1"/>
                  </a:solidFill>
                </a:rPr>
                <a:t>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。从而判定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是否为素数。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希望</a:t>
              </a:r>
              <a:r>
                <a:rPr lang="zh-CN" altLang="en-US" sz="1400">
                  <a:solidFill>
                    <a:schemeClr val="bg1"/>
                  </a:solidFill>
                </a:rPr>
                <a:t>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9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5" y="1161752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3" y="1738352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6" y="1866252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smtClean="0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 smtClean="0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之间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3" y="3682593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5" y="1161752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】</a:t>
            </a:r>
            <a:r>
              <a:rPr lang="zh-CN" altLang="en-US" sz="1800" dirty="0">
                <a:solidFill>
                  <a:schemeClr val="accent1"/>
                </a:solidFill>
              </a:rPr>
              <a:t>输入一个大于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的整数</a:t>
            </a:r>
            <a:r>
              <a:rPr lang="en-US" altLang="zh-CN" sz="1800" dirty="0">
                <a:solidFill>
                  <a:schemeClr val="accent1"/>
                </a:solidFill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 dirty="0">
                <a:solidFill>
                  <a:schemeClr val="accent1"/>
                </a:solidFill>
              </a:rPr>
              <a:t>(prime</a:t>
            </a:r>
            <a:r>
              <a:rPr lang="zh-CN" altLang="en-US" sz="1800" dirty="0">
                <a:solidFill>
                  <a:schemeClr val="accent1"/>
                </a:solidFill>
              </a:rPr>
              <a:t>，又称质数</a:t>
            </a:r>
            <a:r>
              <a:rPr lang="en-US" altLang="zh-CN" sz="1800" dirty="0">
                <a:solidFill>
                  <a:schemeClr val="accent1"/>
                </a:solidFill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9"/>
            <a:ext cx="5429699" cy="16504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 smtClean="0"/>
              <a:t>for(</a:t>
            </a:r>
            <a:r>
              <a:rPr lang="pt-BR" altLang="zh-CN" sz="1400" dirty="0" smtClean="0">
                <a:solidFill>
                  <a:schemeClr val="accent6"/>
                </a:solidFill>
              </a:rPr>
              <a:t>t=1</a:t>
            </a:r>
            <a:r>
              <a:rPr lang="pt-BR" altLang="zh-CN" sz="1400" dirty="0" smtClean="0"/>
              <a:t>,i=2; i</a:t>
            </a:r>
            <a:r>
              <a:rPr lang="en-US" altLang="zh-CN" sz="1400" dirty="0"/>
              <a:t>&lt;</a:t>
            </a:r>
            <a:r>
              <a:rPr lang="pt-BR" altLang="zh-CN" sz="1400" dirty="0" smtClean="0"/>
              <a:t>=(int)sqrt(n); i++)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先定义</a:t>
            </a:r>
            <a:r>
              <a:rPr lang="pt-BR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为</a:t>
            </a:r>
            <a:r>
              <a:rPr lang="pt-BR" altLang="zh-CN" sz="1400" dirty="0">
                <a:solidFill>
                  <a:srgbClr val="008000"/>
                </a:solidFill>
              </a:rPr>
              <a:t>int</a:t>
            </a:r>
            <a:r>
              <a:rPr lang="zh-CN" altLang="en-US" sz="1400" dirty="0">
                <a:solidFill>
                  <a:srgbClr val="008000"/>
                </a:solidFill>
              </a:rPr>
              <a:t>型，</a:t>
            </a:r>
            <a:r>
              <a:rPr lang="pt-BR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if(n%i==0) </a:t>
            </a:r>
          </a:p>
          <a:p>
            <a:pPr defTabSz="363538"/>
            <a:r>
              <a:rPr lang="pt-BR" altLang="zh-CN" sz="1400" dirty="0"/>
              <a:t>		</a:t>
            </a:r>
            <a:r>
              <a:rPr lang="pt-BR" altLang="zh-CN" sz="1400" dirty="0" smtClean="0">
                <a:solidFill>
                  <a:schemeClr val="accent6"/>
                </a:solidFill>
              </a:rPr>
              <a:t>t=0;</a:t>
            </a:r>
            <a:r>
              <a:rPr lang="pt-BR" altLang="zh-CN" sz="1400" dirty="0" smtClean="0"/>
              <a:t>	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pt-BR" altLang="zh-CN" sz="1400" dirty="0">
                <a:solidFill>
                  <a:srgbClr val="008000"/>
                </a:solidFill>
              </a:rPr>
              <a:t>t=0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能被</a:t>
            </a:r>
            <a:r>
              <a:rPr lang="pt-BR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整除，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 dirty="0"/>
              <a:t>if(t</a:t>
            </a:r>
            <a:r>
              <a:rPr lang="pt-BR" altLang="zh-CN" sz="1400" dirty="0" smtClean="0"/>
              <a:t>)			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pt-BR" altLang="zh-CN" sz="1400" dirty="0">
                <a:solidFill>
                  <a:srgbClr val="008000"/>
                </a:solidFill>
              </a:rPr>
              <a:t>t=1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 dirty="0" smtClean="0"/>
              <a:t>	printf</a:t>
            </a:r>
            <a:r>
              <a:rPr lang="pt-BR" altLang="zh-CN" sz="1400" dirty="0"/>
              <a:t>("%d is prime.\n",n);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5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smtClean="0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1" y="2565901"/>
            <a:ext cx="463687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1846654"/>
            <a:ext cx="2994611" cy="202914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for(t=1,i=2</a:t>
            </a:r>
            <a:r>
              <a:rPr lang="pt-BR" altLang="zh-CN" sz="1400" dirty="0" smtClean="0"/>
              <a:t>; i&lt;=(int)sqrt(n); i++)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if(n%i==0){</a:t>
            </a:r>
          </a:p>
          <a:p>
            <a:pPr defTabSz="363538"/>
            <a:r>
              <a:rPr lang="pt-BR" altLang="zh-CN" sz="1400" dirty="0"/>
              <a:t>		t=0;	</a:t>
            </a:r>
            <a:endParaRPr lang="zh-CN" altLang="en-US" sz="1400" dirty="0"/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 dirty="0"/>
              <a:t>	} 	</a:t>
            </a:r>
          </a:p>
          <a:p>
            <a:pPr defTabSz="363538"/>
            <a:r>
              <a:rPr lang="pt-BR" altLang="zh-CN" sz="1400" dirty="0"/>
              <a:t>if(t</a:t>
            </a:r>
            <a:r>
              <a:rPr lang="pt-BR" altLang="zh-CN" sz="1400" dirty="0" smtClean="0"/>
              <a:t>)</a:t>
            </a:r>
            <a:endParaRPr lang="en-US" altLang="zh-CN" sz="1400" dirty="0" smtClean="0"/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 smtClean="0"/>
              <a:t>printf</a:t>
            </a:r>
            <a:r>
              <a:rPr lang="pt-BR" altLang="zh-CN" sz="1400" dirty="0"/>
              <a:t>("%d is prime.\n",n);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1" cy="171254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 dirty="0"/>
              <a:t>for(t=1,i=2</a:t>
            </a:r>
            <a:r>
              <a:rPr lang="en-US" altLang="zh-CN" sz="1400" dirty="0" smtClean="0"/>
              <a:t>; i</a:t>
            </a:r>
            <a:r>
              <a:rPr lang="en-US" altLang="zh-CN" sz="1400" dirty="0"/>
              <a:t>&lt;=</a:t>
            </a:r>
            <a:r>
              <a:rPr lang="en-US" altLang="zh-CN" sz="1400" dirty="0" err="1"/>
              <a:t>sqrt</a:t>
            </a:r>
            <a:r>
              <a:rPr lang="en-US" altLang="zh-CN" sz="1400" dirty="0"/>
              <a:t>(n</a:t>
            </a:r>
            <a:r>
              <a:rPr lang="en-US" altLang="zh-CN" sz="1400" dirty="0" smtClean="0"/>
              <a:t>) </a:t>
            </a:r>
            <a:r>
              <a:rPr lang="en-US" altLang="zh-CN" sz="1400" dirty="0" smtClean="0">
                <a:solidFill>
                  <a:schemeClr val="accent6"/>
                </a:solidFill>
              </a:rPr>
              <a:t>&amp;&amp; t</a:t>
            </a:r>
            <a:r>
              <a:rPr lang="en-US" altLang="zh-CN" sz="1400" dirty="0" smtClean="0"/>
              <a:t>; i</a:t>
            </a:r>
            <a:r>
              <a:rPr lang="en-US" altLang="zh-CN" sz="1400" dirty="0"/>
              <a:t>++)</a:t>
            </a:r>
          </a:p>
          <a:p>
            <a:pPr defTabSz="363538"/>
            <a:r>
              <a:rPr lang="en-US" altLang="zh-CN" sz="1400" dirty="0"/>
              <a:t>	if(</a:t>
            </a:r>
            <a:r>
              <a:rPr lang="en-US" altLang="zh-CN" sz="1400" dirty="0" err="1"/>
              <a:t>n%i</a:t>
            </a:r>
            <a:r>
              <a:rPr lang="en-US" altLang="zh-CN" sz="1400" dirty="0"/>
              <a:t>==0)</a:t>
            </a:r>
          </a:p>
          <a:p>
            <a:pPr defTabSz="363538"/>
            <a:r>
              <a:rPr lang="en-US" altLang="zh-CN" sz="1400" dirty="0"/>
              <a:t>		t=0;</a:t>
            </a:r>
          </a:p>
          <a:p>
            <a:pPr defTabSz="363538"/>
            <a:r>
              <a:rPr lang="en-US" altLang="zh-CN" sz="1400" dirty="0"/>
              <a:t>if(t) 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is prime.\</a:t>
            </a:r>
            <a:r>
              <a:rPr lang="en-US" altLang="zh-CN" sz="1400" dirty="0" err="1"/>
              <a:t>n",n</a:t>
            </a:r>
            <a:r>
              <a:rPr lang="en-US" altLang="zh-CN" sz="1400" dirty="0"/>
              <a:t>);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5" y="1161752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】</a:t>
            </a:r>
            <a:r>
              <a:rPr lang="zh-CN" altLang="en-US" sz="1800" dirty="0">
                <a:solidFill>
                  <a:schemeClr val="accent1"/>
                </a:solidFill>
              </a:rPr>
              <a:t>求</a:t>
            </a:r>
            <a:r>
              <a:rPr lang="en-US" altLang="zh-CN" sz="1800" dirty="0">
                <a:solidFill>
                  <a:schemeClr val="accent1"/>
                </a:solidFill>
              </a:rPr>
              <a:t>100</a:t>
            </a:r>
            <a:r>
              <a:rPr lang="zh-CN" altLang="en-US" sz="1800" dirty="0">
                <a:solidFill>
                  <a:schemeClr val="accent1"/>
                </a:solidFill>
              </a:rPr>
              <a:t>～</a:t>
            </a:r>
            <a:r>
              <a:rPr lang="en-US" altLang="zh-CN" sz="1800" dirty="0">
                <a:solidFill>
                  <a:schemeClr val="accent1"/>
                </a:solidFill>
              </a:rPr>
              <a:t>200</a:t>
            </a:r>
            <a:r>
              <a:rPr lang="zh-CN" altLang="en-US" sz="1800" dirty="0">
                <a:solidFill>
                  <a:schemeClr val="accent1"/>
                </a:solidFill>
              </a:rPr>
              <a:t>间的全部素数。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1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n,k,i,m=0;</a:t>
            </a:r>
          </a:p>
          <a:p>
            <a:pPr defTabSz="363538"/>
            <a:r>
              <a:rPr lang="pt-BR" altLang="zh-CN" sz="1400"/>
              <a:t>	for(n=101;n&lt;=200;n=n+2</a:t>
            </a:r>
            <a:r>
              <a:rPr lang="pt-BR" altLang="zh-CN" sz="1400" smtClean="0"/>
              <a:t>)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</a:t>
            </a:r>
            <a:r>
              <a:rPr lang="zh-CN" altLang="en-US" sz="1400" smtClean="0">
                <a:solidFill>
                  <a:srgbClr val="008000"/>
                </a:solidFill>
              </a:rPr>
              <a:t>每个奇数</a:t>
            </a:r>
            <a:r>
              <a:rPr lang="pt-BR" altLang="zh-CN" sz="1400" smtClean="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k=sqrt(n);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if(n%i==0) break</a:t>
            </a:r>
            <a:r>
              <a:rPr lang="pt-BR" altLang="zh-CN" sz="1400" smtClean="0"/>
              <a:t>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</a:t>
            </a:r>
            <a:r>
              <a:rPr lang="pt-BR" altLang="zh-CN" sz="1400" smtClean="0"/>
              <a:t>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",n</a:t>
            </a:r>
            <a:r>
              <a:rPr lang="pt-BR" altLang="zh-CN" sz="1400" smtClean="0"/>
              <a:t>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m=m+1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if(m%10==0) printf("\n</a:t>
            </a:r>
            <a:r>
              <a:rPr lang="pt-BR" altLang="zh-CN" sz="1400" smtClean="0"/>
              <a:t>");	</a:t>
            </a:r>
            <a:r>
              <a:rPr lang="pt-BR" altLang="zh-CN" sz="1400">
                <a:solidFill>
                  <a:srgbClr val="008000"/>
                </a:solidFill>
              </a:rPr>
              <a:t> 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 smtClean="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3" y="4406204"/>
            <a:ext cx="344805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3" y="1161752"/>
            <a:ext cx="11112811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】</a:t>
            </a:r>
            <a:r>
              <a:rPr lang="zh-CN" altLang="en-US" sz="1800" dirty="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dirty="0" smtClean="0">
                <a:solidFill>
                  <a:schemeClr val="accent1"/>
                </a:solidFill>
              </a:rPr>
              <a:t>:</a:t>
            </a:r>
            <a:r>
              <a:rPr lang="zh-CN" altLang="en-US" sz="1800" dirty="0">
                <a:solidFill>
                  <a:schemeClr val="accent1"/>
                </a:solidFill>
              </a:rPr>
              <a:t>将字母</a:t>
            </a:r>
            <a:r>
              <a:rPr lang="en-US" altLang="zh-CN" sz="1800" dirty="0">
                <a:solidFill>
                  <a:schemeClr val="accent1"/>
                </a:solidFill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</a:rPr>
              <a:t>变成字母</a:t>
            </a:r>
            <a:r>
              <a:rPr lang="en-US" altLang="zh-CN" sz="1800" dirty="0">
                <a:solidFill>
                  <a:schemeClr val="accent1"/>
                </a:solidFill>
              </a:rPr>
              <a:t>E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e</a:t>
            </a:r>
            <a:r>
              <a:rPr lang="zh-CN" altLang="en-US" sz="1800" dirty="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 dirty="0">
                <a:solidFill>
                  <a:schemeClr val="accent1"/>
                </a:solidFill>
              </a:rPr>
              <a:t>4</a:t>
            </a:r>
            <a:r>
              <a:rPr lang="zh-CN" altLang="en-US" sz="1800" dirty="0">
                <a:solidFill>
                  <a:schemeClr val="accent1"/>
                </a:solidFill>
              </a:rPr>
              <a:t>个字母，</a:t>
            </a:r>
            <a:r>
              <a:rPr lang="en-US" altLang="zh-CN" sz="1800" dirty="0">
                <a:solidFill>
                  <a:schemeClr val="accent1"/>
                </a:solidFill>
              </a:rPr>
              <a:t>W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X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Y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>
                <a:solidFill>
                  <a:schemeClr val="accent1"/>
                </a:solidFill>
              </a:rPr>
              <a:t>C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Z</a:t>
            </a:r>
            <a:r>
              <a:rPr lang="zh-CN" altLang="en-US" sz="1800" dirty="0">
                <a:solidFill>
                  <a:schemeClr val="accent1"/>
                </a:solidFill>
              </a:rPr>
              <a:t>变成</a:t>
            </a:r>
            <a:r>
              <a:rPr lang="en-US" altLang="zh-CN" sz="1800" dirty="0" smtClean="0">
                <a:solidFill>
                  <a:schemeClr val="accent1"/>
                </a:solidFill>
              </a:rPr>
              <a:t>D</a:t>
            </a:r>
            <a:r>
              <a:rPr lang="zh-CN" altLang="en-US" sz="1800" dirty="0" smtClean="0">
                <a:solidFill>
                  <a:schemeClr val="accent1"/>
                </a:solidFill>
              </a:rPr>
              <a:t>。</a:t>
            </a:r>
            <a:endParaRPr lang="en-US" altLang="zh-CN" sz="1800" dirty="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4" y="3113408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char c;</a:t>
            </a:r>
          </a:p>
          <a:p>
            <a:pPr defTabSz="363538"/>
            <a:r>
              <a:rPr lang="pt-BR" altLang="zh-CN" sz="1400" dirty="0"/>
              <a:t>	c=getchar</a:t>
            </a:r>
            <a:r>
              <a:rPr lang="pt-BR" altLang="zh-CN" sz="1400" dirty="0" smtClean="0"/>
              <a:t>();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while(c!='\n</a:t>
            </a:r>
            <a:r>
              <a:rPr lang="pt-BR" altLang="zh-CN" sz="1400" dirty="0" smtClean="0"/>
              <a:t>')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400" dirty="0">
                <a:solidFill>
                  <a:srgbClr val="008000"/>
                </a:solidFill>
              </a:rPr>
              <a:t>'\</a:t>
            </a:r>
            <a:r>
              <a:rPr lang="pt-BR" altLang="zh-CN" sz="1400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 dirty="0"/>
              <a:t>	{	if((c&gt;='a' &amp;&amp; c&lt;='z') || (c&gt;='A' &amp;&amp; c&lt;='Z</a:t>
            </a:r>
            <a:r>
              <a:rPr lang="pt-BR" altLang="zh-CN" sz="1400" dirty="0" smtClean="0"/>
              <a:t>'))	</a:t>
            </a:r>
            <a:r>
              <a:rPr lang="pt-BR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if(c&gt;='W' &amp;&amp; c&lt;='Z' || c&gt;='w' &amp;&amp; c&lt;='z') c=c-22;</a:t>
            </a:r>
          </a:p>
          <a:p>
            <a:pPr defTabSz="363538"/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400" dirty="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 dirty="0"/>
              <a:t>			else c=c+4</a:t>
            </a:r>
            <a:r>
              <a:rPr lang="pt-BR" altLang="zh-CN" sz="1400" dirty="0" smtClean="0"/>
              <a:t>;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如果是前面</a:t>
            </a:r>
            <a:r>
              <a:rPr lang="en-US" altLang="zh-CN" sz="1400" dirty="0">
                <a:solidFill>
                  <a:srgbClr val="008000"/>
                </a:solidFill>
              </a:rPr>
              <a:t>22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，即变成其后第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printf("%c",c</a:t>
            </a:r>
            <a:r>
              <a:rPr lang="pt-BR" altLang="zh-CN" sz="1400" dirty="0" smtClean="0"/>
              <a:t>);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c=getchar(); </a:t>
            </a:r>
            <a:r>
              <a:rPr lang="pt-BR" altLang="zh-CN" sz="1400" dirty="0" smtClean="0"/>
              <a:t>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printf("\n");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5" y="2166767"/>
            <a:ext cx="11036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解题思路</a:t>
            </a:r>
            <a:r>
              <a:rPr lang="en-US" altLang="zh-CN" sz="1600" b="1" dirty="0" smtClean="0"/>
              <a:t>: </a:t>
            </a:r>
          </a:p>
          <a:p>
            <a:r>
              <a:rPr lang="en-US" altLang="zh-CN" sz="1600" dirty="0" smtClean="0"/>
              <a:t>(1) </a:t>
            </a:r>
            <a:r>
              <a:rPr lang="zh-CN" altLang="en-US" sz="1600" dirty="0" smtClean="0"/>
              <a:t>判断哪些</a:t>
            </a:r>
            <a:r>
              <a:rPr lang="zh-CN" altLang="en-US" sz="1600" dirty="0"/>
              <a:t>字符不需要改变，哪些字符需要</a:t>
            </a:r>
            <a:r>
              <a:rPr lang="zh-CN" altLang="en-US" sz="1600" dirty="0" smtClean="0"/>
              <a:t>改变。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2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通过改变字符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ASCII</a:t>
            </a:r>
            <a:r>
              <a:rPr lang="zh-CN" altLang="en-US" sz="1600" dirty="0" smtClean="0"/>
              <a:t>值的方式将其变为指定的字母。</a:t>
            </a:r>
            <a:r>
              <a:rPr lang="en-US" altLang="zh-CN" sz="1600" dirty="0"/>
              <a:t>'</a:t>
            </a:r>
            <a:r>
              <a:rPr lang="en-US" altLang="zh-CN" sz="1600" dirty="0" smtClean="0"/>
              <a:t>A'~'V'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a'~'v</a:t>
            </a:r>
            <a:r>
              <a:rPr lang="en-US" altLang="zh-CN" sz="1600" dirty="0" smtClean="0"/>
              <a:t>'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c=c+4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'W'~'Z'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w'~'z</a:t>
            </a:r>
            <a:r>
              <a:rPr lang="en-US" altLang="zh-CN" sz="1600" dirty="0" smtClean="0"/>
              <a:t>'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c=c-22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21751"/>
              </p:ext>
            </p:extLst>
          </p:nvPr>
        </p:nvGraphicFramePr>
        <p:xfrm>
          <a:off x="7772401" y="3113406"/>
          <a:ext cx="4130041" cy="2556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296">
                  <a:extLst>
                    <a:ext uri="{9D8B030D-6E8A-4147-A177-3AD203B41FA5}">
                      <a16:colId xmlns="" xmlns:a16="http://schemas.microsoft.com/office/drawing/2014/main" val="2048455033"/>
                    </a:ext>
                  </a:extLst>
                </a:gridCol>
                <a:gridCol w="1209944">
                  <a:extLst>
                    <a:ext uri="{9D8B030D-6E8A-4147-A177-3AD203B41FA5}">
                      <a16:colId xmlns="" xmlns:a16="http://schemas.microsoft.com/office/drawing/2014/main" val="1571958481"/>
                    </a:ext>
                  </a:extLst>
                </a:gridCol>
                <a:gridCol w="1016709">
                  <a:extLst>
                    <a:ext uri="{9D8B030D-6E8A-4147-A177-3AD203B41FA5}">
                      <a16:colId xmlns="" xmlns:a16="http://schemas.microsoft.com/office/drawing/2014/main" val="963874156"/>
                    </a:ext>
                  </a:extLst>
                </a:gridCol>
                <a:gridCol w="1334092">
                  <a:extLst>
                    <a:ext uri="{9D8B030D-6E8A-4147-A177-3AD203B41FA5}">
                      <a16:colId xmlns="" xmlns:a16="http://schemas.microsoft.com/office/drawing/2014/main" val="1647028171"/>
                    </a:ext>
                  </a:extLst>
                </a:gridCol>
              </a:tblGrid>
              <a:tr h="332020">
                <a:tc gridSpan="4">
                  <a:txBody>
                    <a:bodyPr/>
                    <a:lstStyle/>
                    <a:p>
                      <a:r>
                        <a:rPr lang="zh-CN" altLang="en-US" sz="1400" dirty="0" smtClean="0"/>
                        <a:t>输入一个字符给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297523"/>
                  </a:ext>
                </a:extLst>
              </a:tr>
              <a:tr h="332020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不是换行符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3259095"/>
                  </a:ext>
                </a:extLst>
              </a:tr>
              <a:tr h="332020">
                <a:tc rowSpan="5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8521542"/>
                  </a:ext>
                </a:extLst>
              </a:tr>
              <a:tr h="56443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smtClean="0"/>
                    </a:p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2239619"/>
                  </a:ext>
                </a:extLst>
              </a:tr>
              <a:tr h="33202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9906089"/>
                  </a:ext>
                </a:extLst>
              </a:tr>
              <a:tr h="33202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的字符值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0969569"/>
                  </a:ext>
                </a:extLst>
              </a:tr>
              <a:tr h="33202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输入一个字符给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50" y="3796749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是字母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074447" y="4114464"/>
            <a:ext cx="1063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smtClean="0"/>
              <a:t>c</a:t>
            </a:r>
            <a:r>
              <a:rPr lang="zh-CN" altLang="en-US" sz="1400" smtClean="0"/>
              <a:t>在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或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间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8" y="5700797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9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 </a:t>
            </a:r>
            <a:r>
              <a:rPr lang="en-US" altLang="zh-CN" sz="1400" dirty="0" smtClean="0">
                <a:solidFill>
                  <a:srgbClr val="008000"/>
                </a:solidFill>
              </a:rPr>
              <a:t>c</a:t>
            </a:r>
            <a:r>
              <a:rPr lang="zh-CN" altLang="en-US" sz="1400" dirty="0" smtClean="0">
                <a:solidFill>
                  <a:srgbClr val="008000"/>
                </a:solidFill>
              </a:rPr>
              <a:t>值变为对应的最</a:t>
            </a:r>
            <a:r>
              <a:rPr lang="zh-CN" altLang="en-US" sz="1400" dirty="0">
                <a:solidFill>
                  <a:srgbClr val="008000"/>
                </a:solidFill>
              </a:rPr>
              <a:t>前面的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</a:t>
            </a:r>
            <a:r>
              <a:rPr lang="zh-CN" altLang="en-US" sz="1400" dirty="0" smtClean="0">
                <a:solidFill>
                  <a:srgbClr val="008000"/>
                </a:solidFill>
              </a:rPr>
              <a:t>字母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r>
              <a:rPr lang="pt-BR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</a:t>
            </a:r>
            <a:r>
              <a:rPr lang="pt-BR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 </a:t>
            </a:r>
            <a:r>
              <a:rPr lang="pt-BR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|| c</a:t>
            </a:r>
            <a:r>
              <a:rPr lang="pt-BR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&gt;'z' </a:t>
            </a:r>
            <a:r>
              <a:rPr lang="pt-BR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'+4)  c=c-26;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4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883C0-9024-4858-97BA-CF5CDC3A237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计数器控制的循环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设计方法：</a:t>
            </a:r>
            <a:r>
              <a:rPr lang="zh-CN" altLang="en-US" dirty="0">
                <a:solidFill>
                  <a:srgbClr val="FF00FF"/>
                </a:solidFill>
              </a:rPr>
              <a:t>自上而下，逐步求精</a:t>
            </a:r>
          </a:p>
          <a:p>
            <a:pPr lvl="1"/>
            <a:r>
              <a:rPr lang="zh-CN" altLang="en-US" dirty="0"/>
              <a:t>算法的顶部（描述程序整体功能）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计算本次考试的班级平均分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1"/>
            <a:r>
              <a:rPr lang="zh-CN" altLang="en-US" dirty="0"/>
              <a:t>划分成一系列较小的任务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初始化变量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输入考试的分数，求分数总和，并计数（统计分数个数）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计算出最后结果并显示班级平均分</a:t>
            </a:r>
          </a:p>
        </p:txBody>
      </p:sp>
    </p:spTree>
    <p:extLst>
      <p:ext uri="{BB962C8B-B14F-4D97-AF65-F5344CB8AC3E}">
        <p14:creationId xmlns:p14="http://schemas.microsoft.com/office/powerpoint/2010/main" val="1328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5088B4-ED7E-4C41-BD74-E11E3317F015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计数器控制的循环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进一步细化算法</a:t>
            </a:r>
          </a:p>
          <a:p>
            <a:pPr lvl="1"/>
            <a:r>
              <a:rPr lang="zh-CN" altLang="en-US" dirty="0"/>
              <a:t>初始化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输入考试的分数，求分数总和，并计数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计算出最后结果并显示班级平均分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2506665" y="2297116"/>
            <a:ext cx="4776787" cy="6175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设置总分（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total</a:t>
            </a: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）为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设置分数计数器（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counter</a:t>
            </a:r>
            <a:r>
              <a:rPr lang="zh-CN" altLang="en-US" b="1">
                <a:solidFill>
                  <a:srgbClr val="008000"/>
                </a:solidFill>
                <a:latin typeface="Comic Sans MS" panose="030F0702030302020204" pitchFamily="66" charset="0"/>
              </a:rPr>
              <a:t>）为</a:t>
            </a:r>
            <a:r>
              <a:rPr lang="en-US" altLang="zh-CN" b="1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2506665" y="3481391"/>
            <a:ext cx="4776787" cy="11572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While 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分数计数器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&lt; 10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输入下一个分数（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grade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）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把该分数加到总分上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分数计数器增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2506665" y="5394325"/>
            <a:ext cx="4776787" cy="7000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班级平均分（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average</a:t>
            </a: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）为总分除以</a:t>
            </a:r>
            <a:r>
              <a:rPr lang="en-US" altLang="zh-CN" b="1">
                <a:solidFill>
                  <a:srgbClr val="008000"/>
                </a:solidFill>
                <a:latin typeface="Courier New" panose="02070309020205020404" pitchFamily="49" charset="0"/>
              </a:rPr>
              <a:t>10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显示班级平均分</a:t>
            </a:r>
          </a:p>
        </p:txBody>
      </p:sp>
    </p:spTree>
    <p:extLst>
      <p:ext uri="{BB962C8B-B14F-4D97-AF65-F5344CB8AC3E}">
        <p14:creationId xmlns:p14="http://schemas.microsoft.com/office/powerpoint/2010/main" val="8649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DF4CD1-3BF3-450C-B4EA-6FE431FEE9E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</a:rPr>
              <a:t>计数器控制的循环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计数器控制的循环</a:t>
            </a:r>
          </a:p>
          <a:p>
            <a:pPr lvl="1"/>
            <a:r>
              <a:rPr lang="zh-CN" altLang="en-US" dirty="0"/>
              <a:t>循环重复执行，直到计数器达到一个特定的值。</a:t>
            </a:r>
          </a:p>
          <a:p>
            <a:pPr lvl="1"/>
            <a:r>
              <a:rPr lang="zh-CN" altLang="en-US" dirty="0"/>
              <a:t>确定循环，即循环执行的次数是确定的。</a:t>
            </a:r>
          </a:p>
          <a:p>
            <a:r>
              <a:rPr lang="zh-CN" altLang="en-US" dirty="0"/>
              <a:t>举例</a:t>
            </a:r>
            <a:endParaRPr lang="zh-CN" altLang="en-US" sz="2000" dirty="0">
              <a:solidFill>
                <a:srgbClr val="FF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问题</a:t>
            </a:r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个班有</a:t>
            </a:r>
            <a:r>
              <a:rPr lang="en-US" altLang="zh-CN" dirty="0"/>
              <a:t>10</a:t>
            </a:r>
            <a:r>
              <a:rPr lang="zh-CN" altLang="en-US" dirty="0"/>
              <a:t>个学生，参加了一次考试，成绩（</a:t>
            </a:r>
            <a:r>
              <a:rPr lang="en-US" altLang="zh-CN" dirty="0"/>
              <a:t>0~100</a:t>
            </a:r>
            <a:r>
              <a:rPr lang="zh-CN" altLang="en-US" dirty="0"/>
              <a:t>内的整数）已知。计算这次考试的班级平均成绩。</a:t>
            </a:r>
          </a:p>
          <a:p>
            <a:pPr lvl="1"/>
            <a:r>
              <a:rPr lang="zh-CN" altLang="en-US" dirty="0"/>
              <a:t>分析与设计</a:t>
            </a:r>
          </a:p>
          <a:p>
            <a:pPr lvl="2"/>
            <a:r>
              <a:rPr lang="zh-CN" altLang="en-US" dirty="0"/>
              <a:t>输入每个学生的成绩，累计总成绩，计算平均分，显示结果。</a:t>
            </a:r>
          </a:p>
          <a:p>
            <a:pPr lvl="2"/>
            <a:r>
              <a:rPr lang="zh-CN" altLang="en-US" dirty="0"/>
              <a:t>采用计数器控制的循环，重复执行操作：</a:t>
            </a:r>
          </a:p>
          <a:p>
            <a:pPr lvl="3"/>
            <a:r>
              <a:rPr lang="zh-CN" altLang="en-US" dirty="0"/>
              <a:t>输入一个学生的成绩。</a:t>
            </a:r>
          </a:p>
          <a:p>
            <a:pPr lvl="3"/>
            <a:r>
              <a:rPr lang="zh-CN" altLang="en-US" dirty="0"/>
              <a:t>就进行累加。</a:t>
            </a:r>
          </a:p>
        </p:txBody>
      </p:sp>
    </p:spTree>
    <p:extLst>
      <p:ext uri="{BB962C8B-B14F-4D97-AF65-F5344CB8AC3E}">
        <p14:creationId xmlns:p14="http://schemas.microsoft.com/office/powerpoint/2010/main" val="36383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883C0-9024-4858-97BA-CF5CDC3A237F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</a:rPr>
              <a:t>计数器控制的循环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设计方法：</a:t>
            </a:r>
            <a:r>
              <a:rPr lang="zh-CN" altLang="en-US" dirty="0">
                <a:solidFill>
                  <a:srgbClr val="FF00FF"/>
                </a:solidFill>
              </a:rPr>
              <a:t>自上而下，逐步求精</a:t>
            </a:r>
          </a:p>
          <a:p>
            <a:pPr lvl="1"/>
            <a:r>
              <a:rPr lang="zh-CN" altLang="en-US" dirty="0"/>
              <a:t>算法的顶部（描述程序整体功能）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计算本次考试的班级平均分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1"/>
            <a:r>
              <a:rPr lang="zh-CN" altLang="en-US" dirty="0"/>
              <a:t>划分成一系列较小的任务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初始化变量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输入考试的分数，求分数总和，并计数（统计分数个数）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计算出最后结果并显示班级平均分</a:t>
            </a:r>
          </a:p>
        </p:txBody>
      </p:sp>
    </p:spTree>
    <p:extLst>
      <p:ext uri="{BB962C8B-B14F-4D97-AF65-F5344CB8AC3E}">
        <p14:creationId xmlns:p14="http://schemas.microsoft.com/office/powerpoint/2010/main" val="10764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默认设计模板">
  <a:themeElements>
    <a:clrScheme name="7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默认设计模板">
  <a:themeElements>
    <a:clrScheme name="7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5800</Words>
  <Application>Microsoft Office PowerPoint</Application>
  <PresentationFormat>自定义</PresentationFormat>
  <Paragraphs>1261</Paragraphs>
  <Slides>58</Slides>
  <Notes>44</Notes>
  <HiddenSlides>4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Office 主题​​</vt:lpstr>
      <vt:lpstr>7_默认设计模板</vt:lpstr>
      <vt:lpstr>8_默认设计模板</vt:lpstr>
      <vt:lpstr>Microsoft 公式 3.0</vt:lpstr>
      <vt:lpstr>PowerPoint 演示文稿</vt:lpstr>
      <vt:lpstr>为什么需要循环控制</vt:lpstr>
      <vt:lpstr>while循环</vt:lpstr>
      <vt:lpstr>用while语句实现循环</vt:lpstr>
      <vt:lpstr>计数器控制的循环</vt:lpstr>
      <vt:lpstr>计数器控制的循环</vt:lpstr>
      <vt:lpstr>计数器控制的循环</vt:lpstr>
      <vt:lpstr>计数器控制的循环</vt:lpstr>
      <vt:lpstr>计数器控制的循环</vt:lpstr>
      <vt:lpstr>计数器控制的循环</vt:lpstr>
      <vt:lpstr>标记控制的循环</vt:lpstr>
      <vt:lpstr>标记控制的循环</vt:lpstr>
      <vt:lpstr>标记控制的循环</vt:lpstr>
      <vt:lpstr>标记控制的循环</vt:lpstr>
      <vt:lpstr>标记控制的循环</vt:lpstr>
      <vt:lpstr>标记控制的循环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程序设计举例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Administrator</cp:lastModifiedBy>
  <cp:revision>261</cp:revision>
  <dcterms:created xsi:type="dcterms:W3CDTF">2017-08-03T06:51:45Z</dcterms:created>
  <dcterms:modified xsi:type="dcterms:W3CDTF">2018-04-18T03:53:02Z</dcterms:modified>
</cp:coreProperties>
</file>