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2"/>
  </p:notesMasterIdLst>
  <p:handoutMasterIdLst>
    <p:handoutMasterId r:id="rId93"/>
  </p:handoutMasterIdLst>
  <p:sldIdLst>
    <p:sldId id="258" r:id="rId5"/>
    <p:sldId id="296" r:id="rId6"/>
    <p:sldId id="297" r:id="rId7"/>
    <p:sldId id="298" r:id="rId8"/>
    <p:sldId id="299" r:id="rId9"/>
    <p:sldId id="300" r:id="rId10"/>
    <p:sldId id="301" r:id="rId11"/>
    <p:sldId id="262" r:id="rId12"/>
    <p:sldId id="264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268" r:id="rId25"/>
    <p:sldId id="313" r:id="rId26"/>
    <p:sldId id="314" r:id="rId27"/>
    <p:sldId id="269" r:id="rId28"/>
    <p:sldId id="315" r:id="rId29"/>
    <p:sldId id="270" r:id="rId30"/>
    <p:sldId id="271" r:id="rId31"/>
    <p:sldId id="316" r:id="rId32"/>
    <p:sldId id="317" r:id="rId33"/>
    <p:sldId id="318" r:id="rId34"/>
    <p:sldId id="319" r:id="rId35"/>
    <p:sldId id="320" r:id="rId36"/>
    <p:sldId id="321" r:id="rId37"/>
    <p:sldId id="275" r:id="rId38"/>
    <p:sldId id="276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277" r:id="rId60"/>
    <p:sldId id="342" r:id="rId61"/>
    <p:sldId id="343" r:id="rId62"/>
    <p:sldId id="344" r:id="rId63"/>
    <p:sldId id="345" r:id="rId64"/>
    <p:sldId id="346" r:id="rId65"/>
    <p:sldId id="280" r:id="rId66"/>
    <p:sldId id="281" r:id="rId67"/>
    <p:sldId id="282" r:id="rId68"/>
    <p:sldId id="347" r:id="rId69"/>
    <p:sldId id="348" r:id="rId70"/>
    <p:sldId id="349" r:id="rId71"/>
    <p:sldId id="284" r:id="rId72"/>
    <p:sldId id="350" r:id="rId73"/>
    <p:sldId id="351" r:id="rId74"/>
    <p:sldId id="363" r:id="rId75"/>
    <p:sldId id="371" r:id="rId76"/>
    <p:sldId id="364" r:id="rId77"/>
    <p:sldId id="370" r:id="rId78"/>
    <p:sldId id="365" r:id="rId79"/>
    <p:sldId id="366" r:id="rId80"/>
    <p:sldId id="367" r:id="rId81"/>
    <p:sldId id="368" r:id="rId82"/>
    <p:sldId id="352" r:id="rId83"/>
    <p:sldId id="369" r:id="rId84"/>
    <p:sldId id="353" r:id="rId85"/>
    <p:sldId id="356" r:id="rId86"/>
    <p:sldId id="357" r:id="rId87"/>
    <p:sldId id="358" r:id="rId88"/>
    <p:sldId id="359" r:id="rId89"/>
    <p:sldId id="360" r:id="rId90"/>
    <p:sldId id="295" r:id="rId91"/>
  </p:sldIdLst>
  <p:sldSz cx="12192000" cy="6858000"/>
  <p:notesSz cx="9926638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88811" autoAdjust="0"/>
  </p:normalViewPr>
  <p:slideViewPr>
    <p:cSldViewPr snapToGrid="0">
      <p:cViewPr varScale="1">
        <p:scale>
          <a:sx n="73" d="100"/>
          <a:sy n="73" d="100"/>
        </p:scale>
        <p:origin x="4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19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B6AD5-8E11-4D21-8079-02059F130BD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8D718-D88C-48AC-A2F4-61986DE1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3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45043-9619-46C5-9E24-62DAEF1904E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690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48458D-C5EC-4974-B46A-C949B04C8F8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4729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36955-8D6B-4021-A367-C1B629AE033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8250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D3B99-C8B5-44F5-AD17-CD7621522FF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209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49D538-A1EE-4711-9D7A-0172D3937C9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4061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9662A-0740-4B94-BDE0-ED7AD9FACA5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8423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0A2687-57AD-449E-A8AB-402069C78C9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8243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156265-B0A3-4E63-BE88-22B2C2CB3C8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5137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EACF8-98FF-4053-AF64-94C89E8D899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0643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959486-C529-49FC-9A18-0BA077FEB4F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1071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FE7E77-644E-4B04-83AA-430F3E191A2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530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B10E45-2922-4348-9642-F29039C46D8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1139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30CFEA-FCEE-4C99-B35D-ECFEDF41F59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3861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393E59-A47F-400A-856A-40D307FC69C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659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A2628A-F9B2-4D42-ADE5-612EFF8B3A5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7956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544D4B-C46D-4E4B-8EFB-FE182B0502B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4650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07706A-C926-4AF9-BA18-0BA4FDFCEE9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9911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07CDA0-8186-49CC-AD92-EDABE635BC5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5176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1A183C-DF1F-4413-88DD-51DF9B9A7CE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1889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9E833-8FDC-4BFD-8744-56A6E15304E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7844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2CE12A-6A78-4A1C-8E1F-2955A4BA818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6786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951D1A-3452-4109-B932-F1FD49A0B0C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047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A599EC-EE4C-4FD3-982F-FCF9684082D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1423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218EB8-6106-4FC0-BAB3-D9208346DE6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91531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DD93BD-2CDD-4302-BD8A-8F05F0C0451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9339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14679-EABB-43E6-9F91-C15020DC3EE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5566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A3D8C5-D47E-4DE3-B0BB-319D0A7C080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2253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C564BC-ED00-4046-B6FD-B83F153CBAF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4209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535B2-C1D7-4F0D-993B-7ADE699A964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50565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A374D7-841B-47E6-B847-4A6D42CAEB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4747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E9DF6-D44F-4D32-A51C-D592A1F021E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148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1DF0F6-A0B3-4EC7-A2E5-D4FB336C5A3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0065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08E312-B00C-4C4C-B547-551F0150E2B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61684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F1EDA2-F5EA-4C58-B47D-95963CC5ABD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210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6A5546-646C-4B94-A5B1-A3081C2094D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7964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5FDB95-621C-4AB5-B2DD-7CF4FF6D1A3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651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18A9F-DD48-4067-B6DD-6AF3CF1C86B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29685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C96774-7CC3-4506-A7DC-DDBBEE9294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5534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879487-A949-476D-B067-C6A0FF5410D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71620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709CA-03AA-48C8-BCAF-785901D5978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33580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BAC5B5-28EA-488F-9375-281C8BB2334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56037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A2CDB9-8868-429B-BF86-78B6158AFA3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818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B90533-B771-422F-90C5-B6A277E3F05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11546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80AFA2-AA34-432A-8630-81F3F436FA5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33045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08541-EC7E-4DE5-8F55-0F19D39DBFD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79583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B0250C-478B-40C3-A2D4-31D1843DFD6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24559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E8F6F6-B713-4363-89DE-9622C0493D9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68392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3A8046-5F52-45D9-8D42-7A12CE9BA57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1223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51270D-ABCE-4FF1-99F7-F19054E83A8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65928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41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616372-AE5D-4224-9495-6D7A2BE2B42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36969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695621-CB7B-409A-9A43-3C616BE46A0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13338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3B7842-5056-4BC1-AD90-B8998163DF5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55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216BFA-0F65-47E4-B810-79B78A992FB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27860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13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5769B1-F5D4-4FC2-B09E-DB792DE3EC1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4222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964973-EA19-4B62-93E4-34535CBB2DA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05389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DC77983-0E56-455E-A9C5-83F19D8B398F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71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33851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964973-EA19-4B62-93E4-34535CBB2DA6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05389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E98E9FE-DD10-4E7A-A984-48C2F76A7CDF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73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235092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964973-EA19-4B62-93E4-34535CBB2DA6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05389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C04C8AF3-6900-4D82-A94C-45B17BD36FEE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75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192790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4017135-6A39-422A-97DE-CC127BA26135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76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56308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34FDA1A-9D6F-4542-A6CA-E24C4208DFF2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77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4341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E3600C0-53B4-48FF-842D-2E63CAAF0D09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78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5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477170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DD4644-0F8B-4D0D-AE17-F8E3359576D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53832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75287D4-5BC0-43AC-8767-3ED6B23BD432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80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5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631796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73D5DC-A357-451E-8296-FF84CA286E1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32139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706DB9-844F-4DE6-9305-5C8818F27D0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41201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86EA2C-8EE1-4D69-B0CE-C0F720C58C5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13941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7ED6AF-5AC3-478D-901F-A8246E73B8C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14680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6AD8EE-DDB4-4AFB-9CEB-838B12A6C39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01728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377D3D-90CB-47A6-B1FE-29BDC61A268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79255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D83BC1-7214-451D-B2A4-92CBCE79D24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181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ChangeArrowheads="1"/>
          </p:cNvSpPr>
          <p:nvPr userDrawn="1"/>
        </p:nvSpPr>
        <p:spPr bwMode="auto">
          <a:xfrm>
            <a:off x="0" y="4752976"/>
            <a:ext cx="12192000" cy="2105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97100"/>
            <a:ext cx="10363200" cy="1092200"/>
          </a:xfrm>
        </p:spPr>
        <p:txBody>
          <a:bodyPr/>
          <a:lstStyle>
            <a:lvl1pPr algn="ctr">
              <a:defRPr sz="480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89508" name="WordArt 4"/>
          <p:cNvSpPr>
            <a:spLocks noChangeArrowheads="1" noChangeShapeType="1" noTextEdit="1"/>
          </p:cNvSpPr>
          <p:nvPr userDrawn="1"/>
        </p:nvSpPr>
        <p:spPr bwMode="auto">
          <a:xfrm>
            <a:off x="3255434" y="1595439"/>
            <a:ext cx="5676900" cy="638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altLang="zh-CN" sz="4800" b="1" kern="10">
                <a:solidFill>
                  <a:srgbClr val="FF6600"/>
                </a:soli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C </a:t>
            </a:r>
            <a:r>
              <a:rPr lang="zh-CN" altLang="en-US" sz="4800" b="1" kern="10">
                <a:solidFill>
                  <a:srgbClr val="FF6600"/>
                </a:soli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语言程序设计</a:t>
            </a:r>
          </a:p>
        </p:txBody>
      </p:sp>
      <p:sp>
        <p:nvSpPr>
          <p:cNvPr id="789509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26035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9510" name="Rectangle 6"/>
          <p:cNvSpPr>
            <a:spLocks noChangeArrowheads="1"/>
          </p:cNvSpPr>
          <p:nvPr userDrawn="1"/>
        </p:nvSpPr>
        <p:spPr bwMode="auto">
          <a:xfrm>
            <a:off x="0" y="260350"/>
            <a:ext cx="12192000" cy="260350"/>
          </a:xfrm>
          <a:prstGeom prst="rect">
            <a:avLst/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9511" name="Rectangle 7"/>
          <p:cNvSpPr>
            <a:spLocks noChangeArrowheads="1"/>
          </p:cNvSpPr>
          <p:nvPr userDrawn="1"/>
        </p:nvSpPr>
        <p:spPr bwMode="auto">
          <a:xfrm>
            <a:off x="0" y="522288"/>
            <a:ext cx="12192000" cy="2603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9512" name="Text Box 8"/>
          <p:cNvSpPr txBox="1">
            <a:spLocks noChangeArrowheads="1"/>
          </p:cNvSpPr>
          <p:nvPr userDrawn="1"/>
        </p:nvSpPr>
        <p:spPr bwMode="auto">
          <a:xfrm>
            <a:off x="3564467" y="5657850"/>
            <a:ext cx="512656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《C</a:t>
            </a:r>
            <a:r>
              <a:rPr lang="zh-CN" altLang="en-US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语言程序设计教程</a:t>
            </a:r>
            <a:r>
              <a:rPr lang="en-US" altLang="zh-CN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编写组</a:t>
            </a:r>
          </a:p>
          <a:p>
            <a:pPr algn="ctr"/>
            <a:r>
              <a:rPr lang="en-US" altLang="zh-CN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2007</a:t>
            </a:r>
            <a:r>
              <a:rPr lang="zh-CN" altLang="en-US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endParaRPr lang="zh-CN" altLang="en-US" sz="1800" b="1"/>
          </a:p>
        </p:txBody>
      </p:sp>
      <p:pic>
        <p:nvPicPr>
          <p:cNvPr id="789513" name="Picture 9" descr="C语言教程封面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84" y="3386139"/>
            <a:ext cx="2072216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4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AEC1B4-B1F8-47E4-B1B5-D2F86F35C7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274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B06CD2-47BD-4B91-957A-401F1D0DE9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601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184" y="1301750"/>
            <a:ext cx="5755216" cy="5048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301750"/>
            <a:ext cx="5755217" cy="5048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35BF2E-A419-478D-A768-438CCC7DB4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741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CD1AD9-CFCA-4FB2-A4B8-ACC4D2DB18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953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792E98-8FE8-4904-BC3C-A6AB3B7523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631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6E3F56-6552-42CF-862C-5C55243923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49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C2B14C-BD42-4D6F-A8F9-240527FCEF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63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6E2433-44B4-46DD-8099-69CE8E5A0B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491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7AF86-AB42-4366-959E-282A6027B9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510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5467" y="333376"/>
            <a:ext cx="2927351" cy="6016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9184" y="333376"/>
            <a:ext cx="8583083" cy="60166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0CCFB-46C1-4604-B915-A53A7916FB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181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ChangeArrowheads="1"/>
          </p:cNvSpPr>
          <p:nvPr userDrawn="1"/>
        </p:nvSpPr>
        <p:spPr bwMode="auto">
          <a:xfrm>
            <a:off x="0" y="4752976"/>
            <a:ext cx="12192000" cy="2105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336800"/>
            <a:ext cx="10363200" cy="1117600"/>
          </a:xfrm>
        </p:spPr>
        <p:txBody>
          <a:bodyPr/>
          <a:lstStyle>
            <a:lvl1pPr algn="ctr">
              <a:defRPr sz="480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96356" name="WordArt 4"/>
          <p:cNvSpPr>
            <a:spLocks noChangeArrowheads="1" noChangeShapeType="1" noTextEdit="1"/>
          </p:cNvSpPr>
          <p:nvPr userDrawn="1"/>
        </p:nvSpPr>
        <p:spPr bwMode="auto">
          <a:xfrm>
            <a:off x="3255434" y="1595439"/>
            <a:ext cx="5676900" cy="638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altLang="zh-CN" sz="4800" b="1" kern="10">
                <a:solidFill>
                  <a:srgbClr val="FF6600"/>
                </a:soli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C </a:t>
            </a:r>
            <a:r>
              <a:rPr lang="zh-CN" altLang="en-US" sz="4800" b="1" kern="10">
                <a:solidFill>
                  <a:srgbClr val="FF6600"/>
                </a:soli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语言程序设计</a:t>
            </a:r>
          </a:p>
        </p:txBody>
      </p:sp>
      <p:sp>
        <p:nvSpPr>
          <p:cNvPr id="99635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26035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6358" name="Rectangle 6"/>
          <p:cNvSpPr>
            <a:spLocks noChangeArrowheads="1"/>
          </p:cNvSpPr>
          <p:nvPr userDrawn="1"/>
        </p:nvSpPr>
        <p:spPr bwMode="auto">
          <a:xfrm>
            <a:off x="0" y="260350"/>
            <a:ext cx="12192000" cy="260350"/>
          </a:xfrm>
          <a:prstGeom prst="rect">
            <a:avLst/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6359" name="Rectangle 7"/>
          <p:cNvSpPr>
            <a:spLocks noChangeArrowheads="1"/>
          </p:cNvSpPr>
          <p:nvPr userDrawn="1"/>
        </p:nvSpPr>
        <p:spPr bwMode="auto">
          <a:xfrm>
            <a:off x="0" y="522288"/>
            <a:ext cx="12192000" cy="2603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6360" name="Text Box 8"/>
          <p:cNvSpPr txBox="1">
            <a:spLocks noChangeArrowheads="1"/>
          </p:cNvSpPr>
          <p:nvPr userDrawn="1"/>
        </p:nvSpPr>
        <p:spPr bwMode="auto">
          <a:xfrm>
            <a:off x="3564467" y="5657850"/>
            <a:ext cx="512656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《C</a:t>
            </a:r>
            <a:r>
              <a:rPr lang="zh-CN" altLang="en-US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语言程序设计教程</a:t>
            </a:r>
            <a:r>
              <a:rPr lang="en-US" altLang="zh-CN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编写组</a:t>
            </a:r>
          </a:p>
          <a:p>
            <a:pPr algn="ctr"/>
            <a:r>
              <a:rPr lang="en-US" altLang="zh-CN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2007</a:t>
            </a:r>
            <a:r>
              <a:rPr lang="zh-CN" altLang="en-US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endParaRPr lang="zh-CN" altLang="en-US" sz="1800" b="1"/>
          </a:p>
        </p:txBody>
      </p:sp>
      <p:pic>
        <p:nvPicPr>
          <p:cNvPr id="996361" name="Picture 9" descr="C语言教程封面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84" y="3386139"/>
            <a:ext cx="2072216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34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8D4793-58E7-4033-88F4-D1C7663DA1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017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FDEBA9-7334-4FC9-BCEB-19EE1D58EF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812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184" y="1301750"/>
            <a:ext cx="5755216" cy="5048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301750"/>
            <a:ext cx="5755217" cy="5048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B56CE1-40CD-470A-BF1B-B96C18B2CB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9705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C7775E-AE2A-4878-9EE1-9963D9CB71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683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13826A-7178-4DBA-ACED-20DA82D484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23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277BFD-B867-41CA-925C-546DDC034C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2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C404D6-B0F7-49A0-9881-C64BD8F9AF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357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331C92-9B4C-4178-BD4E-5AF7B585D7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322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FC9200-33DA-4A5D-8F57-70E7427963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8751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5467" y="333376"/>
            <a:ext cx="2927351" cy="6016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9184" y="333376"/>
            <a:ext cx="8583083" cy="60166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2F31D7-A0D7-4E25-8E8A-31004EE156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714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ChangeArrowheads="1"/>
          </p:cNvSpPr>
          <p:nvPr userDrawn="1"/>
        </p:nvSpPr>
        <p:spPr bwMode="auto">
          <a:xfrm>
            <a:off x="0" y="4752976"/>
            <a:ext cx="12192000" cy="2105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336800"/>
            <a:ext cx="10363200" cy="1117600"/>
          </a:xfrm>
        </p:spPr>
        <p:txBody>
          <a:bodyPr/>
          <a:lstStyle>
            <a:lvl1pPr algn="ctr">
              <a:defRPr sz="480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96356" name="WordArt 4"/>
          <p:cNvSpPr>
            <a:spLocks noChangeArrowheads="1" noChangeShapeType="1" noTextEdit="1"/>
          </p:cNvSpPr>
          <p:nvPr userDrawn="1"/>
        </p:nvSpPr>
        <p:spPr bwMode="auto">
          <a:xfrm>
            <a:off x="3255434" y="1595439"/>
            <a:ext cx="5676900" cy="638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altLang="zh-CN" sz="4800" b="1" kern="10">
                <a:solidFill>
                  <a:srgbClr val="FF6600"/>
                </a:soli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C </a:t>
            </a:r>
            <a:r>
              <a:rPr lang="zh-CN" altLang="en-US" sz="4800" b="1" kern="10">
                <a:solidFill>
                  <a:srgbClr val="FF6600"/>
                </a:soli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语言程序设计</a:t>
            </a:r>
          </a:p>
        </p:txBody>
      </p:sp>
      <p:sp>
        <p:nvSpPr>
          <p:cNvPr id="99635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26035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6358" name="Rectangle 6"/>
          <p:cNvSpPr>
            <a:spLocks noChangeArrowheads="1"/>
          </p:cNvSpPr>
          <p:nvPr userDrawn="1"/>
        </p:nvSpPr>
        <p:spPr bwMode="auto">
          <a:xfrm>
            <a:off x="0" y="260350"/>
            <a:ext cx="12192000" cy="260350"/>
          </a:xfrm>
          <a:prstGeom prst="rect">
            <a:avLst/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6359" name="Rectangle 7"/>
          <p:cNvSpPr>
            <a:spLocks noChangeArrowheads="1"/>
          </p:cNvSpPr>
          <p:nvPr userDrawn="1"/>
        </p:nvSpPr>
        <p:spPr bwMode="auto">
          <a:xfrm>
            <a:off x="0" y="522288"/>
            <a:ext cx="12192000" cy="2603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6360" name="Text Box 8"/>
          <p:cNvSpPr txBox="1">
            <a:spLocks noChangeArrowheads="1"/>
          </p:cNvSpPr>
          <p:nvPr userDrawn="1"/>
        </p:nvSpPr>
        <p:spPr bwMode="auto">
          <a:xfrm>
            <a:off x="3564467" y="5657850"/>
            <a:ext cx="512656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《C</a:t>
            </a:r>
            <a:r>
              <a:rPr lang="zh-CN" altLang="en-US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语言程序设计教程</a:t>
            </a:r>
            <a:r>
              <a:rPr lang="en-US" altLang="zh-CN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编写组</a:t>
            </a:r>
          </a:p>
          <a:p>
            <a:pPr algn="ctr"/>
            <a:r>
              <a:rPr lang="en-US" altLang="zh-CN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2007</a:t>
            </a:r>
            <a:r>
              <a:rPr lang="zh-CN" altLang="en-US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endParaRPr lang="zh-CN" altLang="en-US" b="1">
              <a:solidFill>
                <a:srgbClr val="000000"/>
              </a:solidFill>
            </a:endParaRPr>
          </a:p>
        </p:txBody>
      </p:sp>
      <p:pic>
        <p:nvPicPr>
          <p:cNvPr id="996361" name="Picture 9" descr="C语言教程封面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84" y="3386139"/>
            <a:ext cx="2072216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4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8D4793-58E7-4033-88F4-D1C7663DA1A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97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FDEBA9-7334-4FC9-BCEB-19EE1D58EF9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6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184" y="1301750"/>
            <a:ext cx="5755216" cy="5048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301750"/>
            <a:ext cx="5755217" cy="5048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B56CE1-40CD-470A-BF1B-B96C18B2CBB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482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C7775E-AE2A-4878-9EE1-9963D9CB719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629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13826A-7178-4DBA-ACED-20DA82D484E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0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277BFD-B867-41CA-925C-546DDC034C5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99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C404D6-B0F7-49A0-9881-C64BD8F9AF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10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331C92-9B4C-4178-BD4E-5AF7B585D78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46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FC9200-33DA-4A5D-8F57-70E74279632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838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5467" y="333376"/>
            <a:ext cx="2927351" cy="6016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9184" y="333376"/>
            <a:ext cx="8583083" cy="60166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2F31D7-A0D7-4E25-8E8A-31004EE156F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ChangeArrowheads="1"/>
          </p:cNvSpPr>
          <p:nvPr userDrawn="1"/>
        </p:nvSpPr>
        <p:spPr bwMode="auto">
          <a:xfrm>
            <a:off x="0" y="6467476"/>
            <a:ext cx="12192000" cy="390525"/>
          </a:xfrm>
          <a:prstGeom prst="rect">
            <a:avLst/>
          </a:prstGeom>
          <a:gradFill rotWithShape="1">
            <a:gsLst>
              <a:gs pos="0">
                <a:srgbClr val="97F1F1">
                  <a:gamma/>
                  <a:shade val="46275"/>
                  <a:invGamma/>
                </a:srgbClr>
              </a:gs>
              <a:gs pos="100000">
                <a:srgbClr val="97F1F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9185" y="333376"/>
            <a:ext cx="1171363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884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301750"/>
            <a:ext cx="11713633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4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23500" y="6534150"/>
            <a:ext cx="168486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535A74-995D-4201-8B7D-0C8BA37A08A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88486" name="Rectangle 6"/>
          <p:cNvSpPr>
            <a:spLocks noChangeArrowheads="1"/>
          </p:cNvSpPr>
          <p:nvPr userDrawn="1"/>
        </p:nvSpPr>
        <p:spPr bwMode="auto">
          <a:xfrm>
            <a:off x="0" y="1"/>
            <a:ext cx="12192000" cy="390525"/>
          </a:xfrm>
          <a:prstGeom prst="rect">
            <a:avLst/>
          </a:prstGeom>
          <a:gradFill rotWithShape="1">
            <a:gsLst>
              <a:gs pos="0">
                <a:srgbClr val="97F1F1"/>
              </a:gs>
              <a:gs pos="100000">
                <a:srgbClr val="97F1F1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487" name="AutoShape 7"/>
          <p:cNvSpPr>
            <a:spLocks noChangeArrowheads="1"/>
          </p:cNvSpPr>
          <p:nvPr userDrawn="1"/>
        </p:nvSpPr>
        <p:spPr bwMode="auto">
          <a:xfrm>
            <a:off x="3790952" y="11114"/>
            <a:ext cx="8401049" cy="465137"/>
          </a:xfrm>
          <a:prstGeom prst="roundRect">
            <a:avLst>
              <a:gd name="adj" fmla="val 33333"/>
            </a:avLst>
          </a:prstGeom>
          <a:gradFill rotWithShape="1">
            <a:gsLst>
              <a:gs pos="0">
                <a:srgbClr val="97F1F1"/>
              </a:gs>
              <a:gs pos="100000">
                <a:srgbClr val="97F1F1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zh-CN" altLang="zh-CN" sz="2000" b="1" i="1">
              <a:solidFill>
                <a:srgbClr val="97F1F1"/>
              </a:solidFill>
              <a:ea typeface="幼圆" panose="02010509060101010101" pitchFamily="49" charset="-122"/>
            </a:endParaRPr>
          </a:p>
        </p:txBody>
      </p:sp>
      <p:sp>
        <p:nvSpPr>
          <p:cNvPr id="788488" name="AutoShape 8"/>
          <p:cNvSpPr>
            <a:spLocks noChangeArrowheads="1"/>
          </p:cNvSpPr>
          <p:nvPr userDrawn="1"/>
        </p:nvSpPr>
        <p:spPr bwMode="auto">
          <a:xfrm>
            <a:off x="127000" y="1087439"/>
            <a:ext cx="237067" cy="142875"/>
          </a:xfrm>
          <a:prstGeom prst="diamond">
            <a:avLst/>
          </a:prstGeom>
          <a:solidFill>
            <a:srgbClr val="97F1F1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489" name="AutoShape 9"/>
          <p:cNvSpPr>
            <a:spLocks noChangeArrowheads="1"/>
          </p:cNvSpPr>
          <p:nvPr userDrawn="1"/>
        </p:nvSpPr>
        <p:spPr bwMode="auto">
          <a:xfrm>
            <a:off x="11819467" y="1087439"/>
            <a:ext cx="237067" cy="142875"/>
          </a:xfrm>
          <a:prstGeom prst="diamond">
            <a:avLst/>
          </a:prstGeom>
          <a:solidFill>
            <a:srgbClr val="97F1F1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490" name="Rectangle 10"/>
          <p:cNvSpPr>
            <a:spLocks noChangeArrowheads="1"/>
          </p:cNvSpPr>
          <p:nvPr userDrawn="1"/>
        </p:nvSpPr>
        <p:spPr bwMode="auto">
          <a:xfrm>
            <a:off x="416984" y="1116013"/>
            <a:ext cx="11343216" cy="88900"/>
          </a:xfrm>
          <a:prstGeom prst="rect">
            <a:avLst/>
          </a:prstGeom>
          <a:gradFill rotWithShape="1">
            <a:gsLst>
              <a:gs pos="0">
                <a:srgbClr val="97F1F1">
                  <a:gamma/>
                  <a:shade val="46275"/>
                  <a:invGamma/>
                </a:srgbClr>
              </a:gs>
              <a:gs pos="100000">
                <a:srgbClr val="97F1F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491" name="AutoShape 11"/>
          <p:cNvSpPr>
            <a:spLocks noChangeArrowheads="1"/>
          </p:cNvSpPr>
          <p:nvPr userDrawn="1"/>
        </p:nvSpPr>
        <p:spPr bwMode="auto">
          <a:xfrm>
            <a:off x="205318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492" name="AutoShape 12"/>
          <p:cNvSpPr>
            <a:spLocks noChangeArrowheads="1"/>
          </p:cNvSpPr>
          <p:nvPr userDrawn="1"/>
        </p:nvSpPr>
        <p:spPr bwMode="auto">
          <a:xfrm>
            <a:off x="440267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493" name="AutoShape 13"/>
          <p:cNvSpPr>
            <a:spLocks noChangeArrowheads="1"/>
          </p:cNvSpPr>
          <p:nvPr userDrawn="1"/>
        </p:nvSpPr>
        <p:spPr bwMode="auto">
          <a:xfrm>
            <a:off x="912285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494" name="AutoShape 14"/>
          <p:cNvSpPr>
            <a:spLocks noChangeArrowheads="1"/>
          </p:cNvSpPr>
          <p:nvPr userDrawn="1"/>
        </p:nvSpPr>
        <p:spPr bwMode="auto">
          <a:xfrm>
            <a:off x="1149351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495" name="AutoShape 15"/>
          <p:cNvSpPr>
            <a:spLocks noChangeArrowheads="1"/>
          </p:cNvSpPr>
          <p:nvPr userDrawn="1"/>
        </p:nvSpPr>
        <p:spPr bwMode="auto">
          <a:xfrm>
            <a:off x="1384301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496" name="AutoShape 16"/>
          <p:cNvSpPr>
            <a:spLocks noChangeArrowheads="1"/>
          </p:cNvSpPr>
          <p:nvPr userDrawn="1"/>
        </p:nvSpPr>
        <p:spPr bwMode="auto">
          <a:xfrm>
            <a:off x="1856318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497" name="AutoShape 17"/>
          <p:cNvSpPr>
            <a:spLocks noChangeArrowheads="1"/>
          </p:cNvSpPr>
          <p:nvPr userDrawn="1"/>
        </p:nvSpPr>
        <p:spPr bwMode="auto">
          <a:xfrm>
            <a:off x="2093385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498" name="AutoShape 18"/>
          <p:cNvSpPr>
            <a:spLocks noChangeArrowheads="1"/>
          </p:cNvSpPr>
          <p:nvPr userDrawn="1"/>
        </p:nvSpPr>
        <p:spPr bwMode="auto">
          <a:xfrm>
            <a:off x="201085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499" name="AutoShape 19"/>
          <p:cNvSpPr>
            <a:spLocks noChangeArrowheads="1"/>
          </p:cNvSpPr>
          <p:nvPr userDrawn="1"/>
        </p:nvSpPr>
        <p:spPr bwMode="auto">
          <a:xfrm>
            <a:off x="436034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500" name="AutoShape 20"/>
          <p:cNvSpPr>
            <a:spLocks noChangeArrowheads="1"/>
          </p:cNvSpPr>
          <p:nvPr userDrawn="1"/>
        </p:nvSpPr>
        <p:spPr bwMode="auto">
          <a:xfrm>
            <a:off x="673101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501" name="AutoShape 21"/>
          <p:cNvSpPr>
            <a:spLocks noChangeArrowheads="1"/>
          </p:cNvSpPr>
          <p:nvPr userDrawn="1"/>
        </p:nvSpPr>
        <p:spPr bwMode="auto">
          <a:xfrm>
            <a:off x="908051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502" name="AutoShape 22"/>
          <p:cNvSpPr>
            <a:spLocks noChangeArrowheads="1"/>
          </p:cNvSpPr>
          <p:nvPr userDrawn="1"/>
        </p:nvSpPr>
        <p:spPr bwMode="auto">
          <a:xfrm>
            <a:off x="1380067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503" name="AutoShape 23"/>
          <p:cNvSpPr>
            <a:spLocks noChangeArrowheads="1"/>
          </p:cNvSpPr>
          <p:nvPr userDrawn="1"/>
        </p:nvSpPr>
        <p:spPr bwMode="auto">
          <a:xfrm>
            <a:off x="1617134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504" name="AutoShape 24"/>
          <p:cNvSpPr>
            <a:spLocks noChangeArrowheads="1"/>
          </p:cNvSpPr>
          <p:nvPr userDrawn="1"/>
        </p:nvSpPr>
        <p:spPr bwMode="auto">
          <a:xfrm>
            <a:off x="1852085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88505" name="WordArt 25"/>
          <p:cNvSpPr>
            <a:spLocks noChangeArrowheads="1" noChangeShapeType="1" noTextEdit="1"/>
          </p:cNvSpPr>
          <p:nvPr userDrawn="1"/>
        </p:nvSpPr>
        <p:spPr bwMode="auto">
          <a:xfrm>
            <a:off x="270933" y="65089"/>
            <a:ext cx="3208867" cy="2047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3" dir="b"/>
            </a:scene3d>
            <a:sp3d prstMaterial="legacyMatte">
              <a:extrusionClr>
                <a:srgbClr val="FF99CC"/>
              </a:extrusionClr>
              <a:contourClr>
                <a:srgbClr val="FF99CC"/>
              </a:contourClr>
            </a:sp3d>
          </a:bodyPr>
          <a:lstStyle/>
          <a:p>
            <a:pPr algn="ctr"/>
            <a:r>
              <a:rPr lang="en-US" altLang="zh-CN" sz="1200" kern="10">
                <a:ln w="19050">
                  <a:round/>
                  <a:headEnd/>
                  <a:tailEnd/>
                </a:ln>
                <a:solidFill>
                  <a:srgbClr val="FF99CC"/>
                </a:solidFill>
                <a:latin typeface="宋体" panose="02010600030101010101" pitchFamily="2" charset="-122"/>
              </a:rPr>
              <a:t>PROGRAM DESIGN IN C</a:t>
            </a:r>
            <a:endParaRPr lang="zh-CN" altLang="en-US" sz="1200" kern="10">
              <a:ln w="19050">
                <a:round/>
                <a:headEnd/>
                <a:tailEnd/>
              </a:ln>
              <a:solidFill>
                <a:srgbClr val="FF99CC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7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66C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3"/>
        </a:buBlip>
        <a:defRPr sz="2800" b="1" kern="1200">
          <a:solidFill>
            <a:srgbClr val="FF66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sz="2400" b="1" kern="1200">
          <a:solidFill>
            <a:schemeClr val="hlink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 kern="1200">
          <a:solidFill>
            <a:srgbClr val="008000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ChangeArrowheads="1"/>
          </p:cNvSpPr>
          <p:nvPr userDrawn="1"/>
        </p:nvSpPr>
        <p:spPr bwMode="auto">
          <a:xfrm>
            <a:off x="0" y="6467476"/>
            <a:ext cx="12192000" cy="390525"/>
          </a:xfrm>
          <a:prstGeom prst="rect">
            <a:avLst/>
          </a:prstGeom>
          <a:gradFill rotWithShape="1">
            <a:gsLst>
              <a:gs pos="0">
                <a:srgbClr val="97F1F1">
                  <a:gamma/>
                  <a:shade val="46275"/>
                  <a:invGamma/>
                </a:srgbClr>
              </a:gs>
              <a:gs pos="100000">
                <a:srgbClr val="97F1F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9185" y="333376"/>
            <a:ext cx="1171363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95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301750"/>
            <a:ext cx="11713633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953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23500" y="6534150"/>
            <a:ext cx="168486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73F135-D073-4D1B-BC2C-F4CCBB84967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95334" name="Rectangle 6"/>
          <p:cNvSpPr>
            <a:spLocks noChangeArrowheads="1"/>
          </p:cNvSpPr>
          <p:nvPr userDrawn="1"/>
        </p:nvSpPr>
        <p:spPr bwMode="auto">
          <a:xfrm>
            <a:off x="0" y="1"/>
            <a:ext cx="12192000" cy="390525"/>
          </a:xfrm>
          <a:prstGeom prst="rect">
            <a:avLst/>
          </a:prstGeom>
          <a:gradFill rotWithShape="1">
            <a:gsLst>
              <a:gs pos="0">
                <a:srgbClr val="97F1F1"/>
              </a:gs>
              <a:gs pos="100000">
                <a:srgbClr val="97F1F1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35" name="AutoShape 7"/>
          <p:cNvSpPr>
            <a:spLocks noChangeArrowheads="1"/>
          </p:cNvSpPr>
          <p:nvPr userDrawn="1"/>
        </p:nvSpPr>
        <p:spPr bwMode="auto">
          <a:xfrm>
            <a:off x="3790952" y="11114"/>
            <a:ext cx="8401049" cy="465137"/>
          </a:xfrm>
          <a:prstGeom prst="roundRect">
            <a:avLst>
              <a:gd name="adj" fmla="val 33333"/>
            </a:avLst>
          </a:prstGeom>
          <a:gradFill rotWithShape="1">
            <a:gsLst>
              <a:gs pos="0">
                <a:srgbClr val="97F1F1"/>
              </a:gs>
              <a:gs pos="100000">
                <a:srgbClr val="97F1F1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zh-CN" altLang="zh-CN" sz="2000" b="1" i="1">
              <a:solidFill>
                <a:srgbClr val="97F1F1"/>
              </a:solidFill>
              <a:ea typeface="幼圆" panose="02010509060101010101" pitchFamily="49" charset="-122"/>
            </a:endParaRPr>
          </a:p>
        </p:txBody>
      </p:sp>
      <p:sp>
        <p:nvSpPr>
          <p:cNvPr id="995336" name="AutoShape 8"/>
          <p:cNvSpPr>
            <a:spLocks noChangeArrowheads="1"/>
          </p:cNvSpPr>
          <p:nvPr userDrawn="1"/>
        </p:nvSpPr>
        <p:spPr bwMode="auto">
          <a:xfrm>
            <a:off x="127000" y="1087439"/>
            <a:ext cx="237067" cy="142875"/>
          </a:xfrm>
          <a:prstGeom prst="diamond">
            <a:avLst/>
          </a:prstGeom>
          <a:solidFill>
            <a:srgbClr val="97F1F1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37" name="AutoShape 9"/>
          <p:cNvSpPr>
            <a:spLocks noChangeArrowheads="1"/>
          </p:cNvSpPr>
          <p:nvPr userDrawn="1"/>
        </p:nvSpPr>
        <p:spPr bwMode="auto">
          <a:xfrm>
            <a:off x="11819467" y="1087439"/>
            <a:ext cx="237067" cy="142875"/>
          </a:xfrm>
          <a:prstGeom prst="diamond">
            <a:avLst/>
          </a:prstGeom>
          <a:solidFill>
            <a:srgbClr val="97F1F1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38" name="Rectangle 10"/>
          <p:cNvSpPr>
            <a:spLocks noChangeArrowheads="1"/>
          </p:cNvSpPr>
          <p:nvPr userDrawn="1"/>
        </p:nvSpPr>
        <p:spPr bwMode="auto">
          <a:xfrm>
            <a:off x="416984" y="1116013"/>
            <a:ext cx="11343216" cy="88900"/>
          </a:xfrm>
          <a:prstGeom prst="rect">
            <a:avLst/>
          </a:prstGeom>
          <a:gradFill rotWithShape="1">
            <a:gsLst>
              <a:gs pos="0">
                <a:srgbClr val="97F1F1">
                  <a:gamma/>
                  <a:shade val="46275"/>
                  <a:invGamma/>
                </a:srgbClr>
              </a:gs>
              <a:gs pos="100000">
                <a:srgbClr val="97F1F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39" name="AutoShape 11"/>
          <p:cNvSpPr>
            <a:spLocks noChangeArrowheads="1"/>
          </p:cNvSpPr>
          <p:nvPr userDrawn="1"/>
        </p:nvSpPr>
        <p:spPr bwMode="auto">
          <a:xfrm>
            <a:off x="205318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40" name="AutoShape 12"/>
          <p:cNvSpPr>
            <a:spLocks noChangeArrowheads="1"/>
          </p:cNvSpPr>
          <p:nvPr userDrawn="1"/>
        </p:nvSpPr>
        <p:spPr bwMode="auto">
          <a:xfrm>
            <a:off x="440267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41" name="AutoShape 13"/>
          <p:cNvSpPr>
            <a:spLocks noChangeArrowheads="1"/>
          </p:cNvSpPr>
          <p:nvPr userDrawn="1"/>
        </p:nvSpPr>
        <p:spPr bwMode="auto">
          <a:xfrm>
            <a:off x="912285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42" name="AutoShape 14"/>
          <p:cNvSpPr>
            <a:spLocks noChangeArrowheads="1"/>
          </p:cNvSpPr>
          <p:nvPr userDrawn="1"/>
        </p:nvSpPr>
        <p:spPr bwMode="auto">
          <a:xfrm>
            <a:off x="1149351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43" name="AutoShape 15"/>
          <p:cNvSpPr>
            <a:spLocks noChangeArrowheads="1"/>
          </p:cNvSpPr>
          <p:nvPr userDrawn="1"/>
        </p:nvSpPr>
        <p:spPr bwMode="auto">
          <a:xfrm>
            <a:off x="1384301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44" name="AutoShape 16"/>
          <p:cNvSpPr>
            <a:spLocks noChangeArrowheads="1"/>
          </p:cNvSpPr>
          <p:nvPr userDrawn="1"/>
        </p:nvSpPr>
        <p:spPr bwMode="auto">
          <a:xfrm>
            <a:off x="1856318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45" name="AutoShape 17"/>
          <p:cNvSpPr>
            <a:spLocks noChangeArrowheads="1"/>
          </p:cNvSpPr>
          <p:nvPr userDrawn="1"/>
        </p:nvSpPr>
        <p:spPr bwMode="auto">
          <a:xfrm>
            <a:off x="2093385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46" name="AutoShape 18"/>
          <p:cNvSpPr>
            <a:spLocks noChangeArrowheads="1"/>
          </p:cNvSpPr>
          <p:nvPr userDrawn="1"/>
        </p:nvSpPr>
        <p:spPr bwMode="auto">
          <a:xfrm>
            <a:off x="201085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47" name="AutoShape 19"/>
          <p:cNvSpPr>
            <a:spLocks noChangeArrowheads="1"/>
          </p:cNvSpPr>
          <p:nvPr userDrawn="1"/>
        </p:nvSpPr>
        <p:spPr bwMode="auto">
          <a:xfrm>
            <a:off x="436034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48" name="AutoShape 20"/>
          <p:cNvSpPr>
            <a:spLocks noChangeArrowheads="1"/>
          </p:cNvSpPr>
          <p:nvPr userDrawn="1"/>
        </p:nvSpPr>
        <p:spPr bwMode="auto">
          <a:xfrm>
            <a:off x="673101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49" name="AutoShape 21"/>
          <p:cNvSpPr>
            <a:spLocks noChangeArrowheads="1"/>
          </p:cNvSpPr>
          <p:nvPr userDrawn="1"/>
        </p:nvSpPr>
        <p:spPr bwMode="auto">
          <a:xfrm>
            <a:off x="908051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50" name="AutoShape 22"/>
          <p:cNvSpPr>
            <a:spLocks noChangeArrowheads="1"/>
          </p:cNvSpPr>
          <p:nvPr userDrawn="1"/>
        </p:nvSpPr>
        <p:spPr bwMode="auto">
          <a:xfrm>
            <a:off x="1380067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51" name="AutoShape 23"/>
          <p:cNvSpPr>
            <a:spLocks noChangeArrowheads="1"/>
          </p:cNvSpPr>
          <p:nvPr userDrawn="1"/>
        </p:nvSpPr>
        <p:spPr bwMode="auto">
          <a:xfrm>
            <a:off x="1617134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52" name="AutoShape 24"/>
          <p:cNvSpPr>
            <a:spLocks noChangeArrowheads="1"/>
          </p:cNvSpPr>
          <p:nvPr userDrawn="1"/>
        </p:nvSpPr>
        <p:spPr bwMode="auto">
          <a:xfrm>
            <a:off x="1852085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5353" name="WordArt 25"/>
          <p:cNvSpPr>
            <a:spLocks noChangeArrowheads="1" noChangeShapeType="1" noTextEdit="1"/>
          </p:cNvSpPr>
          <p:nvPr userDrawn="1"/>
        </p:nvSpPr>
        <p:spPr bwMode="auto">
          <a:xfrm>
            <a:off x="270933" y="65089"/>
            <a:ext cx="3208867" cy="2047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3" dir="b"/>
            </a:scene3d>
            <a:sp3d prstMaterial="legacyMatte">
              <a:extrusionClr>
                <a:srgbClr val="FF99CC"/>
              </a:extrusionClr>
              <a:contourClr>
                <a:srgbClr val="FF99CC"/>
              </a:contourClr>
            </a:sp3d>
          </a:bodyPr>
          <a:lstStyle/>
          <a:p>
            <a:pPr algn="ctr"/>
            <a:r>
              <a:rPr lang="en-US" altLang="zh-CN" sz="1200" kern="10">
                <a:ln w="19050">
                  <a:round/>
                  <a:headEnd/>
                  <a:tailEnd/>
                </a:ln>
                <a:solidFill>
                  <a:srgbClr val="FF99CC"/>
                </a:solidFill>
                <a:latin typeface="宋体" panose="02010600030101010101" pitchFamily="2" charset="-122"/>
              </a:rPr>
              <a:t>PROGRAM DESIGN IN C</a:t>
            </a:r>
            <a:endParaRPr lang="zh-CN" altLang="en-US" sz="1200" kern="10">
              <a:ln w="19050">
                <a:round/>
                <a:headEnd/>
                <a:tailEnd/>
              </a:ln>
              <a:solidFill>
                <a:srgbClr val="FF99CC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80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66C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3"/>
        </a:buBlip>
        <a:defRPr sz="2800" b="1" kern="1200">
          <a:solidFill>
            <a:srgbClr val="FF66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sz="2400" b="1" kern="1200">
          <a:solidFill>
            <a:schemeClr val="hlink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 kern="1200">
          <a:solidFill>
            <a:srgbClr val="008000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ChangeArrowheads="1"/>
          </p:cNvSpPr>
          <p:nvPr userDrawn="1"/>
        </p:nvSpPr>
        <p:spPr bwMode="auto">
          <a:xfrm>
            <a:off x="0" y="6467476"/>
            <a:ext cx="12192000" cy="390525"/>
          </a:xfrm>
          <a:prstGeom prst="rect">
            <a:avLst/>
          </a:prstGeom>
          <a:gradFill rotWithShape="1">
            <a:gsLst>
              <a:gs pos="0">
                <a:srgbClr val="97F1F1">
                  <a:gamma/>
                  <a:shade val="46275"/>
                  <a:invGamma/>
                </a:srgbClr>
              </a:gs>
              <a:gs pos="100000">
                <a:srgbClr val="97F1F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9185" y="333376"/>
            <a:ext cx="1171363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95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301750"/>
            <a:ext cx="11713633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953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23500" y="6534150"/>
            <a:ext cx="168486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73F135-D073-4D1B-BC2C-F4CCBB84967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95334" name="Rectangle 6"/>
          <p:cNvSpPr>
            <a:spLocks noChangeArrowheads="1"/>
          </p:cNvSpPr>
          <p:nvPr userDrawn="1"/>
        </p:nvSpPr>
        <p:spPr bwMode="auto">
          <a:xfrm>
            <a:off x="0" y="1"/>
            <a:ext cx="12192000" cy="390525"/>
          </a:xfrm>
          <a:prstGeom prst="rect">
            <a:avLst/>
          </a:prstGeom>
          <a:gradFill rotWithShape="1">
            <a:gsLst>
              <a:gs pos="0">
                <a:srgbClr val="97F1F1"/>
              </a:gs>
              <a:gs pos="100000">
                <a:srgbClr val="97F1F1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35" name="AutoShape 7"/>
          <p:cNvSpPr>
            <a:spLocks noChangeArrowheads="1"/>
          </p:cNvSpPr>
          <p:nvPr userDrawn="1"/>
        </p:nvSpPr>
        <p:spPr bwMode="auto">
          <a:xfrm>
            <a:off x="3790952" y="11114"/>
            <a:ext cx="8401049" cy="465137"/>
          </a:xfrm>
          <a:prstGeom prst="roundRect">
            <a:avLst>
              <a:gd name="adj" fmla="val 33333"/>
            </a:avLst>
          </a:prstGeom>
          <a:gradFill rotWithShape="1">
            <a:gsLst>
              <a:gs pos="0">
                <a:srgbClr val="97F1F1"/>
              </a:gs>
              <a:gs pos="100000">
                <a:srgbClr val="97F1F1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zh-CN" altLang="zh-CN" sz="2000" b="1" i="1">
              <a:solidFill>
                <a:srgbClr val="97F1F1"/>
              </a:solidFill>
              <a:ea typeface="幼圆" panose="02010509060101010101" pitchFamily="49" charset="-122"/>
            </a:endParaRPr>
          </a:p>
        </p:txBody>
      </p:sp>
      <p:sp>
        <p:nvSpPr>
          <p:cNvPr id="995336" name="AutoShape 8"/>
          <p:cNvSpPr>
            <a:spLocks noChangeArrowheads="1"/>
          </p:cNvSpPr>
          <p:nvPr userDrawn="1"/>
        </p:nvSpPr>
        <p:spPr bwMode="auto">
          <a:xfrm>
            <a:off x="127000" y="1087439"/>
            <a:ext cx="237067" cy="142875"/>
          </a:xfrm>
          <a:prstGeom prst="diamond">
            <a:avLst/>
          </a:prstGeom>
          <a:solidFill>
            <a:srgbClr val="97F1F1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37" name="AutoShape 9"/>
          <p:cNvSpPr>
            <a:spLocks noChangeArrowheads="1"/>
          </p:cNvSpPr>
          <p:nvPr userDrawn="1"/>
        </p:nvSpPr>
        <p:spPr bwMode="auto">
          <a:xfrm>
            <a:off x="11819467" y="1087439"/>
            <a:ext cx="237067" cy="142875"/>
          </a:xfrm>
          <a:prstGeom prst="diamond">
            <a:avLst/>
          </a:prstGeom>
          <a:solidFill>
            <a:srgbClr val="97F1F1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38" name="Rectangle 10"/>
          <p:cNvSpPr>
            <a:spLocks noChangeArrowheads="1"/>
          </p:cNvSpPr>
          <p:nvPr userDrawn="1"/>
        </p:nvSpPr>
        <p:spPr bwMode="auto">
          <a:xfrm>
            <a:off x="416984" y="1116013"/>
            <a:ext cx="11343216" cy="88900"/>
          </a:xfrm>
          <a:prstGeom prst="rect">
            <a:avLst/>
          </a:prstGeom>
          <a:gradFill rotWithShape="1">
            <a:gsLst>
              <a:gs pos="0">
                <a:srgbClr val="97F1F1">
                  <a:gamma/>
                  <a:shade val="46275"/>
                  <a:invGamma/>
                </a:srgbClr>
              </a:gs>
              <a:gs pos="100000">
                <a:srgbClr val="97F1F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39" name="AutoShape 11"/>
          <p:cNvSpPr>
            <a:spLocks noChangeArrowheads="1"/>
          </p:cNvSpPr>
          <p:nvPr userDrawn="1"/>
        </p:nvSpPr>
        <p:spPr bwMode="auto">
          <a:xfrm>
            <a:off x="205318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40" name="AutoShape 12"/>
          <p:cNvSpPr>
            <a:spLocks noChangeArrowheads="1"/>
          </p:cNvSpPr>
          <p:nvPr userDrawn="1"/>
        </p:nvSpPr>
        <p:spPr bwMode="auto">
          <a:xfrm>
            <a:off x="440267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41" name="AutoShape 13"/>
          <p:cNvSpPr>
            <a:spLocks noChangeArrowheads="1"/>
          </p:cNvSpPr>
          <p:nvPr userDrawn="1"/>
        </p:nvSpPr>
        <p:spPr bwMode="auto">
          <a:xfrm>
            <a:off x="912285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42" name="AutoShape 14"/>
          <p:cNvSpPr>
            <a:spLocks noChangeArrowheads="1"/>
          </p:cNvSpPr>
          <p:nvPr userDrawn="1"/>
        </p:nvSpPr>
        <p:spPr bwMode="auto">
          <a:xfrm>
            <a:off x="1149351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43" name="AutoShape 15"/>
          <p:cNvSpPr>
            <a:spLocks noChangeArrowheads="1"/>
          </p:cNvSpPr>
          <p:nvPr userDrawn="1"/>
        </p:nvSpPr>
        <p:spPr bwMode="auto">
          <a:xfrm>
            <a:off x="1384301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44" name="AutoShape 16"/>
          <p:cNvSpPr>
            <a:spLocks noChangeArrowheads="1"/>
          </p:cNvSpPr>
          <p:nvPr userDrawn="1"/>
        </p:nvSpPr>
        <p:spPr bwMode="auto">
          <a:xfrm>
            <a:off x="1856318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45" name="AutoShape 17"/>
          <p:cNvSpPr>
            <a:spLocks noChangeArrowheads="1"/>
          </p:cNvSpPr>
          <p:nvPr userDrawn="1"/>
        </p:nvSpPr>
        <p:spPr bwMode="auto">
          <a:xfrm>
            <a:off x="2093385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46" name="AutoShape 18"/>
          <p:cNvSpPr>
            <a:spLocks noChangeArrowheads="1"/>
          </p:cNvSpPr>
          <p:nvPr userDrawn="1"/>
        </p:nvSpPr>
        <p:spPr bwMode="auto">
          <a:xfrm>
            <a:off x="201085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47" name="AutoShape 19"/>
          <p:cNvSpPr>
            <a:spLocks noChangeArrowheads="1"/>
          </p:cNvSpPr>
          <p:nvPr userDrawn="1"/>
        </p:nvSpPr>
        <p:spPr bwMode="auto">
          <a:xfrm>
            <a:off x="436034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48" name="AutoShape 20"/>
          <p:cNvSpPr>
            <a:spLocks noChangeArrowheads="1"/>
          </p:cNvSpPr>
          <p:nvPr userDrawn="1"/>
        </p:nvSpPr>
        <p:spPr bwMode="auto">
          <a:xfrm>
            <a:off x="673101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49" name="AutoShape 21"/>
          <p:cNvSpPr>
            <a:spLocks noChangeArrowheads="1"/>
          </p:cNvSpPr>
          <p:nvPr userDrawn="1"/>
        </p:nvSpPr>
        <p:spPr bwMode="auto">
          <a:xfrm>
            <a:off x="908051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50" name="AutoShape 22"/>
          <p:cNvSpPr>
            <a:spLocks noChangeArrowheads="1"/>
          </p:cNvSpPr>
          <p:nvPr userDrawn="1"/>
        </p:nvSpPr>
        <p:spPr bwMode="auto">
          <a:xfrm>
            <a:off x="1380067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51" name="AutoShape 23"/>
          <p:cNvSpPr>
            <a:spLocks noChangeArrowheads="1"/>
          </p:cNvSpPr>
          <p:nvPr userDrawn="1"/>
        </p:nvSpPr>
        <p:spPr bwMode="auto">
          <a:xfrm>
            <a:off x="1617134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52" name="AutoShape 24"/>
          <p:cNvSpPr>
            <a:spLocks noChangeArrowheads="1"/>
          </p:cNvSpPr>
          <p:nvPr userDrawn="1"/>
        </p:nvSpPr>
        <p:spPr bwMode="auto">
          <a:xfrm>
            <a:off x="1852085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5353" name="WordArt 25"/>
          <p:cNvSpPr>
            <a:spLocks noChangeArrowheads="1" noChangeShapeType="1" noTextEdit="1"/>
          </p:cNvSpPr>
          <p:nvPr userDrawn="1"/>
        </p:nvSpPr>
        <p:spPr bwMode="auto">
          <a:xfrm>
            <a:off x="270933" y="65089"/>
            <a:ext cx="3208867" cy="2047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3" dir="b"/>
            </a:scene3d>
            <a:sp3d prstMaterial="legacyMatte">
              <a:extrusionClr>
                <a:srgbClr val="FF99CC"/>
              </a:extrusionClr>
              <a:contourClr>
                <a:srgbClr val="FF99CC"/>
              </a:contourClr>
            </a:sp3d>
          </a:bodyPr>
          <a:lstStyle/>
          <a:p>
            <a:pPr algn="ctr"/>
            <a:r>
              <a:rPr lang="en-US" altLang="zh-CN" sz="1200" kern="10">
                <a:ln w="19050">
                  <a:round/>
                  <a:headEnd/>
                  <a:tailEnd/>
                </a:ln>
                <a:solidFill>
                  <a:srgbClr val="FF99CC"/>
                </a:solidFill>
                <a:latin typeface="宋体" panose="02010600030101010101" pitchFamily="2" charset="-122"/>
              </a:rPr>
              <a:t>PROGRAM DESIGN IN C</a:t>
            </a:r>
            <a:endParaRPr lang="zh-CN" altLang="en-US" sz="1200" kern="10">
              <a:ln w="19050">
                <a:round/>
                <a:headEnd/>
                <a:tailEnd/>
              </a:ln>
              <a:solidFill>
                <a:srgbClr val="FF99CC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94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66C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3"/>
        </a:buBlip>
        <a:defRPr sz="2800" b="1" kern="1200">
          <a:solidFill>
            <a:srgbClr val="FF66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sz="2400" b="1" kern="1200">
          <a:solidFill>
            <a:schemeClr val="hlink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 kern="1200">
          <a:solidFill>
            <a:srgbClr val="008000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6" Type="http://schemas.openxmlformats.org/officeDocument/2006/relationships/image" Target="../media/image12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image" Target="../media/image15.png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40.png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2" Type="http://schemas.openxmlformats.org/officeDocument/2006/relationships/tags" Target="../tags/tag45.xml"/><Relationship Id="rId16" Type="http://schemas.openxmlformats.org/officeDocument/2006/relationships/image" Target="../media/image5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image" Target="../media/image17.png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notesSlide" Target="../notesSlides/notesSlide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BE0DF7-E924-43BC-9CDB-D8475EE96C8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案例分析一：使用数组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  <a:p>
            <a:pPr lvl="1"/>
            <a:r>
              <a:rPr lang="zh-CN" altLang="en-US" dirty="0"/>
              <a:t>从一个数组中读取数据，并以直方图的形式显示信息。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源代码</a:t>
            </a:r>
            <a:r>
              <a:rPr lang="zh-CN" altLang="en-US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cw1001.c</a:t>
            </a:r>
            <a:r>
              <a:rPr lang="zh-CN" altLang="en-US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）</a:t>
            </a:r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05893" name="Rectangle 5"/>
          <p:cNvSpPr>
            <a:spLocks noChangeArrowheads="1"/>
          </p:cNvSpPr>
          <p:nvPr/>
        </p:nvSpPr>
        <p:spPr bwMode="auto">
          <a:xfrm>
            <a:off x="2165351" y="4595814"/>
            <a:ext cx="7553325" cy="174783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</a:t>
            </a:r>
            <a:r>
              <a:rPr lang="en-US" altLang="zh-CN" sz="1600" b="1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SIZE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n[SIZE] = {19, 2, 15, 7, 11, 9, 13, 5, 17, 1};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 ,j;</a:t>
            </a:r>
          </a:p>
        </p:txBody>
      </p:sp>
      <p:sp>
        <p:nvSpPr>
          <p:cNvPr id="805894" name="Rectangle 6"/>
          <p:cNvSpPr>
            <a:spLocks noChangeArrowheads="1"/>
          </p:cNvSpPr>
          <p:nvPr/>
        </p:nvSpPr>
        <p:spPr bwMode="auto">
          <a:xfrm>
            <a:off x="2538413" y="2317750"/>
            <a:ext cx="2995612" cy="17097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5895" name="Rectangle 7"/>
          <p:cNvSpPr>
            <a:spLocks noChangeArrowheads="1"/>
          </p:cNvSpPr>
          <p:nvPr/>
        </p:nvSpPr>
        <p:spPr bwMode="auto">
          <a:xfrm>
            <a:off x="2728914" y="2462213"/>
            <a:ext cx="1868487" cy="1460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5896" name="Rectangle 8"/>
          <p:cNvSpPr>
            <a:spLocks noChangeArrowheads="1"/>
          </p:cNvSpPr>
          <p:nvPr/>
        </p:nvSpPr>
        <p:spPr bwMode="auto">
          <a:xfrm>
            <a:off x="2728914" y="2679700"/>
            <a:ext cx="1590675" cy="1460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5897" name="Rectangle 9"/>
          <p:cNvSpPr>
            <a:spLocks noChangeArrowheads="1"/>
          </p:cNvSpPr>
          <p:nvPr/>
        </p:nvSpPr>
        <p:spPr bwMode="auto">
          <a:xfrm>
            <a:off x="2728913" y="2898775"/>
            <a:ext cx="1166812" cy="1333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5898" name="Rectangle 10"/>
          <p:cNvSpPr>
            <a:spLocks noChangeArrowheads="1"/>
          </p:cNvSpPr>
          <p:nvPr/>
        </p:nvSpPr>
        <p:spPr bwMode="auto">
          <a:xfrm>
            <a:off x="2728913" y="3105150"/>
            <a:ext cx="2398712" cy="1460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5899" name="Rectangle 11"/>
          <p:cNvSpPr>
            <a:spLocks noChangeArrowheads="1"/>
          </p:cNvSpPr>
          <p:nvPr/>
        </p:nvSpPr>
        <p:spPr bwMode="auto">
          <a:xfrm>
            <a:off x="2728913" y="3322638"/>
            <a:ext cx="2081212" cy="1460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5900" name="Rectangle 12"/>
          <p:cNvSpPr>
            <a:spLocks noChangeArrowheads="1"/>
          </p:cNvSpPr>
          <p:nvPr/>
        </p:nvSpPr>
        <p:spPr bwMode="auto">
          <a:xfrm>
            <a:off x="2728914" y="3541713"/>
            <a:ext cx="384175" cy="1333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5901" name="Rectangle 13"/>
          <p:cNvSpPr>
            <a:spLocks noChangeArrowheads="1"/>
          </p:cNvSpPr>
          <p:nvPr/>
        </p:nvSpPr>
        <p:spPr bwMode="auto">
          <a:xfrm>
            <a:off x="2728914" y="3738563"/>
            <a:ext cx="782637" cy="1333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2724150" y="2452689"/>
            <a:ext cx="0" cy="143033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5903" name="Text Box 15"/>
          <p:cNvSpPr txBox="1">
            <a:spLocks noChangeArrowheads="1"/>
          </p:cNvSpPr>
          <p:nvPr/>
        </p:nvSpPr>
        <p:spPr bwMode="auto">
          <a:xfrm>
            <a:off x="5786439" y="2319338"/>
            <a:ext cx="385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用一系列 ‘*’ 来代替长方形</a:t>
            </a:r>
          </a:p>
        </p:txBody>
      </p:sp>
      <p:sp>
        <p:nvSpPr>
          <p:cNvPr id="805904" name="Rectangle 16"/>
          <p:cNvSpPr>
            <a:spLocks noChangeArrowheads="1"/>
          </p:cNvSpPr>
          <p:nvPr/>
        </p:nvSpPr>
        <p:spPr bwMode="auto">
          <a:xfrm>
            <a:off x="5905500" y="2770189"/>
            <a:ext cx="2438400" cy="8350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**************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*******</a:t>
            </a:r>
          </a:p>
        </p:txBody>
      </p:sp>
    </p:spTree>
    <p:extLst>
      <p:ext uri="{BB962C8B-B14F-4D97-AF65-F5344CB8AC3E}">
        <p14:creationId xmlns:p14="http://schemas.microsoft.com/office/powerpoint/2010/main" val="17896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CB6360-19DD-4E51-BD6E-4F630D04F213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案例分析一：使用数组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源代码</a:t>
            </a:r>
          </a:p>
          <a:p>
            <a:pPr lvl="1"/>
            <a:endParaRPr lang="en-US" altLang="zh-CN"/>
          </a:p>
        </p:txBody>
      </p:sp>
      <p:sp>
        <p:nvSpPr>
          <p:cNvPr id="807940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2146301" y="1871664"/>
            <a:ext cx="7553325" cy="325913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("%s%13s%17s\n", "Element", "Value", "Histogram");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&lt;=SIZE-1;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3366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("%7d%13d",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n[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(j=1;</a:t>
            </a:r>
            <a:r>
              <a:rPr lang="en-US" altLang="zh-CN" b="1" dirty="0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j&lt;=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n[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r>
              <a:rPr lang="en-US" altLang="zh-CN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j++</a:t>
            </a:r>
            <a:r>
              <a:rPr lang="en-US" altLang="zh-CN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("%c", '*');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5961064" y="4029075"/>
            <a:ext cx="4530725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FFFF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Element        Value        Histogram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FFFF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0           19        *******************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FFFF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1            3        ***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FFFF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2           15        ***************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FFFF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3            7        *******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FFFF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4           11        ***********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FFFF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5            9        *********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FFFF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6           13        *************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FFFF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7            5        *****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FFFF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8           17        *****************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FFFF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9            1       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>
              <a:solidFill>
                <a:srgbClr val="FFFF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E05CDC5-7351-4556-B44F-584FB884F71E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案例分析二：使用数组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  <a:p>
            <a:pPr lvl="1"/>
            <a:r>
              <a:rPr lang="zh-CN" altLang="en-US" dirty="0"/>
              <a:t>统计全班</a:t>
            </a:r>
            <a:r>
              <a:rPr lang="en-US" altLang="zh-CN" dirty="0"/>
              <a:t>32</a:t>
            </a:r>
            <a:r>
              <a:rPr lang="zh-CN" altLang="en-US" dirty="0"/>
              <a:t>名同学某门功课的平均成绩，找出最高分。</a:t>
            </a:r>
          </a:p>
          <a:p>
            <a:pPr lvl="2"/>
            <a:r>
              <a:rPr lang="zh-CN" altLang="en-US" dirty="0"/>
              <a:t>把学生成绩保存到数组 </a:t>
            </a:r>
            <a:r>
              <a:rPr lang="en-US" altLang="zh-CN" dirty="0"/>
              <a:t>score</a:t>
            </a:r>
          </a:p>
          <a:p>
            <a:r>
              <a:rPr lang="zh-CN" altLang="en-US" dirty="0"/>
              <a:t>源代码</a:t>
            </a:r>
            <a:r>
              <a:rPr lang="zh-CN" altLang="en-US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cw1002a.c</a:t>
            </a:r>
            <a:r>
              <a:rPr lang="zh-CN" altLang="en-US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）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09989" name="Rectangle 5"/>
          <p:cNvSpPr>
            <a:spLocks noChangeArrowheads="1"/>
          </p:cNvSpPr>
          <p:nvPr/>
        </p:nvSpPr>
        <p:spPr bwMode="auto">
          <a:xfrm>
            <a:off x="3762376" y="3308350"/>
            <a:ext cx="5927725" cy="29416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MAX 32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float 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score[MAX]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sum, 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best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("Input %d scores:\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n",MAX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&lt;MAX; 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("%f", &amp;score[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]);</a:t>
            </a:r>
          </a:p>
        </p:txBody>
      </p:sp>
      <p:sp>
        <p:nvSpPr>
          <p:cNvPr id="809990" name="Rectangle 6"/>
          <p:cNvSpPr>
            <a:spLocks noChangeArrowheads="1"/>
          </p:cNvSpPr>
          <p:nvPr/>
        </p:nvSpPr>
        <p:spPr bwMode="auto">
          <a:xfrm>
            <a:off x="1782764" y="5208589"/>
            <a:ext cx="1838325" cy="904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输入数据</a:t>
            </a:r>
          </a:p>
        </p:txBody>
      </p:sp>
      <p:sp>
        <p:nvSpPr>
          <p:cNvPr id="809991" name="Rectangle 7"/>
          <p:cNvSpPr>
            <a:spLocks noChangeArrowheads="1"/>
          </p:cNvSpPr>
          <p:nvPr/>
        </p:nvSpPr>
        <p:spPr bwMode="auto">
          <a:xfrm>
            <a:off x="1782764" y="4408489"/>
            <a:ext cx="1838325" cy="4540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数据结构</a:t>
            </a:r>
          </a:p>
        </p:txBody>
      </p:sp>
      <p:sp>
        <p:nvSpPr>
          <p:cNvPr id="809992" name="AutoShape 8"/>
          <p:cNvSpPr>
            <a:spLocks/>
          </p:cNvSpPr>
          <p:nvPr/>
        </p:nvSpPr>
        <p:spPr bwMode="auto">
          <a:xfrm>
            <a:off x="8110538" y="3762376"/>
            <a:ext cx="1446212" cy="449263"/>
          </a:xfrm>
          <a:prstGeom prst="borderCallout1">
            <a:avLst>
              <a:gd name="adj1" fmla="val 25440"/>
              <a:gd name="adj2" fmla="val -5269"/>
              <a:gd name="adj3" fmla="val 118375"/>
              <a:gd name="adj4" fmla="val -48630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保存最好成绩</a:t>
            </a:r>
          </a:p>
        </p:txBody>
      </p:sp>
    </p:spTree>
    <p:extLst>
      <p:ext uri="{BB962C8B-B14F-4D97-AF65-F5344CB8AC3E}">
        <p14:creationId xmlns:p14="http://schemas.microsoft.com/office/powerpoint/2010/main" val="1577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2E399A-B4CC-4116-B4DD-AF2EE003EC12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案例分析二：使用数组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源代码</a:t>
            </a:r>
          </a:p>
        </p:txBody>
      </p:sp>
      <p:sp>
        <p:nvSpPr>
          <p:cNvPr id="81203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12037" name="Rectangle 5"/>
          <p:cNvSpPr>
            <a:spLocks noChangeArrowheads="1"/>
          </p:cNvSpPr>
          <p:nvPr/>
        </p:nvSpPr>
        <p:spPr bwMode="auto">
          <a:xfrm>
            <a:off x="3760788" y="1982789"/>
            <a:ext cx="5929312" cy="35274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sum=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best=score[0]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=1;i&lt;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MAX;i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sum+=score[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(best&lt;score[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best=score[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("The average:%.1f\n", sum/MAX);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("The best:%.1f\n", 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best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12038" name="Rectangle 6"/>
          <p:cNvSpPr>
            <a:spLocks noChangeArrowheads="1"/>
          </p:cNvSpPr>
          <p:nvPr/>
        </p:nvSpPr>
        <p:spPr bwMode="auto">
          <a:xfrm>
            <a:off x="1800226" y="2084389"/>
            <a:ext cx="1838325" cy="22875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遍历数组进行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累加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查找</a:t>
            </a:r>
          </a:p>
        </p:txBody>
      </p:sp>
      <p:sp>
        <p:nvSpPr>
          <p:cNvPr id="812039" name="Rectangle 7"/>
          <p:cNvSpPr>
            <a:spLocks noChangeArrowheads="1"/>
          </p:cNvSpPr>
          <p:nvPr/>
        </p:nvSpPr>
        <p:spPr bwMode="auto">
          <a:xfrm>
            <a:off x="1800226" y="4687888"/>
            <a:ext cx="1838325" cy="48736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输出结果</a:t>
            </a:r>
          </a:p>
        </p:txBody>
      </p:sp>
    </p:spTree>
    <p:extLst>
      <p:ext uri="{BB962C8B-B14F-4D97-AF65-F5344CB8AC3E}">
        <p14:creationId xmlns:p14="http://schemas.microsoft.com/office/powerpoint/2010/main" val="816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FE00A4-16A3-4D89-A151-02E3B0653EF6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案例分析三：使用数组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</a:t>
            </a:r>
          </a:p>
          <a:p>
            <a:pPr lvl="1"/>
            <a:r>
              <a:rPr lang="zh-CN" altLang="en-US"/>
              <a:t>统计全班</a:t>
            </a:r>
            <a:r>
              <a:rPr lang="en-US" altLang="zh-CN"/>
              <a:t>32</a:t>
            </a:r>
            <a:r>
              <a:rPr lang="zh-CN" altLang="en-US"/>
              <a:t>名同学某门功课的平均成绩，找出最高分。</a:t>
            </a:r>
          </a:p>
          <a:p>
            <a:pPr lvl="2"/>
            <a:r>
              <a:rPr lang="zh-CN" altLang="en-US"/>
              <a:t>使用位置指针变量</a:t>
            </a:r>
          </a:p>
          <a:p>
            <a:r>
              <a:rPr lang="zh-CN" altLang="en-US"/>
              <a:t>源代码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cw1002b.c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）</a:t>
            </a:r>
          </a:p>
        </p:txBody>
      </p:sp>
      <p:sp>
        <p:nvSpPr>
          <p:cNvPr id="814084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14085" name="Rectangle 5"/>
          <p:cNvSpPr>
            <a:spLocks noChangeArrowheads="1"/>
          </p:cNvSpPr>
          <p:nvPr/>
        </p:nvSpPr>
        <p:spPr bwMode="auto">
          <a:xfrm>
            <a:off x="2138364" y="3241675"/>
            <a:ext cx="7553325" cy="29416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MAX 32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float score[MAX], sum;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best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("Input %d scores:\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n",MAX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&lt;MAX;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("%f", &amp;score[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]);</a:t>
            </a:r>
          </a:p>
        </p:txBody>
      </p:sp>
      <p:sp>
        <p:nvSpPr>
          <p:cNvPr id="814086" name="Rectangle 6"/>
          <p:cNvSpPr>
            <a:spLocks noChangeArrowheads="1"/>
          </p:cNvSpPr>
          <p:nvPr/>
        </p:nvSpPr>
        <p:spPr bwMode="auto">
          <a:xfrm>
            <a:off x="5570538" y="2441576"/>
            <a:ext cx="4743450" cy="17367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14087" name="Group 7"/>
          <p:cNvGraphicFramePr>
            <a:graphicFrameLocks noGrp="1"/>
          </p:cNvGraphicFramePr>
          <p:nvPr/>
        </p:nvGraphicFramePr>
        <p:xfrm>
          <a:off x="5810251" y="2667000"/>
          <a:ext cx="4308475" cy="319088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3492523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42711811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423615291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294296713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497595861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50630142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85907919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90508117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4085525823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4197898418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245874"/>
                  </a:ext>
                </a:extLst>
              </a:tr>
            </a:tbl>
          </a:graphicData>
        </a:graphic>
      </p:graphicFrame>
      <p:sp>
        <p:nvSpPr>
          <p:cNvPr id="814111" name="AutoShape 31"/>
          <p:cNvSpPr>
            <a:spLocks noChangeArrowheads="1"/>
          </p:cNvSpPr>
          <p:nvPr/>
        </p:nvSpPr>
        <p:spPr bwMode="auto">
          <a:xfrm>
            <a:off x="7720014" y="3586163"/>
            <a:ext cx="1254125" cy="398462"/>
          </a:xfrm>
          <a:prstGeom prst="wedgeRectCallout">
            <a:avLst>
              <a:gd name="adj1" fmla="val -29116"/>
              <a:gd name="adj2" fmla="val -89444"/>
            </a:avLst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位置指针</a:t>
            </a:r>
          </a:p>
        </p:txBody>
      </p:sp>
      <p:sp>
        <p:nvSpPr>
          <p:cNvPr id="814112" name="Line 32"/>
          <p:cNvSpPr>
            <a:spLocks noChangeShapeType="1"/>
          </p:cNvSpPr>
          <p:nvPr/>
        </p:nvSpPr>
        <p:spPr bwMode="auto">
          <a:xfrm flipV="1">
            <a:off x="7759700" y="3062289"/>
            <a:ext cx="0" cy="3381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4113" name="AutoShape 33"/>
          <p:cNvSpPr>
            <a:spLocks/>
          </p:cNvSpPr>
          <p:nvPr/>
        </p:nvSpPr>
        <p:spPr bwMode="auto">
          <a:xfrm>
            <a:off x="6983414" y="4448175"/>
            <a:ext cx="1811337" cy="609600"/>
          </a:xfrm>
          <a:prstGeom prst="borderCallout1">
            <a:avLst>
              <a:gd name="adj1" fmla="val 18750"/>
              <a:gd name="adj2" fmla="val -4208"/>
              <a:gd name="adj3" fmla="val 46616"/>
              <a:gd name="adj4" fmla="val -157583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保存最好成绩在数组中的位置</a:t>
            </a:r>
          </a:p>
        </p:txBody>
      </p:sp>
    </p:spTree>
    <p:extLst>
      <p:ext uri="{BB962C8B-B14F-4D97-AF65-F5344CB8AC3E}">
        <p14:creationId xmlns:p14="http://schemas.microsoft.com/office/powerpoint/2010/main" val="27998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7C39A7-7354-472A-8508-09B0EA2E64D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案例分析三：使用数组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源代码</a:t>
            </a:r>
          </a:p>
        </p:txBody>
      </p:sp>
      <p:sp>
        <p:nvSpPr>
          <p:cNvPr id="81613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16133" name="Rectangle 5"/>
          <p:cNvSpPr>
            <a:spLocks noChangeArrowheads="1"/>
          </p:cNvSpPr>
          <p:nvPr/>
        </p:nvSpPr>
        <p:spPr bwMode="auto">
          <a:xfrm>
            <a:off x="2119314" y="1927226"/>
            <a:ext cx="7553325" cy="37623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sum=score[0];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best=0;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FF33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=1;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&lt;MAX;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sum+=score[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(score[best]&lt;score[</a:t>
            </a:r>
            <a:r>
              <a:rPr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best=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("The average:%.1f\n", sum/MAX);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("The best:%.1f\n", 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score[best]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16134" name="AutoShape 6"/>
          <p:cNvSpPr>
            <a:spLocks noChangeArrowheads="1"/>
          </p:cNvSpPr>
          <p:nvPr/>
        </p:nvSpPr>
        <p:spPr bwMode="auto">
          <a:xfrm>
            <a:off x="7288213" y="2657475"/>
            <a:ext cx="3168650" cy="1011238"/>
          </a:xfrm>
          <a:prstGeom prst="cloudCallout">
            <a:avLst>
              <a:gd name="adj1" fmla="val -37574"/>
              <a:gd name="adj2" fmla="val 80296"/>
            </a:avLst>
          </a:prstGeom>
          <a:solidFill>
            <a:schemeClr val="bg1"/>
          </a:solidFill>
          <a:ln w="9525">
            <a:solidFill>
              <a:srgbClr val="008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适用于数组元素较宽（复杂）的情况</a:t>
            </a:r>
          </a:p>
        </p:txBody>
      </p:sp>
    </p:spTree>
    <p:extLst>
      <p:ext uri="{BB962C8B-B14F-4D97-AF65-F5344CB8AC3E}">
        <p14:creationId xmlns:p14="http://schemas.microsoft.com/office/powerpoint/2010/main" val="22596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77DD3D-8B0B-40B0-8F6E-CB9B7AD6A1CE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案例分析四：使用数组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</a:t>
            </a:r>
          </a:p>
          <a:p>
            <a:pPr lvl="1"/>
            <a:r>
              <a:rPr lang="zh-CN" altLang="en-US"/>
              <a:t>把一个六面的骰子掷</a:t>
            </a:r>
            <a:r>
              <a:rPr lang="en-US" altLang="zh-CN"/>
              <a:t>6000</a:t>
            </a:r>
            <a:r>
              <a:rPr lang="zh-CN" altLang="en-US"/>
              <a:t>次，统计每一面出现的次数。</a:t>
            </a:r>
          </a:p>
          <a:p>
            <a:pPr lvl="2"/>
            <a:r>
              <a:rPr lang="zh-CN" altLang="en-US">
                <a:latin typeface="Courier New" panose="02070309020205020404" pitchFamily="49" charset="0"/>
              </a:rPr>
              <a:t>用</a:t>
            </a:r>
            <a:r>
              <a:rPr lang="en-US" altLang="zh-CN">
                <a:latin typeface="Courier New" panose="02070309020205020404" pitchFamily="49" charset="0"/>
              </a:rPr>
              <a:t>frequency[7]</a:t>
            </a:r>
            <a:r>
              <a:rPr lang="zh-CN" altLang="en-US">
                <a:latin typeface="Courier New" panose="02070309020205020404" pitchFamily="49" charset="0"/>
              </a:rPr>
              <a:t>数组保存六个面出现的次数。</a:t>
            </a:r>
          </a:p>
          <a:p>
            <a:r>
              <a:rPr lang="zh-CN" altLang="en-US"/>
              <a:t>源代码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cw1003.c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）</a:t>
            </a:r>
          </a:p>
        </p:txBody>
      </p:sp>
      <p:sp>
        <p:nvSpPr>
          <p:cNvPr id="818180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2136776" y="3500438"/>
            <a:ext cx="7553325" cy="24511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stdlib.h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time.h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SIZE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face, roll, 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frequency[SIZE]={0}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srand</a:t>
            </a:r>
            <a:r>
              <a:rPr lang="en-US" altLang="zh-CN" sz="1600" b="1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(time(NULL));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5256214" y="3255964"/>
            <a:ext cx="4929187" cy="5302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frequency[1], …, frequency[6]</a:t>
            </a:r>
          </a:p>
        </p:txBody>
      </p:sp>
    </p:spTree>
    <p:extLst>
      <p:ext uri="{BB962C8B-B14F-4D97-AF65-F5344CB8AC3E}">
        <p14:creationId xmlns:p14="http://schemas.microsoft.com/office/powerpoint/2010/main" val="6975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A7C9A9-D8F3-4E07-BCFC-84C36A9D60F5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案例分析四：使用数组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源代码</a:t>
            </a:r>
          </a:p>
        </p:txBody>
      </p:sp>
      <p:sp>
        <p:nvSpPr>
          <p:cNvPr id="820228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20229" name="Rectangle 5"/>
          <p:cNvSpPr>
            <a:spLocks noChangeArrowheads="1"/>
          </p:cNvSpPr>
          <p:nvPr/>
        </p:nvSpPr>
        <p:spPr bwMode="auto">
          <a:xfrm>
            <a:off x="2136776" y="1893889"/>
            <a:ext cx="7553325" cy="28082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roll=1; roll&lt;=6000; roll++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face = rand()%6+1;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frequency[face]++;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("%s%17s\n", "Face", "Frequency");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(face=1; face&lt;=SIZE-1; face++)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("%4d%17d\n", face, frequency[face]);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8202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69" r="69771" b="31354"/>
          <a:stretch>
            <a:fillRect/>
          </a:stretch>
        </p:blipFill>
        <p:spPr bwMode="auto">
          <a:xfrm>
            <a:off x="3616326" y="4862513"/>
            <a:ext cx="2232025" cy="106521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5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6BFE1C-A9FF-465A-BDC8-3F48A7F8EE3A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案例分析五：使用数组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  <a:p>
            <a:pPr lvl="1"/>
            <a:r>
              <a:rPr lang="zh-CN" altLang="en-US" dirty="0"/>
              <a:t>把一个任意的正整数 </a:t>
            </a:r>
            <a:r>
              <a:rPr lang="en-US" altLang="zh-CN" dirty="0"/>
              <a:t>N </a:t>
            </a:r>
            <a:r>
              <a:rPr lang="zh-CN" altLang="en-US" dirty="0"/>
              <a:t>转换成 </a:t>
            </a:r>
            <a:r>
              <a:rPr lang="en-US" altLang="zh-CN" dirty="0"/>
              <a:t>d </a:t>
            </a:r>
            <a:r>
              <a:rPr lang="zh-CN" altLang="en-US" dirty="0"/>
              <a:t>进制数。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r>
              <a:rPr lang="zh-CN" altLang="en-US" dirty="0">
                <a:latin typeface="Courier New" panose="02070309020205020404" pitchFamily="49" charset="0"/>
              </a:rPr>
              <a:t>用数组 </a:t>
            </a:r>
            <a:r>
              <a:rPr lang="en-US" altLang="zh-CN" dirty="0">
                <a:latin typeface="Courier New" panose="02070309020205020404" pitchFamily="49" charset="0"/>
              </a:rPr>
              <a:t>remainder[MAX+1] </a:t>
            </a:r>
            <a:r>
              <a:rPr lang="zh-CN" altLang="en-US" dirty="0">
                <a:latin typeface="Courier New" panose="02070309020205020404" pitchFamily="49" charset="0"/>
              </a:rPr>
              <a:t>保存每一步的余数</a:t>
            </a: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graphicFrame>
        <p:nvGraphicFramePr>
          <p:cNvPr id="822277" name="Group 5"/>
          <p:cNvGraphicFramePr>
            <a:graphicFrameLocks noGrp="1"/>
          </p:cNvGraphicFramePr>
          <p:nvPr/>
        </p:nvGraphicFramePr>
        <p:xfrm>
          <a:off x="2686051" y="4065589"/>
          <a:ext cx="4056063" cy="2012951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153084504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57625045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927343767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N/8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N%8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20056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1348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044881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837348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99069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67830"/>
                  </a:ext>
                </a:extLst>
              </a:tr>
            </a:tbl>
          </a:graphicData>
        </a:graphic>
      </p:graphicFrame>
      <p:grpSp>
        <p:nvGrpSpPr>
          <p:cNvPr id="822303" name="Group 31"/>
          <p:cNvGrpSpPr>
            <a:grpSpLocks/>
          </p:cNvGrpSpPr>
          <p:nvPr/>
        </p:nvGrpSpPr>
        <p:grpSpPr bwMode="auto">
          <a:xfrm>
            <a:off x="6856413" y="4090988"/>
            <a:ext cx="3109912" cy="1922462"/>
            <a:chOff x="3464" y="2195"/>
            <a:chExt cx="1959" cy="1211"/>
          </a:xfrm>
        </p:grpSpPr>
        <p:sp>
          <p:nvSpPr>
            <p:cNvPr id="822304" name="Line 32"/>
            <p:cNvSpPr>
              <a:spLocks noChangeShapeType="1"/>
            </p:cNvSpPr>
            <p:nvPr/>
          </p:nvSpPr>
          <p:spPr bwMode="auto">
            <a:xfrm flipV="1">
              <a:off x="4847" y="2515"/>
              <a:ext cx="0" cy="8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305" name="Line 33"/>
            <p:cNvSpPr>
              <a:spLocks noChangeShapeType="1"/>
            </p:cNvSpPr>
            <p:nvPr/>
          </p:nvSpPr>
          <p:spPr bwMode="auto">
            <a:xfrm>
              <a:off x="3464" y="2500"/>
              <a:ext cx="0" cy="90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306" name="Text Box 34"/>
            <p:cNvSpPr txBox="1">
              <a:spLocks noChangeArrowheads="1"/>
            </p:cNvSpPr>
            <p:nvPr/>
          </p:nvSpPr>
          <p:spPr bwMode="auto">
            <a:xfrm>
              <a:off x="4897" y="2837"/>
              <a:ext cx="5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print</a:t>
              </a:r>
            </a:p>
          </p:txBody>
        </p:sp>
        <p:sp>
          <p:nvSpPr>
            <p:cNvPr id="822307" name="Text Box 35"/>
            <p:cNvSpPr txBox="1">
              <a:spLocks noChangeArrowheads="1"/>
            </p:cNvSpPr>
            <p:nvPr/>
          </p:nvSpPr>
          <p:spPr bwMode="auto">
            <a:xfrm>
              <a:off x="3846" y="2195"/>
              <a:ext cx="10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remainder[len]</a:t>
              </a:r>
            </a:p>
          </p:txBody>
        </p:sp>
        <p:sp>
          <p:nvSpPr>
            <p:cNvPr id="822308" name="Rectangle 36"/>
            <p:cNvSpPr>
              <a:spLocks noChangeArrowheads="1"/>
            </p:cNvSpPr>
            <p:nvPr/>
          </p:nvSpPr>
          <p:spPr bwMode="auto">
            <a:xfrm>
              <a:off x="3976" y="2465"/>
              <a:ext cx="811" cy="17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remainder[1]</a:t>
              </a:r>
            </a:p>
          </p:txBody>
        </p:sp>
        <p:sp>
          <p:nvSpPr>
            <p:cNvPr id="822309" name="Rectangle 37"/>
            <p:cNvSpPr>
              <a:spLocks noChangeArrowheads="1"/>
            </p:cNvSpPr>
            <p:nvPr/>
          </p:nvSpPr>
          <p:spPr bwMode="auto">
            <a:xfrm>
              <a:off x="3976" y="2721"/>
              <a:ext cx="811" cy="17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remainder[2]</a:t>
              </a:r>
            </a:p>
          </p:txBody>
        </p:sp>
        <p:sp>
          <p:nvSpPr>
            <p:cNvPr id="822310" name="Rectangle 38"/>
            <p:cNvSpPr>
              <a:spLocks noChangeArrowheads="1"/>
            </p:cNvSpPr>
            <p:nvPr/>
          </p:nvSpPr>
          <p:spPr bwMode="auto">
            <a:xfrm>
              <a:off x="3976" y="2977"/>
              <a:ext cx="811" cy="17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remainder[3]</a:t>
              </a:r>
            </a:p>
          </p:txBody>
        </p:sp>
        <p:sp>
          <p:nvSpPr>
            <p:cNvPr id="822311" name="Rectangle 39"/>
            <p:cNvSpPr>
              <a:spLocks noChangeArrowheads="1"/>
            </p:cNvSpPr>
            <p:nvPr/>
          </p:nvSpPr>
          <p:spPr bwMode="auto">
            <a:xfrm>
              <a:off x="3976" y="3233"/>
              <a:ext cx="811" cy="17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remainder[4]</a:t>
              </a:r>
            </a:p>
          </p:txBody>
        </p:sp>
        <p:sp>
          <p:nvSpPr>
            <p:cNvPr id="822312" name="Line 40"/>
            <p:cNvSpPr>
              <a:spLocks noChangeShapeType="1"/>
            </p:cNvSpPr>
            <p:nvPr/>
          </p:nvSpPr>
          <p:spPr bwMode="auto">
            <a:xfrm>
              <a:off x="3527" y="2567"/>
              <a:ext cx="36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313" name="Line 41"/>
            <p:cNvSpPr>
              <a:spLocks noChangeShapeType="1"/>
            </p:cNvSpPr>
            <p:nvPr/>
          </p:nvSpPr>
          <p:spPr bwMode="auto">
            <a:xfrm>
              <a:off x="3527" y="2815"/>
              <a:ext cx="36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314" name="Line 42"/>
            <p:cNvSpPr>
              <a:spLocks noChangeShapeType="1"/>
            </p:cNvSpPr>
            <p:nvPr/>
          </p:nvSpPr>
          <p:spPr bwMode="auto">
            <a:xfrm>
              <a:off x="3527" y="3063"/>
              <a:ext cx="36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315" name="Line 43"/>
            <p:cNvSpPr>
              <a:spLocks noChangeShapeType="1"/>
            </p:cNvSpPr>
            <p:nvPr/>
          </p:nvSpPr>
          <p:spPr bwMode="auto">
            <a:xfrm>
              <a:off x="3527" y="3311"/>
              <a:ext cx="36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316" name="AutoShape 44"/>
            <p:cNvSpPr>
              <a:spLocks noChangeArrowheads="1"/>
            </p:cNvSpPr>
            <p:nvPr/>
          </p:nvSpPr>
          <p:spPr bwMode="auto">
            <a:xfrm>
              <a:off x="3495" y="2215"/>
              <a:ext cx="319" cy="190"/>
            </a:xfrm>
            <a:prstGeom prst="rightArrow">
              <a:avLst>
                <a:gd name="adj1" fmla="val 50000"/>
                <a:gd name="adj2" fmla="val 41974"/>
              </a:avLst>
            </a:prstGeom>
            <a:solidFill>
              <a:schemeClr val="accent1"/>
            </a:solidFill>
            <a:ln w="9525" algn="ctr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2317" name="Rectangle 45"/>
          <p:cNvSpPr>
            <a:spLocks noChangeArrowheads="1"/>
          </p:cNvSpPr>
          <p:nvPr/>
        </p:nvSpPr>
        <p:spPr bwMode="auto">
          <a:xfrm>
            <a:off x="2689225" y="2370139"/>
            <a:ext cx="5291138" cy="7635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用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 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除以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如果商不为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，继续用商除以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，直到商为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665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B20D5C-AD2F-4BF9-B052-4CE3A81C6EC6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案例分析五：使用数组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源代码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cw1004.c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）</a:t>
            </a:r>
            <a:endParaRPr lang="zh-CN" altLang="en-US"/>
          </a:p>
          <a:p>
            <a:pPr lvl="1"/>
            <a:endParaRPr lang="en-US" altLang="zh-CN">
              <a:latin typeface="Courier New" panose="02070309020205020404" pitchFamily="49" charset="0"/>
            </a:endParaRP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24325" name="Rectangle 5"/>
          <p:cNvSpPr>
            <a:spLocks noChangeArrowheads="1"/>
          </p:cNvSpPr>
          <p:nvPr/>
        </p:nvSpPr>
        <p:spPr bwMode="auto">
          <a:xfrm>
            <a:off x="2147889" y="1885951"/>
            <a:ext cx="7553325" cy="31416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</a:t>
            </a:r>
            <a:r>
              <a:rPr lang="en-US" altLang="zh-CN" sz="1600" b="1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d,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remainder[MAX+1]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("Input a decimal integer and a base:");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</a:t>
            </a:r>
            <a:r>
              <a:rPr lang="en-US" altLang="zh-CN" sz="1600" b="1" dirty="0" err="1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d%d</a:t>
            </a:r>
            <a:r>
              <a:rPr lang="en-US" altLang="zh-CN" sz="1600" b="1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", &amp;N, &amp;d);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("Converting...\n");</a:t>
            </a:r>
          </a:p>
        </p:txBody>
      </p:sp>
      <p:sp>
        <p:nvSpPr>
          <p:cNvPr id="824326" name="AutoShape 6"/>
          <p:cNvSpPr>
            <a:spLocks/>
          </p:cNvSpPr>
          <p:nvPr/>
        </p:nvSpPr>
        <p:spPr bwMode="auto">
          <a:xfrm>
            <a:off x="5457826" y="2857501"/>
            <a:ext cx="1508125" cy="423863"/>
          </a:xfrm>
          <a:prstGeom prst="borderCallout1">
            <a:avLst>
              <a:gd name="adj1" fmla="val 26968"/>
              <a:gd name="adj2" fmla="val -5051"/>
              <a:gd name="adj3" fmla="val 108616"/>
              <a:gd name="adj4" fmla="val -60421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估计最大位数</a:t>
            </a:r>
          </a:p>
        </p:txBody>
      </p:sp>
      <p:sp>
        <p:nvSpPr>
          <p:cNvPr id="824327" name="AutoShape 7"/>
          <p:cNvSpPr>
            <a:spLocks/>
          </p:cNvSpPr>
          <p:nvPr/>
        </p:nvSpPr>
        <p:spPr bwMode="auto">
          <a:xfrm>
            <a:off x="5122863" y="2212976"/>
            <a:ext cx="1160462" cy="423863"/>
          </a:xfrm>
          <a:prstGeom prst="borderCallout1">
            <a:avLst>
              <a:gd name="adj1" fmla="val 26968"/>
              <a:gd name="adj2" fmla="val -6565"/>
              <a:gd name="adj3" fmla="val 200750"/>
              <a:gd name="adj4" fmla="val -89194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实际位数</a:t>
            </a:r>
          </a:p>
        </p:txBody>
      </p:sp>
    </p:spTree>
    <p:extLst>
      <p:ext uri="{BB962C8B-B14F-4D97-AF65-F5344CB8AC3E}">
        <p14:creationId xmlns:p14="http://schemas.microsoft.com/office/powerpoint/2010/main" val="24928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116FB1-8959-4C0F-91E3-DD6733B46357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简介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</a:p>
          <a:p>
            <a:pPr lvl="1"/>
            <a:r>
              <a:rPr lang="zh-CN" altLang="en-US" dirty="0"/>
              <a:t>问题：保存</a:t>
            </a:r>
            <a:r>
              <a:rPr lang="en-US" altLang="zh-CN" dirty="0"/>
              <a:t>n</a:t>
            </a:r>
            <a:r>
              <a:rPr lang="zh-CN" altLang="en-US" dirty="0"/>
              <a:t>个学生的成绩，按从高到低的顺序排序。</a:t>
            </a:r>
          </a:p>
        </p:txBody>
      </p:sp>
      <p:sp>
        <p:nvSpPr>
          <p:cNvPr id="793604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graphicFrame>
        <p:nvGraphicFramePr>
          <p:cNvPr id="793605" name="Group 5"/>
          <p:cNvGraphicFramePr>
            <a:graphicFrameLocks noGrp="1"/>
          </p:cNvGraphicFramePr>
          <p:nvPr/>
        </p:nvGraphicFramePr>
        <p:xfrm>
          <a:off x="2335213" y="5294313"/>
          <a:ext cx="6030912" cy="304800"/>
        </p:xfrm>
        <a:graphic>
          <a:graphicData uri="http://schemas.openxmlformats.org/drawingml/2006/table">
            <a:tbl>
              <a:tblPr/>
              <a:tblGrid>
                <a:gridCol w="601662">
                  <a:extLst>
                    <a:ext uri="{9D8B030D-6E8A-4147-A177-3AD203B41FA5}">
                      <a16:colId xmlns:a16="http://schemas.microsoft.com/office/drawing/2014/main" val="275377554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3685761905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1217416619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165374779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111220416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729220932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4219947922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52580516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130852176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573023782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55083"/>
                  </a:ext>
                </a:extLst>
              </a:tr>
            </a:tbl>
          </a:graphicData>
        </a:graphic>
      </p:graphicFrame>
      <p:grpSp>
        <p:nvGrpSpPr>
          <p:cNvPr id="793629" name="Group 29"/>
          <p:cNvGrpSpPr>
            <a:grpSpLocks/>
          </p:cNvGrpSpPr>
          <p:nvPr/>
        </p:nvGrpSpPr>
        <p:grpSpPr bwMode="auto">
          <a:xfrm>
            <a:off x="2333625" y="2940051"/>
            <a:ext cx="2401888" cy="1635125"/>
            <a:chOff x="609" y="1758"/>
            <a:chExt cx="1513" cy="1030"/>
          </a:xfrm>
        </p:grpSpPr>
        <p:sp>
          <p:nvSpPr>
            <p:cNvPr id="793630" name="Freeform 30"/>
            <p:cNvSpPr>
              <a:spLocks/>
            </p:cNvSpPr>
            <p:nvPr/>
          </p:nvSpPr>
          <p:spPr bwMode="auto">
            <a:xfrm>
              <a:off x="609" y="1758"/>
              <a:ext cx="1500" cy="1030"/>
            </a:xfrm>
            <a:custGeom>
              <a:avLst/>
              <a:gdLst>
                <a:gd name="T0" fmla="*/ 3 w 1500"/>
                <a:gd name="T1" fmla="*/ 493 h 1030"/>
                <a:gd name="T2" fmla="*/ 92 w 1500"/>
                <a:gd name="T3" fmla="*/ 213 h 1030"/>
                <a:gd name="T4" fmla="*/ 371 w 1500"/>
                <a:gd name="T5" fmla="*/ 23 h 1030"/>
                <a:gd name="T6" fmla="*/ 703 w 1500"/>
                <a:gd name="T7" fmla="*/ 77 h 1030"/>
                <a:gd name="T8" fmla="*/ 1143 w 1500"/>
                <a:gd name="T9" fmla="*/ 113 h 1030"/>
                <a:gd name="T10" fmla="*/ 1368 w 1500"/>
                <a:gd name="T11" fmla="*/ 374 h 1030"/>
                <a:gd name="T12" fmla="*/ 1493 w 1500"/>
                <a:gd name="T13" fmla="*/ 617 h 1030"/>
                <a:gd name="T14" fmla="*/ 1410 w 1500"/>
                <a:gd name="T15" fmla="*/ 884 h 1030"/>
                <a:gd name="T16" fmla="*/ 1095 w 1500"/>
                <a:gd name="T17" fmla="*/ 997 h 1030"/>
                <a:gd name="T18" fmla="*/ 608 w 1500"/>
                <a:gd name="T19" fmla="*/ 1027 h 1030"/>
                <a:gd name="T20" fmla="*/ 288 w 1500"/>
                <a:gd name="T21" fmla="*/ 979 h 1030"/>
                <a:gd name="T22" fmla="*/ 74 w 1500"/>
                <a:gd name="T23" fmla="*/ 778 h 1030"/>
                <a:gd name="T24" fmla="*/ 3 w 1500"/>
                <a:gd name="T25" fmla="*/ 493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0" h="1030">
                  <a:moveTo>
                    <a:pt x="3" y="493"/>
                  </a:moveTo>
                  <a:cubicBezTo>
                    <a:pt x="6" y="399"/>
                    <a:pt x="31" y="291"/>
                    <a:pt x="92" y="213"/>
                  </a:cubicBezTo>
                  <a:cubicBezTo>
                    <a:pt x="153" y="135"/>
                    <a:pt x="269" y="46"/>
                    <a:pt x="371" y="23"/>
                  </a:cubicBezTo>
                  <a:cubicBezTo>
                    <a:pt x="473" y="0"/>
                    <a:pt x="574" y="62"/>
                    <a:pt x="703" y="77"/>
                  </a:cubicBezTo>
                  <a:cubicBezTo>
                    <a:pt x="832" y="92"/>
                    <a:pt x="1032" y="64"/>
                    <a:pt x="1143" y="113"/>
                  </a:cubicBezTo>
                  <a:cubicBezTo>
                    <a:pt x="1254" y="162"/>
                    <a:pt x="1310" y="290"/>
                    <a:pt x="1368" y="374"/>
                  </a:cubicBezTo>
                  <a:cubicBezTo>
                    <a:pt x="1426" y="458"/>
                    <a:pt x="1486" y="532"/>
                    <a:pt x="1493" y="617"/>
                  </a:cubicBezTo>
                  <a:cubicBezTo>
                    <a:pt x="1500" y="702"/>
                    <a:pt x="1476" y="821"/>
                    <a:pt x="1410" y="884"/>
                  </a:cubicBezTo>
                  <a:cubicBezTo>
                    <a:pt x="1344" y="947"/>
                    <a:pt x="1229" y="973"/>
                    <a:pt x="1095" y="997"/>
                  </a:cubicBezTo>
                  <a:cubicBezTo>
                    <a:pt x="961" y="1021"/>
                    <a:pt x="742" y="1030"/>
                    <a:pt x="608" y="1027"/>
                  </a:cubicBezTo>
                  <a:cubicBezTo>
                    <a:pt x="474" y="1024"/>
                    <a:pt x="377" y="1021"/>
                    <a:pt x="288" y="979"/>
                  </a:cubicBezTo>
                  <a:cubicBezTo>
                    <a:pt x="199" y="937"/>
                    <a:pt x="121" y="861"/>
                    <a:pt x="74" y="778"/>
                  </a:cubicBezTo>
                  <a:cubicBezTo>
                    <a:pt x="27" y="695"/>
                    <a:pt x="0" y="587"/>
                    <a:pt x="3" y="493"/>
                  </a:cubicBezTo>
                  <a:close/>
                </a:path>
              </a:pathLst>
            </a:custGeom>
            <a:solidFill>
              <a:srgbClr val="D6ECEE"/>
            </a:solidFill>
            <a:ln w="9525" cap="flat" cmpd="sng">
              <a:solidFill>
                <a:srgbClr val="3366FF"/>
              </a:solidFill>
              <a:prstDash val="solid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3631" name="Text Box 31"/>
            <p:cNvSpPr txBox="1">
              <a:spLocks noChangeArrowheads="1"/>
            </p:cNvSpPr>
            <p:nvPr/>
          </p:nvSpPr>
          <p:spPr bwMode="auto">
            <a:xfrm>
              <a:off x="1035" y="1883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65</a:t>
              </a:r>
            </a:p>
          </p:txBody>
        </p:sp>
        <p:sp>
          <p:nvSpPr>
            <p:cNvPr id="793632" name="Text Box 32"/>
            <p:cNvSpPr txBox="1">
              <a:spLocks noChangeArrowheads="1"/>
            </p:cNvSpPr>
            <p:nvPr/>
          </p:nvSpPr>
          <p:spPr bwMode="auto">
            <a:xfrm>
              <a:off x="696" y="2087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72</a:t>
              </a:r>
            </a:p>
          </p:txBody>
        </p:sp>
        <p:sp>
          <p:nvSpPr>
            <p:cNvPr id="793633" name="Text Box 33"/>
            <p:cNvSpPr txBox="1">
              <a:spLocks noChangeArrowheads="1"/>
            </p:cNvSpPr>
            <p:nvPr/>
          </p:nvSpPr>
          <p:spPr bwMode="auto">
            <a:xfrm>
              <a:off x="1682" y="2110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83</a:t>
              </a:r>
            </a:p>
          </p:txBody>
        </p:sp>
        <p:sp>
          <p:nvSpPr>
            <p:cNvPr id="793634" name="Text Box 34"/>
            <p:cNvSpPr txBox="1">
              <a:spLocks noChangeArrowheads="1"/>
            </p:cNvSpPr>
            <p:nvPr/>
          </p:nvSpPr>
          <p:spPr bwMode="auto">
            <a:xfrm>
              <a:off x="1488" y="1926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79</a:t>
              </a:r>
            </a:p>
          </p:txBody>
        </p:sp>
        <p:sp>
          <p:nvSpPr>
            <p:cNvPr id="793635" name="Text Box 35"/>
            <p:cNvSpPr txBox="1">
              <a:spLocks noChangeArrowheads="1"/>
            </p:cNvSpPr>
            <p:nvPr/>
          </p:nvSpPr>
          <p:spPr bwMode="auto">
            <a:xfrm>
              <a:off x="1842" y="2319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793636" name="Text Box 36"/>
            <p:cNvSpPr txBox="1">
              <a:spLocks noChangeArrowheads="1"/>
            </p:cNvSpPr>
            <p:nvPr/>
          </p:nvSpPr>
          <p:spPr bwMode="auto">
            <a:xfrm>
              <a:off x="948" y="2288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87</a:t>
              </a:r>
            </a:p>
          </p:txBody>
        </p:sp>
        <p:sp>
          <p:nvSpPr>
            <p:cNvPr id="793637" name="Text Box 37"/>
            <p:cNvSpPr txBox="1">
              <a:spLocks noChangeArrowheads="1"/>
            </p:cNvSpPr>
            <p:nvPr/>
          </p:nvSpPr>
          <p:spPr bwMode="auto">
            <a:xfrm>
              <a:off x="749" y="2490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79</a:t>
              </a:r>
            </a:p>
          </p:txBody>
        </p:sp>
        <p:sp>
          <p:nvSpPr>
            <p:cNvPr id="793638" name="Text Box 38"/>
            <p:cNvSpPr txBox="1">
              <a:spLocks noChangeArrowheads="1"/>
            </p:cNvSpPr>
            <p:nvPr/>
          </p:nvSpPr>
          <p:spPr bwMode="auto">
            <a:xfrm>
              <a:off x="1602" y="2549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57</a:t>
              </a:r>
            </a:p>
          </p:txBody>
        </p:sp>
        <p:sp>
          <p:nvSpPr>
            <p:cNvPr id="793639" name="Text Box 39"/>
            <p:cNvSpPr txBox="1">
              <a:spLocks noChangeArrowheads="1"/>
            </p:cNvSpPr>
            <p:nvPr/>
          </p:nvSpPr>
          <p:spPr bwMode="auto">
            <a:xfrm>
              <a:off x="1362" y="2282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78</a:t>
              </a:r>
            </a:p>
          </p:txBody>
        </p:sp>
        <p:sp>
          <p:nvSpPr>
            <p:cNvPr id="793640" name="Text Box 40"/>
            <p:cNvSpPr txBox="1">
              <a:spLocks noChangeArrowheads="1"/>
            </p:cNvSpPr>
            <p:nvPr/>
          </p:nvSpPr>
          <p:spPr bwMode="auto">
            <a:xfrm>
              <a:off x="1208" y="2457"/>
              <a:ext cx="2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793641" name="Text Box 41"/>
          <p:cNvSpPr txBox="1">
            <a:spLocks noChangeArrowheads="1"/>
          </p:cNvSpPr>
          <p:nvPr/>
        </p:nvSpPr>
        <p:spPr bwMode="auto">
          <a:xfrm>
            <a:off x="8609013" y="5254626"/>
            <a:ext cx="1154112" cy="3460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scores</a:t>
            </a:r>
          </a:p>
        </p:txBody>
      </p:sp>
      <p:sp>
        <p:nvSpPr>
          <p:cNvPr id="793642" name="AutoShape 42"/>
          <p:cNvSpPr>
            <a:spLocks/>
          </p:cNvSpPr>
          <p:nvPr/>
        </p:nvSpPr>
        <p:spPr bwMode="auto">
          <a:xfrm>
            <a:off x="7515226" y="2938464"/>
            <a:ext cx="1357313" cy="841375"/>
          </a:xfrm>
          <a:prstGeom prst="borderCallout1">
            <a:avLst>
              <a:gd name="adj1" fmla="val 13583"/>
              <a:gd name="adj2" fmla="val -5616"/>
              <a:gd name="adj3" fmla="val 48491"/>
              <a:gd name="adj4" fmla="val -47954"/>
            </a:avLst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怎么处理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排序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查找</a:t>
            </a:r>
          </a:p>
        </p:txBody>
      </p:sp>
      <p:sp>
        <p:nvSpPr>
          <p:cNvPr id="793643" name="Text Box 43"/>
          <p:cNvSpPr txBox="1">
            <a:spLocks noChangeArrowheads="1"/>
          </p:cNvSpPr>
          <p:nvPr/>
        </p:nvSpPr>
        <p:spPr bwMode="auto">
          <a:xfrm>
            <a:off x="8802688" y="2959100"/>
            <a:ext cx="728662" cy="6413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793644" name="Text Box 44"/>
          <p:cNvSpPr txBox="1">
            <a:spLocks noChangeArrowheads="1"/>
          </p:cNvSpPr>
          <p:nvPr/>
        </p:nvSpPr>
        <p:spPr bwMode="auto">
          <a:xfrm>
            <a:off x="5830889" y="3257550"/>
            <a:ext cx="852487" cy="1271588"/>
          </a:xfrm>
          <a:prstGeom prst="rect">
            <a:avLst/>
          </a:prstGeom>
          <a:solidFill>
            <a:srgbClr val="D6ECEE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score1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score2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scoren</a:t>
            </a:r>
          </a:p>
        </p:txBody>
      </p:sp>
      <p:sp>
        <p:nvSpPr>
          <p:cNvPr id="793645" name="Text Box 45"/>
          <p:cNvSpPr txBox="1">
            <a:spLocks noChangeArrowheads="1"/>
          </p:cNvSpPr>
          <p:nvPr/>
        </p:nvSpPr>
        <p:spPr bwMode="auto">
          <a:xfrm>
            <a:off x="2335214" y="5724525"/>
            <a:ext cx="6035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scores[0]  scores[1]            </a:t>
            </a:r>
            <a:r>
              <a:rPr lang="en-US" altLang="zh-CN" sz="1400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…           </a:t>
            </a:r>
            <a:r>
              <a:rPr lang="en-US" altLang="zh-CN" sz="1400" b="1" dirty="0" smtClean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scores[n-1]</a:t>
            </a:r>
            <a:endParaRPr lang="en-US" altLang="zh-CN" sz="1400" b="1" dirty="0">
              <a:solidFill>
                <a:srgbClr val="FF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93646" name="AutoShape 46"/>
          <p:cNvSpPr>
            <a:spLocks noChangeArrowheads="1"/>
          </p:cNvSpPr>
          <p:nvPr/>
        </p:nvSpPr>
        <p:spPr bwMode="auto">
          <a:xfrm>
            <a:off x="3260725" y="4765675"/>
            <a:ext cx="407988" cy="3698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3647" name="AutoShape 47"/>
          <p:cNvSpPr>
            <a:spLocks noChangeArrowheads="1"/>
          </p:cNvSpPr>
          <p:nvPr/>
        </p:nvSpPr>
        <p:spPr bwMode="auto">
          <a:xfrm>
            <a:off x="5072063" y="3649664"/>
            <a:ext cx="442912" cy="376237"/>
          </a:xfrm>
          <a:prstGeom prst="rightArrow">
            <a:avLst>
              <a:gd name="adj1" fmla="val 50000"/>
              <a:gd name="adj2" fmla="val 29430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3648" name="AutoShape 48"/>
          <p:cNvSpPr>
            <a:spLocks/>
          </p:cNvSpPr>
          <p:nvPr/>
        </p:nvSpPr>
        <p:spPr bwMode="auto">
          <a:xfrm>
            <a:off x="8197851" y="4238625"/>
            <a:ext cx="1998663" cy="679450"/>
          </a:xfrm>
          <a:prstGeom prst="borderCallout1">
            <a:avLst>
              <a:gd name="adj1" fmla="val 16824"/>
              <a:gd name="adj2" fmla="val -3815"/>
              <a:gd name="adj3" fmla="val 114954"/>
              <a:gd name="adj4" fmla="val -27880"/>
            </a:avLst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用一个名字和编号去引用这些变量。</a:t>
            </a:r>
            <a:endParaRPr lang="zh-CN" altLang="en-US" sz="1600" b="1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0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9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9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9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9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9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9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9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3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3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41" grpId="0" animBg="1"/>
      <p:bldP spid="793642" grpId="0" animBg="1"/>
      <p:bldP spid="793643" grpId="0"/>
      <p:bldP spid="793644" grpId="0" animBg="1"/>
      <p:bldP spid="793645" grpId="0"/>
      <p:bldP spid="793646" grpId="0" animBg="1"/>
      <p:bldP spid="793647" grpId="0" animBg="1"/>
      <p:bldP spid="7936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D18C7B-73DE-4EF7-B4E7-2FE1562ABCA9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案例分析五：使用数组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源代码</a:t>
            </a:r>
          </a:p>
          <a:p>
            <a:pPr lvl="1"/>
            <a:endParaRPr lang="en-US" altLang="zh-CN">
              <a:latin typeface="Courier New" panose="02070309020205020404" pitchFamily="49" charset="0"/>
            </a:endParaRPr>
          </a:p>
        </p:txBody>
      </p:sp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26373" name="Rectangle 5"/>
          <p:cNvSpPr>
            <a:spLocks noChangeArrowheads="1"/>
          </p:cNvSpPr>
          <p:nvPr/>
        </p:nvSpPr>
        <p:spPr bwMode="auto">
          <a:xfrm>
            <a:off x="2136776" y="1879601"/>
            <a:ext cx="7553325" cy="31416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while (</a:t>
            </a:r>
            <a:r>
              <a:rPr lang="en-US" altLang="zh-CN" sz="1600" b="1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remainder[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]=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N%d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N=N/d;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("equals 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&gt;0;len--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d",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remainder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826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94" r="40559" b="5450"/>
          <a:stretch>
            <a:fillRect/>
          </a:stretch>
        </p:blipFill>
        <p:spPr bwMode="auto">
          <a:xfrm>
            <a:off x="2149475" y="5207000"/>
            <a:ext cx="4826000" cy="46513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>
                <a16:creationId xmlns:a16="http://schemas.microsoft.com/office/drawing/2014/main" id="{F198079B-4B1C-4D1E-9315-B5DFD1E1FB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4947" y="1853689"/>
            <a:ext cx="3271216" cy="148627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>
                <a16:creationId xmlns:a16="http://schemas.microsoft.com/office/drawing/2014/main" id="{41C04DB7-FD40-47FA-BDC6-1A9AF1910A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0623" y="1591751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953539-40BD-4837-9970-15323CC0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5601"/>
              </p:ext>
            </p:extLst>
          </p:nvPr>
        </p:nvGraphicFramePr>
        <p:xfrm>
          <a:off x="5081886" y="1861687"/>
          <a:ext cx="5849349" cy="1478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181">
                  <a:extLst>
                    <a:ext uri="{9D8B030D-6E8A-4147-A177-3AD203B41FA5}">
                      <a16:colId xmlns:a16="http://schemas.microsoft.com/office/drawing/2014/main" val="129018295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237674825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502497094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786434969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97290390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55048251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526203475"/>
                    </a:ext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0763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23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93445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23951549"/>
                  </a:ext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>
                <a16:creationId xmlns:a16="http://schemas.microsoft.com/office/drawing/2014/main" id="{F35115DA-A7A7-47C7-9867-3A4FBFDE4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4946" y="3500683"/>
            <a:ext cx="9606289" cy="23634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</p:spTree>
    <p:extLst>
      <p:ext uri="{BB962C8B-B14F-4D97-AF65-F5344CB8AC3E}">
        <p14:creationId xmlns:p14="http://schemas.microsoft.com/office/powerpoint/2010/main" val="3656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F3C46D-13EF-4F26-8E01-1F77C1D44F38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二维数组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二维数组</a:t>
            </a:r>
            <a:endParaRPr lang="zh-CN" altLang="en-US" dirty="0"/>
          </a:p>
          <a:p>
            <a:pPr lvl="1"/>
            <a:r>
              <a:rPr lang="zh-CN" altLang="zh-CN" dirty="0"/>
              <a:t>可以看作是一个有行号和列号的数据表。</a:t>
            </a:r>
          </a:p>
          <a:p>
            <a:pPr lvl="2"/>
            <a:r>
              <a:rPr lang="zh-CN" altLang="zh-CN" dirty="0"/>
              <a:t>例如，矩阵或行列式。</a:t>
            </a:r>
          </a:p>
          <a:p>
            <a:pPr lvl="1"/>
            <a:r>
              <a:rPr lang="zh-CN" altLang="zh-CN" dirty="0"/>
              <a:t>举例</a:t>
            </a:r>
          </a:p>
          <a:p>
            <a:pPr lvl="2"/>
            <a:r>
              <a:rPr lang="zh-CN" altLang="zh-CN" dirty="0"/>
              <a:t>int a[3][4];</a:t>
            </a:r>
            <a:endParaRPr lang="en-US" altLang="zh-CN" dirty="0"/>
          </a:p>
        </p:txBody>
      </p:sp>
      <p:sp>
        <p:nvSpPr>
          <p:cNvPr id="84275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grpSp>
        <p:nvGrpSpPr>
          <p:cNvPr id="842757" name="Group 5"/>
          <p:cNvGrpSpPr>
            <a:grpSpLocks/>
          </p:cNvGrpSpPr>
          <p:nvPr/>
        </p:nvGrpSpPr>
        <p:grpSpPr bwMode="auto">
          <a:xfrm>
            <a:off x="2714626" y="3659189"/>
            <a:ext cx="6505575" cy="2389187"/>
            <a:chOff x="750" y="1632"/>
            <a:chExt cx="4098" cy="1505"/>
          </a:xfrm>
        </p:grpSpPr>
        <p:grpSp>
          <p:nvGrpSpPr>
            <p:cNvPr id="842758" name="Group 6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842759" name="Rectangle 7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b="1" dirty="0">
                    <a:solidFill>
                      <a:srgbClr val="333399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Row 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600" b="1" dirty="0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60" name="Rectangle 8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b="1" dirty="0">
                    <a:solidFill>
                      <a:srgbClr val="333399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Row 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600" b="1" dirty="0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61" name="Rectangle 9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b="1" dirty="0">
                    <a:solidFill>
                      <a:srgbClr val="333399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Row 2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000" b="1" dirty="0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62" name="Rectangle 10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695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b="1" dirty="0">
                    <a:solidFill>
                      <a:srgbClr val="333399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Column 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600" b="1" dirty="0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63" name="Rectangle 11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b="1" dirty="0">
                    <a:solidFill>
                      <a:srgbClr val="333399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Column 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600" b="1" dirty="0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64" name="Rectangle 12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695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b="1" dirty="0">
                    <a:solidFill>
                      <a:srgbClr val="333399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Column 2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600" b="1" dirty="0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65" name="Rectangle 13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b="1" dirty="0">
                    <a:solidFill>
                      <a:srgbClr val="333399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Column 3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600" b="1" dirty="0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766" name="Group 14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842767" name="Freeform 15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2768" name="Rectangle 16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</a:t>
                  </a:r>
                  <a:endParaRPr lang="en-US" altLang="zh-CN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769" name="Group 17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842770" name="Freeform 1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2771" name="Rectangle 19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</a:t>
                  </a: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772" name="Group 20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842773" name="Freeform 2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2774" name="Rectangle 22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</a:t>
                  </a: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120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775" name="Group 23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842776" name="Freeform 2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2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</a:t>
                  </a: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778" name="Group 26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842779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2780" name="Rectangle 2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</a:t>
                  </a: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120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781" name="Group 29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842782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2783" name="Rectangle 3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</a:t>
                  </a: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120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784" name="Group 32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842785" name="Freeform 33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2786" name="Rectangle 34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</a:t>
                  </a: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787" name="Group 35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842788" name="Freeform 36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2789" name="Rectangle 37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</a:t>
                  </a: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790" name="Group 38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842791" name="Freeform 3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2792" name="Rectangle 40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</a:t>
                  </a: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120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793" name="Group 41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842794" name="Freeform 42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2795" name="Rectangle 43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</a:t>
                  </a: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796" name="Group 44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842797" name="Freeform 45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2798" name="Rectangle 46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</a:t>
                  </a: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799" name="Group 47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842800" name="Freeform 4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2801" name="Rectangle 49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</a:t>
                  </a: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2802" name="Rectangle 50"/>
            <p:cNvSpPr>
              <a:spLocks noChangeArrowheads="1"/>
            </p:cNvSpPr>
            <p:nvPr/>
          </p:nvSpPr>
          <p:spPr bwMode="auto">
            <a:xfrm>
              <a:off x="1872" y="3024"/>
              <a:ext cx="1392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Row subscript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2803" name="Rectangle 51"/>
            <p:cNvSpPr>
              <a:spLocks noChangeArrowheads="1"/>
            </p:cNvSpPr>
            <p:nvPr/>
          </p:nvSpPr>
          <p:spPr bwMode="auto">
            <a:xfrm>
              <a:off x="1440" y="2832"/>
              <a:ext cx="86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Array name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2804" name="Rectangle 52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Column subscript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2805" name="Freeform 53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84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00FF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2806" name="Freeform 54"/>
            <p:cNvSpPr>
              <a:spLocks/>
            </p:cNvSpPr>
            <p:nvPr/>
          </p:nvSpPr>
          <p:spPr bwMode="auto">
            <a:xfrm flipH="1">
              <a:off x="2353" y="2448"/>
              <a:ext cx="47" cy="5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77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00FF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2807" name="Freeform 55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62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00FF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2808" name="Freeform 56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>
                <a:gd name="T0" fmla="*/ 19925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9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7F6A6C-171D-4291-99DA-B41E785209A6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二维数组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定义二维数组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数组类型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数组名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行数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][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列数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  <a:endParaRPr lang="en-US" altLang="zh-CN" dirty="0"/>
          </a:p>
          <a:p>
            <a:pPr lvl="1"/>
            <a:r>
              <a:rPr lang="zh-CN" altLang="zh-CN" dirty="0"/>
              <a:t>举例</a:t>
            </a:r>
          </a:p>
        </p:txBody>
      </p:sp>
      <p:sp>
        <p:nvSpPr>
          <p:cNvPr id="844804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44805" name="Rectangle 5"/>
          <p:cNvSpPr>
            <a:spLocks noChangeArrowheads="1"/>
          </p:cNvSpPr>
          <p:nvPr/>
        </p:nvSpPr>
        <p:spPr bwMode="auto">
          <a:xfrm>
            <a:off x="2514600" y="2720976"/>
            <a:ext cx="4103688" cy="18891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MAXNUM 30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MAXLEN 20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MAXLES 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a[3][3], b[30][3];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name[MAXNUM][MAXLEN];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float score[MAXNUM][MAXLES];</a:t>
            </a:r>
          </a:p>
        </p:txBody>
      </p:sp>
    </p:spTree>
    <p:extLst>
      <p:ext uri="{BB962C8B-B14F-4D97-AF65-F5344CB8AC3E}">
        <p14:creationId xmlns:p14="http://schemas.microsoft.com/office/powerpoint/2010/main" val="9773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-68020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089992" y="1152866"/>
            <a:ext cx="10296314" cy="51318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742950" lvl="1" indent="-285750" fontAlgn="base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en-US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二维数组可被看作一种特殊的一维数组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它的元素又是一个一维数组。</a:t>
            </a:r>
            <a:endParaRPr lang="en-US" altLang="zh-CN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en-US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例如：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float a[3][4];</a:t>
            </a:r>
          </a:p>
          <a:p>
            <a:pPr marL="1143000" lvl="2" indent="-228600" fontAlgn="base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把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看作一个一维数组，</a:t>
            </a:r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143000" lvl="2" indent="-228600" fontAlgn="base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个元素：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a[0], a[1], a[2]</a:t>
            </a:r>
          </a:p>
          <a:p>
            <a:pPr marL="1143000" lvl="2" indent="-228600" fontAlgn="base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每个元素又是一个包含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个元素的一维数组：</a:t>
            </a:r>
          </a:p>
          <a:p>
            <a:pPr algn="ctr">
              <a:lnSpc>
                <a:spcPct val="150000"/>
              </a:lnSpc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5015" y="4180224"/>
            <a:ext cx="4443783" cy="38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[0</a:t>
            </a:r>
            <a:r>
              <a:rPr lang="en-US" altLang="zh-CN" dirty="0" smtClean="0">
                <a:solidFill>
                  <a:schemeClr val="tx1"/>
                </a:solidFill>
              </a:rPr>
              <a:t>]    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[1</a:t>
            </a:r>
            <a:r>
              <a:rPr lang="en-US" altLang="zh-CN" dirty="0" smtClean="0">
                <a:solidFill>
                  <a:schemeClr val="tx1"/>
                </a:solidFill>
              </a:rPr>
              <a:t>]    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u="sng" dirty="0" smtClean="0">
                <a:solidFill>
                  <a:schemeClr val="tx1"/>
                </a:solidFill>
              </a:rPr>
              <a:t>a[0</a:t>
            </a:r>
            <a:r>
              <a:rPr lang="en-US" altLang="zh-CN" u="sng" dirty="0">
                <a:solidFill>
                  <a:schemeClr val="tx1"/>
                </a:solidFill>
              </a:rPr>
              <a:t>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</p:txBody>
      </p:sp>
      <p:sp>
        <p:nvSpPr>
          <p:cNvPr id="19" name="矩形 18"/>
          <p:cNvSpPr/>
          <p:nvPr/>
        </p:nvSpPr>
        <p:spPr>
          <a:xfrm>
            <a:off x="3391926" y="4180224"/>
            <a:ext cx="812963" cy="37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a[0]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91926" y="4630166"/>
            <a:ext cx="812963" cy="37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a[1]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91926" y="5043769"/>
            <a:ext cx="812963" cy="37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a[2]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75014" y="4615112"/>
            <a:ext cx="4443783" cy="38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u="sng" dirty="0" smtClean="0">
                <a:solidFill>
                  <a:schemeClr val="tx1"/>
                </a:solidFill>
              </a:rPr>
              <a:t>a[1</a:t>
            </a:r>
            <a:r>
              <a:rPr lang="en-US" altLang="zh-CN" u="sng" dirty="0">
                <a:solidFill>
                  <a:schemeClr val="tx1"/>
                </a:solidFill>
              </a:rPr>
              <a:t>]</a:t>
            </a:r>
            <a:r>
              <a:rPr lang="en-US" altLang="zh-CN" dirty="0">
                <a:solidFill>
                  <a:schemeClr val="tx1"/>
                </a:solidFill>
              </a:rPr>
              <a:t>[0</a:t>
            </a:r>
            <a:r>
              <a:rPr lang="en-US" altLang="zh-CN" dirty="0" smtClean="0">
                <a:solidFill>
                  <a:schemeClr val="tx1"/>
                </a:solidFill>
              </a:rPr>
              <a:t>]    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[1</a:t>
            </a:r>
            <a:r>
              <a:rPr lang="en-US" altLang="zh-CN" dirty="0" smtClean="0">
                <a:solidFill>
                  <a:schemeClr val="tx1"/>
                </a:solidFill>
              </a:rPr>
              <a:t>]    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u="sng" dirty="0" smtClean="0">
                <a:solidFill>
                  <a:schemeClr val="tx1"/>
                </a:solidFill>
              </a:rPr>
              <a:t>a[1</a:t>
            </a:r>
            <a:r>
              <a:rPr lang="en-US" altLang="zh-CN" u="sng" dirty="0">
                <a:solidFill>
                  <a:schemeClr val="tx1"/>
                </a:solidFill>
              </a:rPr>
              <a:t>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</p:txBody>
      </p:sp>
      <p:sp>
        <p:nvSpPr>
          <p:cNvPr id="31" name="矩形 30"/>
          <p:cNvSpPr/>
          <p:nvPr/>
        </p:nvSpPr>
        <p:spPr>
          <a:xfrm>
            <a:off x="4375014" y="5050541"/>
            <a:ext cx="4443783" cy="38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u="sng" dirty="0" smtClean="0">
                <a:solidFill>
                  <a:schemeClr val="tx1"/>
                </a:solidFill>
              </a:rPr>
              <a:t>a[2</a:t>
            </a:r>
            <a:r>
              <a:rPr lang="en-US" altLang="zh-CN" u="sng" dirty="0">
                <a:solidFill>
                  <a:schemeClr val="tx1"/>
                </a:solidFill>
              </a:rPr>
              <a:t>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u="sng" dirty="0" smtClean="0">
                <a:solidFill>
                  <a:schemeClr val="tx1"/>
                </a:solidFill>
              </a:rPr>
              <a:t>a[2</a:t>
            </a:r>
            <a:r>
              <a:rPr lang="en-US" altLang="zh-CN" u="sng" dirty="0">
                <a:solidFill>
                  <a:schemeClr val="tx1"/>
                </a:solidFill>
              </a:rPr>
              <a:t>]</a:t>
            </a:r>
            <a:r>
              <a:rPr lang="en-US" altLang="zh-CN" dirty="0">
                <a:solidFill>
                  <a:schemeClr val="tx1"/>
                </a:solidFill>
              </a:rPr>
              <a:t>[2</a:t>
            </a:r>
            <a:r>
              <a:rPr lang="en-US" altLang="zh-CN" dirty="0" smtClean="0">
                <a:solidFill>
                  <a:schemeClr val="tx1"/>
                </a:solidFill>
              </a:rPr>
              <a:t>]    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29685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9" grpId="0" animBg="1"/>
      <p:bldP spid="20" grpId="0" animBg="1"/>
      <p:bldP spid="21" grpId="0" animBg="1"/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1574BE-AD3F-4B19-88A3-D4BC67AD353C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二维数组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引用二维数组的元素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数组名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行下标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][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列下标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pPr lvl="2"/>
            <a:endParaRPr lang="en-US" altLang="zh-CN" dirty="0"/>
          </a:p>
          <a:p>
            <a:pPr lvl="1"/>
            <a:r>
              <a:rPr lang="zh-CN" altLang="zh-CN" dirty="0"/>
              <a:t>举例</a:t>
            </a:r>
            <a:endParaRPr lang="zh-CN" altLang="en-US" dirty="0"/>
          </a:p>
          <a:p>
            <a:pPr lvl="2"/>
            <a:r>
              <a:rPr lang="zh-CN" altLang="zh-CN" dirty="0"/>
              <a:t>遍历二维数组中的元素</a:t>
            </a: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46853" name="Text Box 5"/>
          <p:cNvSpPr txBox="1">
            <a:spLocks noChangeArrowheads="1"/>
          </p:cNvSpPr>
          <p:nvPr/>
        </p:nvSpPr>
        <p:spPr bwMode="auto">
          <a:xfrm>
            <a:off x="2535238" y="3481389"/>
            <a:ext cx="4641850" cy="1614487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a[3][4];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(m=0;m&lt;3;m++)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(n=0;n&lt;4;n++)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a[m]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[n] 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 m*n;</a:t>
            </a:r>
          </a:p>
        </p:txBody>
      </p:sp>
      <p:sp>
        <p:nvSpPr>
          <p:cNvPr id="846854" name="AutoShape 6"/>
          <p:cNvSpPr>
            <a:spLocks/>
          </p:cNvSpPr>
          <p:nvPr/>
        </p:nvSpPr>
        <p:spPr bwMode="auto">
          <a:xfrm>
            <a:off x="6745288" y="3897314"/>
            <a:ext cx="2317750" cy="471487"/>
          </a:xfrm>
          <a:prstGeom prst="borderCallout1">
            <a:avLst>
              <a:gd name="adj1" fmla="val 24241"/>
              <a:gd name="adj2" fmla="val -3287"/>
              <a:gd name="adj3" fmla="val 82491"/>
              <a:gd name="adj4" fmla="val -38903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常用嵌套的</a:t>
            </a: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846855" name="Rectangle 7"/>
          <p:cNvSpPr>
            <a:spLocks noChangeArrowheads="1"/>
          </p:cNvSpPr>
          <p:nvPr/>
        </p:nvSpPr>
        <p:spPr bwMode="auto">
          <a:xfrm>
            <a:off x="7431089" y="2686051"/>
            <a:ext cx="1279525" cy="981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# # #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# # #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# # #</a:t>
            </a:r>
          </a:p>
        </p:txBody>
      </p:sp>
    </p:spTree>
    <p:extLst>
      <p:ext uri="{BB962C8B-B14F-4D97-AF65-F5344CB8AC3E}">
        <p14:creationId xmlns:p14="http://schemas.microsoft.com/office/powerpoint/2010/main" val="30541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4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4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4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4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4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4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3" grpId="0" animBg="1"/>
      <p:bldP spid="846854" grpId="0" animBg="1"/>
      <p:bldP spid="8468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</a:t>
            </a:r>
            <a:r>
              <a:rPr lang="zh-CN" altLang="en-US"/>
              <a:t>维数</a:t>
            </a:r>
            <a:r>
              <a:rPr lang="zh-CN" altLang="en-US" smtClean="0"/>
              <a:t>组的存储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6415454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语言中，二维数组中元素排列的顺序是按行存放</a:t>
            </a:r>
            <a:r>
              <a:rPr lang="zh-CN" altLang="en-US" sz="2000" dirty="0" smtClean="0">
                <a:solidFill>
                  <a:schemeClr val="accent1"/>
                </a:solidFill>
                <a:latin typeface="+mn-ea"/>
                <a:ea typeface="+mn-ea"/>
              </a:rPr>
              <a:t>的。</a:t>
            </a: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339" y="2029768"/>
            <a:ext cx="1365830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a[3][4]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5528988" cy="208791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形式）表示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二维数组，是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22713" y="1912677"/>
            <a:ext cx="3924757" cy="1772786"/>
            <a:chOff x="2743115" y="2029768"/>
            <a:chExt cx="3924757" cy="1892826"/>
          </a:xfrm>
        </p:grpSpPr>
        <p:sp>
          <p:nvSpPr>
            <p:cNvPr id="9" name="文本框 8"/>
            <p:cNvSpPr txBox="1"/>
            <p:nvPr/>
          </p:nvSpPr>
          <p:spPr>
            <a:xfrm>
              <a:off x="2992687" y="2029768"/>
              <a:ext cx="36751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00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01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02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1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23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37738"/>
              </p:ext>
            </p:extLst>
          </p:nvPr>
        </p:nvGraphicFramePr>
        <p:xfrm>
          <a:off x="8363534" y="1894498"/>
          <a:ext cx="1355911" cy="415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a[0][0]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446229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a[0][1]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648968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a[0][2]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89468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a[0][3]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3113513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a[1][0]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1015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a[1][1]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8823769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a[1][2]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718585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a[1][3]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905767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a[2][0]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8288504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a[2][1]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19072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a[2][2]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108083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a[2][3]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98089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17541"/>
              </p:ext>
            </p:extLst>
          </p:nvPr>
        </p:nvGraphicFramePr>
        <p:xfrm>
          <a:off x="7397807" y="1716127"/>
          <a:ext cx="1355911" cy="41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5974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2004</a:t>
                      </a:r>
                      <a:endParaRPr lang="zh-CN" altLang="en-US" sz="1600" dirty="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19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2008</a:t>
                      </a:r>
                      <a:endParaRPr lang="zh-CN" altLang="en-US" sz="1600" dirty="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8297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2012</a:t>
                      </a:r>
                      <a:endParaRPr lang="zh-CN" altLang="en-US" sz="1600" dirty="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57960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2840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03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2024</a:t>
                      </a:r>
                      <a:endParaRPr lang="zh-CN" altLang="en-US" sz="1600" dirty="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872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83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83727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2036</a:t>
                      </a:r>
                      <a:endParaRPr lang="zh-CN" altLang="en-US" sz="1600" dirty="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65626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77325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2044</a:t>
                      </a:r>
                      <a:endParaRPr lang="zh-CN" altLang="en-US" sz="1600" dirty="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09978"/>
                  </a:ext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9701051" y="1894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9723636" y="3270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9723636" y="4669390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916055" y="2414356"/>
            <a:ext cx="2207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2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71" grpId="0" animBg="1"/>
      <p:bldP spid="72" grpId="0" animBg="1"/>
      <p:bldP spid="73" grpId="0" animBg="1"/>
      <p:bldP spid="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338" y="2163527"/>
            <a:ext cx="9891337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维的下标变化最慢，最右边的下标变化最快</a:t>
            </a:r>
            <a:r>
              <a:rPr lang="zh-CN" altLang="en-US" sz="2000" dirty="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338" y="1485900"/>
            <a:ext cx="6118123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a[2, 3, 4];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</a:p>
          <a:p>
            <a:pPr lvl="0" algn="just">
              <a:lnSpc>
                <a:spcPct val="120000"/>
              </a:lnSpc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049932" y="2811463"/>
            <a:ext cx="9397352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a[2, 3, 4</a:t>
            </a:r>
            <a:r>
              <a:rPr lang="en-US" altLang="zh-CN" dirty="0" smtClean="0">
                <a:solidFill>
                  <a:srgbClr val="000000"/>
                </a:solidFill>
              </a:rPr>
              <a:t>];</a:t>
            </a:r>
            <a:r>
              <a:rPr lang="zh-CN" altLang="en-US" dirty="0" smtClean="0">
                <a:solidFill>
                  <a:srgbClr val="000000"/>
                </a:solidFill>
              </a:rPr>
              <a:t>在内存中的排列顺序为：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a[0][0][0] → a[0][0][1] → a[0][0][2] → a[0][0][3] → a[0][1][0] → a[0][1][1] → a[0][1][2] → a[0][1][3] → a[0][2][0] → a[0][2][1] → a[0][2][2] → a[0][2][3] → a[1][0][0] → a[1][0][1] → a[1][0][2] → a[1][0][3] → a[1][1][0] → a[1][1][1] → a[1][1][2] → a[1][1][3] → a[1][2][0] → a[1][2][1] → a[1][2][2] → a[1][2][3]</a:t>
            </a:r>
            <a:endParaRPr lang="zh-CN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0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147376-A3A5-4590-8D8C-0A011E43E1D6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二维数组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二维数组的初始化</a:t>
            </a:r>
            <a:endParaRPr lang="zh-CN" altLang="en-US" dirty="0"/>
          </a:p>
          <a:p>
            <a:pPr lvl="1"/>
            <a:r>
              <a:rPr lang="zh-CN" altLang="zh-CN" dirty="0"/>
              <a:t>四种方式：</a:t>
            </a:r>
          </a:p>
          <a:p>
            <a:pPr lvl="2"/>
            <a:r>
              <a:rPr lang="zh-CN" altLang="zh-CN" dirty="0"/>
              <a:t>给全部元素赋初值</a:t>
            </a:r>
          </a:p>
          <a:p>
            <a:pPr lvl="2"/>
            <a:r>
              <a:rPr lang="zh-CN" altLang="zh-CN" dirty="0"/>
              <a:t>给部分元素赋初值</a:t>
            </a:r>
          </a:p>
          <a:p>
            <a:pPr lvl="2"/>
            <a:r>
              <a:rPr lang="zh-CN" altLang="zh-CN" dirty="0"/>
              <a:t>给全部元素赋初值时，不指定第一维的长度，但要指定第二维的长度</a:t>
            </a:r>
          </a:p>
          <a:p>
            <a:pPr lvl="2"/>
            <a:r>
              <a:rPr lang="zh-CN" altLang="zh-CN" dirty="0"/>
              <a:t>给部分元素赋初值时，不指定第一维的长度，但要指定第二维的长度</a:t>
            </a:r>
          </a:p>
        </p:txBody>
      </p:sp>
      <p:sp>
        <p:nvSpPr>
          <p:cNvPr id="850948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20628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C08622-1A45-406C-B0E8-C63F6B6A3115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二维数组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二维数组的初始化</a:t>
            </a:r>
            <a:endParaRPr lang="zh-CN" altLang="en-US" dirty="0"/>
          </a:p>
          <a:p>
            <a:pPr lvl="1"/>
            <a:r>
              <a:rPr lang="zh-CN" altLang="zh-CN" dirty="0"/>
              <a:t>给全部元素赋初值</a:t>
            </a:r>
          </a:p>
          <a:p>
            <a:pPr lvl="2"/>
            <a:endParaRPr lang="zh-CN" altLang="zh-CN" dirty="0"/>
          </a:p>
        </p:txBody>
      </p:sp>
      <p:sp>
        <p:nvSpPr>
          <p:cNvPr id="85299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52997" name="Text Box 5"/>
          <p:cNvSpPr txBox="1">
            <a:spLocks noChangeArrowheads="1"/>
          </p:cNvSpPr>
          <p:nvPr/>
        </p:nvSpPr>
        <p:spPr bwMode="auto">
          <a:xfrm>
            <a:off x="2457450" y="2428875"/>
            <a:ext cx="5202238" cy="78898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a[2][3]={{</a:t>
            </a:r>
            <a:r>
              <a:rPr kumimoji="1"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10,11,12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},{</a:t>
            </a:r>
            <a:r>
              <a:rPr kumimoji="1"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13,14,15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}};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a[2][3]={10,11,12,13,14,15};</a:t>
            </a:r>
          </a:p>
        </p:txBody>
      </p:sp>
      <p:graphicFrame>
        <p:nvGraphicFramePr>
          <p:cNvPr id="852998" name="Group 6"/>
          <p:cNvGraphicFramePr>
            <a:graphicFrameLocks noGrp="1"/>
          </p:cNvGraphicFramePr>
          <p:nvPr/>
        </p:nvGraphicFramePr>
        <p:xfrm>
          <a:off x="2481263" y="3400425"/>
          <a:ext cx="3810000" cy="134112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97643582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50542908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659850129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6872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022614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188142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08056"/>
                  </a:ext>
                </a:extLst>
              </a:tr>
            </a:tbl>
          </a:graphicData>
        </a:graphic>
      </p:graphicFrame>
      <p:sp>
        <p:nvSpPr>
          <p:cNvPr id="853020" name="Text Box 28"/>
          <p:cNvSpPr txBox="1">
            <a:spLocks noChangeArrowheads="1"/>
          </p:cNvSpPr>
          <p:nvPr/>
        </p:nvSpPr>
        <p:spPr bwMode="auto">
          <a:xfrm>
            <a:off x="7799389" y="1816100"/>
            <a:ext cx="1978025" cy="376238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用括号按行分组</a:t>
            </a:r>
          </a:p>
        </p:txBody>
      </p:sp>
      <p:sp>
        <p:nvSpPr>
          <p:cNvPr id="853021" name="Line 29"/>
          <p:cNvSpPr>
            <a:spLocks noChangeShapeType="1"/>
          </p:cNvSpPr>
          <p:nvPr/>
        </p:nvSpPr>
        <p:spPr bwMode="auto">
          <a:xfrm flipH="1">
            <a:off x="6923089" y="2041525"/>
            <a:ext cx="788987" cy="325438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1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1594A0-439D-4365-921D-8A0B3286CC12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概念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  <a:p>
            <a:pPr lvl="1"/>
            <a:r>
              <a:rPr lang="zh-CN" altLang="zh-CN" dirty="0"/>
              <a:t>由一系列类型相同的元素构成。</a:t>
            </a:r>
          </a:p>
          <a:p>
            <a:pPr lvl="2"/>
            <a:r>
              <a:rPr lang="zh-CN" altLang="zh-CN" dirty="0"/>
              <a:t>数组元素都属于同一个数据类型。</a:t>
            </a:r>
          </a:p>
          <a:p>
            <a:pPr lvl="2"/>
            <a:r>
              <a:rPr lang="zh-CN" altLang="zh-CN" dirty="0"/>
              <a:t>数组元素的数目是固定且有限的。</a:t>
            </a:r>
          </a:p>
          <a:p>
            <a:pPr lvl="2"/>
            <a:r>
              <a:rPr lang="zh-CN" altLang="zh-CN" dirty="0"/>
              <a:t>在内存中数组元素是连续存放的。</a:t>
            </a:r>
          </a:p>
          <a:p>
            <a:pPr lvl="1"/>
            <a:r>
              <a:rPr lang="zh-CN" altLang="zh-CN" dirty="0"/>
              <a:t>引用数组元素的格式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数组名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&lt;</a:t>
            </a:r>
            <a:r>
              <a:rPr lang="zh-CN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位置编号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/>
            <a:r>
              <a:rPr lang="zh-CN" altLang="en-US" dirty="0"/>
              <a:t>下标运算符：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  <a:endParaRPr lang="en-US" altLang="zh-CN" dirty="0"/>
          </a:p>
          <a:p>
            <a:pPr lvl="3"/>
            <a:r>
              <a:rPr lang="en-US" altLang="zh-CN" dirty="0"/>
              <a:t>1</a:t>
            </a:r>
            <a:r>
              <a:rPr lang="zh-CN" altLang="en-US" dirty="0"/>
              <a:t>级，左结合。</a:t>
            </a:r>
          </a:p>
          <a:p>
            <a:pPr lvl="2"/>
            <a:r>
              <a:rPr lang="zh-CN" altLang="zh-CN" dirty="0"/>
              <a:t>第一个位置编号（下标）是 0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grpSp>
        <p:nvGrpSpPr>
          <p:cNvPr id="795653" name="Group 5"/>
          <p:cNvGrpSpPr>
            <a:grpSpLocks/>
          </p:cNvGrpSpPr>
          <p:nvPr/>
        </p:nvGrpSpPr>
        <p:grpSpPr bwMode="auto">
          <a:xfrm>
            <a:off x="7623176" y="2382838"/>
            <a:ext cx="1990725" cy="3708400"/>
            <a:chOff x="4105" y="1160"/>
            <a:chExt cx="1254" cy="2336"/>
          </a:xfrm>
        </p:grpSpPr>
        <p:grpSp>
          <p:nvGrpSpPr>
            <p:cNvPr id="795654" name="Group 6"/>
            <p:cNvGrpSpPr>
              <a:grpSpLocks/>
            </p:cNvGrpSpPr>
            <p:nvPr/>
          </p:nvGrpSpPr>
          <p:grpSpPr bwMode="auto">
            <a:xfrm>
              <a:off x="4545" y="1414"/>
              <a:ext cx="812" cy="2080"/>
              <a:chOff x="4545" y="1414"/>
              <a:chExt cx="812" cy="2080"/>
            </a:xfrm>
          </p:grpSpPr>
          <p:grpSp>
            <p:nvGrpSpPr>
              <p:cNvPr id="795655" name="Group 7"/>
              <p:cNvGrpSpPr>
                <a:grpSpLocks/>
              </p:cNvGrpSpPr>
              <p:nvPr/>
            </p:nvGrpSpPr>
            <p:grpSpPr bwMode="auto">
              <a:xfrm>
                <a:off x="4545" y="1414"/>
                <a:ext cx="812" cy="2080"/>
                <a:chOff x="0" y="-2"/>
                <a:chExt cx="20000" cy="20004"/>
              </a:xfrm>
            </p:grpSpPr>
            <p:sp>
              <p:nvSpPr>
                <p:cNvPr id="795656" name="Freeform 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95657" name="Group 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795658" name="Freeform 1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59" name="Freeform 1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60" name="Freeform 1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61" name="Freeform 1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62" name="Freeform 1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63" name="Freeform 1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64" name="Freeform 1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65" name="Freeform 1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66" name="Freeform 1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67" name="Freeform 19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68" name="Freeform 2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95669" name="Rectangle 21"/>
              <p:cNvSpPr>
                <a:spLocks noChangeArrowheads="1"/>
              </p:cNvSpPr>
              <p:nvPr/>
            </p:nvSpPr>
            <p:spPr bwMode="auto">
              <a:xfrm>
                <a:off x="4817" y="1439"/>
                <a:ext cx="22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-45</a:t>
                </a:r>
                <a:endParaRPr lang="en-US" altLang="zh-CN" sz="12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5670" name="Rectangle 22"/>
              <p:cNvSpPr>
                <a:spLocks noChangeArrowheads="1"/>
              </p:cNvSpPr>
              <p:nvPr/>
            </p:nvSpPr>
            <p:spPr bwMode="auto">
              <a:xfrm>
                <a:off x="4952" y="1612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5671" name="Rectangle 23"/>
              <p:cNvSpPr>
                <a:spLocks noChangeArrowheads="1"/>
              </p:cNvSpPr>
              <p:nvPr/>
            </p:nvSpPr>
            <p:spPr bwMode="auto">
              <a:xfrm>
                <a:off x="4952" y="1786"/>
                <a:ext cx="90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5672" name="Rectangle 24"/>
              <p:cNvSpPr>
                <a:spLocks noChangeArrowheads="1"/>
              </p:cNvSpPr>
              <p:nvPr/>
            </p:nvSpPr>
            <p:spPr bwMode="auto">
              <a:xfrm>
                <a:off x="4885" y="1959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72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5673" name="Rectangle 25"/>
              <p:cNvSpPr>
                <a:spLocks noChangeArrowheads="1"/>
              </p:cNvSpPr>
              <p:nvPr/>
            </p:nvSpPr>
            <p:spPr bwMode="auto">
              <a:xfrm>
                <a:off x="4749" y="21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1543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5674" name="Rectangle 26"/>
              <p:cNvSpPr>
                <a:spLocks noChangeArrowheads="1"/>
              </p:cNvSpPr>
              <p:nvPr/>
            </p:nvSpPr>
            <p:spPr bwMode="auto">
              <a:xfrm>
                <a:off x="4817" y="2306"/>
                <a:ext cx="2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-89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5675" name="Rectangle 27"/>
              <p:cNvSpPr>
                <a:spLocks noChangeArrowheads="1"/>
              </p:cNvSpPr>
              <p:nvPr/>
            </p:nvSpPr>
            <p:spPr bwMode="auto">
              <a:xfrm>
                <a:off x="4952" y="2479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5676" name="Rectangle 28"/>
              <p:cNvSpPr>
                <a:spLocks noChangeArrowheads="1"/>
              </p:cNvSpPr>
              <p:nvPr/>
            </p:nvSpPr>
            <p:spPr bwMode="auto">
              <a:xfrm>
                <a:off x="4885" y="2652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62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5677" name="Rectangle 29"/>
              <p:cNvSpPr>
                <a:spLocks noChangeArrowheads="1"/>
              </p:cNvSpPr>
              <p:nvPr/>
            </p:nvSpPr>
            <p:spPr bwMode="auto">
              <a:xfrm>
                <a:off x="4885" y="2826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-3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5678" name="Rectangle 30"/>
              <p:cNvSpPr>
                <a:spLocks noChangeArrowheads="1"/>
              </p:cNvSpPr>
              <p:nvPr/>
            </p:nvSpPr>
            <p:spPr bwMode="auto">
              <a:xfrm>
                <a:off x="4952" y="2999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5679" name="Rectangle 31"/>
              <p:cNvSpPr>
                <a:spLocks noChangeArrowheads="1"/>
              </p:cNvSpPr>
              <p:nvPr/>
            </p:nvSpPr>
            <p:spPr bwMode="auto">
              <a:xfrm>
                <a:off x="4749" y="317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6453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5680" name="Rectangle 32"/>
              <p:cNvSpPr>
                <a:spLocks noChangeArrowheads="1"/>
              </p:cNvSpPr>
              <p:nvPr/>
            </p:nvSpPr>
            <p:spPr bwMode="auto">
              <a:xfrm>
                <a:off x="4885" y="3346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78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95681" name="Group 33"/>
              <p:cNvGrpSpPr>
                <a:grpSpLocks/>
              </p:cNvGrpSpPr>
              <p:nvPr/>
            </p:nvGrpSpPr>
            <p:grpSpPr bwMode="auto">
              <a:xfrm>
                <a:off x="4545" y="1414"/>
                <a:ext cx="812" cy="2080"/>
                <a:chOff x="0" y="-2"/>
                <a:chExt cx="20000" cy="20004"/>
              </a:xfrm>
            </p:grpSpPr>
            <p:sp>
              <p:nvSpPr>
                <p:cNvPr id="795682" name="Freeform 34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95683" name="Group 35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795684" name="Freeform 36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85" name="Freeform 37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86" name="Freeform 38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87" name="Freeform 39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88" name="Freeform 40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89" name="Freeform 41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90" name="Freeform 42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91" name="Freeform 43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92" name="Freeform 44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93" name="Freeform 45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5694" name="Freeform 46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795695" name="Rectangle 47"/>
            <p:cNvSpPr>
              <a:spLocks noChangeArrowheads="1"/>
            </p:cNvSpPr>
            <p:nvPr/>
          </p:nvSpPr>
          <p:spPr bwMode="auto">
            <a:xfrm>
              <a:off x="4173" y="249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c[6]</a:t>
              </a: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5696" name="Rectangle 48"/>
            <p:cNvSpPr>
              <a:spLocks noChangeArrowheads="1"/>
            </p:cNvSpPr>
            <p:nvPr/>
          </p:nvSpPr>
          <p:spPr bwMode="auto">
            <a:xfrm>
              <a:off x="4173" y="145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c[0]</a:t>
              </a:r>
              <a:endParaRPr lang="en-US" altLang="zh-CN" sz="1200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5697" name="Rectangle 49"/>
            <p:cNvSpPr>
              <a:spLocks noChangeArrowheads="1"/>
            </p:cNvSpPr>
            <p:nvPr/>
          </p:nvSpPr>
          <p:spPr bwMode="auto">
            <a:xfrm>
              <a:off x="4173" y="1627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c[1]</a:t>
              </a:r>
              <a:endParaRPr lang="en-US" altLang="zh-CN" sz="1200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5698" name="Rectangle 50"/>
            <p:cNvSpPr>
              <a:spLocks noChangeArrowheads="1"/>
            </p:cNvSpPr>
            <p:nvPr/>
          </p:nvSpPr>
          <p:spPr bwMode="auto">
            <a:xfrm>
              <a:off x="4173" y="1801"/>
              <a:ext cx="2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c[2]</a:t>
              </a: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5699" name="Rectangle 51"/>
            <p:cNvSpPr>
              <a:spLocks noChangeArrowheads="1"/>
            </p:cNvSpPr>
            <p:nvPr/>
          </p:nvSpPr>
          <p:spPr bwMode="auto">
            <a:xfrm>
              <a:off x="4173" y="197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c[3]</a:t>
              </a: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5700" name="Rectangle 52"/>
            <p:cNvSpPr>
              <a:spLocks noChangeArrowheads="1"/>
            </p:cNvSpPr>
            <p:nvPr/>
          </p:nvSpPr>
          <p:spPr bwMode="auto">
            <a:xfrm>
              <a:off x="4105" y="3361"/>
              <a:ext cx="3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c[11]</a:t>
              </a: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5701" name="Rectangle 53"/>
            <p:cNvSpPr>
              <a:spLocks noChangeArrowheads="1"/>
            </p:cNvSpPr>
            <p:nvPr/>
          </p:nvSpPr>
          <p:spPr bwMode="auto">
            <a:xfrm>
              <a:off x="4105" y="3187"/>
              <a:ext cx="3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c[10]</a:t>
              </a: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5702" name="Rectangle 54"/>
            <p:cNvSpPr>
              <a:spLocks noChangeArrowheads="1"/>
            </p:cNvSpPr>
            <p:nvPr/>
          </p:nvSpPr>
          <p:spPr bwMode="auto">
            <a:xfrm>
              <a:off x="4173" y="301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c[9]</a:t>
              </a: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5703" name="Rectangle 55"/>
            <p:cNvSpPr>
              <a:spLocks noChangeArrowheads="1"/>
            </p:cNvSpPr>
            <p:nvPr/>
          </p:nvSpPr>
          <p:spPr bwMode="auto">
            <a:xfrm>
              <a:off x="4173" y="2841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c[8]</a:t>
              </a: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5704" name="Rectangle 56"/>
            <p:cNvSpPr>
              <a:spLocks noChangeArrowheads="1"/>
            </p:cNvSpPr>
            <p:nvPr/>
          </p:nvSpPr>
          <p:spPr bwMode="auto">
            <a:xfrm>
              <a:off x="4173" y="2667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c[7]</a:t>
              </a: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5705" name="Rectangle 57"/>
            <p:cNvSpPr>
              <a:spLocks noChangeArrowheads="1"/>
            </p:cNvSpPr>
            <p:nvPr/>
          </p:nvSpPr>
          <p:spPr bwMode="auto">
            <a:xfrm>
              <a:off x="4173" y="2321"/>
              <a:ext cx="2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c[5]</a:t>
              </a: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5706" name="Rectangle 58"/>
            <p:cNvSpPr>
              <a:spLocks noChangeArrowheads="1"/>
            </p:cNvSpPr>
            <p:nvPr/>
          </p:nvSpPr>
          <p:spPr bwMode="auto">
            <a:xfrm>
              <a:off x="4173" y="2147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333399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c[4]</a:t>
              </a: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5707" name="Text Box 59"/>
            <p:cNvSpPr txBox="1">
              <a:spLocks noChangeArrowheads="1"/>
            </p:cNvSpPr>
            <p:nvPr/>
          </p:nvSpPr>
          <p:spPr bwMode="auto">
            <a:xfrm>
              <a:off x="4508" y="1160"/>
              <a:ext cx="8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795708" name="AutoShape 60"/>
          <p:cNvSpPr>
            <a:spLocks/>
          </p:cNvSpPr>
          <p:nvPr/>
        </p:nvSpPr>
        <p:spPr bwMode="auto">
          <a:xfrm>
            <a:off x="9315451" y="2228851"/>
            <a:ext cx="728663" cy="333375"/>
          </a:xfrm>
          <a:prstGeom prst="borderCallout1">
            <a:avLst>
              <a:gd name="adj1" fmla="val 34287"/>
              <a:gd name="adj2" fmla="val -10458"/>
              <a:gd name="adj3" fmla="val 74287"/>
              <a:gd name="adj4" fmla="val -28759"/>
            </a:avLst>
          </a:prstGeom>
          <a:solidFill>
            <a:schemeClr val="bg1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数组名</a:t>
            </a:r>
          </a:p>
        </p:txBody>
      </p:sp>
      <p:sp>
        <p:nvSpPr>
          <p:cNvPr id="795709" name="AutoShape 61"/>
          <p:cNvSpPr>
            <a:spLocks/>
          </p:cNvSpPr>
          <p:nvPr/>
        </p:nvSpPr>
        <p:spPr bwMode="auto">
          <a:xfrm>
            <a:off x="5522914" y="5846764"/>
            <a:ext cx="1495425" cy="350837"/>
          </a:xfrm>
          <a:prstGeom prst="borderCallout1">
            <a:avLst>
              <a:gd name="adj1" fmla="val 32579"/>
              <a:gd name="adj2" fmla="val 105097"/>
              <a:gd name="adj3" fmla="val -117194"/>
              <a:gd name="adj4" fmla="val 128236"/>
            </a:avLst>
          </a:prstGeom>
          <a:solidFill>
            <a:schemeClr val="bg1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数组元素引用名</a:t>
            </a:r>
          </a:p>
        </p:txBody>
      </p:sp>
      <p:sp>
        <p:nvSpPr>
          <p:cNvPr id="795710" name="AutoShape 62"/>
          <p:cNvSpPr>
            <a:spLocks/>
          </p:cNvSpPr>
          <p:nvPr/>
        </p:nvSpPr>
        <p:spPr bwMode="auto">
          <a:xfrm>
            <a:off x="9845675" y="4021139"/>
            <a:ext cx="558800" cy="547687"/>
          </a:xfrm>
          <a:prstGeom prst="borderCallout1">
            <a:avLst>
              <a:gd name="adj1" fmla="val 20870"/>
              <a:gd name="adj2" fmla="val -13634"/>
              <a:gd name="adj3" fmla="val -579"/>
              <a:gd name="adj4" fmla="val -34375"/>
            </a:avLst>
          </a:prstGeom>
          <a:solidFill>
            <a:schemeClr val="bg1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数组元素</a:t>
            </a:r>
          </a:p>
        </p:txBody>
      </p:sp>
    </p:spTree>
    <p:extLst>
      <p:ext uri="{BB962C8B-B14F-4D97-AF65-F5344CB8AC3E}">
        <p14:creationId xmlns:p14="http://schemas.microsoft.com/office/powerpoint/2010/main" val="379273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9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9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9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9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9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708" grpId="0" animBg="1"/>
      <p:bldP spid="795709" grpId="0" animBg="1"/>
      <p:bldP spid="7957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F5031C-F90B-4B5F-AC2D-C80BB9FF4C09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二维数组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二维数组的初始化</a:t>
            </a:r>
            <a:endParaRPr lang="zh-CN" altLang="en-US"/>
          </a:p>
          <a:p>
            <a:pPr lvl="1"/>
            <a:r>
              <a:rPr lang="zh-CN" altLang="zh-CN"/>
              <a:t>给部份元素赋初值</a:t>
            </a:r>
          </a:p>
          <a:p>
            <a:pPr lvl="2"/>
            <a:endParaRPr lang="zh-CN" altLang="zh-CN"/>
          </a:p>
        </p:txBody>
      </p:sp>
      <p:sp>
        <p:nvSpPr>
          <p:cNvPr id="855044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2451100" y="2403475"/>
            <a:ext cx="5202238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a[2][3]={{</a:t>
            </a:r>
            <a:r>
              <a:rPr kumimoji="1"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10,11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},{</a:t>
            </a:r>
            <a:r>
              <a:rPr kumimoji="1"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}};</a:t>
            </a:r>
          </a:p>
        </p:txBody>
      </p:sp>
      <p:graphicFrame>
        <p:nvGraphicFramePr>
          <p:cNvPr id="855046" name="Group 6"/>
          <p:cNvGraphicFramePr>
            <a:graphicFrameLocks noGrp="1"/>
          </p:cNvGraphicFramePr>
          <p:nvPr/>
        </p:nvGraphicFramePr>
        <p:xfrm>
          <a:off x="2474913" y="2917825"/>
          <a:ext cx="3810000" cy="134112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399495225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26155532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106378193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79443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061649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138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32988"/>
                  </a:ext>
                </a:extLst>
              </a:tr>
            </a:tbl>
          </a:graphicData>
        </a:graphic>
      </p:graphicFrame>
      <p:sp>
        <p:nvSpPr>
          <p:cNvPr id="855068" name="Text Box 28"/>
          <p:cNvSpPr txBox="1">
            <a:spLocks noChangeArrowheads="1"/>
          </p:cNvSpPr>
          <p:nvPr/>
        </p:nvSpPr>
        <p:spPr bwMode="auto">
          <a:xfrm>
            <a:off x="2470150" y="4389439"/>
            <a:ext cx="5202238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a[2][3]={10,11,13};</a:t>
            </a:r>
          </a:p>
        </p:txBody>
      </p:sp>
      <p:graphicFrame>
        <p:nvGraphicFramePr>
          <p:cNvPr id="855069" name="Group 29"/>
          <p:cNvGraphicFramePr>
            <a:graphicFrameLocks noGrp="1"/>
          </p:cNvGraphicFramePr>
          <p:nvPr/>
        </p:nvGraphicFramePr>
        <p:xfrm>
          <a:off x="2495550" y="4906963"/>
          <a:ext cx="3810000" cy="134112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153568737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9048839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996511577"/>
                    </a:ext>
                  </a:extLst>
                </a:gridCol>
              </a:tblGrid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072007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4656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58479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42103"/>
                  </a:ext>
                </a:extLst>
              </a:tr>
            </a:tbl>
          </a:graphicData>
        </a:graphic>
      </p:graphicFrame>
      <p:sp>
        <p:nvSpPr>
          <p:cNvPr id="855091" name="AutoShape 51"/>
          <p:cNvSpPr>
            <a:spLocks/>
          </p:cNvSpPr>
          <p:nvPr/>
        </p:nvSpPr>
        <p:spPr bwMode="auto">
          <a:xfrm>
            <a:off x="7158038" y="3135313"/>
            <a:ext cx="2305050" cy="609600"/>
          </a:xfrm>
          <a:prstGeom prst="borderCallout1">
            <a:avLst>
              <a:gd name="adj1" fmla="val 18750"/>
              <a:gd name="adj2" fmla="val -3306"/>
              <a:gd name="adj3" fmla="val 50782"/>
              <a:gd name="adj4" fmla="val -40287"/>
            </a:avLst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没有明确指定初值的元素被初始化为缺省初值</a:t>
            </a:r>
          </a:p>
        </p:txBody>
      </p:sp>
    </p:spTree>
    <p:extLst>
      <p:ext uri="{BB962C8B-B14F-4D97-AF65-F5344CB8AC3E}">
        <p14:creationId xmlns:p14="http://schemas.microsoft.com/office/powerpoint/2010/main" val="20256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EA44EFC-57C2-461C-986C-84B36871CB4C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二维数组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二维数组的初始化</a:t>
            </a:r>
            <a:endParaRPr lang="zh-CN" altLang="en-US" dirty="0"/>
          </a:p>
          <a:p>
            <a:pPr lvl="1"/>
            <a:r>
              <a:rPr lang="zh-CN" altLang="zh-CN" dirty="0"/>
              <a:t>给全部元素赋初值时，不指定第一维的长度，但要指定第二维的长度</a:t>
            </a:r>
            <a:r>
              <a:rPr lang="en-US" altLang="zh-CN" dirty="0"/>
              <a:t>.</a:t>
            </a:r>
            <a:endParaRPr lang="zh-CN" altLang="zh-CN" dirty="0"/>
          </a:p>
          <a:p>
            <a:pPr lvl="2"/>
            <a:endParaRPr lang="zh-CN" altLang="zh-CN" dirty="0"/>
          </a:p>
        </p:txBody>
      </p:sp>
      <p:sp>
        <p:nvSpPr>
          <p:cNvPr id="85709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57093" name="Text Box 5"/>
          <p:cNvSpPr txBox="1">
            <a:spLocks noChangeArrowheads="1"/>
          </p:cNvSpPr>
          <p:nvPr/>
        </p:nvSpPr>
        <p:spPr bwMode="auto">
          <a:xfrm>
            <a:off x="2452689" y="2681289"/>
            <a:ext cx="5202237" cy="78898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a[ ][3]={{</a:t>
            </a:r>
            <a:r>
              <a:rPr kumimoji="1"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10,11,12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},{</a:t>
            </a:r>
            <a:r>
              <a:rPr kumimoji="1"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13,14,15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}};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a[ ][3]={</a:t>
            </a: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10,11,12,13,14,15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</p:txBody>
      </p:sp>
      <p:graphicFrame>
        <p:nvGraphicFramePr>
          <p:cNvPr id="857094" name="Group 6"/>
          <p:cNvGraphicFramePr>
            <a:graphicFrameLocks noGrp="1"/>
          </p:cNvGraphicFramePr>
          <p:nvPr/>
        </p:nvGraphicFramePr>
        <p:xfrm>
          <a:off x="2462213" y="3656013"/>
          <a:ext cx="3810000" cy="134112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5262438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06365830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759926729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71679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130722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59666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919111"/>
                  </a:ext>
                </a:extLst>
              </a:tr>
            </a:tbl>
          </a:graphicData>
        </a:graphic>
      </p:graphicFrame>
      <p:sp>
        <p:nvSpPr>
          <p:cNvPr id="857116" name="AutoShape 28"/>
          <p:cNvSpPr>
            <a:spLocks/>
          </p:cNvSpPr>
          <p:nvPr/>
        </p:nvSpPr>
        <p:spPr bwMode="auto">
          <a:xfrm>
            <a:off x="8080376" y="3341689"/>
            <a:ext cx="1641475" cy="769937"/>
          </a:xfrm>
          <a:prstGeom prst="borderCallout1">
            <a:avLst>
              <a:gd name="adj1" fmla="val 14847"/>
              <a:gd name="adj2" fmla="val -4644"/>
              <a:gd name="adj3" fmla="val -7009"/>
              <a:gd name="adj4" fmla="val -36556"/>
            </a:avLst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编译器：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600" b="1">
              <a:solidFill>
                <a:srgbClr val="3366FF"/>
              </a:solidFill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  我来算吧。</a:t>
            </a:r>
            <a:endParaRPr lang="zh-CN" altLang="en-US" sz="1600" b="1">
              <a:solidFill>
                <a:srgbClr val="3366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2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04C6EB-A098-4A61-B975-7D983C973A9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二维数组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二维数组的初始化</a:t>
            </a:r>
            <a:endParaRPr lang="zh-CN" altLang="en-US"/>
          </a:p>
          <a:p>
            <a:pPr lvl="1"/>
            <a:r>
              <a:rPr lang="zh-CN" altLang="zh-CN"/>
              <a:t>给部分元素赋初值时，不指定第一维的长度，但要指定第二维的长度</a:t>
            </a:r>
            <a:r>
              <a:rPr lang="zh-CN" altLang="en-US"/>
              <a:t>。</a:t>
            </a:r>
            <a:endParaRPr lang="zh-CN" altLang="zh-CN"/>
          </a:p>
          <a:p>
            <a:pPr lvl="2"/>
            <a:endParaRPr lang="zh-CN" altLang="zh-CN"/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59141" name="Text Box 5"/>
          <p:cNvSpPr txBox="1">
            <a:spLocks noChangeArrowheads="1"/>
          </p:cNvSpPr>
          <p:nvPr/>
        </p:nvSpPr>
        <p:spPr bwMode="auto">
          <a:xfrm>
            <a:off x="2454275" y="2657475"/>
            <a:ext cx="5202238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a[ ][3]={{</a:t>
            </a:r>
            <a:r>
              <a:rPr kumimoji="1"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10,11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},{</a:t>
            </a:r>
            <a:r>
              <a:rPr kumimoji="1"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}};</a:t>
            </a:r>
          </a:p>
        </p:txBody>
      </p:sp>
      <p:graphicFrame>
        <p:nvGraphicFramePr>
          <p:cNvPr id="859142" name="Group 6"/>
          <p:cNvGraphicFramePr>
            <a:graphicFrameLocks noGrp="1"/>
          </p:cNvGraphicFramePr>
          <p:nvPr/>
        </p:nvGraphicFramePr>
        <p:xfrm>
          <a:off x="2463800" y="3213100"/>
          <a:ext cx="3810000" cy="134112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335721977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9894316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169156994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6999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00781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62398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1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EF4602-0104-4253-B2C8-D72F11ADCD2D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案例分析：二维数组的应用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问题</a:t>
            </a:r>
            <a:endParaRPr lang="zh-CN" altLang="en-US" dirty="0"/>
          </a:p>
          <a:p>
            <a:pPr lvl="1"/>
            <a:r>
              <a:rPr lang="zh-CN" altLang="zh-CN" dirty="0"/>
              <a:t>求矩阵a的转置矩阵b。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分析</a:t>
            </a:r>
          </a:p>
          <a:p>
            <a:pPr lvl="1"/>
            <a:r>
              <a:rPr lang="zh-CN" altLang="en-US" dirty="0"/>
              <a:t>用二维数组来保存矩阵。</a:t>
            </a:r>
          </a:p>
          <a:p>
            <a:pPr lvl="2"/>
            <a:endParaRPr lang="zh-CN" altLang="zh-CN" dirty="0"/>
          </a:p>
          <a:p>
            <a:pPr lvl="2"/>
            <a:endParaRPr lang="zh-CN" altLang="zh-CN" dirty="0"/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graphicFrame>
        <p:nvGraphicFramePr>
          <p:cNvPr id="861189" name="Object 5"/>
          <p:cNvGraphicFramePr>
            <a:graphicFrameLocks noChangeAspect="1"/>
          </p:cNvGraphicFramePr>
          <p:nvPr/>
        </p:nvGraphicFramePr>
        <p:xfrm>
          <a:off x="3509963" y="2501901"/>
          <a:ext cx="14541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8611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2501901"/>
                        <a:ext cx="14541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90" name="Object 6"/>
          <p:cNvGraphicFramePr>
            <a:graphicFrameLocks noChangeAspect="1"/>
          </p:cNvGraphicFramePr>
          <p:nvPr/>
        </p:nvGraphicFramePr>
        <p:xfrm>
          <a:off x="5494339" y="2265363"/>
          <a:ext cx="11271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685800" imgH="711000" progId="Equation.3">
                  <p:embed/>
                </p:oleObj>
              </mc:Choice>
              <mc:Fallback>
                <p:oleObj name="Equation" r:id="rId6" imgW="685800" imgH="711000" progId="Equation.3">
                  <p:embed/>
                  <p:pic>
                    <p:nvPicPr>
                      <p:cNvPr id="8611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9" y="2265363"/>
                        <a:ext cx="11271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91" name="AutoShape 7"/>
          <p:cNvSpPr>
            <a:spLocks noChangeArrowheads="1"/>
          </p:cNvSpPr>
          <p:nvPr/>
        </p:nvSpPr>
        <p:spPr bwMode="auto">
          <a:xfrm>
            <a:off x="2547938" y="4237039"/>
            <a:ext cx="2959100" cy="11842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kumimoji="1" lang="zh-CN" altLang="en-US" sz="20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的第</a:t>
            </a:r>
            <a:r>
              <a:rPr kumimoji="1" lang="en-US" altLang="zh-CN" sz="20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kumimoji="1" lang="zh-CN" altLang="en-US" sz="20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行第</a:t>
            </a:r>
            <a:r>
              <a:rPr kumimoji="1" lang="en-US" altLang="zh-CN" sz="20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kumimoji="1" lang="zh-CN" altLang="en-US" sz="20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列的元素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等于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kumimoji="1" lang="zh-CN" altLang="en-US" sz="20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的第</a:t>
            </a:r>
            <a:r>
              <a:rPr kumimoji="1" lang="en-US" altLang="zh-CN" sz="20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kumimoji="1" lang="zh-CN" altLang="en-US" sz="20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行第</a:t>
            </a:r>
            <a:r>
              <a:rPr kumimoji="1" lang="en-US" altLang="zh-CN" sz="20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kumimoji="1" lang="zh-CN" altLang="en-US" sz="20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列的元素</a:t>
            </a:r>
          </a:p>
        </p:txBody>
      </p:sp>
      <p:grpSp>
        <p:nvGrpSpPr>
          <p:cNvPr id="861192" name="Group 8"/>
          <p:cNvGrpSpPr>
            <a:grpSpLocks/>
          </p:cNvGrpSpPr>
          <p:nvPr/>
        </p:nvGrpSpPr>
        <p:grpSpPr bwMode="auto">
          <a:xfrm>
            <a:off x="6713538" y="4130676"/>
            <a:ext cx="3389312" cy="1763713"/>
            <a:chOff x="3269" y="2470"/>
            <a:chExt cx="2135" cy="1111"/>
          </a:xfrm>
        </p:grpSpPr>
        <p:sp>
          <p:nvSpPr>
            <p:cNvPr id="861193" name="Rectangle 9"/>
            <p:cNvSpPr>
              <a:spLocks noChangeArrowheads="1"/>
            </p:cNvSpPr>
            <p:nvPr/>
          </p:nvSpPr>
          <p:spPr bwMode="auto">
            <a:xfrm>
              <a:off x="3269" y="2470"/>
              <a:ext cx="2135" cy="11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for(i=0;i&lt;3;i++)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61194" name="Rectangle 10"/>
            <p:cNvSpPr>
              <a:spLocks noChangeArrowheads="1"/>
            </p:cNvSpPr>
            <p:nvPr/>
          </p:nvSpPr>
          <p:spPr bwMode="auto">
            <a:xfrm>
              <a:off x="3540" y="2785"/>
              <a:ext cx="1862" cy="7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for(j=0;j&lt;2;j++)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61195" name="Rectangle 11"/>
            <p:cNvSpPr>
              <a:spLocks noChangeArrowheads="1"/>
            </p:cNvSpPr>
            <p:nvPr/>
          </p:nvSpPr>
          <p:spPr bwMode="auto">
            <a:xfrm>
              <a:off x="3811" y="3107"/>
              <a:ext cx="1592" cy="4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FF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b[i][j] = a[j][i]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4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41435" y="2663026"/>
            <a:ext cx="11508826" cy="355540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72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a[2][3]={{1,2,3},{4,5,6}};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b[3][2],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("array a:\n");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=0;i&lt;=1;i++)	</a:t>
            </a:r>
            <a:r>
              <a:rPr lang="en-US" altLang="zh-CN" sz="1400" dirty="0" smtClean="0"/>
              <a:t>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数组中的一行中各元素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for (j=0;j&lt;=2;j++)	</a:t>
            </a:r>
            <a:r>
              <a:rPr lang="en-US" altLang="zh-CN" sz="1400" dirty="0" smtClean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数组中某一列中各元素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("%5d",a[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dirty="0">
                <a:solidFill>
                  <a:schemeClr val="accent6"/>
                </a:solidFill>
              </a:rPr>
              <a:t>b[j][</a:t>
            </a:r>
            <a:r>
              <a:rPr lang="en-US" altLang="zh-CN" sz="1400" dirty="0" err="1">
                <a:solidFill>
                  <a:schemeClr val="accent6"/>
                </a:solidFill>
              </a:rPr>
              <a:t>i</a:t>
            </a:r>
            <a:r>
              <a:rPr lang="en-US" altLang="zh-CN" sz="1400" dirty="0">
                <a:solidFill>
                  <a:schemeClr val="accent6"/>
                </a:solidFill>
              </a:rPr>
              <a:t>]=a[</a:t>
            </a:r>
            <a:r>
              <a:rPr lang="en-US" altLang="zh-CN" sz="1400" dirty="0" err="1">
                <a:solidFill>
                  <a:schemeClr val="accent6"/>
                </a:solidFill>
              </a:rPr>
              <a:t>i</a:t>
            </a:r>
            <a:r>
              <a:rPr lang="en-US" altLang="zh-CN" sz="1400" dirty="0">
                <a:solidFill>
                  <a:schemeClr val="accent6"/>
                </a:solidFill>
              </a:rPr>
              <a:t>][j];</a:t>
            </a:r>
            <a:r>
              <a:rPr lang="en-US" altLang="zh-CN" sz="1400" dirty="0"/>
              <a:t>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数组元素的值赋给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数组相应元素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("array b:\n</a:t>
            </a:r>
            <a:r>
              <a:rPr lang="en-US" altLang="zh-CN" sz="1400" dirty="0" smtClean="0"/>
              <a:t>");	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=0;i&lt;=2;i++)	</a:t>
            </a:r>
            <a:r>
              <a:rPr lang="en-US" altLang="zh-CN" sz="1400" dirty="0" smtClean="0"/>
              <a:t>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数组中一行中各元素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for(j=0;j&lt;=1;j++)	</a:t>
            </a:r>
            <a:r>
              <a:rPr lang="en-US" altLang="zh-CN" sz="1400" dirty="0" smtClean="0"/>
              <a:t>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数组中一列中各元素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("%5d",b[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][j]);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7304" y="2665782"/>
            <a:ext cx="0" cy="355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131625" y="3069594"/>
            <a:ext cx="325496" cy="260107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8249" y="5663800"/>
            <a:ext cx="325496" cy="260106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923391" y="1357063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91" y="1357063"/>
                <a:ext cx="6821215" cy="8469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5333999" y="1492642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98081" y="4936165"/>
            <a:ext cx="3457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2" y="1164900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28839" y="2109167"/>
            <a:ext cx="7324844" cy="39868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int i,j,row=0,colum=0,max;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a[3][4]={{1,2,3,4},{9,8,7,6},{-10,10,-5,2</a:t>
            </a:r>
            <a:r>
              <a:rPr lang="en-US" altLang="zh-CN" sz="1400" smtClean="0"/>
              <a:t>}};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定义数组并赋初值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max=a[0][0</a:t>
            </a:r>
            <a:r>
              <a:rPr lang="en-US" altLang="zh-CN" sz="1400" smtClean="0"/>
              <a:t>];			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先认为</a:t>
            </a:r>
            <a:r>
              <a:rPr lang="en-US" altLang="zh-CN" sz="1400">
                <a:solidFill>
                  <a:srgbClr val="008000"/>
                </a:solidFill>
              </a:rPr>
              <a:t>a[0][0]</a:t>
            </a:r>
            <a:r>
              <a:rPr lang="zh-CN" altLang="en-US" sz="1400">
                <a:solidFill>
                  <a:srgbClr val="008000"/>
                </a:solidFill>
              </a:rPr>
              <a:t>最大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for(i=0;i&lt;=2;i++)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for(j=0;j&lt;=3;j++)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if(a[i][j]&gt;max</a:t>
            </a:r>
            <a:r>
              <a:rPr lang="en-US" altLang="zh-CN" sz="1400" smtClean="0"/>
              <a:t>)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如果某元素大于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，就取代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的原值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	max=a[i][j];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	row=i</a:t>
            </a:r>
            <a:r>
              <a:rPr lang="en-US" altLang="zh-CN" sz="1400" smtClean="0"/>
              <a:t>;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记下此元素的行号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colum=j</a:t>
            </a:r>
            <a:r>
              <a:rPr lang="en-US" altLang="zh-CN" sz="1400" smtClean="0"/>
              <a:t>;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记下此元素的列号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printf("max=%d\nrow=%d\ncolum=%d\n",max,row,colum);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84638"/>
              </p:ext>
            </p:extLst>
          </p:nvPr>
        </p:nvGraphicFramePr>
        <p:xfrm>
          <a:off x="8918103" y="3782987"/>
          <a:ext cx="2724032" cy="258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max=a[0][0]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for i=0 to 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j=0 to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max=a[i][j]</a:t>
                      </a:r>
                    </a:p>
                    <a:p>
                      <a:r>
                        <a:rPr lang="en-US" altLang="zh-CN" sz="1400" smtClean="0"/>
                        <a:t>row=i</a:t>
                      </a:r>
                    </a:p>
                    <a:p>
                      <a:r>
                        <a:rPr lang="en-US" altLang="zh-CN" sz="1400" smtClean="0"/>
                        <a:t>colum=j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输出：</a:t>
                      </a:r>
                      <a:r>
                        <a:rPr lang="en-US" altLang="zh-CN" sz="1400" smtClean="0"/>
                        <a:t>max</a:t>
                      </a:r>
                      <a:r>
                        <a:rPr lang="zh-CN" altLang="en-US" sz="1400" smtClean="0"/>
                        <a:t>和</a:t>
                      </a:r>
                      <a:r>
                        <a:rPr lang="en-US" altLang="zh-CN" sz="1400" smtClean="0"/>
                        <a:t>row</a:t>
                      </a:r>
                      <a:r>
                        <a:rPr lang="zh-CN" altLang="en-US" sz="1400" smtClean="0"/>
                        <a:t>、</a:t>
                      </a:r>
                      <a:r>
                        <a:rPr lang="en-US" altLang="zh-CN" sz="1400" smtClean="0"/>
                        <a:t>colum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6944" y="4837878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</a:t>
            </a:r>
            <a:r>
              <a:rPr lang="en-US" altLang="zh-CN" sz="1400" smtClean="0"/>
              <a:t>][j]&gt;max</a:t>
            </a:r>
            <a:endParaRPr lang="zh-CN" altLang="en-US" sz="1400"/>
          </a:p>
        </p:txBody>
      </p:sp>
      <p:grpSp>
        <p:nvGrpSpPr>
          <p:cNvPr id="8" name="组合 7"/>
          <p:cNvGrpSpPr/>
          <p:nvPr/>
        </p:nvGrpSpPr>
        <p:grpSpPr>
          <a:xfrm>
            <a:off x="8055958" y="227157"/>
            <a:ext cx="3840889" cy="1241727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263" y="2705503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找最大最小值</a:t>
              </a:r>
              <a:endParaRPr lang="en-US" altLang="zh-CN" sz="2400" b="1" smtClean="0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735688" y="1829379"/>
            <a:ext cx="3085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46047" y="5600700"/>
            <a:ext cx="3486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75B26D-FA2A-48E3-9DA2-AAE93DC036D8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查找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查找</a:t>
            </a:r>
          </a:p>
          <a:p>
            <a:pPr lvl="1"/>
            <a:r>
              <a:rPr lang="zh-CN" altLang="zh-CN"/>
              <a:t>根据指定的关键字查找数组中的特定元素。</a:t>
            </a:r>
          </a:p>
          <a:p>
            <a:pPr lvl="1"/>
            <a:r>
              <a:rPr lang="zh-CN" altLang="zh-CN"/>
              <a:t>常用方法</a:t>
            </a:r>
          </a:p>
          <a:p>
            <a:pPr lvl="2"/>
            <a:r>
              <a:rPr lang="zh-CN" altLang="zh-CN"/>
              <a:t>顺序查找</a:t>
            </a:r>
          </a:p>
          <a:p>
            <a:pPr lvl="2"/>
            <a:r>
              <a:rPr lang="zh-CN" altLang="zh-CN"/>
              <a:t>折半查找</a:t>
            </a:r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7813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C7CE99-E8C4-4B46-8745-68CC60FDA95A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顺序查找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顺序查找</a:t>
            </a:r>
          </a:p>
          <a:p>
            <a:pPr lvl="1"/>
            <a:r>
              <a:rPr lang="zh-CN" altLang="zh-CN"/>
              <a:t>适用于小型和</a:t>
            </a:r>
            <a:r>
              <a:rPr lang="zh-CN" altLang="en-US"/>
              <a:t>（或）</a:t>
            </a:r>
            <a:r>
              <a:rPr lang="zh-CN" altLang="zh-CN"/>
              <a:t>没有排序的数组。</a:t>
            </a:r>
            <a:endParaRPr lang="zh-CN" altLang="en-US"/>
          </a:p>
          <a:p>
            <a:pPr lvl="1"/>
            <a:r>
              <a:rPr lang="zh-CN" altLang="zh-CN"/>
              <a:t>用关键字与数组的元素依次进行比较。</a:t>
            </a:r>
          </a:p>
          <a:p>
            <a:pPr lvl="2"/>
            <a:r>
              <a:rPr lang="zh-CN" altLang="zh-CN"/>
              <a:t>平均而言，要与数组的一半元素进行比较</a:t>
            </a:r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graphicFrame>
        <p:nvGraphicFramePr>
          <p:cNvPr id="871429" name="Group 5"/>
          <p:cNvGraphicFramePr>
            <a:graphicFrameLocks noGrp="1"/>
          </p:cNvGraphicFramePr>
          <p:nvPr/>
        </p:nvGraphicFramePr>
        <p:xfrm>
          <a:off x="3038475" y="3678238"/>
          <a:ext cx="6096000" cy="335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696885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99706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781202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606528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8178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97888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0542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39001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5705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50255240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169699"/>
                  </a:ext>
                </a:extLst>
              </a:tr>
            </a:tbl>
          </a:graphicData>
        </a:graphic>
      </p:graphicFrame>
      <p:sp>
        <p:nvSpPr>
          <p:cNvPr id="871453" name="Rectangle 29"/>
          <p:cNvSpPr>
            <a:spLocks noChangeArrowheads="1"/>
          </p:cNvSpPr>
          <p:nvPr/>
        </p:nvSpPr>
        <p:spPr bwMode="auto">
          <a:xfrm>
            <a:off x="3036888" y="4719638"/>
            <a:ext cx="588962" cy="368300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871454" name="Line 30"/>
          <p:cNvSpPr>
            <a:spLocks noChangeShapeType="1"/>
          </p:cNvSpPr>
          <p:nvPr/>
        </p:nvSpPr>
        <p:spPr bwMode="auto">
          <a:xfrm>
            <a:off x="3316288" y="4060826"/>
            <a:ext cx="0" cy="44291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1455" name="Line 31"/>
          <p:cNvSpPr>
            <a:spLocks noChangeShapeType="1"/>
          </p:cNvSpPr>
          <p:nvPr/>
        </p:nvSpPr>
        <p:spPr bwMode="auto">
          <a:xfrm>
            <a:off x="6403975" y="4079876"/>
            <a:ext cx="0" cy="44291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1456" name="Line 32"/>
          <p:cNvSpPr>
            <a:spLocks noChangeShapeType="1"/>
          </p:cNvSpPr>
          <p:nvPr/>
        </p:nvSpPr>
        <p:spPr bwMode="auto">
          <a:xfrm>
            <a:off x="3538539" y="4356100"/>
            <a:ext cx="2668587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1457" name="Rectangle 33"/>
          <p:cNvSpPr>
            <a:spLocks noChangeArrowheads="1"/>
          </p:cNvSpPr>
          <p:nvPr/>
        </p:nvSpPr>
        <p:spPr bwMode="auto">
          <a:xfrm>
            <a:off x="2027238" y="3648076"/>
            <a:ext cx="914400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查找表</a:t>
            </a:r>
          </a:p>
        </p:txBody>
      </p:sp>
      <p:sp>
        <p:nvSpPr>
          <p:cNvPr id="871458" name="Rectangle 34"/>
          <p:cNvSpPr>
            <a:spLocks noChangeArrowheads="1"/>
          </p:cNvSpPr>
          <p:nvPr/>
        </p:nvSpPr>
        <p:spPr bwMode="auto">
          <a:xfrm>
            <a:off x="2027238" y="4713288"/>
            <a:ext cx="914400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21207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C79542-11E9-44EA-AB7D-AC470680491E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3474" name="Text Box 2"/>
          <p:cNvSpPr txBox="1">
            <a:spLocks noChangeArrowheads="1"/>
          </p:cNvSpPr>
          <p:nvPr/>
        </p:nvSpPr>
        <p:spPr bwMode="auto">
          <a:xfrm>
            <a:off x="2112963" y="1854201"/>
            <a:ext cx="7250112" cy="4060825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N 10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 {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list[N+1]={0,65,72,83,79,97,87,75,57,91,78};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key,i;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printf("Input search key:");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scanf("%d",&amp;key);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(i=1;(list[i]!=key)&amp;&amp;(i&lt;=N);i++);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8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(i&gt;N) printf("Not found!");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else printf("Success! The position is %d.",i);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73475" name="Rectangle 3"/>
          <p:cNvSpPr>
            <a:spLocks noChangeArrowheads="1"/>
          </p:cNvSpPr>
          <p:nvPr/>
        </p:nvSpPr>
        <p:spPr bwMode="auto">
          <a:xfrm>
            <a:off x="6348414" y="3032125"/>
            <a:ext cx="4206875" cy="839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3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顺序查找</a:t>
            </a:r>
          </a:p>
        </p:txBody>
      </p:sp>
      <p:sp>
        <p:nvSpPr>
          <p:cNvPr id="8734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顺序查找举例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cw1009.c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）</a:t>
            </a:r>
            <a:endParaRPr lang="zh-CN" altLang="zh-CN" sz="2000">
              <a:solidFill>
                <a:srgbClr val="FF00FF"/>
              </a:solidFill>
              <a:latin typeface="Comic Sans MS" panose="030F0702030302020204" pitchFamily="66" charset="0"/>
            </a:endParaRPr>
          </a:p>
          <a:p>
            <a:pPr lvl="1"/>
            <a:endParaRPr lang="zh-CN" altLang="zh-CN"/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graphicFrame>
        <p:nvGraphicFramePr>
          <p:cNvPr id="873479" name="Group 7"/>
          <p:cNvGraphicFramePr>
            <a:graphicFrameLocks noGrp="1"/>
          </p:cNvGraphicFramePr>
          <p:nvPr/>
        </p:nvGraphicFramePr>
        <p:xfrm>
          <a:off x="6483350" y="3176588"/>
          <a:ext cx="3949700" cy="274320"/>
        </p:xfrm>
        <a:graphic>
          <a:graphicData uri="http://schemas.openxmlformats.org/drawingml/2006/table">
            <a:tbl>
              <a:tblPr/>
              <a:tblGrid>
                <a:gridCol w="395288">
                  <a:extLst>
                    <a:ext uri="{9D8B030D-6E8A-4147-A177-3AD203B41FA5}">
                      <a16:colId xmlns:a16="http://schemas.microsoft.com/office/drawing/2014/main" val="327490391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811352142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565678300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151184573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1029270772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4013395918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3444748816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9259922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289277790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1500477474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2030"/>
                  </a:ext>
                </a:extLst>
              </a:tr>
            </a:tbl>
          </a:graphicData>
        </a:graphic>
      </p:graphicFrame>
      <p:sp>
        <p:nvSpPr>
          <p:cNvPr id="873503" name="Line 31"/>
          <p:cNvSpPr>
            <a:spLocks noChangeShapeType="1"/>
          </p:cNvSpPr>
          <p:nvPr/>
        </p:nvSpPr>
        <p:spPr bwMode="auto">
          <a:xfrm>
            <a:off x="6684963" y="3521075"/>
            <a:ext cx="0" cy="24765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3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8A7103-26C2-43A0-AF50-32CDF823F9DA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折半查找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折半查找</a:t>
            </a:r>
          </a:p>
          <a:p>
            <a:pPr lvl="1"/>
            <a:r>
              <a:rPr lang="zh-CN" altLang="zh-CN"/>
              <a:t>适用于已经排好序的数组。</a:t>
            </a:r>
          </a:p>
          <a:p>
            <a:pPr lvl="1"/>
            <a:r>
              <a:rPr lang="zh-CN" altLang="zh-CN"/>
              <a:t>用关键字与数组的中间元素比较</a:t>
            </a:r>
          </a:p>
          <a:p>
            <a:pPr lvl="2"/>
            <a:r>
              <a:rPr lang="zh-CN" altLang="zh-CN"/>
              <a:t>如果相等，则查找结束——找到</a:t>
            </a:r>
          </a:p>
          <a:p>
            <a:pPr lvl="2"/>
            <a:r>
              <a:rPr lang="zh-CN" altLang="zh-CN"/>
              <a:t>如果key&lt;middle，则继续在前半部分查找</a:t>
            </a:r>
          </a:p>
          <a:p>
            <a:pPr lvl="2"/>
            <a:r>
              <a:rPr lang="zh-CN" altLang="zh-CN"/>
              <a:t>如果key&gt;middle，则继续在后半部分查找</a:t>
            </a:r>
          </a:p>
          <a:p>
            <a:pPr lvl="2"/>
            <a:r>
              <a:rPr lang="zh-CN" altLang="zh-CN"/>
              <a:t>如果没有可查找的部分，则查找结束——没有找到</a:t>
            </a:r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graphicFrame>
        <p:nvGraphicFramePr>
          <p:cNvPr id="875525" name="Group 5"/>
          <p:cNvGraphicFramePr>
            <a:graphicFrameLocks noGrp="1"/>
          </p:cNvGraphicFramePr>
          <p:nvPr/>
        </p:nvGraphicFramePr>
        <p:xfrm>
          <a:off x="2781300" y="5094288"/>
          <a:ext cx="6096000" cy="335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753261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157415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835489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80194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0443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013259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75011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110665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38768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7347997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20430"/>
                  </a:ext>
                </a:extLst>
              </a:tr>
            </a:tbl>
          </a:graphicData>
        </a:graphic>
      </p:graphicFrame>
      <p:sp>
        <p:nvSpPr>
          <p:cNvPr id="875549" name="Rectangle 29"/>
          <p:cNvSpPr>
            <a:spLocks noChangeArrowheads="1"/>
          </p:cNvSpPr>
          <p:nvPr/>
        </p:nvSpPr>
        <p:spPr bwMode="auto">
          <a:xfrm>
            <a:off x="2779713" y="4389438"/>
            <a:ext cx="588962" cy="368300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83</a:t>
            </a:r>
          </a:p>
        </p:txBody>
      </p:sp>
      <p:sp>
        <p:nvSpPr>
          <p:cNvPr id="875550" name="Line 30"/>
          <p:cNvSpPr>
            <a:spLocks noChangeShapeType="1"/>
          </p:cNvSpPr>
          <p:nvPr/>
        </p:nvSpPr>
        <p:spPr bwMode="auto">
          <a:xfrm>
            <a:off x="3059113" y="5514976"/>
            <a:ext cx="0" cy="44291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5551" name="Line 31"/>
          <p:cNvSpPr>
            <a:spLocks noChangeShapeType="1"/>
          </p:cNvSpPr>
          <p:nvPr/>
        </p:nvSpPr>
        <p:spPr bwMode="auto">
          <a:xfrm>
            <a:off x="8580438" y="5519738"/>
            <a:ext cx="0" cy="4429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5552" name="Line 32"/>
          <p:cNvSpPr>
            <a:spLocks noChangeShapeType="1"/>
          </p:cNvSpPr>
          <p:nvPr/>
        </p:nvSpPr>
        <p:spPr bwMode="auto">
          <a:xfrm>
            <a:off x="5540375" y="5534026"/>
            <a:ext cx="0" cy="44291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5553" name="Text Box 33"/>
          <p:cNvSpPr txBox="1">
            <a:spLocks noChangeArrowheads="1"/>
          </p:cNvSpPr>
          <p:nvPr/>
        </p:nvSpPr>
        <p:spPr bwMode="auto">
          <a:xfrm>
            <a:off x="2749551" y="6057900"/>
            <a:ext cx="663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low</a:t>
            </a:r>
          </a:p>
        </p:txBody>
      </p:sp>
      <p:sp>
        <p:nvSpPr>
          <p:cNvPr id="875554" name="Text Box 34"/>
          <p:cNvSpPr txBox="1">
            <a:spLocks noChangeArrowheads="1"/>
          </p:cNvSpPr>
          <p:nvPr/>
        </p:nvSpPr>
        <p:spPr bwMode="auto">
          <a:xfrm>
            <a:off x="5203826" y="6057900"/>
            <a:ext cx="663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875555" name="Text Box 35"/>
          <p:cNvSpPr txBox="1">
            <a:spLocks noChangeArrowheads="1"/>
          </p:cNvSpPr>
          <p:nvPr/>
        </p:nvSpPr>
        <p:spPr bwMode="auto">
          <a:xfrm>
            <a:off x="8191501" y="6057900"/>
            <a:ext cx="796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7646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33CDAB-EA1B-454E-8CE4-F0BD02D4AD3A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概念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数组元素</a:t>
            </a:r>
          </a:p>
          <a:p>
            <a:pPr lvl="1"/>
            <a:r>
              <a:rPr lang="zh-CN" altLang="zh-CN" dirty="0"/>
              <a:t>数组元素可视为普通变量。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1"/>
            <a:r>
              <a:rPr lang="zh-CN" altLang="en-US" dirty="0"/>
              <a:t>下标可以是整型常量或整型表达式。</a:t>
            </a:r>
          </a:p>
        </p:txBody>
      </p:sp>
      <p:sp>
        <p:nvSpPr>
          <p:cNvPr id="797700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grpSp>
        <p:nvGrpSpPr>
          <p:cNvPr id="797701" name="Group 5"/>
          <p:cNvGrpSpPr>
            <a:grpSpLocks/>
          </p:cNvGrpSpPr>
          <p:nvPr/>
        </p:nvGrpSpPr>
        <p:grpSpPr bwMode="auto">
          <a:xfrm>
            <a:off x="8126414" y="1804988"/>
            <a:ext cx="1990725" cy="3708400"/>
            <a:chOff x="4105" y="1160"/>
            <a:chExt cx="1254" cy="2336"/>
          </a:xfrm>
        </p:grpSpPr>
        <p:grpSp>
          <p:nvGrpSpPr>
            <p:cNvPr id="797702" name="Group 6"/>
            <p:cNvGrpSpPr>
              <a:grpSpLocks/>
            </p:cNvGrpSpPr>
            <p:nvPr/>
          </p:nvGrpSpPr>
          <p:grpSpPr bwMode="auto">
            <a:xfrm>
              <a:off x="4545" y="1414"/>
              <a:ext cx="812" cy="2080"/>
              <a:chOff x="4545" y="1414"/>
              <a:chExt cx="812" cy="2080"/>
            </a:xfrm>
          </p:grpSpPr>
          <p:grpSp>
            <p:nvGrpSpPr>
              <p:cNvPr id="797703" name="Group 7"/>
              <p:cNvGrpSpPr>
                <a:grpSpLocks/>
              </p:cNvGrpSpPr>
              <p:nvPr/>
            </p:nvGrpSpPr>
            <p:grpSpPr bwMode="auto">
              <a:xfrm>
                <a:off x="4545" y="1414"/>
                <a:ext cx="812" cy="2080"/>
                <a:chOff x="0" y="-2"/>
                <a:chExt cx="20000" cy="20004"/>
              </a:xfrm>
            </p:grpSpPr>
            <p:sp>
              <p:nvSpPr>
                <p:cNvPr id="797704" name="Freeform 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97705" name="Group 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797706" name="Freeform 1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07" name="Freeform 1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08" name="Freeform 1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09" name="Freeform 1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10" name="Freeform 1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11" name="Freeform 1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12" name="Freeform 1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13" name="Freeform 1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14" name="Freeform 1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15" name="Freeform 19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16" name="Freeform 2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97717" name="Rectangle 21"/>
              <p:cNvSpPr>
                <a:spLocks noChangeArrowheads="1"/>
              </p:cNvSpPr>
              <p:nvPr/>
            </p:nvSpPr>
            <p:spPr bwMode="auto">
              <a:xfrm>
                <a:off x="4817" y="1439"/>
                <a:ext cx="22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-45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18" name="Rectangle 22"/>
              <p:cNvSpPr>
                <a:spLocks noChangeArrowheads="1"/>
              </p:cNvSpPr>
              <p:nvPr/>
            </p:nvSpPr>
            <p:spPr bwMode="auto">
              <a:xfrm>
                <a:off x="4952" y="1612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19" name="Rectangle 23"/>
              <p:cNvSpPr>
                <a:spLocks noChangeArrowheads="1"/>
              </p:cNvSpPr>
              <p:nvPr/>
            </p:nvSpPr>
            <p:spPr bwMode="auto">
              <a:xfrm>
                <a:off x="4952" y="1786"/>
                <a:ext cx="90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20" name="Rectangle 24"/>
              <p:cNvSpPr>
                <a:spLocks noChangeArrowheads="1"/>
              </p:cNvSpPr>
              <p:nvPr/>
            </p:nvSpPr>
            <p:spPr bwMode="auto">
              <a:xfrm>
                <a:off x="4885" y="1959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72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21" name="Rectangle 25"/>
              <p:cNvSpPr>
                <a:spLocks noChangeArrowheads="1"/>
              </p:cNvSpPr>
              <p:nvPr/>
            </p:nvSpPr>
            <p:spPr bwMode="auto">
              <a:xfrm>
                <a:off x="4749" y="21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1543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22" name="Rectangle 26"/>
              <p:cNvSpPr>
                <a:spLocks noChangeArrowheads="1"/>
              </p:cNvSpPr>
              <p:nvPr/>
            </p:nvSpPr>
            <p:spPr bwMode="auto">
              <a:xfrm>
                <a:off x="4817" y="2306"/>
                <a:ext cx="2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-89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23" name="Rectangle 27"/>
              <p:cNvSpPr>
                <a:spLocks noChangeArrowheads="1"/>
              </p:cNvSpPr>
              <p:nvPr/>
            </p:nvSpPr>
            <p:spPr bwMode="auto">
              <a:xfrm>
                <a:off x="4952" y="2479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24" name="Rectangle 28"/>
              <p:cNvSpPr>
                <a:spLocks noChangeArrowheads="1"/>
              </p:cNvSpPr>
              <p:nvPr/>
            </p:nvSpPr>
            <p:spPr bwMode="auto">
              <a:xfrm>
                <a:off x="4885" y="2652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62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25" name="Rectangle 29"/>
              <p:cNvSpPr>
                <a:spLocks noChangeArrowheads="1"/>
              </p:cNvSpPr>
              <p:nvPr/>
            </p:nvSpPr>
            <p:spPr bwMode="auto">
              <a:xfrm>
                <a:off x="4885" y="2826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-3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26" name="Rectangle 30"/>
              <p:cNvSpPr>
                <a:spLocks noChangeArrowheads="1"/>
              </p:cNvSpPr>
              <p:nvPr/>
            </p:nvSpPr>
            <p:spPr bwMode="auto">
              <a:xfrm>
                <a:off x="4952" y="2999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27" name="Rectangle 31"/>
              <p:cNvSpPr>
                <a:spLocks noChangeArrowheads="1"/>
              </p:cNvSpPr>
              <p:nvPr/>
            </p:nvSpPr>
            <p:spPr bwMode="auto">
              <a:xfrm>
                <a:off x="4749" y="317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6453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7728" name="Rectangle 32"/>
              <p:cNvSpPr>
                <a:spLocks noChangeArrowheads="1"/>
              </p:cNvSpPr>
              <p:nvPr/>
            </p:nvSpPr>
            <p:spPr bwMode="auto">
              <a:xfrm>
                <a:off x="4885" y="3346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78</a:t>
                </a: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97729" name="Group 33"/>
              <p:cNvGrpSpPr>
                <a:grpSpLocks/>
              </p:cNvGrpSpPr>
              <p:nvPr/>
            </p:nvGrpSpPr>
            <p:grpSpPr bwMode="auto">
              <a:xfrm>
                <a:off x="4545" y="1414"/>
                <a:ext cx="812" cy="2080"/>
                <a:chOff x="0" y="-2"/>
                <a:chExt cx="20000" cy="20004"/>
              </a:xfrm>
            </p:grpSpPr>
            <p:sp>
              <p:nvSpPr>
                <p:cNvPr id="797730" name="Freeform 34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97731" name="Group 35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797732" name="Freeform 36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33" name="Freeform 37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34" name="Freeform 38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35" name="Freeform 39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36" name="Freeform 40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37" name="Freeform 41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38" name="Freeform 42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39" name="Freeform 43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40" name="Freeform 44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41" name="Freeform 45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97742" name="Freeform 46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797743" name="Rectangle 47"/>
            <p:cNvSpPr>
              <a:spLocks noChangeArrowheads="1"/>
            </p:cNvSpPr>
            <p:nvPr/>
          </p:nvSpPr>
          <p:spPr bwMode="auto">
            <a:xfrm>
              <a:off x="4173" y="249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c[6]</a:t>
              </a: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7744" name="Rectangle 48"/>
            <p:cNvSpPr>
              <a:spLocks noChangeArrowheads="1"/>
            </p:cNvSpPr>
            <p:nvPr/>
          </p:nvSpPr>
          <p:spPr bwMode="auto">
            <a:xfrm>
              <a:off x="4173" y="145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c[0]</a:t>
              </a:r>
              <a:endPara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7745" name="Rectangle 49"/>
            <p:cNvSpPr>
              <a:spLocks noChangeArrowheads="1"/>
            </p:cNvSpPr>
            <p:nvPr/>
          </p:nvSpPr>
          <p:spPr bwMode="auto">
            <a:xfrm>
              <a:off x="4173" y="1627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c[1]</a:t>
              </a: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7746" name="Rectangle 50"/>
            <p:cNvSpPr>
              <a:spLocks noChangeArrowheads="1"/>
            </p:cNvSpPr>
            <p:nvPr/>
          </p:nvSpPr>
          <p:spPr bwMode="auto">
            <a:xfrm>
              <a:off x="4173" y="1801"/>
              <a:ext cx="2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c[2]</a:t>
              </a: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7747" name="Rectangle 51"/>
            <p:cNvSpPr>
              <a:spLocks noChangeArrowheads="1"/>
            </p:cNvSpPr>
            <p:nvPr/>
          </p:nvSpPr>
          <p:spPr bwMode="auto">
            <a:xfrm>
              <a:off x="4173" y="197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c[3]</a:t>
              </a: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7748" name="Rectangle 52"/>
            <p:cNvSpPr>
              <a:spLocks noChangeArrowheads="1"/>
            </p:cNvSpPr>
            <p:nvPr/>
          </p:nvSpPr>
          <p:spPr bwMode="auto">
            <a:xfrm>
              <a:off x="4105" y="3361"/>
              <a:ext cx="3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c[11]</a:t>
              </a: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7749" name="Rectangle 53"/>
            <p:cNvSpPr>
              <a:spLocks noChangeArrowheads="1"/>
            </p:cNvSpPr>
            <p:nvPr/>
          </p:nvSpPr>
          <p:spPr bwMode="auto">
            <a:xfrm>
              <a:off x="4105" y="3187"/>
              <a:ext cx="3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c[10]</a:t>
              </a: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7750" name="Rectangle 54"/>
            <p:cNvSpPr>
              <a:spLocks noChangeArrowheads="1"/>
            </p:cNvSpPr>
            <p:nvPr/>
          </p:nvSpPr>
          <p:spPr bwMode="auto">
            <a:xfrm>
              <a:off x="4173" y="301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c[9]</a:t>
              </a: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7751" name="Rectangle 55"/>
            <p:cNvSpPr>
              <a:spLocks noChangeArrowheads="1"/>
            </p:cNvSpPr>
            <p:nvPr/>
          </p:nvSpPr>
          <p:spPr bwMode="auto">
            <a:xfrm>
              <a:off x="4173" y="2841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c[8]</a:t>
              </a: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7752" name="Rectangle 56"/>
            <p:cNvSpPr>
              <a:spLocks noChangeArrowheads="1"/>
            </p:cNvSpPr>
            <p:nvPr/>
          </p:nvSpPr>
          <p:spPr bwMode="auto">
            <a:xfrm>
              <a:off x="4173" y="2667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c[7]</a:t>
              </a: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7753" name="Rectangle 57"/>
            <p:cNvSpPr>
              <a:spLocks noChangeArrowheads="1"/>
            </p:cNvSpPr>
            <p:nvPr/>
          </p:nvSpPr>
          <p:spPr bwMode="auto">
            <a:xfrm>
              <a:off x="4173" y="2321"/>
              <a:ext cx="2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c[5]</a:t>
              </a: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7754" name="Rectangle 58"/>
            <p:cNvSpPr>
              <a:spLocks noChangeArrowheads="1"/>
            </p:cNvSpPr>
            <p:nvPr/>
          </p:nvSpPr>
          <p:spPr bwMode="auto">
            <a:xfrm>
              <a:off x="4173" y="2147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c[4]</a:t>
              </a: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97755" name="Text Box 59"/>
            <p:cNvSpPr txBox="1">
              <a:spLocks noChangeArrowheads="1"/>
            </p:cNvSpPr>
            <p:nvPr/>
          </p:nvSpPr>
          <p:spPr bwMode="auto">
            <a:xfrm>
              <a:off x="4508" y="1160"/>
              <a:ext cx="8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797756" name="Rectangle 60"/>
          <p:cNvSpPr>
            <a:spLocks noChangeArrowheads="1"/>
          </p:cNvSpPr>
          <p:nvPr/>
        </p:nvSpPr>
        <p:spPr bwMode="auto">
          <a:xfrm>
            <a:off x="2551113" y="2351088"/>
            <a:ext cx="3498850" cy="10858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c[0] = -45;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(“%d”, &amp;c[1]);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(“%d”, c[1]);</a:t>
            </a:r>
          </a:p>
        </p:txBody>
      </p:sp>
      <p:sp>
        <p:nvSpPr>
          <p:cNvPr id="797757" name="Rectangle 61"/>
          <p:cNvSpPr>
            <a:spLocks noChangeArrowheads="1"/>
          </p:cNvSpPr>
          <p:nvPr/>
        </p:nvSpPr>
        <p:spPr bwMode="auto">
          <a:xfrm>
            <a:off x="2566988" y="4222751"/>
            <a:ext cx="3498850" cy="7286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若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 = 3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 那么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c[5-2] == c[3] == c[x]</a:t>
            </a:r>
          </a:p>
        </p:txBody>
      </p:sp>
    </p:spTree>
    <p:extLst>
      <p:ext uri="{BB962C8B-B14F-4D97-AF65-F5344CB8AC3E}">
        <p14:creationId xmlns:p14="http://schemas.microsoft.com/office/powerpoint/2010/main" val="30305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D0737E-B8AB-4019-BDA8-A3749D031DC5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折半查找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折半查找举例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cw1010.c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）</a:t>
            </a:r>
            <a:endParaRPr lang="zh-CN" altLang="zh-CN"/>
          </a:p>
          <a:p>
            <a:pPr lvl="1"/>
            <a:endParaRPr lang="zh-CN" altLang="zh-CN"/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auto">
          <a:xfrm>
            <a:off x="2155826" y="1885950"/>
            <a:ext cx="8042275" cy="29845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N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int i, low, mid, high, key, found;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list[N+1]={0,57,65,72,75,78,79,83,87,91,97};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printf("Sorted list:\n");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(i=1;i&lt;=N;i++) printf("%-4d", list[i]); printf("\n");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printf("Input search key:");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scanf("%d", &amp;key);</a:t>
            </a:r>
          </a:p>
        </p:txBody>
      </p:sp>
    </p:spTree>
    <p:extLst>
      <p:ext uri="{BB962C8B-B14F-4D97-AF65-F5344CB8AC3E}">
        <p14:creationId xmlns:p14="http://schemas.microsoft.com/office/powerpoint/2010/main" val="30548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A536CA-0FDC-4EE2-AC0C-A25DCEFF39FB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折半查找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折半查找举例</a:t>
            </a:r>
          </a:p>
          <a:p>
            <a:pPr lvl="1"/>
            <a:endParaRPr lang="zh-CN" altLang="zh-CN"/>
          </a:p>
        </p:txBody>
      </p:sp>
      <p:sp>
        <p:nvSpPr>
          <p:cNvPr id="879620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79621" name="Rectangle 5"/>
          <p:cNvSpPr>
            <a:spLocks noChangeArrowheads="1"/>
          </p:cNvSpPr>
          <p:nvPr/>
        </p:nvSpPr>
        <p:spPr bwMode="auto">
          <a:xfrm>
            <a:off x="2155825" y="1887538"/>
            <a:ext cx="7975600" cy="40957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low=1;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high=N;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found=0;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srgbClr val="3366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while ((low&lt;=high) &amp;&amp; (! found))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mid=(low+high)/2;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(key&gt;list[mid])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low=mid+1;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 (key==list[mid])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found=1;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high=mid-1;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(found) printf("Success! The position is %d.", mid);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else printf("Not found!");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79622" name="AutoShape 6"/>
          <p:cNvSpPr>
            <a:spLocks noChangeArrowheads="1"/>
          </p:cNvSpPr>
          <p:nvPr/>
        </p:nvSpPr>
        <p:spPr bwMode="auto">
          <a:xfrm>
            <a:off x="7410451" y="2052638"/>
            <a:ext cx="3108325" cy="569912"/>
          </a:xfrm>
          <a:prstGeom prst="cloudCallout">
            <a:avLst>
              <a:gd name="adj1" fmla="val -33199"/>
              <a:gd name="adj2" fmla="val 106269"/>
            </a:avLst>
          </a:prstGeom>
          <a:solidFill>
            <a:srgbClr val="CCFF99"/>
          </a:solidFill>
          <a:ln w="9525">
            <a:solidFill>
              <a:srgbClr val="008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考虑不要</a:t>
            </a: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found</a:t>
            </a:r>
            <a:r>
              <a:rPr lang="zh-CN" altLang="en-US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308133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EF7B74-2B01-4E52-A082-C4C907BDDC93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排序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排序</a:t>
            </a:r>
          </a:p>
          <a:p>
            <a:pPr lvl="1"/>
            <a:r>
              <a:rPr lang="zh-CN" altLang="zh-CN"/>
              <a:t>按特定的顺序来安排数据。</a:t>
            </a:r>
          </a:p>
          <a:p>
            <a:pPr lvl="1"/>
            <a:r>
              <a:rPr lang="zh-CN" altLang="zh-CN"/>
              <a:t>常用方法</a:t>
            </a:r>
          </a:p>
          <a:p>
            <a:pPr lvl="2"/>
            <a:r>
              <a:rPr lang="zh-CN" altLang="zh-CN"/>
              <a:t>直接插入排序</a:t>
            </a:r>
          </a:p>
          <a:p>
            <a:pPr lvl="2"/>
            <a:r>
              <a:rPr lang="zh-CN" altLang="zh-CN"/>
              <a:t>简单选择排序</a:t>
            </a:r>
          </a:p>
          <a:p>
            <a:pPr lvl="2"/>
            <a:r>
              <a:rPr lang="zh-CN" altLang="zh-CN"/>
              <a:t>冒泡排序</a:t>
            </a:r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1864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FDFF7B-B6AC-4A6F-ADAB-4B4D78A1C96F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数据插入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问题</a:t>
            </a:r>
          </a:p>
          <a:p>
            <a:pPr lvl="1"/>
            <a:r>
              <a:rPr lang="zh-CN" altLang="zh-CN"/>
              <a:t>把一个数据插入到已排好序的有序表中，从而得到一个新的、长度增1的有序表。</a:t>
            </a:r>
          </a:p>
        </p:txBody>
      </p:sp>
      <p:sp>
        <p:nvSpPr>
          <p:cNvPr id="88371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graphicFrame>
        <p:nvGraphicFramePr>
          <p:cNvPr id="883717" name="Group 5"/>
          <p:cNvGraphicFramePr>
            <a:graphicFrameLocks noGrp="1"/>
          </p:cNvGraphicFramePr>
          <p:nvPr/>
        </p:nvGraphicFramePr>
        <p:xfrm>
          <a:off x="2300288" y="3708401"/>
          <a:ext cx="6096000" cy="3651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2356094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311696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741287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72298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3570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67992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16712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83938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6449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67968621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584175"/>
                  </a:ext>
                </a:extLst>
              </a:tr>
            </a:tbl>
          </a:graphicData>
        </a:graphic>
      </p:graphicFrame>
      <p:sp>
        <p:nvSpPr>
          <p:cNvPr id="883741" name="Rectangle 29"/>
          <p:cNvSpPr>
            <a:spLocks noChangeArrowheads="1"/>
          </p:cNvSpPr>
          <p:nvPr/>
        </p:nvSpPr>
        <p:spPr bwMode="auto">
          <a:xfrm>
            <a:off x="2298701" y="3068638"/>
            <a:ext cx="588963" cy="368300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83</a:t>
            </a:r>
          </a:p>
        </p:txBody>
      </p:sp>
      <p:sp>
        <p:nvSpPr>
          <p:cNvPr id="883742" name="Freeform 30"/>
          <p:cNvSpPr>
            <a:spLocks/>
          </p:cNvSpPr>
          <p:nvPr/>
        </p:nvSpPr>
        <p:spPr bwMode="auto">
          <a:xfrm>
            <a:off x="3051176" y="3213100"/>
            <a:ext cx="2860675" cy="420688"/>
          </a:xfrm>
          <a:custGeom>
            <a:avLst/>
            <a:gdLst>
              <a:gd name="T0" fmla="*/ 0 w 1802"/>
              <a:gd name="T1" fmla="*/ 15 h 265"/>
              <a:gd name="T2" fmla="*/ 1189 w 1802"/>
              <a:gd name="T3" fmla="*/ 42 h 265"/>
              <a:gd name="T4" fmla="*/ 1802 w 1802"/>
              <a:gd name="T5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2" h="265">
                <a:moveTo>
                  <a:pt x="0" y="15"/>
                </a:moveTo>
                <a:cubicBezTo>
                  <a:pt x="444" y="7"/>
                  <a:pt x="889" y="0"/>
                  <a:pt x="1189" y="42"/>
                </a:cubicBezTo>
                <a:cubicBezTo>
                  <a:pt x="1489" y="84"/>
                  <a:pt x="1645" y="174"/>
                  <a:pt x="1802" y="265"/>
                </a:cubicBezTo>
              </a:path>
            </a:pathLst>
          </a:custGeom>
          <a:noFill/>
          <a:ln w="28575" cmpd="sng">
            <a:solidFill>
              <a:srgbClr val="FF00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83743" name="Group 31"/>
          <p:cNvGraphicFramePr>
            <a:graphicFrameLocks noGrp="1"/>
          </p:cNvGraphicFramePr>
          <p:nvPr/>
        </p:nvGraphicFramePr>
        <p:xfrm>
          <a:off x="2295525" y="5626101"/>
          <a:ext cx="6096000" cy="3651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3798564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38419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32576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71554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0159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924473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5997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8399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21773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34981941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340148"/>
                  </a:ext>
                </a:extLst>
              </a:tr>
            </a:tbl>
          </a:graphicData>
        </a:graphic>
      </p:graphicFrame>
      <p:sp>
        <p:nvSpPr>
          <p:cNvPr id="883767" name="AutoShape 55"/>
          <p:cNvSpPr>
            <a:spLocks noChangeArrowheads="1"/>
          </p:cNvSpPr>
          <p:nvPr/>
        </p:nvSpPr>
        <p:spPr bwMode="auto">
          <a:xfrm>
            <a:off x="4967289" y="5173663"/>
            <a:ext cx="752475" cy="354012"/>
          </a:xfrm>
          <a:prstGeom prst="downArrow">
            <a:avLst>
              <a:gd name="adj1" fmla="val 65398"/>
              <a:gd name="adj2" fmla="val 2215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83768" name="Group 56"/>
          <p:cNvGraphicFramePr>
            <a:graphicFrameLocks noGrp="1"/>
          </p:cNvGraphicFramePr>
          <p:nvPr/>
        </p:nvGraphicFramePr>
        <p:xfrm>
          <a:off x="2305050" y="4635501"/>
          <a:ext cx="6096000" cy="3651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809395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873691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65932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114181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252700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09658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15286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00799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500791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8731632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47059"/>
                  </a:ext>
                </a:extLst>
              </a:tr>
            </a:tbl>
          </a:graphicData>
        </a:graphic>
      </p:graphicFrame>
      <p:sp>
        <p:nvSpPr>
          <p:cNvPr id="883792" name="AutoShape 80"/>
          <p:cNvSpPr>
            <a:spLocks noChangeArrowheads="1"/>
          </p:cNvSpPr>
          <p:nvPr/>
        </p:nvSpPr>
        <p:spPr bwMode="auto">
          <a:xfrm>
            <a:off x="4976814" y="4183063"/>
            <a:ext cx="752475" cy="354012"/>
          </a:xfrm>
          <a:prstGeom prst="downArrow">
            <a:avLst>
              <a:gd name="adj1" fmla="val 65398"/>
              <a:gd name="adj2" fmla="val 2215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3793" name="Freeform 81"/>
          <p:cNvSpPr>
            <a:spLocks/>
          </p:cNvSpPr>
          <p:nvPr/>
        </p:nvSpPr>
        <p:spPr bwMode="auto">
          <a:xfrm>
            <a:off x="7548563" y="4208464"/>
            <a:ext cx="546100" cy="103187"/>
          </a:xfrm>
          <a:custGeom>
            <a:avLst/>
            <a:gdLst>
              <a:gd name="T0" fmla="*/ 0 w 344"/>
              <a:gd name="T1" fmla="*/ 0 h 65"/>
              <a:gd name="T2" fmla="*/ 186 w 344"/>
              <a:gd name="T3" fmla="*/ 65 h 65"/>
              <a:gd name="T4" fmla="*/ 344 w 344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65">
                <a:moveTo>
                  <a:pt x="0" y="0"/>
                </a:moveTo>
                <a:cubicBezTo>
                  <a:pt x="64" y="32"/>
                  <a:pt x="129" y="65"/>
                  <a:pt x="186" y="65"/>
                </a:cubicBezTo>
                <a:cubicBezTo>
                  <a:pt x="243" y="65"/>
                  <a:pt x="293" y="32"/>
                  <a:pt x="344" y="0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3794" name="Freeform 82"/>
          <p:cNvSpPr>
            <a:spLocks/>
          </p:cNvSpPr>
          <p:nvPr/>
        </p:nvSpPr>
        <p:spPr bwMode="auto">
          <a:xfrm>
            <a:off x="6886575" y="4189414"/>
            <a:ext cx="546100" cy="103187"/>
          </a:xfrm>
          <a:custGeom>
            <a:avLst/>
            <a:gdLst>
              <a:gd name="T0" fmla="*/ 0 w 344"/>
              <a:gd name="T1" fmla="*/ 0 h 65"/>
              <a:gd name="T2" fmla="*/ 186 w 344"/>
              <a:gd name="T3" fmla="*/ 65 h 65"/>
              <a:gd name="T4" fmla="*/ 344 w 344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65">
                <a:moveTo>
                  <a:pt x="0" y="0"/>
                </a:moveTo>
                <a:cubicBezTo>
                  <a:pt x="64" y="32"/>
                  <a:pt x="129" y="65"/>
                  <a:pt x="186" y="65"/>
                </a:cubicBezTo>
                <a:cubicBezTo>
                  <a:pt x="243" y="65"/>
                  <a:pt x="293" y="32"/>
                  <a:pt x="344" y="0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3795" name="Freeform 83"/>
          <p:cNvSpPr>
            <a:spLocks/>
          </p:cNvSpPr>
          <p:nvPr/>
        </p:nvSpPr>
        <p:spPr bwMode="auto">
          <a:xfrm>
            <a:off x="6242050" y="4200525"/>
            <a:ext cx="546100" cy="103188"/>
          </a:xfrm>
          <a:custGeom>
            <a:avLst/>
            <a:gdLst>
              <a:gd name="T0" fmla="*/ 0 w 344"/>
              <a:gd name="T1" fmla="*/ 0 h 65"/>
              <a:gd name="T2" fmla="*/ 186 w 344"/>
              <a:gd name="T3" fmla="*/ 65 h 65"/>
              <a:gd name="T4" fmla="*/ 344 w 344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65">
                <a:moveTo>
                  <a:pt x="0" y="0"/>
                </a:moveTo>
                <a:cubicBezTo>
                  <a:pt x="64" y="32"/>
                  <a:pt x="129" y="65"/>
                  <a:pt x="186" y="65"/>
                </a:cubicBezTo>
                <a:cubicBezTo>
                  <a:pt x="243" y="65"/>
                  <a:pt x="293" y="32"/>
                  <a:pt x="344" y="0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3796" name="Text Box 84"/>
          <p:cNvSpPr txBox="1">
            <a:spLocks noChangeArrowheads="1"/>
          </p:cNvSpPr>
          <p:nvPr/>
        </p:nvSpPr>
        <p:spPr bwMode="auto">
          <a:xfrm>
            <a:off x="8589963" y="3211513"/>
            <a:ext cx="1484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1.</a:t>
            </a:r>
            <a:r>
              <a:rPr lang="zh-CN" altLang="en-US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找到插入点</a:t>
            </a:r>
          </a:p>
        </p:txBody>
      </p:sp>
      <p:sp>
        <p:nvSpPr>
          <p:cNvPr id="883797" name="Text Box 85"/>
          <p:cNvSpPr txBox="1">
            <a:spLocks noChangeArrowheads="1"/>
          </p:cNvSpPr>
          <p:nvPr/>
        </p:nvSpPr>
        <p:spPr bwMode="auto">
          <a:xfrm>
            <a:off x="8589963" y="4146550"/>
            <a:ext cx="1484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2.</a:t>
            </a:r>
            <a:r>
              <a:rPr lang="zh-CN" altLang="en-US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腾出位置</a:t>
            </a:r>
          </a:p>
        </p:txBody>
      </p:sp>
      <p:sp>
        <p:nvSpPr>
          <p:cNvPr id="883798" name="Text Box 86"/>
          <p:cNvSpPr txBox="1">
            <a:spLocks noChangeArrowheads="1"/>
          </p:cNvSpPr>
          <p:nvPr/>
        </p:nvSpPr>
        <p:spPr bwMode="auto">
          <a:xfrm>
            <a:off x="8589963" y="5108575"/>
            <a:ext cx="1484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3.</a:t>
            </a:r>
            <a:r>
              <a:rPr lang="zh-CN" altLang="en-US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插入数据</a:t>
            </a:r>
          </a:p>
        </p:txBody>
      </p:sp>
    </p:spTree>
    <p:extLst>
      <p:ext uri="{BB962C8B-B14F-4D97-AF65-F5344CB8AC3E}">
        <p14:creationId xmlns:p14="http://schemas.microsoft.com/office/powerpoint/2010/main" val="14804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00E47-4C96-4A95-A827-32CFDF9B4BAE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数据插入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数据插入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cw1011.c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）</a:t>
            </a:r>
            <a:endParaRPr lang="zh-CN" altLang="zh-CN"/>
          </a:p>
          <a:p>
            <a:pPr lvl="1"/>
            <a:r>
              <a:rPr lang="zh-CN" altLang="zh-CN"/>
              <a:t>把一个数据插入到一个有序表中。</a:t>
            </a:r>
          </a:p>
        </p:txBody>
      </p:sp>
      <p:sp>
        <p:nvSpPr>
          <p:cNvPr id="885764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85765" name="Rectangle 5"/>
          <p:cNvSpPr>
            <a:spLocks noChangeArrowheads="1"/>
          </p:cNvSpPr>
          <p:nvPr/>
        </p:nvSpPr>
        <p:spPr bwMode="auto">
          <a:xfrm>
            <a:off x="2128839" y="2320925"/>
            <a:ext cx="7883525" cy="3048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N 20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int i, j, x, </a:t>
            </a: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len=9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list[</a:t>
            </a: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]={57,65,72,75,78,79,87,91,97};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printf("Sorted list:\n");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(i=0;i&lt;len;i++) printf("%-4d", list[i]); printf("\n");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printf("Input a integer to be inserted into the list:");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scanf("%d",&amp;x);</a:t>
            </a:r>
          </a:p>
        </p:txBody>
      </p:sp>
    </p:spTree>
    <p:extLst>
      <p:ext uri="{BB962C8B-B14F-4D97-AF65-F5344CB8AC3E}">
        <p14:creationId xmlns:p14="http://schemas.microsoft.com/office/powerpoint/2010/main" val="20356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ED25F5-444B-4137-8AD7-2B3C05658AF2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数据插入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数据插入</a:t>
            </a:r>
          </a:p>
          <a:p>
            <a:pPr lvl="1"/>
            <a:r>
              <a:rPr lang="zh-CN" altLang="zh-CN"/>
              <a:t>续</a:t>
            </a:r>
          </a:p>
        </p:txBody>
      </p:sp>
      <p:sp>
        <p:nvSpPr>
          <p:cNvPr id="88781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87813" name="Rectangle 5"/>
          <p:cNvSpPr>
            <a:spLocks noChangeArrowheads="1"/>
          </p:cNvSpPr>
          <p:nvPr/>
        </p:nvSpPr>
        <p:spPr bwMode="auto">
          <a:xfrm>
            <a:off x="2138364" y="2266951"/>
            <a:ext cx="7883525" cy="34321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(i=0;(x&gt;list[i])&amp;&amp;(i&lt;len);i++);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(j=len;j&gt;i;j--) list[j]=list[j-1];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list[i]=x;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srgbClr val="3366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printf("The new list:\n");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(i=0;i&lt;len;i++) printf("%-4d", list[i]);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87814" name="Text Box 6"/>
          <p:cNvSpPr txBox="1">
            <a:spLocks noChangeArrowheads="1"/>
          </p:cNvSpPr>
          <p:nvPr/>
        </p:nvSpPr>
        <p:spPr bwMode="auto">
          <a:xfrm>
            <a:off x="7505701" y="1984375"/>
            <a:ext cx="1457325" cy="376238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找到插入点</a:t>
            </a:r>
          </a:p>
        </p:txBody>
      </p:sp>
      <p:sp>
        <p:nvSpPr>
          <p:cNvPr id="887815" name="Text Box 7"/>
          <p:cNvSpPr txBox="1">
            <a:spLocks noChangeArrowheads="1"/>
          </p:cNvSpPr>
          <p:nvPr/>
        </p:nvSpPr>
        <p:spPr bwMode="auto">
          <a:xfrm>
            <a:off x="7986714" y="2600325"/>
            <a:ext cx="1457325" cy="376238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腾出位子”</a:t>
            </a:r>
          </a:p>
        </p:txBody>
      </p:sp>
      <p:sp>
        <p:nvSpPr>
          <p:cNvPr id="887816" name="Text Box 8"/>
          <p:cNvSpPr txBox="1">
            <a:spLocks noChangeArrowheads="1"/>
          </p:cNvSpPr>
          <p:nvPr/>
        </p:nvSpPr>
        <p:spPr bwMode="auto">
          <a:xfrm>
            <a:off x="4200526" y="3694114"/>
            <a:ext cx="1457325" cy="376237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插入数据</a:t>
            </a:r>
          </a:p>
        </p:txBody>
      </p:sp>
      <p:sp>
        <p:nvSpPr>
          <p:cNvPr id="887817" name="Line 9"/>
          <p:cNvSpPr>
            <a:spLocks noChangeShapeType="1"/>
          </p:cNvSpPr>
          <p:nvPr/>
        </p:nvSpPr>
        <p:spPr bwMode="auto">
          <a:xfrm flipH="1">
            <a:off x="6961189" y="2165351"/>
            <a:ext cx="503237" cy="200025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7818" name="Line 10"/>
          <p:cNvSpPr>
            <a:spLocks noChangeShapeType="1"/>
          </p:cNvSpPr>
          <p:nvPr/>
        </p:nvSpPr>
        <p:spPr bwMode="auto">
          <a:xfrm flipH="1">
            <a:off x="7443789" y="2711451"/>
            <a:ext cx="503237" cy="200025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7819" name="Line 11"/>
          <p:cNvSpPr>
            <a:spLocks noChangeShapeType="1"/>
          </p:cNvSpPr>
          <p:nvPr/>
        </p:nvSpPr>
        <p:spPr bwMode="auto">
          <a:xfrm flipH="1" flipV="1">
            <a:off x="3724276" y="3819525"/>
            <a:ext cx="423863" cy="90488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2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AFB5F2-90F6-4F79-953B-B9C80C2E86E9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直接插入排序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直接插入排序</a:t>
            </a:r>
          </a:p>
          <a:p>
            <a:pPr lvl="1"/>
            <a:endParaRPr lang="zh-CN" altLang="zh-CN"/>
          </a:p>
        </p:txBody>
      </p:sp>
      <p:sp>
        <p:nvSpPr>
          <p:cNvPr id="889860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grpSp>
        <p:nvGrpSpPr>
          <p:cNvPr id="889861" name="Group 5"/>
          <p:cNvGrpSpPr>
            <a:grpSpLocks/>
          </p:cNvGrpSpPr>
          <p:nvPr/>
        </p:nvGrpSpPr>
        <p:grpSpPr bwMode="auto">
          <a:xfrm>
            <a:off x="2652713" y="2740026"/>
            <a:ext cx="6386512" cy="2251075"/>
            <a:chOff x="711" y="1726"/>
            <a:chExt cx="4023" cy="1418"/>
          </a:xfrm>
        </p:grpSpPr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>
              <a:off x="2052" y="1731"/>
              <a:ext cx="2682" cy="25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006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(78)</a:t>
              </a:r>
              <a:r>
                <a:rPr kumimoji="1" lang="en-US" altLang="zh-CN" sz="20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45 25 31 13 66 92 8</a:t>
              </a: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>
              <a:off x="711" y="1726"/>
              <a:ext cx="1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初始状态</a:t>
              </a: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>
              <a:off x="2052" y="2025"/>
              <a:ext cx="2682" cy="25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006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(45 78)</a:t>
              </a:r>
              <a:r>
                <a:rPr kumimoji="1" lang="en-US" altLang="zh-CN" sz="20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25 31 13 66 92 8</a:t>
              </a:r>
            </a:p>
          </p:txBody>
        </p:sp>
        <p:sp>
          <p:nvSpPr>
            <p:cNvPr id="889865" name="Text Box 9"/>
            <p:cNvSpPr txBox="1">
              <a:spLocks noChangeArrowheads="1"/>
            </p:cNvSpPr>
            <p:nvPr/>
          </p:nvSpPr>
          <p:spPr bwMode="auto">
            <a:xfrm>
              <a:off x="711" y="2020"/>
              <a:ext cx="1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插入第</a:t>
              </a:r>
              <a:r>
                <a:rPr kumimoji="1" lang="en-US" altLang="zh-CN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zh-CN" altLang="en-US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个数</a:t>
              </a:r>
            </a:p>
          </p:txBody>
        </p:sp>
        <p:sp>
          <p:nvSpPr>
            <p:cNvPr id="889866" name="Text Box 10"/>
            <p:cNvSpPr txBox="1">
              <a:spLocks noChangeArrowheads="1"/>
            </p:cNvSpPr>
            <p:nvPr/>
          </p:nvSpPr>
          <p:spPr bwMode="auto">
            <a:xfrm>
              <a:off x="2052" y="2319"/>
              <a:ext cx="2682" cy="25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006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(25 45 78)</a:t>
              </a:r>
              <a:r>
                <a:rPr kumimoji="1" lang="en-US" altLang="zh-CN" sz="20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31 13 66 92 8</a:t>
              </a:r>
            </a:p>
          </p:txBody>
        </p:sp>
        <p:sp>
          <p:nvSpPr>
            <p:cNvPr id="889867" name="Text Box 11"/>
            <p:cNvSpPr txBox="1">
              <a:spLocks noChangeArrowheads="1"/>
            </p:cNvSpPr>
            <p:nvPr/>
          </p:nvSpPr>
          <p:spPr bwMode="auto">
            <a:xfrm>
              <a:off x="711" y="2314"/>
              <a:ext cx="1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插入第</a:t>
              </a:r>
              <a:r>
                <a:rPr kumimoji="1" lang="en-US" altLang="zh-CN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zh-CN" altLang="en-US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个数</a:t>
              </a:r>
            </a:p>
          </p:txBody>
        </p:sp>
        <p:sp>
          <p:nvSpPr>
            <p:cNvPr id="889868" name="Text Box 12"/>
            <p:cNvSpPr txBox="1">
              <a:spLocks noChangeArrowheads="1"/>
            </p:cNvSpPr>
            <p:nvPr/>
          </p:nvSpPr>
          <p:spPr bwMode="auto">
            <a:xfrm>
              <a:off x="2052" y="2888"/>
              <a:ext cx="2682" cy="25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006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(8 13 25 31 45 66 78 92)</a:t>
              </a:r>
            </a:p>
          </p:txBody>
        </p:sp>
        <p:sp>
          <p:nvSpPr>
            <p:cNvPr id="889869" name="Text Box 13"/>
            <p:cNvSpPr txBox="1">
              <a:spLocks noChangeArrowheads="1"/>
            </p:cNvSpPr>
            <p:nvPr/>
          </p:nvSpPr>
          <p:spPr bwMode="auto">
            <a:xfrm>
              <a:off x="711" y="2883"/>
              <a:ext cx="1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插入最后一个数</a:t>
              </a:r>
            </a:p>
          </p:txBody>
        </p:sp>
        <p:sp>
          <p:nvSpPr>
            <p:cNvPr id="889870" name="Text Box 14"/>
            <p:cNvSpPr txBox="1">
              <a:spLocks noChangeArrowheads="1"/>
            </p:cNvSpPr>
            <p:nvPr/>
          </p:nvSpPr>
          <p:spPr bwMode="auto">
            <a:xfrm>
              <a:off x="711" y="2590"/>
              <a:ext cx="1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5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336A20-D1B0-4C5A-8902-F524039A6D66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直接插入排序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直接插入排序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cw1012.c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）</a:t>
            </a:r>
            <a:endParaRPr lang="zh-CN" altLang="zh-CN"/>
          </a:p>
          <a:p>
            <a:pPr lvl="1"/>
            <a:r>
              <a:rPr lang="zh-CN" altLang="zh-CN"/>
              <a:t>输入任意个数，按从小到大的顺序对它们进行排序。</a:t>
            </a:r>
          </a:p>
        </p:txBody>
      </p:sp>
      <p:sp>
        <p:nvSpPr>
          <p:cNvPr id="891908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91909" name="Rectangle 5"/>
          <p:cNvSpPr>
            <a:spLocks noChangeArrowheads="1"/>
          </p:cNvSpPr>
          <p:nvPr/>
        </p:nvSpPr>
        <p:spPr bwMode="auto">
          <a:xfrm>
            <a:off x="2054226" y="2332038"/>
            <a:ext cx="7872413" cy="36068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N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int i, j, k, </a:t>
            </a: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list[N],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printf("Input several integers to construct a list\n");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printf(“How many?(&lt;%d)”, 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scanf("%d", &amp;len);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printf(“Please input them:”);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(i=0;i&lt;len;i++) scanf("%d",&amp;list[i]);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printf("OK! The list has been constructed:\n");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(i=0;i&lt;len;i++) printf("%-4d",list[i]);</a:t>
            </a:r>
          </a:p>
        </p:txBody>
      </p:sp>
      <p:sp>
        <p:nvSpPr>
          <p:cNvPr id="891910" name="AutoShape 6"/>
          <p:cNvSpPr>
            <a:spLocks/>
          </p:cNvSpPr>
          <p:nvPr/>
        </p:nvSpPr>
        <p:spPr bwMode="auto">
          <a:xfrm>
            <a:off x="8323263" y="2825750"/>
            <a:ext cx="2100262" cy="635000"/>
          </a:xfrm>
          <a:prstGeom prst="borderCallout1">
            <a:avLst>
              <a:gd name="adj1" fmla="val 18000"/>
              <a:gd name="adj2" fmla="val -3630"/>
              <a:gd name="adj3" fmla="val 74000"/>
              <a:gd name="adj4" fmla="val -182616"/>
            </a:avLst>
          </a:prstGeom>
          <a:solidFill>
            <a:schemeClr val="bg1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任意个数：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程序运行时确定</a:t>
            </a:r>
          </a:p>
        </p:txBody>
      </p:sp>
      <p:sp>
        <p:nvSpPr>
          <p:cNvPr id="891911" name="Line 7"/>
          <p:cNvSpPr>
            <a:spLocks noChangeShapeType="1"/>
          </p:cNvSpPr>
          <p:nvPr/>
        </p:nvSpPr>
        <p:spPr bwMode="auto">
          <a:xfrm flipV="1">
            <a:off x="4662488" y="3327401"/>
            <a:ext cx="3879850" cy="1166813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6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B03529-1C75-43CB-9E9F-B394C384E49C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直接插入排序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直接插入排序</a:t>
            </a:r>
          </a:p>
          <a:p>
            <a:pPr lvl="1"/>
            <a:r>
              <a:rPr lang="zh-CN" altLang="zh-CN"/>
              <a:t>续</a:t>
            </a:r>
          </a:p>
        </p:txBody>
      </p:sp>
      <p:sp>
        <p:nvSpPr>
          <p:cNvPr id="89395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93957" name="Rectangle 5"/>
          <p:cNvSpPr>
            <a:spLocks noChangeArrowheads="1"/>
          </p:cNvSpPr>
          <p:nvPr/>
        </p:nvSpPr>
        <p:spPr bwMode="auto">
          <a:xfrm>
            <a:off x="1731963" y="2332038"/>
            <a:ext cx="6424612" cy="361791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printf("\nTo sort...\n");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(i=1;i&lt;len;i++)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x=list[i];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>
              <a:solidFill>
                <a:srgbClr val="3366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for (j=0;(list[i]&gt;list[j])&amp;&amp;(j&lt;i);j++);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>
              <a:solidFill>
                <a:srgbClr val="FF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for (k=i;k&gt;j;k--) list[k]=list[k-1];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>
              <a:solidFill>
                <a:srgbClr val="FF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list[j]=x;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srgbClr val="FF33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printf("Finished! The list has been sorted:\n");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(i=0;i&lt;len;i++) printf("%-4d",list[i]);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93958" name="AutoShape 6"/>
          <p:cNvSpPr>
            <a:spLocks/>
          </p:cNvSpPr>
          <p:nvPr/>
        </p:nvSpPr>
        <p:spPr bwMode="auto">
          <a:xfrm>
            <a:off x="8323263" y="2825751"/>
            <a:ext cx="2100262" cy="423863"/>
          </a:xfrm>
          <a:prstGeom prst="borderCallout1">
            <a:avLst>
              <a:gd name="adj1" fmla="val 26968"/>
              <a:gd name="adj2" fmla="val -3630"/>
              <a:gd name="adj3" fmla="val 82773"/>
              <a:gd name="adj4" fmla="val -199167"/>
            </a:avLst>
          </a:prstGeom>
          <a:solidFill>
            <a:schemeClr val="bg1"/>
          </a:solidFill>
          <a:ln w="9525" algn="ctr">
            <a:solidFill>
              <a:srgbClr val="33CC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记住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list[i]</a:t>
            </a:r>
          </a:p>
        </p:txBody>
      </p:sp>
      <p:sp>
        <p:nvSpPr>
          <p:cNvPr id="893959" name="AutoShape 7"/>
          <p:cNvSpPr>
            <a:spLocks/>
          </p:cNvSpPr>
          <p:nvPr/>
        </p:nvSpPr>
        <p:spPr bwMode="auto">
          <a:xfrm>
            <a:off x="8328026" y="3378201"/>
            <a:ext cx="2100263" cy="1838325"/>
          </a:xfrm>
          <a:prstGeom prst="borderCallout1">
            <a:avLst>
              <a:gd name="adj1" fmla="val 6218"/>
              <a:gd name="adj2" fmla="val -3630"/>
              <a:gd name="adj3" fmla="val 8634"/>
              <a:gd name="adj4" fmla="val -23431"/>
            </a:avLst>
          </a:prstGeom>
          <a:solidFill>
            <a:schemeClr val="bg1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把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list[i]</a:t>
            </a:r>
            <a:r>
              <a:rPr lang="zh-CN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插入有序数列：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list[0]..list[i-1]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）查找插入点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）移动数据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）插入</a:t>
            </a:r>
          </a:p>
        </p:txBody>
      </p:sp>
      <p:sp>
        <p:nvSpPr>
          <p:cNvPr id="893960" name="Rectangle 8"/>
          <p:cNvSpPr>
            <a:spLocks noChangeArrowheads="1"/>
          </p:cNvSpPr>
          <p:nvPr/>
        </p:nvSpPr>
        <p:spPr bwMode="auto">
          <a:xfrm>
            <a:off x="5686426" y="1341439"/>
            <a:ext cx="4206875" cy="839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93961" name="Group 9"/>
          <p:cNvGraphicFramePr>
            <a:graphicFrameLocks noGrp="1"/>
          </p:cNvGraphicFramePr>
          <p:nvPr/>
        </p:nvGraphicFramePr>
        <p:xfrm>
          <a:off x="5821363" y="1676400"/>
          <a:ext cx="3949700" cy="274320"/>
        </p:xfrm>
        <a:graphic>
          <a:graphicData uri="http://schemas.openxmlformats.org/drawingml/2006/table">
            <a:tbl>
              <a:tblPr/>
              <a:tblGrid>
                <a:gridCol w="395287">
                  <a:extLst>
                    <a:ext uri="{9D8B030D-6E8A-4147-A177-3AD203B41FA5}">
                      <a16:colId xmlns:a16="http://schemas.microsoft.com/office/drawing/2014/main" val="413022418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839224579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1972097951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1040230600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954249629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1423566725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3318236908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66438551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1188304794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890908760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8734"/>
                  </a:ext>
                </a:extLst>
              </a:tr>
            </a:tbl>
          </a:graphicData>
        </a:graphic>
      </p:graphicFrame>
      <p:sp>
        <p:nvSpPr>
          <p:cNvPr id="893985" name="Freeform 33"/>
          <p:cNvSpPr>
            <a:spLocks/>
          </p:cNvSpPr>
          <p:nvPr/>
        </p:nvSpPr>
        <p:spPr bwMode="auto">
          <a:xfrm>
            <a:off x="6067426" y="1455739"/>
            <a:ext cx="346075" cy="223837"/>
          </a:xfrm>
          <a:custGeom>
            <a:avLst/>
            <a:gdLst>
              <a:gd name="T0" fmla="*/ 218 w 218"/>
              <a:gd name="T1" fmla="*/ 141 h 141"/>
              <a:gd name="T2" fmla="*/ 106 w 218"/>
              <a:gd name="T3" fmla="*/ 0 h 141"/>
              <a:gd name="T4" fmla="*/ 0 w 218"/>
              <a:gd name="T5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141">
                <a:moveTo>
                  <a:pt x="218" y="141"/>
                </a:moveTo>
                <a:cubicBezTo>
                  <a:pt x="180" y="70"/>
                  <a:pt x="142" y="0"/>
                  <a:pt x="106" y="0"/>
                </a:cubicBezTo>
                <a:cubicBezTo>
                  <a:pt x="70" y="0"/>
                  <a:pt x="35" y="70"/>
                  <a:pt x="0" y="141"/>
                </a:cubicBezTo>
              </a:path>
            </a:pathLst>
          </a:custGeom>
          <a:noFill/>
          <a:ln w="9525">
            <a:solidFill>
              <a:srgbClr val="FF00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CB6444-D4B8-489C-80A3-5F155E457ADE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简单选择排序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简单选择排序</a:t>
            </a:r>
          </a:p>
          <a:p>
            <a:pPr lvl="1"/>
            <a:endParaRPr lang="zh-CN" altLang="zh-CN" dirty="0"/>
          </a:p>
        </p:txBody>
      </p:sp>
      <p:sp>
        <p:nvSpPr>
          <p:cNvPr id="896004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grpSp>
        <p:nvGrpSpPr>
          <p:cNvPr id="896005" name="Group 5"/>
          <p:cNvGrpSpPr>
            <a:grpSpLocks/>
          </p:cNvGrpSpPr>
          <p:nvPr/>
        </p:nvGrpSpPr>
        <p:grpSpPr bwMode="auto">
          <a:xfrm>
            <a:off x="2754313" y="2586039"/>
            <a:ext cx="6318250" cy="2251075"/>
            <a:chOff x="639" y="1493"/>
            <a:chExt cx="3980" cy="1418"/>
          </a:xfrm>
        </p:grpSpPr>
        <p:sp>
          <p:nvSpPr>
            <p:cNvPr id="896006" name="Text Box 6"/>
            <p:cNvSpPr txBox="1">
              <a:spLocks noChangeArrowheads="1"/>
            </p:cNvSpPr>
            <p:nvPr/>
          </p:nvSpPr>
          <p:spPr bwMode="auto">
            <a:xfrm>
              <a:off x="1974" y="1498"/>
              <a:ext cx="2645" cy="25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78 45 25 31 13 66 92 8</a:t>
              </a:r>
            </a:p>
          </p:txBody>
        </p:sp>
        <p:sp>
          <p:nvSpPr>
            <p:cNvPr id="896007" name="Text Box 7"/>
            <p:cNvSpPr txBox="1">
              <a:spLocks noChangeArrowheads="1"/>
            </p:cNvSpPr>
            <p:nvPr/>
          </p:nvSpPr>
          <p:spPr bwMode="auto">
            <a:xfrm>
              <a:off x="639" y="1493"/>
              <a:ext cx="1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初始状态</a:t>
              </a:r>
            </a:p>
          </p:txBody>
        </p:sp>
        <p:sp>
          <p:nvSpPr>
            <p:cNvPr id="896008" name="Text Box 8"/>
            <p:cNvSpPr txBox="1">
              <a:spLocks noChangeArrowheads="1"/>
            </p:cNvSpPr>
            <p:nvPr/>
          </p:nvSpPr>
          <p:spPr bwMode="auto">
            <a:xfrm>
              <a:off x="1974" y="1792"/>
              <a:ext cx="2645" cy="25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FF006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(8)</a:t>
              </a:r>
              <a:r>
                <a:rPr kumimoji="1" lang="en-US" altLang="zh-CN" sz="2000" b="1" dirty="0">
                  <a:solidFill>
                    <a:srgbClr val="FF66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45 </a:t>
              </a:r>
              <a:r>
                <a:rPr kumimoji="1" lang="en-US" altLang="zh-CN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25 31 13 </a:t>
              </a:r>
              <a:r>
                <a:rPr kumimoji="1" lang="en-US" altLang="zh-CN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66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92 </a:t>
              </a:r>
              <a:r>
                <a:rPr kumimoji="1" lang="en-US" altLang="zh-CN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78</a:t>
              </a:r>
              <a:endParaRPr kumimoji="1"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96009" name="Text Box 9"/>
            <p:cNvSpPr txBox="1">
              <a:spLocks noChangeArrowheads="1"/>
            </p:cNvSpPr>
            <p:nvPr/>
          </p:nvSpPr>
          <p:spPr bwMode="auto">
            <a:xfrm>
              <a:off x="639" y="1787"/>
              <a:ext cx="1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找到最小数</a:t>
              </a:r>
            </a:p>
          </p:txBody>
        </p:sp>
        <p:sp>
          <p:nvSpPr>
            <p:cNvPr id="896010" name="Text Box 10"/>
            <p:cNvSpPr txBox="1">
              <a:spLocks noChangeArrowheads="1"/>
            </p:cNvSpPr>
            <p:nvPr/>
          </p:nvSpPr>
          <p:spPr bwMode="auto">
            <a:xfrm>
              <a:off x="1974" y="2086"/>
              <a:ext cx="2645" cy="25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FF006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(8 13)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25 31 45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66 92 </a:t>
              </a:r>
              <a:r>
                <a:rPr kumimoji="1" lang="en-US" altLang="zh-CN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78</a:t>
              </a:r>
              <a:endParaRPr kumimoji="1"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96011" name="Text Box 11"/>
            <p:cNvSpPr txBox="1">
              <a:spLocks noChangeArrowheads="1"/>
            </p:cNvSpPr>
            <p:nvPr/>
          </p:nvSpPr>
          <p:spPr bwMode="auto">
            <a:xfrm>
              <a:off x="639" y="2081"/>
              <a:ext cx="1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找到第二小的数</a:t>
              </a:r>
            </a:p>
          </p:txBody>
        </p:sp>
        <p:sp>
          <p:nvSpPr>
            <p:cNvPr id="896012" name="Text Box 12"/>
            <p:cNvSpPr txBox="1">
              <a:spLocks noChangeArrowheads="1"/>
            </p:cNvSpPr>
            <p:nvPr/>
          </p:nvSpPr>
          <p:spPr bwMode="auto">
            <a:xfrm>
              <a:off x="1974" y="2655"/>
              <a:ext cx="2645" cy="25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006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(8 13 25 31 45 66 78 92)</a:t>
              </a:r>
            </a:p>
          </p:txBody>
        </p:sp>
        <p:sp>
          <p:nvSpPr>
            <p:cNvPr id="896013" name="Text Box 13"/>
            <p:cNvSpPr txBox="1">
              <a:spLocks noChangeArrowheads="1"/>
            </p:cNvSpPr>
            <p:nvPr/>
          </p:nvSpPr>
          <p:spPr bwMode="auto">
            <a:xfrm>
              <a:off x="639" y="2650"/>
              <a:ext cx="1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最大数被找到</a:t>
              </a:r>
            </a:p>
          </p:txBody>
        </p:sp>
        <p:sp>
          <p:nvSpPr>
            <p:cNvPr id="896014" name="Text Box 14"/>
            <p:cNvSpPr txBox="1">
              <a:spLocks noChangeArrowheads="1"/>
            </p:cNvSpPr>
            <p:nvPr/>
          </p:nvSpPr>
          <p:spPr bwMode="auto">
            <a:xfrm>
              <a:off x="639" y="2366"/>
              <a:ext cx="1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</p:grpSp>
      <p:sp>
        <p:nvSpPr>
          <p:cNvPr id="896015" name="AutoShape 15"/>
          <p:cNvSpPr>
            <a:spLocks noChangeArrowheads="1"/>
          </p:cNvSpPr>
          <p:nvPr/>
        </p:nvSpPr>
        <p:spPr bwMode="auto">
          <a:xfrm>
            <a:off x="5122863" y="5300664"/>
            <a:ext cx="4349750" cy="942975"/>
          </a:xfrm>
          <a:prstGeom prst="wedgeRectCallout">
            <a:avLst>
              <a:gd name="adj1" fmla="val -35986"/>
              <a:gd name="adj2" fmla="val -78116"/>
            </a:avLst>
          </a:prstGeom>
          <a:solidFill>
            <a:srgbClr val="FFCCFF"/>
          </a:solidFill>
          <a:ln w="95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一趟简单选择排序的操作：通过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n-i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次数据间的比较，从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n-i+1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个记录中选出最小的数，并和第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个数交换。</a:t>
            </a:r>
          </a:p>
        </p:txBody>
      </p:sp>
    </p:spTree>
    <p:extLst>
      <p:ext uri="{BB962C8B-B14F-4D97-AF65-F5344CB8AC3E}">
        <p14:creationId xmlns:p14="http://schemas.microsoft.com/office/powerpoint/2010/main" val="40625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06E113-EE53-474D-8845-F112C0D62773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定义数组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dirty="0"/>
              <a:t>	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类型说明符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数组名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整型常量表达式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dirty="0"/>
              <a:t>	</a:t>
            </a:r>
            <a:r>
              <a:rPr lang="zh-CN" altLang="zh-CN" dirty="0">
                <a:solidFill>
                  <a:srgbClr val="FF00FF"/>
                </a:solidFill>
              </a:rPr>
              <a:t>数组类型  </a:t>
            </a:r>
            <a:r>
              <a:rPr lang="zh-CN" altLang="en-US" dirty="0">
                <a:solidFill>
                  <a:srgbClr val="FF00FF"/>
                </a:solidFill>
              </a:rPr>
              <a:t>          </a:t>
            </a:r>
            <a:r>
              <a:rPr lang="zh-CN" altLang="zh-CN" dirty="0">
                <a:solidFill>
                  <a:srgbClr val="FF00FF"/>
                </a:solidFill>
              </a:rPr>
              <a:t>数组名    元素个数（数组长度）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799749" name="Rectangle 5"/>
          <p:cNvSpPr>
            <a:spLocks noChangeArrowheads="1"/>
          </p:cNvSpPr>
          <p:nvPr/>
        </p:nvSpPr>
        <p:spPr bwMode="auto">
          <a:xfrm>
            <a:off x="2478088" y="2884488"/>
            <a:ext cx="3498850" cy="166846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200;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c[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float f[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1000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a[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], b[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MAX*10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</p:txBody>
      </p:sp>
      <p:sp>
        <p:nvSpPr>
          <p:cNvPr id="799750" name="Rectangle 6"/>
          <p:cNvSpPr>
            <a:spLocks noChangeArrowheads="1"/>
          </p:cNvSpPr>
          <p:nvPr/>
        </p:nvSpPr>
        <p:spPr bwMode="auto">
          <a:xfrm>
            <a:off x="2465388" y="4705351"/>
            <a:ext cx="3511550" cy="14636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pt-BR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pt-BR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pt-BR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pt-BR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=5, x[</a:t>
            </a:r>
            <a:r>
              <a:rPr lang="pt-BR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pt-BR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scanf(“%d”,&amp;n);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zh-CN" b="1" dirty="0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y[</a:t>
            </a:r>
            <a:r>
              <a:rPr lang="pt-BR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pt-BR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zh-CN" b="1" dirty="0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3366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99751" name="AutoShape 7"/>
          <p:cNvSpPr>
            <a:spLocks/>
          </p:cNvSpPr>
          <p:nvPr/>
        </p:nvSpPr>
        <p:spPr bwMode="auto">
          <a:xfrm>
            <a:off x="6713538" y="3028951"/>
            <a:ext cx="3409950" cy="771525"/>
          </a:xfrm>
          <a:prstGeom prst="borderCallout1">
            <a:avLst>
              <a:gd name="adj1" fmla="val 14815"/>
              <a:gd name="adj2" fmla="val -2236"/>
              <a:gd name="adj3" fmla="val 94241"/>
              <a:gd name="adj4" fmla="val -23324"/>
            </a:avLst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数组长度必须是一个整型常量或整型常量表达式</a:t>
            </a:r>
          </a:p>
        </p:txBody>
      </p:sp>
      <p:sp>
        <p:nvSpPr>
          <p:cNvPr id="799752" name="AutoShape 8"/>
          <p:cNvSpPr>
            <a:spLocks/>
          </p:cNvSpPr>
          <p:nvPr/>
        </p:nvSpPr>
        <p:spPr bwMode="auto">
          <a:xfrm>
            <a:off x="6421439" y="4683126"/>
            <a:ext cx="3222625" cy="487363"/>
          </a:xfrm>
          <a:prstGeom prst="borderCallout1">
            <a:avLst>
              <a:gd name="adj1" fmla="val 23454"/>
              <a:gd name="adj2" fmla="val -2366"/>
              <a:gd name="adj3" fmla="val 78176"/>
              <a:gd name="adj4" fmla="val -16060"/>
            </a:avLst>
          </a:prstGeom>
          <a:solidFill>
            <a:srgbClr val="FFCC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数组长度不能是不确定的值</a:t>
            </a:r>
          </a:p>
        </p:txBody>
      </p:sp>
    </p:spTree>
    <p:extLst>
      <p:ext uri="{BB962C8B-B14F-4D97-AF65-F5344CB8AC3E}">
        <p14:creationId xmlns:p14="http://schemas.microsoft.com/office/powerpoint/2010/main" val="5869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9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9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9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9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9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9" grpId="0" animBg="1"/>
      <p:bldP spid="799750" grpId="0" animBg="1"/>
      <p:bldP spid="799751" grpId="0" animBg="1"/>
      <p:bldP spid="79975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7A073A-DE8A-4826-9B0F-B81E1DD6D82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简单选择排序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简单选择排序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cw1013.c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）</a:t>
            </a:r>
            <a:endParaRPr lang="zh-CN" altLang="zh-CN"/>
          </a:p>
          <a:p>
            <a:pPr lvl="1"/>
            <a:r>
              <a:rPr lang="zh-CN" altLang="zh-CN"/>
              <a:t>输入任意个数，按从小到大的顺序对它们进行排序。</a:t>
            </a:r>
          </a:p>
        </p:txBody>
      </p:sp>
      <p:sp>
        <p:nvSpPr>
          <p:cNvPr id="89805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98053" name="Rectangle 5"/>
          <p:cNvSpPr>
            <a:spLocks noChangeArrowheads="1"/>
          </p:cNvSpPr>
          <p:nvPr/>
        </p:nvSpPr>
        <p:spPr bwMode="auto">
          <a:xfrm>
            <a:off x="2093914" y="2346325"/>
            <a:ext cx="7818437" cy="3575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N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int i, j, </a:t>
            </a: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min;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list[N], tmp;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printf("Input several integers to construct a list.\n");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printf(“How many?(&lt;%d)”, 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scanf("%d", &amp;len);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printf(“Please input them:”);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(i=0;i&lt;len;i++) scanf("%d",&amp;list[i]);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printf("OK! The list has been constructed:\n");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(i=0;i&lt;len;i++) printf("%-4d",list[i]);</a:t>
            </a:r>
          </a:p>
        </p:txBody>
      </p:sp>
    </p:spTree>
    <p:extLst>
      <p:ext uri="{BB962C8B-B14F-4D97-AF65-F5344CB8AC3E}">
        <p14:creationId xmlns:p14="http://schemas.microsoft.com/office/powerpoint/2010/main" val="5873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9E8C42-C2FB-460B-8453-D608E56883B5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简单选择排序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简单选择排序</a:t>
            </a:r>
          </a:p>
          <a:p>
            <a:pPr lvl="1"/>
            <a:r>
              <a:rPr lang="zh-CN" altLang="zh-CN"/>
              <a:t>续</a:t>
            </a:r>
          </a:p>
        </p:txBody>
      </p:sp>
      <p:sp>
        <p:nvSpPr>
          <p:cNvPr id="900100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900101" name="Rectangle 5"/>
          <p:cNvSpPr>
            <a:spLocks noChangeArrowheads="1"/>
          </p:cNvSpPr>
          <p:nvPr/>
        </p:nvSpPr>
        <p:spPr bwMode="auto">
          <a:xfrm>
            <a:off x="2093914" y="2346325"/>
            <a:ext cx="7818437" cy="32845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printf("\nTo sort...\n");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(i=0;i&lt;len-1;i++)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min=i;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for (j=i+1;j&lt;len;j++)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(list[min]&gt;list[j]) min=j;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tmp=list[i]; list[i]=list[min]; list[min]=tmp;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srgbClr val="FF33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printf("Finished! The list has been sorted:\n");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(i=0;i&lt;len;i++) printf("%-4d",list[i]);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1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0AF791-CC37-4C10-9E53-E6C2541F00AB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冒泡排序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冒泡排序</a:t>
            </a:r>
          </a:p>
          <a:p>
            <a:pPr lvl="1"/>
            <a:r>
              <a:rPr lang="zh-CN" altLang="zh-CN"/>
              <a:t>将相邻两个数比较，把小的调到前面，大数放到后面。</a:t>
            </a:r>
          </a:p>
        </p:txBody>
      </p:sp>
      <p:sp>
        <p:nvSpPr>
          <p:cNvPr id="902148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grpSp>
        <p:nvGrpSpPr>
          <p:cNvPr id="902149" name="Group 5"/>
          <p:cNvGrpSpPr>
            <a:grpSpLocks/>
          </p:cNvGrpSpPr>
          <p:nvPr/>
        </p:nvGrpSpPr>
        <p:grpSpPr bwMode="auto">
          <a:xfrm>
            <a:off x="2330451" y="2846388"/>
            <a:ext cx="7548563" cy="3276600"/>
            <a:chOff x="771" y="1902"/>
            <a:chExt cx="4755" cy="2064"/>
          </a:xfrm>
        </p:grpSpPr>
        <p:sp>
          <p:nvSpPr>
            <p:cNvPr id="902150" name="Rectangle 6"/>
            <p:cNvSpPr>
              <a:spLocks noChangeArrowheads="1"/>
            </p:cNvSpPr>
            <p:nvPr/>
          </p:nvSpPr>
          <p:spPr bwMode="auto">
            <a:xfrm>
              <a:off x="773" y="1913"/>
              <a:ext cx="246" cy="174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902151" name="Rectangle 7"/>
            <p:cNvSpPr>
              <a:spLocks noChangeArrowheads="1"/>
            </p:cNvSpPr>
            <p:nvPr/>
          </p:nvSpPr>
          <p:spPr bwMode="auto">
            <a:xfrm>
              <a:off x="1061" y="1913"/>
              <a:ext cx="246" cy="174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902152" name="Rectangle 8"/>
            <p:cNvSpPr>
              <a:spLocks noChangeArrowheads="1"/>
            </p:cNvSpPr>
            <p:nvPr/>
          </p:nvSpPr>
          <p:spPr bwMode="auto">
            <a:xfrm>
              <a:off x="1357" y="1905"/>
              <a:ext cx="246" cy="174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902153" name="Rectangle 9"/>
            <p:cNvSpPr>
              <a:spLocks noChangeArrowheads="1"/>
            </p:cNvSpPr>
            <p:nvPr/>
          </p:nvSpPr>
          <p:spPr bwMode="auto">
            <a:xfrm>
              <a:off x="1645" y="1905"/>
              <a:ext cx="246" cy="174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902154" name="Rectangle 10"/>
            <p:cNvSpPr>
              <a:spLocks noChangeArrowheads="1"/>
            </p:cNvSpPr>
            <p:nvPr/>
          </p:nvSpPr>
          <p:spPr bwMode="auto">
            <a:xfrm>
              <a:off x="1941" y="1913"/>
              <a:ext cx="246" cy="174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902155" name="Rectangle 11"/>
            <p:cNvSpPr>
              <a:spLocks noChangeArrowheads="1"/>
            </p:cNvSpPr>
            <p:nvPr/>
          </p:nvSpPr>
          <p:spPr bwMode="auto">
            <a:xfrm>
              <a:off x="2229" y="1913"/>
              <a:ext cx="246" cy="174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902156" name="Rectangle 12"/>
            <p:cNvSpPr>
              <a:spLocks noChangeArrowheads="1"/>
            </p:cNvSpPr>
            <p:nvPr/>
          </p:nvSpPr>
          <p:spPr bwMode="auto">
            <a:xfrm>
              <a:off x="2525" y="1913"/>
              <a:ext cx="246" cy="174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902157" name="Rectangle 13"/>
            <p:cNvSpPr>
              <a:spLocks noChangeArrowheads="1"/>
            </p:cNvSpPr>
            <p:nvPr/>
          </p:nvSpPr>
          <p:spPr bwMode="auto">
            <a:xfrm>
              <a:off x="2813" y="1913"/>
              <a:ext cx="246" cy="174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902158" name="Rectangle 14"/>
            <p:cNvSpPr>
              <a:spLocks noChangeArrowheads="1"/>
            </p:cNvSpPr>
            <p:nvPr/>
          </p:nvSpPr>
          <p:spPr bwMode="auto">
            <a:xfrm>
              <a:off x="3109" y="1913"/>
              <a:ext cx="246" cy="174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902159" name="Rectangle 15"/>
            <p:cNvSpPr>
              <a:spLocks noChangeArrowheads="1"/>
            </p:cNvSpPr>
            <p:nvPr/>
          </p:nvSpPr>
          <p:spPr bwMode="auto">
            <a:xfrm>
              <a:off x="3405" y="1905"/>
              <a:ext cx="246" cy="17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902160" name="Line 16"/>
            <p:cNvSpPr>
              <a:spLocks noChangeShapeType="1"/>
            </p:cNvSpPr>
            <p:nvPr/>
          </p:nvSpPr>
          <p:spPr bwMode="auto">
            <a:xfrm>
              <a:off x="798" y="1932"/>
              <a:ext cx="0" cy="30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61" name="Line 17"/>
            <p:cNvSpPr>
              <a:spLocks noChangeShapeType="1"/>
            </p:cNvSpPr>
            <p:nvPr/>
          </p:nvSpPr>
          <p:spPr bwMode="auto">
            <a:xfrm>
              <a:off x="1083" y="2109"/>
              <a:ext cx="0" cy="30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62" name="Line 18"/>
            <p:cNvSpPr>
              <a:spLocks noChangeShapeType="1"/>
            </p:cNvSpPr>
            <p:nvPr/>
          </p:nvSpPr>
          <p:spPr bwMode="auto">
            <a:xfrm>
              <a:off x="1380" y="2280"/>
              <a:ext cx="0" cy="30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63" name="Line 19"/>
            <p:cNvSpPr>
              <a:spLocks noChangeShapeType="1"/>
            </p:cNvSpPr>
            <p:nvPr/>
          </p:nvSpPr>
          <p:spPr bwMode="auto">
            <a:xfrm>
              <a:off x="1668" y="2442"/>
              <a:ext cx="0" cy="30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64" name="Line 20"/>
            <p:cNvSpPr>
              <a:spLocks noChangeShapeType="1"/>
            </p:cNvSpPr>
            <p:nvPr/>
          </p:nvSpPr>
          <p:spPr bwMode="auto">
            <a:xfrm>
              <a:off x="1965" y="2631"/>
              <a:ext cx="0" cy="30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65" name="Line 21"/>
            <p:cNvSpPr>
              <a:spLocks noChangeShapeType="1"/>
            </p:cNvSpPr>
            <p:nvPr/>
          </p:nvSpPr>
          <p:spPr bwMode="auto">
            <a:xfrm>
              <a:off x="2253" y="2802"/>
              <a:ext cx="0" cy="30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66" name="Line 22"/>
            <p:cNvSpPr>
              <a:spLocks noChangeShapeType="1"/>
            </p:cNvSpPr>
            <p:nvPr/>
          </p:nvSpPr>
          <p:spPr bwMode="auto">
            <a:xfrm>
              <a:off x="2559" y="2973"/>
              <a:ext cx="0" cy="30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67" name="Line 23"/>
            <p:cNvSpPr>
              <a:spLocks noChangeShapeType="1"/>
            </p:cNvSpPr>
            <p:nvPr/>
          </p:nvSpPr>
          <p:spPr bwMode="auto">
            <a:xfrm>
              <a:off x="2844" y="3150"/>
              <a:ext cx="0" cy="30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68" name="Line 24"/>
            <p:cNvSpPr>
              <a:spLocks noChangeShapeType="1"/>
            </p:cNvSpPr>
            <p:nvPr/>
          </p:nvSpPr>
          <p:spPr bwMode="auto">
            <a:xfrm>
              <a:off x="3141" y="3321"/>
              <a:ext cx="0" cy="30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69" name="Rectangle 25"/>
            <p:cNvSpPr>
              <a:spLocks noChangeArrowheads="1"/>
            </p:cNvSpPr>
            <p:nvPr/>
          </p:nvSpPr>
          <p:spPr bwMode="auto">
            <a:xfrm>
              <a:off x="3695" y="1908"/>
              <a:ext cx="246" cy="17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902170" name="Rectangle 26"/>
            <p:cNvSpPr>
              <a:spLocks noChangeArrowheads="1"/>
            </p:cNvSpPr>
            <p:nvPr/>
          </p:nvSpPr>
          <p:spPr bwMode="auto">
            <a:xfrm>
              <a:off x="3995" y="1902"/>
              <a:ext cx="246" cy="17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902171" name="Rectangle 27"/>
            <p:cNvSpPr>
              <a:spLocks noChangeArrowheads="1"/>
            </p:cNvSpPr>
            <p:nvPr/>
          </p:nvSpPr>
          <p:spPr bwMode="auto">
            <a:xfrm>
              <a:off x="4285" y="1906"/>
              <a:ext cx="246" cy="17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902172" name="Rectangle 28"/>
            <p:cNvSpPr>
              <a:spLocks noChangeArrowheads="1"/>
            </p:cNvSpPr>
            <p:nvPr/>
          </p:nvSpPr>
          <p:spPr bwMode="auto">
            <a:xfrm>
              <a:off x="4579" y="1906"/>
              <a:ext cx="246" cy="17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902173" name="Line 29"/>
            <p:cNvSpPr>
              <a:spLocks noChangeShapeType="1"/>
            </p:cNvSpPr>
            <p:nvPr/>
          </p:nvSpPr>
          <p:spPr bwMode="auto">
            <a:xfrm>
              <a:off x="771" y="3860"/>
              <a:ext cx="286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74" name="Line 30"/>
            <p:cNvSpPr>
              <a:spLocks noChangeShapeType="1"/>
            </p:cNvSpPr>
            <p:nvPr/>
          </p:nvSpPr>
          <p:spPr bwMode="auto">
            <a:xfrm>
              <a:off x="3688" y="3860"/>
              <a:ext cx="24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75" name="Line 31"/>
            <p:cNvSpPr>
              <a:spLocks noChangeShapeType="1"/>
            </p:cNvSpPr>
            <p:nvPr/>
          </p:nvSpPr>
          <p:spPr bwMode="auto">
            <a:xfrm>
              <a:off x="3982" y="3857"/>
              <a:ext cx="24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76" name="Line 32"/>
            <p:cNvSpPr>
              <a:spLocks noChangeShapeType="1"/>
            </p:cNvSpPr>
            <p:nvPr/>
          </p:nvSpPr>
          <p:spPr bwMode="auto">
            <a:xfrm>
              <a:off x="4576" y="3857"/>
              <a:ext cx="24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77" name="Line 33"/>
            <p:cNvSpPr>
              <a:spLocks noChangeShapeType="1"/>
            </p:cNvSpPr>
            <p:nvPr/>
          </p:nvSpPr>
          <p:spPr bwMode="auto">
            <a:xfrm>
              <a:off x="4285" y="3854"/>
              <a:ext cx="24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78" name="Line 34"/>
            <p:cNvSpPr>
              <a:spLocks noChangeShapeType="1"/>
            </p:cNvSpPr>
            <p:nvPr/>
          </p:nvSpPr>
          <p:spPr bwMode="auto">
            <a:xfrm>
              <a:off x="4952" y="1914"/>
              <a:ext cx="0" cy="1728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79" name="Text Box 35"/>
            <p:cNvSpPr txBox="1">
              <a:spLocks noChangeArrowheads="1"/>
            </p:cNvSpPr>
            <p:nvPr/>
          </p:nvSpPr>
          <p:spPr bwMode="auto">
            <a:xfrm>
              <a:off x="5063" y="1905"/>
              <a:ext cx="4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小数</a:t>
              </a:r>
            </a:p>
          </p:txBody>
        </p:sp>
        <p:sp>
          <p:nvSpPr>
            <p:cNvPr id="902180" name="Text Box 36"/>
            <p:cNvSpPr txBox="1">
              <a:spLocks noChangeArrowheads="1"/>
            </p:cNvSpPr>
            <p:nvPr/>
          </p:nvSpPr>
          <p:spPr bwMode="auto">
            <a:xfrm>
              <a:off x="5060" y="3396"/>
              <a:ext cx="4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大数</a:t>
              </a:r>
            </a:p>
          </p:txBody>
        </p:sp>
        <p:sp>
          <p:nvSpPr>
            <p:cNvPr id="902181" name="Line 37"/>
            <p:cNvSpPr>
              <a:spLocks noChangeShapeType="1"/>
            </p:cNvSpPr>
            <p:nvPr/>
          </p:nvSpPr>
          <p:spPr bwMode="auto">
            <a:xfrm>
              <a:off x="771" y="3753"/>
              <a:ext cx="2620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82" name="Text Box 38"/>
            <p:cNvSpPr txBox="1">
              <a:spLocks noChangeArrowheads="1"/>
            </p:cNvSpPr>
            <p:nvPr/>
          </p:nvSpPr>
          <p:spPr bwMode="auto">
            <a:xfrm>
              <a:off x="4913" y="3735"/>
              <a:ext cx="6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 </a:t>
              </a:r>
              <a:r>
                <a:rPr lang="zh-CN" altLang="en-US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趟</a:t>
              </a:r>
            </a:p>
          </p:txBody>
        </p:sp>
        <p:sp>
          <p:nvSpPr>
            <p:cNvPr id="902183" name="Oval 39"/>
            <p:cNvSpPr>
              <a:spLocks noChangeArrowheads="1"/>
            </p:cNvSpPr>
            <p:nvPr/>
          </p:nvSpPr>
          <p:spPr bwMode="auto">
            <a:xfrm>
              <a:off x="5203" y="3133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D6ECEE"/>
                </a:gs>
                <a:gs pos="100000">
                  <a:srgbClr val="D6ECEE">
                    <a:gamma/>
                    <a:shade val="66667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CCE8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84" name="Oval 40"/>
            <p:cNvSpPr>
              <a:spLocks noChangeArrowheads="1"/>
            </p:cNvSpPr>
            <p:nvPr/>
          </p:nvSpPr>
          <p:spPr bwMode="auto">
            <a:xfrm>
              <a:off x="5191" y="2851"/>
              <a:ext cx="84" cy="84"/>
            </a:xfrm>
            <a:prstGeom prst="ellipse">
              <a:avLst/>
            </a:prstGeom>
            <a:gradFill rotWithShape="1">
              <a:gsLst>
                <a:gs pos="0">
                  <a:srgbClr val="D6ECEE"/>
                </a:gs>
                <a:gs pos="100000">
                  <a:srgbClr val="D6ECEE">
                    <a:gamma/>
                    <a:shade val="66667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CCE8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185" name="Oval 41"/>
            <p:cNvSpPr>
              <a:spLocks noChangeArrowheads="1"/>
            </p:cNvSpPr>
            <p:nvPr/>
          </p:nvSpPr>
          <p:spPr bwMode="auto">
            <a:xfrm>
              <a:off x="5170" y="2380"/>
              <a:ext cx="149" cy="149"/>
            </a:xfrm>
            <a:prstGeom prst="ellipse">
              <a:avLst/>
            </a:prstGeom>
            <a:gradFill rotWithShape="1">
              <a:gsLst>
                <a:gs pos="0">
                  <a:srgbClr val="D6ECEE"/>
                </a:gs>
                <a:gs pos="100000">
                  <a:srgbClr val="D6ECEE">
                    <a:gamma/>
                    <a:shade val="66667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CCE8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6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6E7B7B-5BB2-4B78-8A0E-8EC5670BC8D5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冒泡排序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冒泡排序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cw1014.c</a:t>
            </a:r>
            <a:r>
              <a:rPr lang="zh-CN" altLang="en-US" sz="2000">
                <a:solidFill>
                  <a:srgbClr val="FF00FF"/>
                </a:solidFill>
                <a:latin typeface="Comic Sans MS" panose="030F0702030302020204" pitchFamily="66" charset="0"/>
              </a:rPr>
              <a:t>）</a:t>
            </a:r>
            <a:endParaRPr lang="zh-CN" altLang="zh-CN"/>
          </a:p>
          <a:p>
            <a:pPr lvl="1"/>
            <a:r>
              <a:rPr lang="zh-CN" altLang="zh-CN"/>
              <a:t>输入任意个数，按从小到大的顺序对它们进行排序。</a:t>
            </a:r>
          </a:p>
        </p:txBody>
      </p:sp>
      <p:sp>
        <p:nvSpPr>
          <p:cNvPr id="90419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904197" name="Rectangle 5"/>
          <p:cNvSpPr>
            <a:spLocks noChangeArrowheads="1"/>
          </p:cNvSpPr>
          <p:nvPr/>
        </p:nvSpPr>
        <p:spPr bwMode="auto">
          <a:xfrm>
            <a:off x="2066925" y="2332038"/>
            <a:ext cx="7951788" cy="35941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N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int i, j, </a:t>
            </a: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list[N], tmp;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printf("Input several integers to construct a list.\n");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printf(“How many?(&lt;%d)”, 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scanf("%d", &amp;len);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printf(“Please input them:”);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(i=0;i&lt;len;i++) scanf("%d",&amp;list[i]);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printf("OK! The list has been constructed:\n");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(i=0;i&lt;len;i++) printf("%-4d",list[i]);</a:t>
            </a:r>
          </a:p>
        </p:txBody>
      </p:sp>
    </p:spTree>
    <p:extLst>
      <p:ext uri="{BB962C8B-B14F-4D97-AF65-F5344CB8AC3E}">
        <p14:creationId xmlns:p14="http://schemas.microsoft.com/office/powerpoint/2010/main" val="14576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CA8306-6DDD-46AF-97D5-2A8E020718CB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冒泡排序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冒泡排序</a:t>
            </a:r>
          </a:p>
          <a:p>
            <a:pPr lvl="1"/>
            <a:r>
              <a:rPr lang="zh-CN" altLang="zh-CN"/>
              <a:t>续</a:t>
            </a:r>
          </a:p>
        </p:txBody>
      </p:sp>
      <p:sp>
        <p:nvSpPr>
          <p:cNvPr id="906244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906245" name="Rectangle 5"/>
          <p:cNvSpPr>
            <a:spLocks noChangeArrowheads="1"/>
          </p:cNvSpPr>
          <p:nvPr/>
        </p:nvSpPr>
        <p:spPr bwMode="auto">
          <a:xfrm>
            <a:off x="1736726" y="2332039"/>
            <a:ext cx="6384925" cy="34432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printf("\nTo sort...\n");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(i=0;i&lt;len-1;i++)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800" b="1">
              <a:solidFill>
                <a:srgbClr val="FF33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(j=0;j&lt;len-i-1;j++)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if (list[j]&gt;list[j+1])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tmp=list[j];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list[j]=list[j+1];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list[j+1]=tmp;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FF33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printf("Finished! The list has been sorted:\n");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(i=0;i&lt;len;i++) printf("%-4d",list[i]);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06246" name="AutoShape 6"/>
          <p:cNvSpPr>
            <a:spLocks/>
          </p:cNvSpPr>
          <p:nvPr/>
        </p:nvSpPr>
        <p:spPr bwMode="auto">
          <a:xfrm>
            <a:off x="8262938" y="2603500"/>
            <a:ext cx="2176462" cy="357188"/>
          </a:xfrm>
          <a:prstGeom prst="borderCallout1">
            <a:avLst>
              <a:gd name="adj1" fmla="val 32000"/>
              <a:gd name="adj2" fmla="val -3500"/>
              <a:gd name="adj3" fmla="val 53333"/>
              <a:gd name="adj4" fmla="val -140042"/>
            </a:avLst>
          </a:prstGeom>
          <a:solidFill>
            <a:schemeClr val="bg1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循环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len-1</a:t>
            </a:r>
            <a:r>
              <a:rPr lang="zh-CN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趟</a:t>
            </a:r>
          </a:p>
        </p:txBody>
      </p:sp>
      <p:sp>
        <p:nvSpPr>
          <p:cNvPr id="906247" name="AutoShape 7"/>
          <p:cNvSpPr>
            <a:spLocks/>
          </p:cNvSpPr>
          <p:nvPr/>
        </p:nvSpPr>
        <p:spPr bwMode="auto">
          <a:xfrm>
            <a:off x="8258176" y="3116264"/>
            <a:ext cx="2176463" cy="1304925"/>
          </a:xfrm>
          <a:prstGeom prst="borderCallout1">
            <a:avLst>
              <a:gd name="adj1" fmla="val 8759"/>
              <a:gd name="adj2" fmla="val -3500"/>
              <a:gd name="adj3" fmla="val 11435"/>
              <a:gd name="adj4" fmla="val -82421"/>
            </a:avLst>
          </a:prstGeom>
          <a:solidFill>
            <a:schemeClr val="bg1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第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zh-CN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趟，数列</a:t>
            </a:r>
            <a:r>
              <a:rPr lang="en-US" altLang="zh-CN" sz="14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list[0]..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..list[len-i-1]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中的相邻元素两两比较</a:t>
            </a:r>
          </a:p>
        </p:txBody>
      </p:sp>
    </p:spTree>
    <p:extLst>
      <p:ext uri="{BB962C8B-B14F-4D97-AF65-F5344CB8AC3E}">
        <p14:creationId xmlns:p14="http://schemas.microsoft.com/office/powerpoint/2010/main" val="33694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36E78D-820E-446C-9955-58F3F65BA4C3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小结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数组是由同一种数据类型的元素序列构成的。</a:t>
            </a:r>
            <a:endParaRPr lang="zh-CN" altLang="en-US"/>
          </a:p>
          <a:p>
            <a:pPr lvl="1"/>
            <a:r>
              <a:rPr lang="zh-CN" altLang="zh-CN"/>
              <a:t>数组元素按顺序存储在内存中。</a:t>
            </a:r>
            <a:endParaRPr lang="zh-CN" altLang="en-US"/>
          </a:p>
          <a:p>
            <a:pPr lvl="1"/>
            <a:r>
              <a:rPr lang="zh-CN" altLang="zh-CN"/>
              <a:t>通过使用整数索引来访问数组元素。</a:t>
            </a:r>
            <a:endParaRPr lang="zh-CN" altLang="en-US"/>
          </a:p>
          <a:p>
            <a:pPr lvl="1"/>
            <a:r>
              <a:rPr lang="zh-CN" altLang="zh-CN"/>
              <a:t>程序员要能正确地使用数组索引，因为编译器和程序运行时都不检查索引是否合法。</a:t>
            </a:r>
            <a:endParaRPr lang="zh-CN" altLang="en-US"/>
          </a:p>
          <a:p>
            <a:pPr lvl="1"/>
            <a:r>
              <a:rPr lang="zh-CN" altLang="zh-CN"/>
              <a:t>C不支持把整个数组作为函数的参数进行传递，但是可以传递数组的地址。然后函数可以利用该地址来处理原始数组。</a:t>
            </a:r>
          </a:p>
          <a:p>
            <a:r>
              <a:rPr lang="zh-CN" altLang="zh-CN"/>
              <a:t>二维数组是数组的数组。</a:t>
            </a:r>
            <a:endParaRPr lang="zh-CN" altLang="en-US"/>
          </a:p>
          <a:p>
            <a:r>
              <a:rPr lang="zh-CN" altLang="zh-CN"/>
              <a:t>查找和排序是两类常用的应用。</a:t>
            </a:r>
          </a:p>
        </p:txBody>
      </p:sp>
      <p:sp>
        <p:nvSpPr>
          <p:cNvPr id="90829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0273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字符数组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0FAAD32-1CD0-4FA9-9840-14FA32336A96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简介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字符串与字符数组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语言中，字符串是存储在字符数组中并用空字符（’</a:t>
            </a:r>
            <a:r>
              <a:rPr lang="en-US" altLang="zh-CN" dirty="0"/>
              <a:t>\0’</a:t>
            </a:r>
            <a:r>
              <a:rPr lang="zh-CN" altLang="en-US" dirty="0"/>
              <a:t>）结束的字符序列。</a:t>
            </a:r>
          </a:p>
        </p:txBody>
      </p:sp>
      <p:sp>
        <p:nvSpPr>
          <p:cNvPr id="100045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sp>
        <p:nvSpPr>
          <p:cNvPr id="1000453" name="Rectangle 5"/>
          <p:cNvSpPr>
            <a:spLocks noChangeArrowheads="1"/>
          </p:cNvSpPr>
          <p:nvPr/>
        </p:nvSpPr>
        <p:spPr bwMode="auto">
          <a:xfrm>
            <a:off x="2343151" y="2740025"/>
            <a:ext cx="4221163" cy="7048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name[20];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names[30][20];</a:t>
            </a:r>
          </a:p>
        </p:txBody>
      </p:sp>
      <p:grpSp>
        <p:nvGrpSpPr>
          <p:cNvPr id="1000454" name="Group 6"/>
          <p:cNvGrpSpPr>
            <a:grpSpLocks/>
          </p:cNvGrpSpPr>
          <p:nvPr/>
        </p:nvGrpSpPr>
        <p:grpSpPr bwMode="auto">
          <a:xfrm>
            <a:off x="4033838" y="3992564"/>
            <a:ext cx="1003300" cy="1912937"/>
            <a:chOff x="4449" y="1524"/>
            <a:chExt cx="632" cy="1205"/>
          </a:xfrm>
        </p:grpSpPr>
        <p:sp>
          <p:nvSpPr>
            <p:cNvPr id="1000455" name="Rectangle 7"/>
            <p:cNvSpPr>
              <a:spLocks noChangeArrowheads="1"/>
            </p:cNvSpPr>
            <p:nvPr/>
          </p:nvSpPr>
          <p:spPr bwMode="auto">
            <a:xfrm>
              <a:off x="4457" y="1524"/>
              <a:ext cx="621" cy="120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3366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0456" name="Line 8"/>
            <p:cNvSpPr>
              <a:spLocks noChangeShapeType="1"/>
            </p:cNvSpPr>
            <p:nvPr/>
          </p:nvSpPr>
          <p:spPr bwMode="auto">
            <a:xfrm>
              <a:off x="4457" y="1666"/>
              <a:ext cx="62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0457" name="Line 9"/>
            <p:cNvSpPr>
              <a:spLocks noChangeShapeType="1"/>
            </p:cNvSpPr>
            <p:nvPr/>
          </p:nvSpPr>
          <p:spPr bwMode="auto">
            <a:xfrm>
              <a:off x="4449" y="1802"/>
              <a:ext cx="62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0458" name="Line 10"/>
            <p:cNvSpPr>
              <a:spLocks noChangeShapeType="1"/>
            </p:cNvSpPr>
            <p:nvPr/>
          </p:nvSpPr>
          <p:spPr bwMode="auto">
            <a:xfrm>
              <a:off x="4460" y="2210"/>
              <a:ext cx="62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0459" name="Line 11"/>
            <p:cNvSpPr>
              <a:spLocks noChangeShapeType="1"/>
            </p:cNvSpPr>
            <p:nvPr/>
          </p:nvSpPr>
          <p:spPr bwMode="auto">
            <a:xfrm>
              <a:off x="4452" y="2346"/>
              <a:ext cx="62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0460" name="Text Box 12"/>
            <p:cNvSpPr txBox="1">
              <a:spLocks noChangeArrowheads="1"/>
            </p:cNvSpPr>
            <p:nvPr/>
          </p:nvSpPr>
          <p:spPr bwMode="auto">
            <a:xfrm>
              <a:off x="4537" y="1888"/>
              <a:ext cx="4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1000461" name="Text Box 13"/>
          <p:cNvSpPr txBox="1">
            <a:spLocks noChangeArrowheads="1"/>
          </p:cNvSpPr>
          <p:nvPr/>
        </p:nvSpPr>
        <p:spPr bwMode="auto">
          <a:xfrm>
            <a:off x="2724150" y="3922713"/>
            <a:ext cx="1125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1000462" name="Text Box 14"/>
          <p:cNvSpPr txBox="1">
            <a:spLocks noChangeArrowheads="1"/>
          </p:cNvSpPr>
          <p:nvPr/>
        </p:nvSpPr>
        <p:spPr bwMode="auto">
          <a:xfrm>
            <a:off x="2371725" y="4371976"/>
            <a:ext cx="1365250" cy="17494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字符串名，即字符数组名，就是该字符数组第一个元素的地址</a:t>
            </a:r>
          </a:p>
        </p:txBody>
      </p:sp>
      <p:grpSp>
        <p:nvGrpSpPr>
          <p:cNvPr id="1000463" name="Group 15"/>
          <p:cNvGrpSpPr>
            <a:grpSpLocks/>
          </p:cNvGrpSpPr>
          <p:nvPr/>
        </p:nvGrpSpPr>
        <p:grpSpPr bwMode="auto">
          <a:xfrm>
            <a:off x="5135564" y="4006850"/>
            <a:ext cx="955675" cy="1347788"/>
            <a:chOff x="2122" y="2065"/>
            <a:chExt cx="602" cy="849"/>
          </a:xfrm>
        </p:grpSpPr>
        <p:sp>
          <p:nvSpPr>
            <p:cNvPr id="1000464" name="Text Box 16"/>
            <p:cNvSpPr txBox="1">
              <a:spLocks noChangeArrowheads="1"/>
            </p:cNvSpPr>
            <p:nvPr/>
          </p:nvSpPr>
          <p:spPr bwMode="auto">
            <a:xfrm>
              <a:off x="2122" y="2065"/>
              <a:ext cx="6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name[0]</a:t>
              </a:r>
            </a:p>
          </p:txBody>
        </p:sp>
        <p:sp>
          <p:nvSpPr>
            <p:cNvPr id="1000465" name="Text Box 17"/>
            <p:cNvSpPr txBox="1">
              <a:spLocks noChangeArrowheads="1"/>
            </p:cNvSpPr>
            <p:nvPr/>
          </p:nvSpPr>
          <p:spPr bwMode="auto">
            <a:xfrm>
              <a:off x="2122" y="2195"/>
              <a:ext cx="6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name[1]</a:t>
              </a:r>
            </a:p>
          </p:txBody>
        </p:sp>
        <p:sp>
          <p:nvSpPr>
            <p:cNvPr id="1000466" name="Text Box 18"/>
            <p:cNvSpPr txBox="1">
              <a:spLocks noChangeArrowheads="1"/>
            </p:cNvSpPr>
            <p:nvPr/>
          </p:nvSpPr>
          <p:spPr bwMode="auto">
            <a:xfrm>
              <a:off x="2122" y="2741"/>
              <a:ext cx="6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name[19]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1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CC5F01-6A0C-4BB5-816D-440DA226F34F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字符数组的初始化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给字符数组的全部元素赋初值</a:t>
            </a:r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1002500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sp>
        <p:nvSpPr>
          <p:cNvPr id="1002501" name="Text Box 5"/>
          <p:cNvSpPr txBox="1">
            <a:spLocks noChangeArrowheads="1"/>
          </p:cNvSpPr>
          <p:nvPr/>
        </p:nvSpPr>
        <p:spPr bwMode="auto">
          <a:xfrm>
            <a:off x="2151064" y="1919289"/>
            <a:ext cx="5202237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a[5]={‘C’,’h’,’i’,’n’,’a’};</a:t>
            </a:r>
          </a:p>
        </p:txBody>
      </p:sp>
      <p:graphicFrame>
        <p:nvGraphicFramePr>
          <p:cNvPr id="1002502" name="Group 6"/>
          <p:cNvGraphicFramePr>
            <a:graphicFrameLocks noGrp="1"/>
          </p:cNvGraphicFramePr>
          <p:nvPr/>
        </p:nvGraphicFramePr>
        <p:xfrm>
          <a:off x="2160589" y="2532063"/>
          <a:ext cx="5210175" cy="7762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1474651965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15152269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65514922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181833817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4157730725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601886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‘C’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32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A143EE-A981-407E-83EF-6DBE1399E34B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字符数组的初始化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给字符数组的部分元素赋初值</a:t>
            </a:r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1004548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第十一讲 字符串</a:t>
            </a:r>
          </a:p>
        </p:txBody>
      </p:sp>
      <p:sp>
        <p:nvSpPr>
          <p:cNvPr id="1004549" name="Text Box 5"/>
          <p:cNvSpPr txBox="1">
            <a:spLocks noChangeArrowheads="1"/>
          </p:cNvSpPr>
          <p:nvPr/>
        </p:nvSpPr>
        <p:spPr bwMode="auto">
          <a:xfrm>
            <a:off x="2181225" y="1909764"/>
            <a:ext cx="5202238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a[5]={‘C’,’h’,’i’};</a:t>
            </a:r>
          </a:p>
        </p:txBody>
      </p:sp>
      <p:graphicFrame>
        <p:nvGraphicFramePr>
          <p:cNvPr id="1004550" name="Group 6"/>
          <p:cNvGraphicFramePr>
            <a:graphicFrameLocks noGrp="1"/>
          </p:cNvGraphicFramePr>
          <p:nvPr/>
        </p:nvGraphicFramePr>
        <p:xfrm>
          <a:off x="2190751" y="2579688"/>
          <a:ext cx="5210175" cy="75469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812362328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33145583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527690968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41363079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748973686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216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‘C’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7150"/>
                  </a:ext>
                </a:extLst>
              </a:tr>
            </a:tbl>
          </a:graphicData>
        </a:graphic>
      </p:graphicFrame>
      <p:sp>
        <p:nvSpPr>
          <p:cNvPr id="1004570" name="AutoShape 26"/>
          <p:cNvSpPr>
            <a:spLocks noChangeArrowheads="1"/>
          </p:cNvSpPr>
          <p:nvPr/>
        </p:nvSpPr>
        <p:spPr bwMode="auto">
          <a:xfrm>
            <a:off x="6727825" y="3651251"/>
            <a:ext cx="2273300" cy="352425"/>
          </a:xfrm>
          <a:prstGeom prst="wedgeRectCallout">
            <a:avLst>
              <a:gd name="adj1" fmla="val -33801"/>
              <a:gd name="adj2" fmla="val -113065"/>
            </a:avLst>
          </a:prstGeom>
          <a:solidFill>
            <a:srgbClr val="FFCCFF"/>
          </a:solidFill>
          <a:ln w="95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缺省的初值为 ‘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\0’</a:t>
            </a:r>
          </a:p>
        </p:txBody>
      </p:sp>
    </p:spTree>
    <p:extLst>
      <p:ext uri="{BB962C8B-B14F-4D97-AF65-F5344CB8AC3E}">
        <p14:creationId xmlns:p14="http://schemas.microsoft.com/office/powerpoint/2010/main" val="1262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0D8C3E-2AA3-4BBA-B519-3A10776088A9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数组的初始化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数组的初始化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类型说明符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数组名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整型常量表达式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= {&lt;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初值表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&gt;};</a:t>
            </a:r>
            <a:endParaRPr lang="zh-CN" altLang="zh-CN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/>
            <a:r>
              <a:rPr lang="zh-CN" altLang="en-US" dirty="0"/>
              <a:t>为每一个数组元素指定初值。</a:t>
            </a:r>
          </a:p>
          <a:p>
            <a:pPr lvl="1"/>
            <a:r>
              <a:rPr lang="zh-CN" altLang="en-US" dirty="0"/>
              <a:t>举例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r>
              <a:rPr lang="zh-CN" altLang="en-US" dirty="0"/>
              <a:t>如果初值表中的数据太多，产生语法错误（</a:t>
            </a:r>
            <a:r>
              <a:rPr lang="en-US" altLang="zh-CN" dirty="0"/>
              <a:t>syntax error</a:t>
            </a:r>
            <a:r>
              <a:rPr lang="zh-CN" altLang="en-US" dirty="0"/>
              <a:t>）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r>
              <a:rPr lang="zh-CN" altLang="en-US" dirty="0"/>
              <a:t>剩下的元素的初值是 </a:t>
            </a:r>
            <a:r>
              <a:rPr lang="en-US" altLang="zh-CN" dirty="0"/>
              <a:t>0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数组的长度就是初值表中数值的个数</a:t>
            </a:r>
          </a:p>
        </p:txBody>
      </p:sp>
      <p:sp>
        <p:nvSpPr>
          <p:cNvPr id="80179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2909889" y="3286126"/>
            <a:ext cx="4664075" cy="4238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a[5] = {1, 2, 3, 4, 5};</a:t>
            </a:r>
          </a:p>
        </p:txBody>
      </p:sp>
      <p:sp>
        <p:nvSpPr>
          <p:cNvPr id="801798" name="Rectangle 6"/>
          <p:cNvSpPr>
            <a:spLocks noChangeArrowheads="1"/>
          </p:cNvSpPr>
          <p:nvPr/>
        </p:nvSpPr>
        <p:spPr bwMode="auto">
          <a:xfrm>
            <a:off x="2887664" y="4383088"/>
            <a:ext cx="4664075" cy="42386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a[5] = {1};</a:t>
            </a:r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2887664" y="5481638"/>
            <a:ext cx="4664075" cy="42386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a[ ] = {1, 2, 3, 4, 5};</a:t>
            </a:r>
          </a:p>
        </p:txBody>
      </p:sp>
    </p:spTree>
    <p:extLst>
      <p:ext uri="{BB962C8B-B14F-4D97-AF65-F5344CB8AC3E}">
        <p14:creationId xmlns:p14="http://schemas.microsoft.com/office/powerpoint/2010/main" val="70294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0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7" grpId="0" animBg="1"/>
      <p:bldP spid="801798" grpId="0" animBg="1"/>
      <p:bldP spid="80179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F631AD-8B64-4F1B-962A-6BB1B3588903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字符数组的初始化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给全部元素赋初值时，可以不指定长度</a:t>
            </a:r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100659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sp>
        <p:nvSpPr>
          <p:cNvPr id="1006597" name="Text Box 5"/>
          <p:cNvSpPr txBox="1">
            <a:spLocks noChangeArrowheads="1"/>
          </p:cNvSpPr>
          <p:nvPr/>
        </p:nvSpPr>
        <p:spPr bwMode="auto">
          <a:xfrm>
            <a:off x="2174875" y="1911350"/>
            <a:ext cx="5202238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a[ ]={‘C’,’h’,’i’,’n’,’a’};</a:t>
            </a:r>
          </a:p>
        </p:txBody>
      </p:sp>
      <p:graphicFrame>
        <p:nvGraphicFramePr>
          <p:cNvPr id="1006598" name="Group 6"/>
          <p:cNvGraphicFramePr>
            <a:graphicFrameLocks noGrp="1"/>
          </p:cNvGraphicFramePr>
          <p:nvPr/>
        </p:nvGraphicFramePr>
        <p:xfrm>
          <a:off x="2184401" y="2481263"/>
          <a:ext cx="5210175" cy="7762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242528041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3318136707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780542163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167387221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6607021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56203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‘C’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62884"/>
                  </a:ext>
                </a:extLst>
              </a:tr>
            </a:tbl>
          </a:graphicData>
        </a:graphic>
      </p:graphicFrame>
      <p:sp>
        <p:nvSpPr>
          <p:cNvPr id="1006618" name="Text Box 26"/>
          <p:cNvSpPr txBox="1">
            <a:spLocks noChangeArrowheads="1"/>
          </p:cNvSpPr>
          <p:nvPr/>
        </p:nvSpPr>
        <p:spPr bwMode="auto">
          <a:xfrm>
            <a:off x="2170114" y="4192589"/>
            <a:ext cx="5202237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a[5]={‘C’,’h’,’i’,’n’,’a’};</a:t>
            </a:r>
          </a:p>
        </p:txBody>
      </p:sp>
      <p:sp>
        <p:nvSpPr>
          <p:cNvPr id="1006619" name="AutoShape 27"/>
          <p:cNvSpPr>
            <a:spLocks noChangeArrowheads="1"/>
          </p:cNvSpPr>
          <p:nvPr/>
        </p:nvSpPr>
        <p:spPr bwMode="auto">
          <a:xfrm>
            <a:off x="4273550" y="3459163"/>
            <a:ext cx="1047750" cy="576262"/>
          </a:xfrm>
          <a:prstGeom prst="downArrow">
            <a:avLst>
              <a:gd name="adj1" fmla="val 63935"/>
              <a:gd name="adj2" fmla="val 2506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5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78D3FE-69F0-476B-8918-78F981CD1F5E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字符数组的初始化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用字符串常量给字符数组赋初值</a:t>
            </a:r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1008644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sp>
        <p:nvSpPr>
          <p:cNvPr id="1008645" name="Text Box 5"/>
          <p:cNvSpPr txBox="1">
            <a:spLocks noChangeArrowheads="1"/>
          </p:cNvSpPr>
          <p:nvPr/>
        </p:nvSpPr>
        <p:spPr bwMode="auto">
          <a:xfrm>
            <a:off x="2187575" y="4108450"/>
            <a:ext cx="5202238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a[ ] = {“China”};</a:t>
            </a:r>
          </a:p>
        </p:txBody>
      </p:sp>
      <p:sp>
        <p:nvSpPr>
          <p:cNvPr id="1008646" name="Text Box 6"/>
          <p:cNvSpPr txBox="1">
            <a:spLocks noChangeArrowheads="1"/>
          </p:cNvSpPr>
          <p:nvPr/>
        </p:nvSpPr>
        <p:spPr bwMode="auto">
          <a:xfrm>
            <a:off x="2182814" y="4718050"/>
            <a:ext cx="5202237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a[ ] = “China”;</a:t>
            </a:r>
          </a:p>
        </p:txBody>
      </p:sp>
      <p:sp>
        <p:nvSpPr>
          <p:cNvPr id="1008647" name="Text Box 7"/>
          <p:cNvSpPr txBox="1">
            <a:spLocks noChangeArrowheads="1"/>
          </p:cNvSpPr>
          <p:nvPr/>
        </p:nvSpPr>
        <p:spPr bwMode="auto">
          <a:xfrm>
            <a:off x="2182814" y="1922464"/>
            <a:ext cx="5202237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a[6] = {“China”};</a:t>
            </a:r>
          </a:p>
        </p:txBody>
      </p:sp>
      <p:sp>
        <p:nvSpPr>
          <p:cNvPr id="1008648" name="Text Box 8"/>
          <p:cNvSpPr txBox="1">
            <a:spLocks noChangeArrowheads="1"/>
          </p:cNvSpPr>
          <p:nvPr/>
        </p:nvSpPr>
        <p:spPr bwMode="auto">
          <a:xfrm>
            <a:off x="2178050" y="2532064"/>
            <a:ext cx="5202238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a[6] = “China”;</a:t>
            </a:r>
          </a:p>
        </p:txBody>
      </p:sp>
      <p:sp>
        <p:nvSpPr>
          <p:cNvPr id="1008649" name="Line 9"/>
          <p:cNvSpPr>
            <a:spLocks noChangeShapeType="1"/>
          </p:cNvSpPr>
          <p:nvPr/>
        </p:nvSpPr>
        <p:spPr bwMode="auto">
          <a:xfrm>
            <a:off x="3235326" y="2233613"/>
            <a:ext cx="131763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8650" name="Line 10"/>
          <p:cNvSpPr>
            <a:spLocks noChangeShapeType="1"/>
          </p:cNvSpPr>
          <p:nvPr/>
        </p:nvSpPr>
        <p:spPr bwMode="auto">
          <a:xfrm>
            <a:off x="3230563" y="2857500"/>
            <a:ext cx="13176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08651" name="Group 11"/>
          <p:cNvGraphicFramePr>
            <a:graphicFrameLocks noGrp="1"/>
          </p:cNvGraphicFramePr>
          <p:nvPr/>
        </p:nvGraphicFramePr>
        <p:xfrm>
          <a:off x="2192339" y="3138488"/>
          <a:ext cx="5195887" cy="746126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337724565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319919599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466403308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15827702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567354798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484027143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a[5]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261154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‘C’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21875"/>
                  </a:ext>
                </a:extLst>
              </a:tr>
            </a:tbl>
          </a:graphicData>
        </a:graphic>
      </p:graphicFrame>
      <p:sp>
        <p:nvSpPr>
          <p:cNvPr id="1008674" name="AutoShape 34"/>
          <p:cNvSpPr>
            <a:spLocks noChangeArrowheads="1"/>
          </p:cNvSpPr>
          <p:nvPr/>
        </p:nvSpPr>
        <p:spPr bwMode="auto">
          <a:xfrm>
            <a:off x="7754939" y="3267075"/>
            <a:ext cx="2255837" cy="736600"/>
          </a:xfrm>
          <a:prstGeom prst="wedgeRectCallout">
            <a:avLst>
              <a:gd name="adj1" fmla="val -57671"/>
              <a:gd name="adj2" fmla="val 24569"/>
            </a:avLst>
          </a:prstGeom>
          <a:solidFill>
            <a:srgbClr val="FFCCFF"/>
          </a:solidFill>
          <a:ln w="95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来自字符串常量的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结束字符 ‘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\0’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174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引用字符数组中的元素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5325337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6.6】</a:t>
            </a:r>
            <a:r>
              <a:rPr lang="zh-CN" altLang="en-US" sz="2000">
                <a:solidFill>
                  <a:schemeClr val="accent1"/>
                </a:solidFill>
              </a:rPr>
              <a:t>输出一个已知的</a:t>
            </a:r>
            <a:r>
              <a:rPr lang="zh-CN" altLang="en-US" sz="2000" smtClean="0">
                <a:solidFill>
                  <a:schemeClr val="accent1"/>
                </a:solidFill>
              </a:rPr>
              <a:t>字符串。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39227" y="1714995"/>
            <a:ext cx="4791446" cy="320869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printf("%c",c[i]);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1400" y="5095707"/>
            <a:ext cx="3467100" cy="8096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309437" y="1250578"/>
            <a:ext cx="5325337" cy="6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6.7】</a:t>
            </a:r>
            <a:r>
              <a:rPr lang="zh-CN" altLang="en-US" sz="2000">
                <a:solidFill>
                  <a:schemeClr val="accent1"/>
                </a:solidFill>
              </a:rPr>
              <a:t>输出一个菱形图</a:t>
            </a:r>
            <a:r>
              <a:rPr lang="zh-CN" altLang="en-US" sz="2000" smtClean="0">
                <a:solidFill>
                  <a:schemeClr val="accent1"/>
                </a:solidFill>
              </a:rPr>
              <a:t>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16101" y="1714994"/>
            <a:ext cx="4791446" cy="320869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{</a:t>
            </a:r>
            <a:r>
              <a:rPr lang="en-US" altLang="zh-CN" sz="1400"/>
              <a:t>	char diamond[][5]={{' ',' ','*'},{' ','*',' ','*'},{'*',' ',' ',' ','*'},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{' ','*',' ','*'},{' ',' ','*'}};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i,j;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(i=0;i&lt;5;i++)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 smtClean="0"/>
              <a:t>{</a:t>
            </a:r>
            <a:r>
              <a:rPr lang="en-US" altLang="zh-CN" sz="1400"/>
              <a:t>		for (j=0;j&lt;5;j++)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printf("%c",diamond[i][j]);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43317" y="5042833"/>
            <a:ext cx="3457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10767646" cy="13266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语言中，是将字符串作为字符数组来处理的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en-US" altLang="zh-CN" sz="200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在实际工作中，人们关心的往往是字符串的有效长度而不是字符数组的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长度。</a:t>
            </a:r>
            <a:endParaRPr lang="en-US" altLang="zh-CN" sz="200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为了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测定字符串的实际长度，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语言规定了一个“字符串结束标志”，以字符</a:t>
            </a:r>
            <a:r>
              <a:rPr lang="en-US" altLang="zh-CN" sz="2000" b="1" smtClean="0">
                <a:solidFill>
                  <a:srgbClr val="FF0000"/>
                </a:solidFill>
                <a:latin typeface="+mn-ea"/>
                <a:ea typeface="+mn-ea"/>
              </a:rPr>
              <a:t>′\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</a:rPr>
              <a:t>0′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作为结束标志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6614838" cy="2087910"/>
            <a:chOff x="10187984" y="4266795"/>
            <a:chExt cx="661483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584013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系统在用字符数组存储字符串常量时会自动加一个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作为结束符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在定义字符数组时应估计实际字符串长度，保证数组长度始终大于字符串实际长度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650119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838757" y="3087845"/>
            <a:ext cx="105150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″C program</a:t>
            </a:r>
            <a:r>
              <a:rPr lang="en-US" altLang="zh-CN" sz="1600" smtClean="0"/>
              <a:t>″  </a:t>
            </a:r>
            <a:r>
              <a:rPr lang="zh-CN" altLang="en-US" sz="1600" smtClean="0">
                <a:solidFill>
                  <a:srgbClr val="0070C0"/>
                </a:solidFill>
              </a:rPr>
              <a:t>字符串</a:t>
            </a:r>
            <a:r>
              <a:rPr lang="zh-CN" altLang="en-US" sz="1600">
                <a:solidFill>
                  <a:srgbClr val="0070C0"/>
                </a:solidFill>
              </a:rPr>
              <a:t>是存放在一维数组中的</a:t>
            </a:r>
            <a:r>
              <a:rPr lang="zh-CN" altLang="en-US" sz="1600" smtClean="0">
                <a:solidFill>
                  <a:srgbClr val="0070C0"/>
                </a:solidFill>
              </a:rPr>
              <a:t>，占</a:t>
            </a:r>
            <a:r>
              <a:rPr lang="en-US" altLang="zh-CN" sz="1600">
                <a:solidFill>
                  <a:srgbClr val="0070C0"/>
                </a:solidFill>
              </a:rPr>
              <a:t>10</a:t>
            </a:r>
            <a:r>
              <a:rPr lang="zh-CN" altLang="en-US" sz="1600">
                <a:solidFill>
                  <a:srgbClr val="0070C0"/>
                </a:solidFill>
              </a:rPr>
              <a:t>个字节</a:t>
            </a:r>
            <a:r>
              <a:rPr lang="zh-CN" altLang="en-US" sz="1600" smtClean="0">
                <a:solidFill>
                  <a:srgbClr val="0070C0"/>
                </a:solidFill>
              </a:rPr>
              <a:t>，字符占</a:t>
            </a:r>
            <a:r>
              <a:rPr lang="en-US" altLang="zh-CN" sz="1600" smtClean="0">
                <a:solidFill>
                  <a:srgbClr val="0070C0"/>
                </a:solidFill>
              </a:rPr>
              <a:t>9</a:t>
            </a:r>
            <a:r>
              <a:rPr lang="zh-CN" altLang="en-US" sz="1600" smtClean="0">
                <a:solidFill>
                  <a:srgbClr val="0070C0"/>
                </a:solidFill>
              </a:rPr>
              <a:t>个字节，最后</a:t>
            </a:r>
            <a:r>
              <a:rPr lang="zh-CN" altLang="en-US" sz="1600">
                <a:solidFill>
                  <a:srgbClr val="0070C0"/>
                </a:solidFill>
              </a:rPr>
              <a:t>一个字节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是由系统自动加上的</a:t>
            </a:r>
            <a:endParaRPr lang="en-US" altLang="zh-CN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838757" y="1557983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printf</a:t>
            </a:r>
            <a:r>
              <a:rPr lang="en-US" altLang="zh-CN" sz="1600" smtClean="0"/>
              <a:t>("How </a:t>
            </a:r>
            <a:r>
              <a:rPr lang="en-US" altLang="zh-CN" sz="1600"/>
              <a:t>do you do?\</a:t>
            </a:r>
            <a:r>
              <a:rPr lang="en-US" altLang="zh-CN" sz="1600" smtClean="0"/>
              <a:t>n");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1600">
                <a:solidFill>
                  <a:srgbClr val="0070C0"/>
                </a:solidFill>
              </a:rPr>
              <a:t>′\n′</a:t>
            </a:r>
            <a:r>
              <a:rPr lang="zh-CN" altLang="en-US" sz="1600">
                <a:solidFill>
                  <a:srgbClr val="0070C0"/>
                </a:solidFill>
              </a:rPr>
              <a:t>的后面加了一个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1600">
                <a:solidFill>
                  <a:srgbClr val="0070C0"/>
                </a:solidFill>
              </a:rPr>
              <a:t>printf</a:t>
            </a:r>
            <a:r>
              <a:rPr lang="zh-CN" altLang="en-US" sz="160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，遇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就停止输出。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00" y="2883546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</a:t>
            </a:r>
            <a:r>
              <a:rPr lang="en-US" altLang="zh-CN" sz="1600" smtClean="0"/>
              <a:t>c[]={"I  </a:t>
            </a:r>
            <a:r>
              <a:rPr lang="en-US" altLang="zh-CN" sz="1600"/>
              <a:t>am  </a:t>
            </a:r>
            <a:r>
              <a:rPr lang="en-US" altLang="zh-CN" sz="1600" smtClean="0"/>
              <a:t>happy"};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smtClean="0"/>
              <a:t>或 </a:t>
            </a:r>
            <a:r>
              <a:rPr lang="en-US" altLang="zh-CN" sz="1600"/>
              <a:t>char </a:t>
            </a:r>
            <a:r>
              <a:rPr lang="en-US" altLang="zh-CN" sz="1600" smtClean="0"/>
              <a:t>c[]="I </a:t>
            </a:r>
            <a:r>
              <a:rPr lang="en-US" altLang="zh-CN" sz="1600"/>
              <a:t>am </a:t>
            </a:r>
            <a:r>
              <a:rPr lang="en-US" altLang="zh-CN" sz="1600" smtClean="0"/>
              <a:t>happy";</a:t>
            </a: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用一个字符串</a:t>
            </a:r>
            <a:r>
              <a:rPr lang="en-US" altLang="zh-CN" sz="1600">
                <a:solidFill>
                  <a:srgbClr val="0070C0"/>
                </a:solidFill>
              </a:rPr>
              <a:t>(</a:t>
            </a:r>
            <a:r>
              <a:rPr lang="zh-CN" altLang="en-US" sz="1600">
                <a:solidFill>
                  <a:srgbClr val="0070C0"/>
                </a:solidFill>
              </a:rPr>
              <a:t>注意字符串的两端是用</a:t>
            </a:r>
            <a:r>
              <a:rPr lang="zh-CN" altLang="en-US" sz="1600" b="1">
                <a:solidFill>
                  <a:srgbClr val="0070C0"/>
                </a:solidFill>
              </a:rPr>
              <a:t>双引号</a:t>
            </a:r>
            <a:r>
              <a:rPr lang="zh-CN" altLang="en-US" sz="1600">
                <a:solidFill>
                  <a:srgbClr val="0070C0"/>
                </a:solidFill>
              </a:rPr>
              <a:t>而不是</a:t>
            </a:r>
            <a:r>
              <a:rPr lang="zh-CN" altLang="en-US" sz="1600" smtClean="0">
                <a:solidFill>
                  <a:srgbClr val="0070C0"/>
                </a:solidFill>
              </a:rPr>
              <a:t>单引号括</a:t>
            </a:r>
            <a:r>
              <a:rPr lang="zh-CN" altLang="en-US" sz="1600">
                <a:solidFill>
                  <a:srgbClr val="0070C0"/>
                </a:solidFill>
              </a:rPr>
              <a:t>起来的</a:t>
            </a:r>
            <a:r>
              <a:rPr lang="en-US" altLang="zh-CN" sz="1600">
                <a:solidFill>
                  <a:srgbClr val="0070C0"/>
                </a:solidFill>
              </a:rPr>
              <a:t>)</a:t>
            </a:r>
            <a:r>
              <a:rPr lang="zh-CN" altLang="en-US" sz="1600" smtClean="0">
                <a:solidFill>
                  <a:srgbClr val="0070C0"/>
                </a:solidFill>
              </a:rPr>
              <a:t>作为字符数组的初值。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200" y="3938211"/>
            <a:ext cx="10515043" cy="525490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9740342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838200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c</a:t>
            </a:r>
            <a:r>
              <a:rPr lang="en-US" altLang="zh-CN" sz="1600" smtClean="0">
                <a:solidFill>
                  <a:schemeClr val="tx1"/>
                </a:solidFill>
              </a:rPr>
              <a:t>[]</a:t>
            </a:r>
            <a:r>
              <a:rPr lang="pt-BR" altLang="zh-CN" sz="1600" smtClean="0">
                <a:solidFill>
                  <a:schemeClr val="tx1"/>
                </a:solidFill>
              </a:rPr>
              <a:t>={′</a:t>
            </a:r>
            <a:r>
              <a:rPr lang="pt-BR" altLang="zh-CN" sz="1600">
                <a:solidFill>
                  <a:schemeClr val="tx1"/>
                </a:solidFill>
              </a:rPr>
              <a:t>I′, ′ ′, ′a′,′m′, ′ ′,′h′,′a′,′p′,′p′,′y</a:t>
            </a:r>
            <a:r>
              <a:rPr lang="pt-BR" altLang="zh-CN" sz="1600" smtClean="0">
                <a:solidFill>
                  <a:schemeClr val="tx1"/>
                </a:solidFill>
              </a:rPr>
              <a:t>′,′\</a:t>
            </a:r>
            <a:r>
              <a:rPr lang="pt-BR" altLang="zh-CN" sz="1600">
                <a:solidFill>
                  <a:schemeClr val="tx1"/>
                </a:solidFill>
              </a:rPr>
              <a:t>0</a:t>
            </a:r>
            <a:r>
              <a:rPr lang="pt-BR" altLang="zh-CN" sz="1600" smtClean="0">
                <a:solidFill>
                  <a:schemeClr val="tx1"/>
                </a:solidFill>
              </a:rPr>
              <a:t>′};</a:t>
            </a:r>
            <a:endParaRPr lang="pt-BR" altLang="zh-CN" sz="16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5469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c</a:t>
            </a:r>
            <a:r>
              <a:rPr lang="en-US" altLang="zh-CN" sz="1600" smtClean="0">
                <a:solidFill>
                  <a:schemeClr val="tx1"/>
                </a:solidFill>
              </a:rPr>
              <a:t>[]</a:t>
            </a:r>
            <a:r>
              <a:rPr lang="pt-BR" altLang="zh-CN" sz="1600" smtClean="0">
                <a:solidFill>
                  <a:schemeClr val="tx1"/>
                </a:solidFill>
              </a:rPr>
              <a:t>={′</a:t>
            </a:r>
            <a:r>
              <a:rPr lang="pt-BR" altLang="zh-CN" sz="1600">
                <a:solidFill>
                  <a:schemeClr val="tx1"/>
                </a:solidFill>
              </a:rPr>
              <a:t>I′, ′ ′, ′a′,′m′, ′ ′,′h′,′a′,′p′,′p′,′y′};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KSO_Shape"/>
          <p:cNvSpPr/>
          <p:nvPr/>
        </p:nvSpPr>
        <p:spPr>
          <a:xfrm rot="17021938" flipH="1" flipV="1">
            <a:off x="-209742" y="3724452"/>
            <a:ext cx="1781735" cy="777639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8200" y="5458376"/>
            <a:ext cx="10515043" cy="1077479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c</a:t>
            </a:r>
            <a:r>
              <a:rPr lang="en-US" altLang="zh-CN" sz="1600" smtClean="0">
                <a:solidFill>
                  <a:schemeClr val="tx1"/>
                </a:solidFill>
              </a:rPr>
              <a:t>[10]</a:t>
            </a:r>
            <a:r>
              <a:rPr lang="pt-BR" altLang="zh-CN" sz="1600" smtClean="0">
                <a:solidFill>
                  <a:schemeClr val="tx1"/>
                </a:solidFill>
              </a:rPr>
              <a:t>={"China"};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数组</a:t>
            </a:r>
            <a:r>
              <a:rPr lang="pt-BR" altLang="zh-CN" sz="1600">
                <a:solidFill>
                  <a:srgbClr val="0070C0"/>
                </a:solidFill>
              </a:rPr>
              <a:t>c</a:t>
            </a:r>
            <a:r>
              <a:rPr lang="zh-CN" altLang="en-US" sz="1600">
                <a:solidFill>
                  <a:srgbClr val="0070C0"/>
                </a:solidFill>
              </a:rPr>
              <a:t>的前</a:t>
            </a:r>
            <a:r>
              <a:rPr lang="en-US" altLang="zh-CN" sz="1600">
                <a:solidFill>
                  <a:srgbClr val="0070C0"/>
                </a:solidFill>
              </a:rPr>
              <a:t>5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: ′</a:t>
            </a:r>
            <a:r>
              <a:rPr lang="pt-BR" altLang="zh-CN" sz="160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1600">
                <a:solidFill>
                  <a:srgbClr val="0070C0"/>
                </a:solidFill>
              </a:rPr>
              <a:t>第</a:t>
            </a:r>
            <a:r>
              <a:rPr lang="en-US" altLang="zh-CN" sz="1600">
                <a:solidFill>
                  <a:srgbClr val="0070C0"/>
                </a:solidFill>
              </a:rPr>
              <a:t>6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 smtClean="0">
                <a:solidFill>
                  <a:srgbClr val="0070C0"/>
                </a:solidFill>
              </a:rPr>
              <a:t>′\0</a:t>
            </a:r>
            <a:r>
              <a:rPr lang="en-US" altLang="zh-CN" sz="1600">
                <a:solidFill>
                  <a:srgbClr val="0070C0"/>
                </a:solidFill>
              </a:rPr>
              <a:t>′</a:t>
            </a:r>
            <a:r>
              <a:rPr lang="zh-CN" altLang="en-US" sz="1600">
                <a:solidFill>
                  <a:srgbClr val="0070C0"/>
                </a:solidFill>
              </a:rPr>
              <a:t>，后</a:t>
            </a:r>
            <a:r>
              <a:rPr lang="en-US" altLang="zh-CN" sz="1600">
                <a:solidFill>
                  <a:srgbClr val="0070C0"/>
                </a:solidFill>
              </a:rPr>
              <a:t>4</a:t>
            </a:r>
            <a:r>
              <a:rPr lang="zh-CN" altLang="en-US" sz="1600">
                <a:solidFill>
                  <a:srgbClr val="0070C0"/>
                </a:solidFill>
              </a:rPr>
              <a:t>个元素也自动设定为</a:t>
            </a:r>
            <a:r>
              <a:rPr lang="zh-CN" altLang="en-US" sz="1600" smtClean="0">
                <a:solidFill>
                  <a:srgbClr val="0070C0"/>
                </a:solidFill>
              </a:rPr>
              <a:t>空字符。</a:t>
            </a:r>
            <a:endParaRPr lang="en-US" altLang="zh-CN" sz="1600" smtClean="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endParaRPr lang="pt-BR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8479"/>
              </p:ext>
            </p:extLst>
          </p:nvPr>
        </p:nvGraphicFramePr>
        <p:xfrm>
          <a:off x="3427746" y="6132599"/>
          <a:ext cx="53359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595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D02749-EA76-4C27-AEF6-C4C9135C027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字符串的输入输出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字符串的输入输出有几种方式</a:t>
            </a:r>
            <a:endParaRPr lang="zh-CN" altLang="en-US" dirty="0"/>
          </a:p>
          <a:p>
            <a:pPr lvl="1"/>
            <a:r>
              <a:rPr lang="zh-CN" altLang="en-US" dirty="0"/>
              <a:t>用格式输入输出函数逐个字符输入输出</a:t>
            </a:r>
          </a:p>
          <a:p>
            <a:pPr lvl="2"/>
            <a:r>
              <a:rPr lang="en-US" altLang="zh-CN" dirty="0"/>
              <a:t>%c</a:t>
            </a:r>
          </a:p>
          <a:p>
            <a:pPr lvl="1"/>
            <a:r>
              <a:rPr lang="zh-CN" altLang="en-US" dirty="0"/>
              <a:t>用格式输入输出函数作为整体输入输出</a:t>
            </a:r>
          </a:p>
          <a:p>
            <a:pPr lvl="2"/>
            <a:r>
              <a:rPr lang="en-US" altLang="zh-CN" dirty="0"/>
              <a:t>%s</a:t>
            </a:r>
          </a:p>
          <a:p>
            <a:pPr lvl="1"/>
            <a:r>
              <a:rPr lang="zh-CN" altLang="en-US" dirty="0"/>
              <a:t>用字符串输入输出函数作为整体输入输出</a:t>
            </a:r>
          </a:p>
          <a:p>
            <a:pPr lvl="2"/>
            <a:r>
              <a:rPr lang="en-US" altLang="zh-CN" dirty="0"/>
              <a:t>gets()</a:t>
            </a:r>
          </a:p>
          <a:p>
            <a:pPr lvl="2"/>
            <a:r>
              <a:rPr lang="en-US" altLang="zh-CN" dirty="0"/>
              <a:t>puts()</a:t>
            </a:r>
          </a:p>
        </p:txBody>
      </p:sp>
      <p:sp>
        <p:nvSpPr>
          <p:cNvPr id="101069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13809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A86906-6F93-4951-A1D6-327B86865144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字符串的输入输出</a:t>
            </a:r>
          </a:p>
        </p:txBody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用%c逐个字符的输入输出</a:t>
            </a:r>
          </a:p>
          <a:p>
            <a:pPr lvl="1"/>
            <a:r>
              <a:rPr lang="zh-CN" altLang="zh-CN"/>
              <a:t>举例</a:t>
            </a:r>
            <a:r>
              <a:rPr lang="zh-CN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（cw</a:t>
            </a:r>
            <a:r>
              <a:rPr lang="en-US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1101</a:t>
            </a:r>
            <a:r>
              <a:rPr lang="zh-CN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.c）</a:t>
            </a:r>
            <a:endParaRPr lang="zh-CN" altLang="en-US" sz="2000">
              <a:solidFill>
                <a:srgbClr val="FF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12740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sp>
        <p:nvSpPr>
          <p:cNvPr id="1012741" name="Rectangle 5"/>
          <p:cNvSpPr>
            <a:spLocks noChangeArrowheads="1"/>
          </p:cNvSpPr>
          <p:nvPr/>
        </p:nvSpPr>
        <p:spPr bwMode="auto">
          <a:xfrm>
            <a:off x="2174875" y="2371725"/>
            <a:ext cx="6275388" cy="37290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MAX 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char 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c[MAX]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("Input %d characters:\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n",MAX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(n=0;n&lt;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MAX;n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c",&amp;c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[n]);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("Show the %d characters:\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n",MAX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(n=0;n&lt;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MAX;n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c",c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[n]);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67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F74630-7DF0-4E50-899C-7FA2F4B76675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字符串的输入输出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用%s实现字符串作为整体一次性的输入输出</a:t>
            </a:r>
          </a:p>
          <a:p>
            <a:pPr lvl="1"/>
            <a:r>
              <a:rPr lang="zh-CN" altLang="zh-CN" dirty="0"/>
              <a:t>举例</a:t>
            </a:r>
            <a:r>
              <a:rPr lang="zh-CN" altLang="zh-CN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（cw</a:t>
            </a:r>
            <a:r>
              <a:rPr lang="en-US" altLang="zh-CN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1102</a:t>
            </a:r>
            <a:r>
              <a:rPr lang="zh-CN" altLang="zh-CN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.c）</a:t>
            </a:r>
            <a:endParaRPr lang="zh-CN" altLang="en-US" sz="2000" dirty="0">
              <a:solidFill>
                <a:srgbClr val="FF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14788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sp>
        <p:nvSpPr>
          <p:cNvPr id="1014789" name="Rectangle 5"/>
          <p:cNvSpPr>
            <a:spLocks noChangeArrowheads="1"/>
          </p:cNvSpPr>
          <p:nvPr/>
        </p:nvSpPr>
        <p:spPr bwMode="auto">
          <a:xfrm>
            <a:off x="2155826" y="2381251"/>
            <a:ext cx="4391025" cy="31527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MAX 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char 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c[MAX]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("Input c[%d]:\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n",MAX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b="1" dirty="0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",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en-US" altLang="zh-CN" b="1" dirty="0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3366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("Show c:\n");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",</a:t>
            </a:r>
            <a:r>
              <a:rPr lang="en-US" altLang="zh-CN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en-US" altLang="zh-CN" b="1" dirty="0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14790" name="Text Box 6"/>
          <p:cNvSpPr txBox="1">
            <a:spLocks noChangeArrowheads="1"/>
          </p:cNvSpPr>
          <p:nvPr/>
        </p:nvSpPr>
        <p:spPr bwMode="auto">
          <a:xfrm>
            <a:off x="6742114" y="2379663"/>
            <a:ext cx="3489325" cy="2540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输入和输出项都是数组名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在输入时，</a:t>
            </a:r>
            <a:r>
              <a:rPr lang="zh-CN" altLang="en-US" sz="2000" b="1" dirty="0">
                <a:solidFill>
                  <a:srgbClr val="FF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空格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、</a:t>
            </a:r>
            <a:r>
              <a:rPr lang="zh-CN" altLang="en-US" sz="2000" b="1" dirty="0">
                <a:solidFill>
                  <a:srgbClr val="FF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制表符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和</a:t>
            </a:r>
            <a:r>
              <a:rPr lang="zh-CN" altLang="en-US" sz="2000" b="1" dirty="0">
                <a:solidFill>
                  <a:srgbClr val="FF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换行符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都被作为字符串的分隔符，不被读入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在输出时，一旦遇到 ‘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\0’ 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就结束</a:t>
            </a:r>
          </a:p>
        </p:txBody>
      </p:sp>
    </p:spTree>
    <p:extLst>
      <p:ext uri="{BB962C8B-B14F-4D97-AF65-F5344CB8AC3E}">
        <p14:creationId xmlns:p14="http://schemas.microsoft.com/office/powerpoint/2010/main" val="618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71440" y="1385630"/>
            <a:ext cx="2882875" cy="645394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</a:t>
            </a:r>
            <a:r>
              <a:rPr lang="en-US" altLang="zh-CN" sz="1400" smtClean="0"/>
              <a:t>c[6];</a:t>
            </a:r>
            <a:endParaRPr lang="en-US" altLang="zh-CN" sz="1400"/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 smtClean="0"/>
              <a:t>scanf</a:t>
            </a:r>
            <a:r>
              <a:rPr lang="en-US" altLang="zh-CN" sz="1400"/>
              <a:t>("</a:t>
            </a:r>
            <a:r>
              <a:rPr lang="en-US" altLang="zh-CN" sz="1400">
                <a:solidFill>
                  <a:schemeClr val="accent6"/>
                </a:solidFill>
              </a:rPr>
              <a:t>%</a:t>
            </a:r>
            <a:r>
              <a:rPr lang="en-US" altLang="zh-CN" sz="1400" smtClean="0">
                <a:solidFill>
                  <a:schemeClr val="accent6"/>
                </a:solidFill>
              </a:rPr>
              <a:t>s</a:t>
            </a:r>
            <a:r>
              <a:rPr lang="en-US" altLang="zh-CN" sz="1400" smtClean="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 smtClean="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65331" y="1385630"/>
            <a:ext cx="7693269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China</a:t>
            </a:r>
            <a:r>
              <a:rPr lang="en-US" altLang="zh-CN">
                <a:solidFill>
                  <a:srgbClr val="000000"/>
                </a:solidFill>
              </a:rPr>
              <a:t>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系统</a:t>
            </a:r>
            <a:r>
              <a:rPr lang="zh-CN" altLang="en-US">
                <a:solidFill>
                  <a:srgbClr val="000000"/>
                </a:solidFill>
              </a:rPr>
              <a:t>会自动在</a:t>
            </a:r>
            <a:r>
              <a:rPr lang="en-US" altLang="zh-CN">
                <a:solidFill>
                  <a:srgbClr val="000000"/>
                </a:solidFill>
              </a:rPr>
              <a:t>China</a:t>
            </a:r>
            <a:r>
              <a:rPr lang="zh-CN" altLang="en-US">
                <a:solidFill>
                  <a:srgbClr val="000000"/>
                </a:solidFill>
              </a:rPr>
              <a:t>后面加一个</a:t>
            </a:r>
            <a:r>
              <a:rPr lang="en-US" altLang="zh-CN" smtClean="0">
                <a:solidFill>
                  <a:srgbClr val="000000"/>
                </a:solidFill>
              </a:rPr>
              <a:t>′\</a:t>
            </a:r>
            <a:r>
              <a:rPr lang="en-US" altLang="zh-CN">
                <a:solidFill>
                  <a:srgbClr val="000000"/>
                </a:solidFill>
              </a:rPr>
              <a:t>0′</a:t>
            </a:r>
            <a:r>
              <a:rPr lang="zh-CN" altLang="en-US">
                <a:solidFill>
                  <a:srgbClr val="000000"/>
                </a:solidFill>
              </a:rPr>
              <a:t>结束符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71439" y="2955797"/>
            <a:ext cx="2882875" cy="644554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331" y="2956286"/>
            <a:ext cx="7693269" cy="1801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如果利用一个</a:t>
            </a:r>
            <a:r>
              <a:rPr lang="en-US" altLang="zh-CN">
                <a:solidFill>
                  <a:srgbClr val="000000"/>
                </a:solidFill>
              </a:rPr>
              <a:t>scanf</a:t>
            </a:r>
            <a:r>
              <a:rPr lang="zh-CN" altLang="en-US">
                <a:solidFill>
                  <a:srgbClr val="000000"/>
                </a:solidFill>
              </a:rPr>
              <a:t>函数输入多个字符串，则应在输入时以</a:t>
            </a:r>
            <a:r>
              <a:rPr lang="zh-CN" altLang="en-US" b="1">
                <a:solidFill>
                  <a:srgbClr val="000000"/>
                </a:solidFill>
              </a:rPr>
              <a:t>空格</a:t>
            </a:r>
            <a:r>
              <a:rPr lang="zh-CN" altLang="en-US">
                <a:solidFill>
                  <a:srgbClr val="000000"/>
                </a:solidFill>
              </a:rPr>
              <a:t>分隔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en-US" altLang="zh-CN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从</a:t>
            </a:r>
            <a:r>
              <a:rPr lang="zh-CN" altLang="en-US">
                <a:solidFill>
                  <a:srgbClr val="000000"/>
                </a:solidFill>
              </a:rPr>
              <a:t>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</a:t>
            </a:r>
            <a:r>
              <a:rPr lang="en-US" altLang="zh-CN" smtClean="0">
                <a:solidFill>
                  <a:srgbClr val="000000"/>
                </a:solidFill>
              </a:rPr>
              <a:t>↙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由于有空格字符分隔，作为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个字符串输入。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6664"/>
              </p:ext>
            </p:extLst>
          </p:nvPr>
        </p:nvGraphicFramePr>
        <p:xfrm>
          <a:off x="8548924" y="3600351"/>
          <a:ext cx="30861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1221111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41799086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6096492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1709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727081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str1: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?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1438" y="4952828"/>
            <a:ext cx="2882875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str</a:t>
            </a:r>
            <a:r>
              <a:rPr lang="en-US" altLang="zh-CN" sz="1600" smtClean="0">
                <a:solidFill>
                  <a:schemeClr val="tx1"/>
                </a:solidFill>
              </a:rPr>
              <a:t>[</a:t>
            </a:r>
            <a:r>
              <a:rPr lang="pt-BR" altLang="zh-CN" sz="1600" smtClean="0">
                <a:solidFill>
                  <a:schemeClr val="tx1"/>
                </a:solidFill>
              </a:rPr>
              <a:t>13</a:t>
            </a:r>
            <a:r>
              <a:rPr lang="en-US" altLang="zh-CN" sz="1600" smtClean="0">
                <a:solidFill>
                  <a:schemeClr val="tx1"/>
                </a:solidFill>
              </a:rPr>
              <a:t>]</a:t>
            </a:r>
            <a:r>
              <a:rPr lang="pt-BR" altLang="zh-CN" sz="1600" smtClean="0">
                <a:solidFill>
                  <a:schemeClr val="tx1"/>
                </a:solidFill>
              </a:rPr>
              <a:t>;</a:t>
            </a:r>
            <a:endParaRPr lang="pt-BR" altLang="zh-CN" sz="1600">
              <a:solidFill>
                <a:schemeClr val="tx1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scanf</a:t>
            </a:r>
            <a:r>
              <a:rPr lang="pt-BR" altLang="zh-CN" sz="1600" smtClean="0">
                <a:solidFill>
                  <a:schemeClr val="tx1"/>
                </a:solidFill>
              </a:rPr>
              <a:t>("%s"</a:t>
            </a:r>
            <a:r>
              <a:rPr lang="en-US" altLang="zh-CN" sz="1600" smtClean="0">
                <a:solidFill>
                  <a:schemeClr val="tx1"/>
                </a:solidFill>
              </a:rPr>
              <a:t>,</a:t>
            </a:r>
            <a:r>
              <a:rPr lang="pt-BR" altLang="zh-CN" sz="1600" smtClean="0">
                <a:solidFill>
                  <a:schemeClr val="tx1"/>
                </a:solidFill>
              </a:rPr>
              <a:t>str</a:t>
            </a:r>
            <a:r>
              <a:rPr lang="pt-BR" altLang="zh-CN" sz="160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65331" y="4953025"/>
            <a:ext cx="7693269" cy="177308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从</a:t>
            </a:r>
            <a:r>
              <a:rPr lang="zh-CN" altLang="en-US">
                <a:solidFill>
                  <a:srgbClr val="000000"/>
                </a:solidFill>
              </a:rPr>
              <a:t>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</a:t>
            </a:r>
            <a:r>
              <a:rPr lang="en-US" altLang="zh-CN" smtClean="0">
                <a:solidFill>
                  <a:srgbClr val="000000"/>
                </a:solidFill>
              </a:rPr>
              <a:t>↙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05765"/>
              </p:ext>
            </p:extLst>
          </p:nvPr>
        </p:nvGraphicFramePr>
        <p:xfrm>
          <a:off x="6299083" y="6273276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324CC3-4DEA-42CA-BC3A-92C4AC523B4E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字符串的输入输出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用标准库提供的字符串输入输出函数</a:t>
            </a:r>
          </a:p>
          <a:p>
            <a:pPr lvl="1"/>
            <a:r>
              <a:rPr lang="zh-CN" altLang="zh-CN" dirty="0"/>
              <a:t>举例</a:t>
            </a:r>
            <a:r>
              <a:rPr lang="zh-CN" altLang="zh-CN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（cw</a:t>
            </a:r>
            <a:r>
              <a:rPr lang="en-US" altLang="zh-CN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1103</a:t>
            </a:r>
            <a:r>
              <a:rPr lang="zh-CN" altLang="zh-CN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.c）</a:t>
            </a:r>
            <a:endParaRPr lang="zh-CN" altLang="en-US" sz="2000" dirty="0">
              <a:solidFill>
                <a:srgbClr val="FF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1683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sp>
        <p:nvSpPr>
          <p:cNvPr id="1016837" name="Rectangle 5"/>
          <p:cNvSpPr>
            <a:spLocks noChangeArrowheads="1"/>
          </p:cNvSpPr>
          <p:nvPr/>
        </p:nvSpPr>
        <p:spPr bwMode="auto">
          <a:xfrm>
            <a:off x="2174876" y="2352676"/>
            <a:ext cx="4346575" cy="31527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MAX 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char </a:t>
            </a:r>
            <a:r>
              <a:rPr lang="en-US" altLang="zh-CN" sz="16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c[MAX]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("Input c[%d]:\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n",MAX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gets(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en-US" altLang="zh-CN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FF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("Show c:\n");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puts(</a:t>
            </a:r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en-US" altLang="zh-CN" b="1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16838" name="Text Box 6"/>
          <p:cNvSpPr txBox="1">
            <a:spLocks noChangeArrowheads="1"/>
          </p:cNvSpPr>
          <p:nvPr/>
        </p:nvSpPr>
        <p:spPr bwMode="auto">
          <a:xfrm>
            <a:off x="6761164" y="2351088"/>
            <a:ext cx="3489325" cy="2540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在输入时，</a:t>
            </a:r>
            <a:r>
              <a:rPr lang="zh-CN" altLang="en-US" sz="2000" b="1" dirty="0">
                <a:solidFill>
                  <a:srgbClr val="FF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换行符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被作为数据的分隔符，不被读入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但是，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空格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和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制表符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可以被读入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puts()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输出字符串后自动换行</a:t>
            </a:r>
          </a:p>
        </p:txBody>
      </p:sp>
    </p:spTree>
    <p:extLst>
      <p:ext uri="{BB962C8B-B14F-4D97-AF65-F5344CB8AC3E}">
        <p14:creationId xmlns:p14="http://schemas.microsoft.com/office/powerpoint/2010/main" val="30944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FBC65B-E5E6-4C99-A333-CF3B9D5AA334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数组的初始化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数组的初始化说明</a:t>
            </a:r>
          </a:p>
          <a:p>
            <a:pPr lvl="1"/>
            <a:r>
              <a:rPr lang="zh-CN" altLang="en-US" dirty="0"/>
              <a:t>初值表不能为空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1"/>
            <a:r>
              <a:rPr lang="zh-CN" altLang="en-US" dirty="0"/>
              <a:t>没有初始化的数组，其元素的值不确定</a:t>
            </a:r>
          </a:p>
        </p:txBody>
      </p:sp>
      <p:sp>
        <p:nvSpPr>
          <p:cNvPr id="803844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803845" name="Rectangle 5"/>
          <p:cNvSpPr>
            <a:spLocks noChangeArrowheads="1"/>
          </p:cNvSpPr>
          <p:nvPr/>
        </p:nvSpPr>
        <p:spPr bwMode="auto">
          <a:xfrm>
            <a:off x="2486026" y="2316163"/>
            <a:ext cx="4664075" cy="42386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a[5] = { };</a:t>
            </a:r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auto">
          <a:xfrm>
            <a:off x="2492376" y="3468688"/>
            <a:ext cx="3033713" cy="1109662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a[5]={1}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=0;i&lt;5;i++)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(“ 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d”,a</a:t>
            </a: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]);</a:t>
            </a:r>
          </a:p>
        </p:txBody>
      </p:sp>
      <p:sp>
        <p:nvSpPr>
          <p:cNvPr id="803847" name="Text Box 7"/>
          <p:cNvSpPr txBox="1">
            <a:spLocks noChangeArrowheads="1"/>
          </p:cNvSpPr>
          <p:nvPr/>
        </p:nvSpPr>
        <p:spPr bwMode="auto">
          <a:xfrm>
            <a:off x="5724526" y="3463926"/>
            <a:ext cx="3033713" cy="11096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a[5]</a:t>
            </a:r>
            <a:r>
              <a:rPr kumimoji="1"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=0;i&lt;5;i++)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(“ 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d”,a</a:t>
            </a: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]);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2493964" y="4797426"/>
            <a:ext cx="3032125" cy="3667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1 0 0 0 0</a:t>
            </a:r>
          </a:p>
        </p:txBody>
      </p:sp>
      <p:sp>
        <p:nvSpPr>
          <p:cNvPr id="803849" name="Text Box 9"/>
          <p:cNvSpPr txBox="1">
            <a:spLocks noChangeArrowheads="1"/>
          </p:cNvSpPr>
          <p:nvPr/>
        </p:nvSpPr>
        <p:spPr bwMode="auto">
          <a:xfrm>
            <a:off x="5740401" y="4792663"/>
            <a:ext cx="3032125" cy="36671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872 0 1492 4160 186</a:t>
            </a:r>
          </a:p>
        </p:txBody>
      </p:sp>
      <p:sp>
        <p:nvSpPr>
          <p:cNvPr id="803850" name="AutoShape 10"/>
          <p:cNvSpPr>
            <a:spLocks noChangeArrowheads="1"/>
          </p:cNvSpPr>
          <p:nvPr/>
        </p:nvSpPr>
        <p:spPr bwMode="auto">
          <a:xfrm>
            <a:off x="7939088" y="5454650"/>
            <a:ext cx="1312862" cy="368300"/>
          </a:xfrm>
          <a:prstGeom prst="wedgeRectCallout">
            <a:avLst>
              <a:gd name="adj1" fmla="val -33315"/>
              <a:gd name="adj2" fmla="val -107329"/>
            </a:avLst>
          </a:prstGeom>
          <a:solidFill>
            <a:srgbClr val="FFCCFF"/>
          </a:solidFill>
          <a:ln w="95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不可预知</a:t>
            </a:r>
          </a:p>
        </p:txBody>
      </p:sp>
      <p:pic>
        <p:nvPicPr>
          <p:cNvPr id="80385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70" t="76657" r="25920" b="18420"/>
          <a:stretch>
            <a:fillRect/>
          </a:stretch>
        </p:blipFill>
        <p:spPr bwMode="auto">
          <a:xfrm>
            <a:off x="7327900" y="2590800"/>
            <a:ext cx="172085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49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0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5" grpId="0" animBg="1"/>
      <p:bldP spid="803846" grpId="0" animBg="1"/>
      <p:bldP spid="803847" grpId="0" animBg="1"/>
      <p:bldP spid="803848" grpId="0" animBg="1"/>
      <p:bldP spid="803849" grpId="0" animBg="1"/>
      <p:bldP spid="80385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934D6C-8FAD-4723-8CEE-F48E7818D96F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</a:rPr>
              <a:t>字符和字符串标准库函数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字符函数：&lt;ctype.h&gt;</a:t>
            </a:r>
          </a:p>
          <a:p>
            <a:r>
              <a:rPr lang="zh-CN" altLang="zh-CN" dirty="0"/>
              <a:t>字符串函数：&lt;string.h&gt;</a:t>
            </a:r>
          </a:p>
          <a:p>
            <a:pPr lvl="1"/>
            <a:r>
              <a:rPr lang="zh-CN" altLang="en-US" dirty="0"/>
              <a:t>常用的函数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strcat</a:t>
            </a:r>
            <a:r>
              <a:rPr lang="zh-CN" altLang="zh-CN" dirty="0"/>
              <a:t>(字符数组名1, 字符串2)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strcpy</a:t>
            </a:r>
            <a:r>
              <a:rPr lang="zh-CN" altLang="zh-CN" dirty="0"/>
              <a:t>(字符数组名1, 字符串2)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strcmp</a:t>
            </a:r>
            <a:r>
              <a:rPr lang="zh-CN" altLang="zh-CN" dirty="0"/>
              <a:t>(字符串1, 字符串2)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strlen</a:t>
            </a:r>
            <a:r>
              <a:rPr lang="zh-CN" altLang="zh-CN" dirty="0"/>
              <a:t>(字符串)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strlwr</a:t>
            </a:r>
            <a:r>
              <a:rPr lang="zh-CN" altLang="zh-CN" dirty="0"/>
              <a:t>(字符数组名)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strupr</a:t>
            </a:r>
            <a:r>
              <a:rPr lang="zh-CN" altLang="zh-CN" dirty="0"/>
              <a:t>(字符数组名)</a:t>
            </a:r>
          </a:p>
          <a:p>
            <a:r>
              <a:rPr lang="zh-CN" altLang="zh-CN" dirty="0"/>
              <a:t>字符串转换库：&lt;stdlib.h&gt;</a:t>
            </a:r>
          </a:p>
          <a:p>
            <a:pPr lvl="1"/>
            <a:r>
              <a:rPr lang="zh-CN" altLang="zh-CN" dirty="0"/>
              <a:t>把数字字符串转换成整数和浮点数</a:t>
            </a:r>
            <a:endParaRPr lang="zh-CN" altLang="en-US" dirty="0"/>
          </a:p>
        </p:txBody>
      </p:sp>
      <p:sp>
        <p:nvSpPr>
          <p:cNvPr id="102707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sp>
        <p:nvSpPr>
          <p:cNvPr id="1027077" name="AutoShape 5"/>
          <p:cNvSpPr>
            <a:spLocks noChangeArrowheads="1"/>
          </p:cNvSpPr>
          <p:nvPr/>
        </p:nvSpPr>
        <p:spPr bwMode="auto">
          <a:xfrm>
            <a:off x="6943725" y="3298825"/>
            <a:ext cx="1866900" cy="914400"/>
          </a:xfrm>
          <a:prstGeom prst="wedgeRectCallout">
            <a:avLst>
              <a:gd name="adj1" fmla="val -56889"/>
              <a:gd name="adj2" fmla="val -24824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字符串：字符串数组名或者字符串常量</a:t>
            </a:r>
          </a:p>
        </p:txBody>
      </p:sp>
    </p:spTree>
    <p:extLst>
      <p:ext uri="{BB962C8B-B14F-4D97-AF65-F5344CB8AC3E}">
        <p14:creationId xmlns:p14="http://schemas.microsoft.com/office/powerpoint/2010/main" val="8700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378823" y="1125539"/>
            <a:ext cx="11273246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字符串连接函数</a:t>
            </a:r>
            <a:r>
              <a:rPr lang="en-US" altLang="zh-CN" sz="2400" dirty="0" err="1">
                <a:solidFill>
                  <a:schemeClr val="tx1"/>
                </a:solidFill>
              </a:rPr>
              <a:t>strcat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格式：</a:t>
            </a:r>
            <a:r>
              <a:rPr lang="en-US" altLang="zh-CN" sz="2000" dirty="0" err="1">
                <a:solidFill>
                  <a:srgbClr val="3366FF"/>
                </a:solidFill>
              </a:rPr>
              <a:t>strcat</a:t>
            </a:r>
            <a:r>
              <a:rPr lang="en-US" altLang="zh-CN" sz="2000" dirty="0">
                <a:solidFill>
                  <a:srgbClr val="3366FF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zh-CN" sz="2000" dirty="0">
                <a:solidFill>
                  <a:schemeClr val="tx1"/>
                </a:solidFill>
              </a:rPr>
              <a:t>字符数组1,字符数组2)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功能：把字符数组2连到字符数组1后面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返值：返回字符数组1的首地址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说明：</a:t>
            </a:r>
            <a:r>
              <a:rPr lang="zh-CN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字符数组1必须足够大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               </a:t>
            </a:r>
            <a:r>
              <a:rPr lang="zh-CN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连接前,两串均以‘\0’结束;连接后,串1的‘\0’取</a:t>
            </a:r>
            <a:endParaRPr lang="zh-CN" alt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</a:t>
            </a:r>
            <a:r>
              <a:rPr lang="zh-CN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消,新串最后加‘\0’。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84360" name="Text Box 8"/>
          <p:cNvSpPr txBox="1">
            <a:spLocks noChangeArrowheads="1"/>
          </p:cNvSpPr>
          <p:nvPr/>
        </p:nvSpPr>
        <p:spPr bwMode="auto">
          <a:xfrm>
            <a:off x="378823" y="3763876"/>
            <a:ext cx="5807337" cy="3049169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accent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accent1"/>
                </a:solidFill>
              </a:rPr>
              <a:t>string.h</a:t>
            </a:r>
            <a:r>
              <a:rPr lang="en-US" altLang="zh-CN" sz="2400" dirty="0">
                <a:solidFill>
                  <a:schemeClr val="accent1"/>
                </a:solidFill>
              </a:rPr>
              <a:t>&gt;</a:t>
            </a:r>
            <a:endParaRPr kumimoji="0"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void main(  )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{ char  str1[30]={“People’s Republic of “};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char str2[]={China”}; 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(“%s\n”,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strcat</a:t>
            </a: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(str1,str2));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84361" name="Rectangle 9"/>
          <p:cNvSpPr>
            <a:spLocks noChangeArrowheads="1"/>
          </p:cNvSpPr>
          <p:nvPr/>
        </p:nvSpPr>
        <p:spPr bwMode="auto">
          <a:xfrm>
            <a:off x="6962367" y="5072630"/>
            <a:ext cx="4589462" cy="1225550"/>
          </a:xfrm>
          <a:prstGeom prst="rect">
            <a:avLst/>
          </a:prstGeom>
          <a:solidFill>
            <a:srgbClr val="C0C0C0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str1: People’s Republic of \0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str2: china\0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str1: People’s Republic of china\0</a:t>
            </a:r>
            <a:endParaRPr kumimoji="0" lang="en-US" altLang="zh-CN" sz="24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9185" y="333376"/>
            <a:ext cx="11713633" cy="79216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</a:rPr>
              <a:t>字符和字符串标准库函数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146565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0" grpId="0" animBg="1" autoUpdateAnimBg="0"/>
      <p:bldP spid="484361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934D6C-8FAD-4723-8CEE-F48E7818D96F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</a:rPr>
              <a:t>字符和字符串标准库函数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字符函数：&lt;ctype.h&gt;</a:t>
            </a:r>
          </a:p>
          <a:p>
            <a:r>
              <a:rPr lang="zh-CN" altLang="zh-CN" dirty="0"/>
              <a:t>字符串函数：&lt;string.h&gt;</a:t>
            </a:r>
          </a:p>
          <a:p>
            <a:pPr lvl="1"/>
            <a:r>
              <a:rPr lang="zh-CN" altLang="en-US" dirty="0"/>
              <a:t>常用的函数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strcat</a:t>
            </a:r>
            <a:r>
              <a:rPr lang="zh-CN" altLang="zh-CN" dirty="0"/>
              <a:t>(字符数组名1, 字符串2)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strcpy</a:t>
            </a:r>
            <a:r>
              <a:rPr lang="zh-CN" altLang="zh-CN" dirty="0"/>
              <a:t>(字符数组名1, 字符串2)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strcmp</a:t>
            </a:r>
            <a:r>
              <a:rPr lang="zh-CN" altLang="zh-CN" dirty="0"/>
              <a:t>(字符串1, 字符串2)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strlen</a:t>
            </a:r>
            <a:r>
              <a:rPr lang="zh-CN" altLang="zh-CN" dirty="0"/>
              <a:t>(字符串)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strlwr</a:t>
            </a:r>
            <a:r>
              <a:rPr lang="zh-CN" altLang="zh-CN" dirty="0"/>
              <a:t>(字符数组名)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strupr</a:t>
            </a:r>
            <a:r>
              <a:rPr lang="zh-CN" altLang="zh-CN" dirty="0"/>
              <a:t>(字符数组名)</a:t>
            </a:r>
          </a:p>
          <a:p>
            <a:r>
              <a:rPr lang="zh-CN" altLang="zh-CN" dirty="0"/>
              <a:t>字符串转换库：&lt;stdlib.h&gt;</a:t>
            </a:r>
          </a:p>
          <a:p>
            <a:pPr lvl="1"/>
            <a:r>
              <a:rPr lang="zh-CN" altLang="zh-CN" dirty="0"/>
              <a:t>把数字字符串转换成整数和浮点数</a:t>
            </a:r>
            <a:endParaRPr lang="zh-CN" altLang="en-US" dirty="0"/>
          </a:p>
        </p:txBody>
      </p:sp>
      <p:sp>
        <p:nvSpPr>
          <p:cNvPr id="102707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ea typeface="幼圆" panose="02010509060101010101" pitchFamily="49" charset="-122"/>
              </a:rPr>
              <a:t>字符串</a:t>
            </a:r>
          </a:p>
        </p:txBody>
      </p:sp>
      <p:sp>
        <p:nvSpPr>
          <p:cNvPr id="1027077" name="AutoShape 5"/>
          <p:cNvSpPr>
            <a:spLocks noChangeArrowheads="1"/>
          </p:cNvSpPr>
          <p:nvPr/>
        </p:nvSpPr>
        <p:spPr bwMode="auto">
          <a:xfrm>
            <a:off x="6943725" y="3298825"/>
            <a:ext cx="1866900" cy="914400"/>
          </a:xfrm>
          <a:prstGeom prst="wedgeRectCallout">
            <a:avLst>
              <a:gd name="adj1" fmla="val -56889"/>
              <a:gd name="adj2" fmla="val -24824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字符串：字符串数组名或者字符串常量</a:t>
            </a:r>
          </a:p>
        </p:txBody>
      </p:sp>
    </p:spTree>
    <p:extLst>
      <p:ext uri="{BB962C8B-B14F-4D97-AF65-F5344CB8AC3E}">
        <p14:creationId xmlns:p14="http://schemas.microsoft.com/office/powerpoint/2010/main" val="36218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94117" y="1362166"/>
            <a:ext cx="9298077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字符串拷贝</a:t>
            </a:r>
            <a:r>
              <a:rPr lang="zh-CN" altLang="en-US" sz="2400" dirty="0" smtClean="0">
                <a:solidFill>
                  <a:schemeClr val="tx1"/>
                </a:solidFill>
              </a:rPr>
              <a:t>函数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strcpy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格式：</a:t>
            </a:r>
            <a:r>
              <a:rPr lang="en-US" altLang="zh-CN" sz="2000" dirty="0" err="1">
                <a:solidFill>
                  <a:srgbClr val="3366FF"/>
                </a:solidFill>
              </a:rPr>
              <a:t>strcpy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zh-CN" sz="2000" dirty="0">
                <a:solidFill>
                  <a:schemeClr val="tx1"/>
                </a:solidFill>
              </a:rPr>
              <a:t>字符数组1,字符串2)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功能：将字符串2，拷贝到字符数组1中去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返值：返回字符数组1的首地址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说明：</a:t>
            </a:r>
            <a:r>
              <a:rPr lang="zh-CN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字符数组1必须足够大</a:t>
            </a: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字符串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endParaRPr lang="zh-CN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                </a:t>
            </a:r>
            <a:r>
              <a:rPr lang="zh-CN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字符数组1必须是数组名形式（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str1</a:t>
            </a: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</a:t>
            </a: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字符串 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可以是字符数组名或字符串常量。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               </a:t>
            </a:r>
            <a:r>
              <a:rPr lang="zh-CN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拷贝时‘\0’一同拷贝</a:t>
            </a:r>
            <a:endParaRPr lang="zh-CN" alt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               </a:t>
            </a: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④</a:t>
            </a:r>
            <a:r>
              <a:rPr lang="zh-CN" altLang="zh-CN" sz="2000" dirty="0">
                <a:solidFill>
                  <a:srgbClr val="FF0000"/>
                </a:solidFill>
                <a:sym typeface="Wingdings" panose="05000000000000000000" pitchFamily="2" charset="2"/>
              </a:rPr>
              <a:t>不能使用赋值语句为一个字符数组赋值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88456" name="Text Box 8"/>
          <p:cNvSpPr txBox="1">
            <a:spLocks noChangeArrowheads="1"/>
          </p:cNvSpPr>
          <p:nvPr/>
        </p:nvSpPr>
        <p:spPr bwMode="auto">
          <a:xfrm>
            <a:off x="7633230" y="3749855"/>
            <a:ext cx="4319588" cy="1225550"/>
          </a:xfrm>
          <a:prstGeom prst="rect">
            <a:avLst/>
          </a:prstGeom>
          <a:solidFill>
            <a:srgbClr val="FFCCFF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例  </a:t>
            </a:r>
            <a:r>
              <a:rPr lang="en-US" altLang="zh-CN" sz="2400">
                <a:solidFill>
                  <a:schemeClr val="tx1"/>
                </a:solidFill>
              </a:rPr>
              <a:t>char str1[20],str2[20];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str1={“Hello!”};               (</a:t>
            </a:r>
            <a:r>
              <a:rPr lang="en-US" altLang="zh-CN" sz="2400">
                <a:solidFill>
                  <a:srgbClr val="FF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str2=str1;                          (</a:t>
            </a:r>
            <a:r>
              <a:rPr lang="en-US" altLang="zh-CN" sz="2400">
                <a:solidFill>
                  <a:srgbClr val="FF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8457" name="Rectangle 9"/>
          <p:cNvSpPr>
            <a:spLocks noChangeArrowheads="1"/>
          </p:cNvSpPr>
          <p:nvPr/>
        </p:nvSpPr>
        <p:spPr bwMode="auto">
          <a:xfrm>
            <a:off x="53589" y="4975405"/>
            <a:ext cx="10055723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                ⑤</a:t>
            </a: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可以只复制字符串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中的前几个字符，来取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代字符数组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的前几个字符。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</a:t>
            </a:r>
            <a:r>
              <a:rPr lang="en-US" altLang="zh-CN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strcpy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(str1,str2,2) —— </a:t>
            </a: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复制前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个。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9185" y="333376"/>
            <a:ext cx="11713633" cy="79216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</a:rPr>
              <a:t>字符和字符串标准库函数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077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6" grpId="0" animBg="1" autoUpdateAnimBg="0"/>
      <p:bldP spid="488457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934D6C-8FAD-4723-8CEE-F48E7818D96F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</a:rPr>
              <a:t>字符和字符串标准库函数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字符函数：&lt;ctype.h&gt;</a:t>
            </a:r>
          </a:p>
          <a:p>
            <a:r>
              <a:rPr lang="zh-CN" altLang="zh-CN" dirty="0"/>
              <a:t>字符串函数：&lt;string.h&gt;</a:t>
            </a:r>
          </a:p>
          <a:p>
            <a:pPr lvl="1"/>
            <a:r>
              <a:rPr lang="zh-CN" altLang="en-US" dirty="0"/>
              <a:t>常用的函数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strcat</a:t>
            </a:r>
            <a:r>
              <a:rPr lang="zh-CN" altLang="zh-CN" dirty="0"/>
              <a:t>(字符数组名1, 字符串2)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strcpy</a:t>
            </a:r>
            <a:r>
              <a:rPr lang="zh-CN" altLang="zh-CN" dirty="0"/>
              <a:t>(字符数组名1, 字符串2)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strcmp</a:t>
            </a:r>
            <a:r>
              <a:rPr lang="zh-CN" altLang="zh-CN" dirty="0"/>
              <a:t>(字符串1, 字符串2)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strlen</a:t>
            </a:r>
            <a:r>
              <a:rPr lang="zh-CN" altLang="zh-CN" dirty="0"/>
              <a:t>(字符串)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strlwr</a:t>
            </a:r>
            <a:r>
              <a:rPr lang="zh-CN" altLang="zh-CN" dirty="0"/>
              <a:t>(字符数组名)</a:t>
            </a:r>
          </a:p>
          <a:p>
            <a:pPr lvl="2"/>
            <a:r>
              <a:rPr lang="zh-CN" altLang="zh-CN" dirty="0">
                <a:solidFill>
                  <a:srgbClr val="FF00FF"/>
                </a:solidFill>
              </a:rPr>
              <a:t>strupr</a:t>
            </a:r>
            <a:r>
              <a:rPr lang="zh-CN" altLang="zh-CN" dirty="0"/>
              <a:t>(字符数组名)</a:t>
            </a:r>
          </a:p>
          <a:p>
            <a:r>
              <a:rPr lang="zh-CN" altLang="zh-CN" dirty="0"/>
              <a:t>字符串转换库：&lt;stdlib.h&gt;</a:t>
            </a:r>
          </a:p>
          <a:p>
            <a:pPr lvl="1"/>
            <a:r>
              <a:rPr lang="zh-CN" altLang="zh-CN" dirty="0"/>
              <a:t>把数字字符串转换成整数和浮点数</a:t>
            </a:r>
            <a:endParaRPr lang="zh-CN" altLang="en-US" dirty="0"/>
          </a:p>
        </p:txBody>
      </p:sp>
      <p:sp>
        <p:nvSpPr>
          <p:cNvPr id="102707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ea typeface="幼圆" panose="02010509060101010101" pitchFamily="49" charset="-122"/>
              </a:rPr>
              <a:t>字符串</a:t>
            </a:r>
          </a:p>
        </p:txBody>
      </p:sp>
      <p:sp>
        <p:nvSpPr>
          <p:cNvPr id="1027077" name="AutoShape 5"/>
          <p:cNvSpPr>
            <a:spLocks noChangeArrowheads="1"/>
          </p:cNvSpPr>
          <p:nvPr/>
        </p:nvSpPr>
        <p:spPr bwMode="auto">
          <a:xfrm>
            <a:off x="6943725" y="3298825"/>
            <a:ext cx="1866900" cy="914400"/>
          </a:xfrm>
          <a:prstGeom prst="wedgeRectCallout">
            <a:avLst>
              <a:gd name="adj1" fmla="val -56889"/>
              <a:gd name="adj2" fmla="val -24824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字符串：字符串数组名或者字符串常量</a:t>
            </a:r>
          </a:p>
        </p:txBody>
      </p:sp>
    </p:spTree>
    <p:extLst>
      <p:ext uri="{BB962C8B-B14F-4D97-AF65-F5344CB8AC3E}">
        <p14:creationId xmlns:p14="http://schemas.microsoft.com/office/powerpoint/2010/main" val="38268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153988" y="1298279"/>
            <a:ext cx="9695405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字符串比较函数</a:t>
            </a:r>
            <a:r>
              <a:rPr lang="en-US" altLang="zh-CN" sz="2400" dirty="0" err="1">
                <a:solidFill>
                  <a:schemeClr val="tx1"/>
                </a:solidFill>
              </a:rPr>
              <a:t>strcmp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格式：</a:t>
            </a:r>
            <a:r>
              <a:rPr lang="en-US" altLang="zh-CN" sz="2000" dirty="0" err="1">
                <a:solidFill>
                  <a:srgbClr val="3366FF"/>
                </a:solidFill>
              </a:rPr>
              <a:t>strcmp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zh-CN" sz="2000" dirty="0">
                <a:solidFill>
                  <a:schemeClr val="tx1"/>
                </a:solidFill>
              </a:rPr>
              <a:t>字符串1,字符串2)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功能：比较两个字符串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比较规则：对两串从左向右逐个字符比较（</a:t>
            </a:r>
            <a:r>
              <a:rPr lang="en-US" altLang="zh-CN" sz="2000" dirty="0">
                <a:solidFill>
                  <a:schemeClr val="tx1"/>
                </a:solidFill>
              </a:rPr>
              <a:t>ASCII</a:t>
            </a:r>
            <a:r>
              <a:rPr lang="zh-CN" altLang="zh-CN" sz="2000" dirty="0">
                <a:solidFill>
                  <a:schemeClr val="tx1"/>
                </a:solidFill>
              </a:rPr>
              <a:t>码），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               </a:t>
            </a:r>
            <a:r>
              <a:rPr lang="zh-CN" altLang="zh-CN" sz="2000" dirty="0">
                <a:solidFill>
                  <a:schemeClr val="tx1"/>
                </a:solidFill>
              </a:rPr>
              <a:t>直到遇到不同字符或‘\0’为止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返回值：返回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zh-CN" sz="2000" dirty="0">
                <a:solidFill>
                  <a:schemeClr val="tx1"/>
                </a:solidFill>
              </a:rPr>
              <a:t>型整数。</a:t>
            </a:r>
            <a:r>
              <a:rPr kumimoji="0" lang="zh-CN" altLang="en-US" sz="2000" dirty="0">
                <a:solidFill>
                  <a:schemeClr val="tx1"/>
                </a:solidFill>
              </a:rPr>
              <a:t>其值是</a:t>
            </a:r>
            <a:r>
              <a:rPr kumimoji="0" lang="en-US" altLang="zh-CN" sz="2000" dirty="0">
                <a:solidFill>
                  <a:schemeClr val="tx1"/>
                </a:solidFill>
              </a:rPr>
              <a:t>ASCII</a:t>
            </a:r>
            <a:r>
              <a:rPr kumimoji="0" lang="zh-CN" altLang="en-US" sz="2000" dirty="0">
                <a:solidFill>
                  <a:schemeClr val="tx1"/>
                </a:solidFill>
              </a:rPr>
              <a:t>码的差值</a:t>
            </a:r>
            <a:r>
              <a:rPr kumimoji="0"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           </a:t>
            </a:r>
            <a:r>
              <a:rPr lang="en-US" altLang="zh-CN" sz="2000" dirty="0">
                <a:solidFill>
                  <a:schemeClr val="tx1"/>
                </a:solidFill>
              </a:rPr>
              <a:t>a.  </a:t>
            </a:r>
            <a:r>
              <a:rPr lang="zh-CN" altLang="zh-CN" sz="2000" dirty="0">
                <a:solidFill>
                  <a:schemeClr val="tx1"/>
                </a:solidFill>
              </a:rPr>
              <a:t>若字符串1</a:t>
            </a:r>
            <a:r>
              <a:rPr lang="zh-CN" altLang="zh-CN" sz="2000" dirty="0">
                <a:solidFill>
                  <a:srgbClr val="FF3300"/>
                </a:solidFill>
              </a:rPr>
              <a:t>&lt;</a:t>
            </a:r>
            <a:r>
              <a:rPr lang="zh-CN" altLang="zh-CN" sz="2000" dirty="0">
                <a:solidFill>
                  <a:schemeClr val="tx1"/>
                </a:solidFill>
              </a:rPr>
              <a:t> 字符串2， 返回</a:t>
            </a:r>
            <a:r>
              <a:rPr lang="zh-CN" altLang="zh-CN" sz="2000" dirty="0">
                <a:solidFill>
                  <a:srgbClr val="3366FF"/>
                </a:solidFill>
              </a:rPr>
              <a:t>负整数</a:t>
            </a:r>
            <a:endParaRPr lang="zh-CN" altLang="en-US" sz="2000" dirty="0">
              <a:solidFill>
                <a:srgbClr val="3366FF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           </a:t>
            </a:r>
            <a:r>
              <a:rPr lang="en-US" altLang="zh-CN" sz="2000" dirty="0">
                <a:solidFill>
                  <a:schemeClr val="tx1"/>
                </a:solidFill>
              </a:rPr>
              <a:t>b.  </a:t>
            </a:r>
            <a:r>
              <a:rPr lang="zh-CN" altLang="zh-CN" sz="2000" dirty="0">
                <a:solidFill>
                  <a:schemeClr val="tx1"/>
                </a:solidFill>
              </a:rPr>
              <a:t>若字符串1</a:t>
            </a:r>
            <a:r>
              <a:rPr lang="zh-CN" altLang="zh-CN" sz="2000" dirty="0">
                <a:solidFill>
                  <a:srgbClr val="FF3300"/>
                </a:solidFill>
              </a:rPr>
              <a:t>&gt;</a:t>
            </a:r>
            <a:r>
              <a:rPr lang="zh-CN" altLang="zh-CN" sz="2000" dirty="0">
                <a:solidFill>
                  <a:schemeClr val="tx1"/>
                </a:solidFill>
              </a:rPr>
              <a:t> 字符串2， 返回</a:t>
            </a:r>
            <a:r>
              <a:rPr lang="zh-CN" altLang="zh-CN" sz="2000" dirty="0">
                <a:solidFill>
                  <a:srgbClr val="3366FF"/>
                </a:solidFill>
              </a:rPr>
              <a:t>正整数</a:t>
            </a:r>
            <a:endParaRPr lang="zh-CN" altLang="en-US" sz="2000" dirty="0">
              <a:solidFill>
                <a:srgbClr val="3366FF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           </a:t>
            </a:r>
            <a:r>
              <a:rPr lang="en-US" altLang="zh-CN" sz="2000" dirty="0">
                <a:solidFill>
                  <a:schemeClr val="tx1"/>
                </a:solidFill>
              </a:rPr>
              <a:t>c.  </a:t>
            </a:r>
            <a:r>
              <a:rPr lang="zh-CN" altLang="zh-CN" sz="2000" dirty="0">
                <a:solidFill>
                  <a:schemeClr val="tx1"/>
                </a:solidFill>
              </a:rPr>
              <a:t>若字符串1</a:t>
            </a:r>
            <a:r>
              <a:rPr lang="zh-CN" altLang="zh-CN" sz="2000" dirty="0">
                <a:solidFill>
                  <a:srgbClr val="FF3300"/>
                </a:solidFill>
              </a:rPr>
              <a:t>==</a:t>
            </a:r>
            <a:r>
              <a:rPr lang="zh-CN" altLang="zh-CN" sz="2000" dirty="0">
                <a:solidFill>
                  <a:schemeClr val="tx1"/>
                </a:solidFill>
              </a:rPr>
              <a:t> 字符串2， 返回</a:t>
            </a:r>
            <a:r>
              <a:rPr lang="zh-CN" altLang="zh-CN" sz="2000" dirty="0">
                <a:solidFill>
                  <a:srgbClr val="3366FF"/>
                </a:solidFill>
              </a:rPr>
              <a:t>零</a:t>
            </a:r>
            <a:endParaRPr lang="zh-CN" altLang="en-US" sz="2000" dirty="0">
              <a:solidFill>
                <a:srgbClr val="3366FF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说明：</a:t>
            </a:r>
            <a:r>
              <a:rPr lang="zh-CN" altLang="zh-CN" sz="2000" dirty="0">
                <a:solidFill>
                  <a:srgbClr val="FF3300"/>
                </a:solidFill>
              </a:rPr>
              <a:t>字符串比较不能用“==”</a:t>
            </a:r>
            <a:r>
              <a:rPr lang="zh-CN" altLang="zh-CN" sz="2000" dirty="0">
                <a:solidFill>
                  <a:schemeClr val="tx1"/>
                </a:solidFill>
              </a:rPr>
              <a:t>,必须用</a:t>
            </a:r>
            <a:r>
              <a:rPr lang="en-US" altLang="zh-CN" sz="2000" dirty="0" err="1">
                <a:solidFill>
                  <a:schemeClr val="tx1"/>
                </a:solidFill>
              </a:rPr>
              <a:t>strcmp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chemeClr val="tx1"/>
                </a:solidFill>
              </a:rPr>
              <a:t>                虽然编译无错，但结果不对 </a:t>
            </a:r>
          </a:p>
        </p:txBody>
      </p:sp>
      <p:sp>
        <p:nvSpPr>
          <p:cNvPr id="492552" name="Text Box 8"/>
          <p:cNvSpPr txBox="1">
            <a:spLocks noChangeArrowheads="1"/>
          </p:cNvSpPr>
          <p:nvPr/>
        </p:nvSpPr>
        <p:spPr bwMode="auto">
          <a:xfrm>
            <a:off x="7391313" y="5251272"/>
            <a:ext cx="38830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if(str1</a:t>
            </a:r>
            <a:r>
              <a:rPr lang="en-US" altLang="zh-CN" sz="2400" dirty="0">
                <a:solidFill>
                  <a:srgbClr val="FF3300"/>
                </a:solidFill>
              </a:rPr>
              <a:t>==</a:t>
            </a:r>
            <a:r>
              <a:rPr lang="en-US" altLang="zh-CN" sz="2400" dirty="0">
                <a:solidFill>
                  <a:schemeClr val="tx1"/>
                </a:solidFill>
              </a:rPr>
              <a:t>str2)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(“yes”);</a:t>
            </a:r>
          </a:p>
        </p:txBody>
      </p:sp>
      <p:sp>
        <p:nvSpPr>
          <p:cNvPr id="492553" name="Oval 9"/>
          <p:cNvSpPr>
            <a:spLocks noChangeArrowheads="1"/>
          </p:cNvSpPr>
          <p:nvPr/>
        </p:nvSpPr>
        <p:spPr bwMode="auto">
          <a:xfrm>
            <a:off x="6572910" y="5131843"/>
            <a:ext cx="766854" cy="73574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FF3300"/>
                </a:solidFill>
                <a:latin typeface="Verdana" panose="020B0604030504040204" pitchFamily="34" charset="0"/>
              </a:rPr>
              <a:t>错</a:t>
            </a:r>
          </a:p>
        </p:txBody>
      </p:sp>
      <p:sp>
        <p:nvSpPr>
          <p:cNvPr id="492554" name="Text Box 10"/>
          <p:cNvSpPr txBox="1">
            <a:spLocks noChangeArrowheads="1"/>
          </p:cNvSpPr>
          <p:nvPr/>
        </p:nvSpPr>
        <p:spPr bwMode="auto">
          <a:xfrm>
            <a:off x="5570722" y="5962380"/>
            <a:ext cx="528955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</a:rPr>
              <a:t>if(strcmp(str1,str2)==0)  printf(“yes”);</a:t>
            </a:r>
          </a:p>
        </p:txBody>
      </p:sp>
      <p:sp>
        <p:nvSpPr>
          <p:cNvPr id="492555" name="Oval 11"/>
          <p:cNvSpPr>
            <a:spLocks noChangeArrowheads="1"/>
          </p:cNvSpPr>
          <p:nvPr/>
        </p:nvSpPr>
        <p:spPr bwMode="auto">
          <a:xfrm>
            <a:off x="10941982" y="5841363"/>
            <a:ext cx="766854" cy="73574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FF3300"/>
                </a:solidFill>
                <a:latin typeface="Verdana" panose="020B0604030504040204" pitchFamily="34" charset="0"/>
              </a:rPr>
              <a:t>对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9185" y="333376"/>
            <a:ext cx="11713633" cy="79216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</a:rPr>
              <a:t>字符和字符串标准库函数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853092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2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2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2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2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2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2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2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2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2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2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2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2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2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2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2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build="p" bldLvl="4" autoUpdateAnimBg="0"/>
      <p:bldP spid="492552" grpId="0" animBg="1" autoUpdateAnimBg="0"/>
      <p:bldP spid="492553" grpId="0" animBg="1" autoUpdateAnimBg="0"/>
      <p:bldP spid="492554" grpId="0" animBg="1" autoUpdateAnimBg="0"/>
      <p:bldP spid="492555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7" name="Text Box 8"/>
          <p:cNvSpPr txBox="1">
            <a:spLocks noChangeArrowheads="1"/>
          </p:cNvSpPr>
          <p:nvPr/>
        </p:nvSpPr>
        <p:spPr bwMode="auto">
          <a:xfrm>
            <a:off x="1004571" y="1129587"/>
            <a:ext cx="5708912" cy="456343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例：字符比较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accent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accent1"/>
                </a:solidFill>
              </a:rPr>
              <a:t>string.h</a:t>
            </a:r>
            <a:r>
              <a:rPr lang="en-US" altLang="zh-CN" sz="2400" dirty="0">
                <a:solidFill>
                  <a:schemeClr val="accent1"/>
                </a:solidFill>
              </a:rPr>
              <a:t>&gt;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void main(  )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i,j,k</a:t>
            </a:r>
            <a:r>
              <a:rPr kumimoji="0" lang="en-US" altLang="zh-CN" sz="2400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char  a1[  ]=“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wuhan</a:t>
            </a:r>
            <a:r>
              <a:rPr kumimoji="0" lang="en-US" altLang="zh-CN" sz="2400" dirty="0">
                <a:solidFill>
                  <a:schemeClr val="tx1"/>
                </a:solidFill>
              </a:rPr>
              <a:t>”,  a2[  ]=“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beijing</a:t>
            </a:r>
            <a:r>
              <a:rPr kumimoji="0" lang="en-US" altLang="zh-CN" sz="2400" dirty="0">
                <a:solidFill>
                  <a:schemeClr val="tx1"/>
                </a:solidFill>
              </a:rPr>
              <a:t>” 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</a:rPr>
              <a:t>=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strcmp</a:t>
            </a:r>
            <a:r>
              <a:rPr kumimoji="0" lang="en-US" altLang="zh-CN" sz="2400" dirty="0">
                <a:solidFill>
                  <a:schemeClr val="tx1"/>
                </a:solidFill>
              </a:rPr>
              <a:t>(a1,a2);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j=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strcmp</a:t>
            </a:r>
            <a:r>
              <a:rPr kumimoji="0" lang="en-US" altLang="zh-CN" sz="2400" dirty="0">
                <a:solidFill>
                  <a:schemeClr val="tx1"/>
                </a:solidFill>
              </a:rPr>
              <a:t>(“china”, “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korea</a:t>
            </a:r>
            <a:r>
              <a:rPr kumimoji="0" lang="en-US" altLang="zh-CN" sz="2400" dirty="0">
                <a:solidFill>
                  <a:schemeClr val="tx1"/>
                </a:solidFill>
              </a:rPr>
              <a:t>”);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k=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strcmp</a:t>
            </a:r>
            <a:r>
              <a:rPr kumimoji="0" lang="en-US" altLang="zh-CN" sz="2400" dirty="0">
                <a:solidFill>
                  <a:schemeClr val="tx1"/>
                </a:solidFill>
              </a:rPr>
              <a:t>(a2, “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beijing</a:t>
            </a:r>
            <a:r>
              <a:rPr kumimoji="0" lang="en-US" altLang="zh-CN" sz="2400" dirty="0">
                <a:solidFill>
                  <a:schemeClr val="tx1"/>
                </a:solidFill>
              </a:rPr>
              <a:t>” );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(“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</a:rPr>
              <a:t>=%d\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nj</a:t>
            </a:r>
            <a:r>
              <a:rPr kumimoji="0" lang="en-US" altLang="zh-CN" sz="2400" dirty="0">
                <a:solidFill>
                  <a:schemeClr val="tx1"/>
                </a:solidFill>
              </a:rPr>
              <a:t>=%d\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nk</a:t>
            </a:r>
            <a:r>
              <a:rPr kumimoji="0" lang="en-US" altLang="zh-CN" sz="2400" dirty="0">
                <a:solidFill>
                  <a:schemeClr val="tx1"/>
                </a:solidFill>
              </a:rPr>
              <a:t>=%d\ n”,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i,j,k</a:t>
            </a:r>
            <a:r>
              <a:rPr kumimoji="0" lang="en-US" altLang="zh-CN" sz="2400" dirty="0">
                <a:solidFill>
                  <a:schemeClr val="tx1"/>
                </a:solidFill>
              </a:rPr>
              <a:t>);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7838458" y="4146596"/>
            <a:ext cx="1808508" cy="2123658"/>
          </a:xfrm>
          <a:prstGeom prst="rect">
            <a:avLst/>
          </a:prstGeom>
          <a:solidFill>
            <a:srgbClr val="C0C0C0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运行结果： 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=1     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j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=-1   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en-US" altLang="zh-CN" sz="2400">
                <a:solidFill>
                  <a:schemeClr val="tx1"/>
                </a:solidFill>
              </a:rPr>
              <a:t>k=0   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9185" y="333376"/>
            <a:ext cx="11713633" cy="79216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</a:rPr>
              <a:t>字符和字符串标准库函数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916089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1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03272" y="1205843"/>
            <a:ext cx="775970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字符串长度函数</a:t>
            </a:r>
            <a:r>
              <a:rPr lang="en-US" altLang="zh-CN" sz="2400" dirty="0" err="1">
                <a:solidFill>
                  <a:schemeClr val="tx1"/>
                </a:solidFill>
              </a:rPr>
              <a:t>strlen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格式：</a:t>
            </a:r>
            <a:r>
              <a:rPr lang="en-US" altLang="zh-CN" sz="2000" dirty="0" err="1">
                <a:solidFill>
                  <a:srgbClr val="3366FF"/>
                </a:solidFill>
              </a:rPr>
              <a:t>strlen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zh-CN" sz="2000" dirty="0">
                <a:solidFill>
                  <a:schemeClr val="tx1"/>
                </a:solidFill>
              </a:rPr>
              <a:t>字符数组)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功能：计算字符串长度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返值：返回字符串实际长度，</a:t>
            </a:r>
            <a:r>
              <a:rPr lang="zh-CN" altLang="zh-CN" sz="2000" dirty="0">
                <a:solidFill>
                  <a:srgbClr val="FF3300"/>
                </a:solidFill>
              </a:rPr>
              <a:t>不包括‘\0’在内</a:t>
            </a:r>
            <a:endParaRPr lang="zh-CN" altLang="en-US" sz="2000" dirty="0">
              <a:solidFill>
                <a:srgbClr val="FF3300"/>
              </a:solidFill>
            </a:endParaRPr>
          </a:p>
        </p:txBody>
      </p:sp>
      <p:sp>
        <p:nvSpPr>
          <p:cNvPr id="496648" name="Text Box 8"/>
          <p:cNvSpPr txBox="1">
            <a:spLocks noChangeArrowheads="1"/>
          </p:cNvSpPr>
          <p:nvPr/>
        </p:nvSpPr>
        <p:spPr bwMode="auto">
          <a:xfrm>
            <a:off x="190728" y="2789610"/>
            <a:ext cx="6565900" cy="1590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例  对于以下字符串，</a:t>
            </a:r>
            <a:r>
              <a:rPr lang="en-US" altLang="zh-CN" sz="2400" dirty="0" err="1">
                <a:solidFill>
                  <a:schemeClr val="tx1"/>
                </a:solidFill>
                <a:latin typeface="楷体_GB2312" pitchFamily="49" charset="-122"/>
              </a:rPr>
              <a:t>strlen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(s)</a:t>
            </a: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</a:rPr>
              <a:t>的值为：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</a:rPr>
              <a:t>（1）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char  s[10]={</a:t>
            </a:r>
            <a:r>
              <a:rPr lang="en-US" altLang="zh-CN" sz="2400" dirty="0">
                <a:solidFill>
                  <a:schemeClr val="tx1"/>
                </a:solidFill>
              </a:rPr>
              <a:t>‘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</a:rPr>
              <a:t>’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‘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\0</a:t>
            </a:r>
            <a:r>
              <a:rPr lang="en-US" altLang="zh-CN" sz="2400" dirty="0">
                <a:solidFill>
                  <a:schemeClr val="tx1"/>
                </a:solidFill>
              </a:rPr>
              <a:t>’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‘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</a:rPr>
              <a:t>’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‘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</a:rPr>
              <a:t>’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‘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\0</a:t>
            </a:r>
            <a:r>
              <a:rPr lang="en-US" altLang="zh-CN" sz="2400" dirty="0">
                <a:solidFill>
                  <a:schemeClr val="tx1"/>
                </a:solidFill>
              </a:rPr>
              <a:t>’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‘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’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};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char  s[ ]=</a:t>
            </a:r>
            <a:r>
              <a:rPr lang="en-US" altLang="zh-CN" sz="2400" dirty="0">
                <a:solidFill>
                  <a:schemeClr val="tx1"/>
                </a:solidFill>
              </a:rPr>
              <a:t>“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\t\v\\\0will\n</a:t>
            </a:r>
            <a:r>
              <a:rPr lang="en-US" altLang="zh-CN" sz="2400" dirty="0">
                <a:solidFill>
                  <a:schemeClr val="tx1"/>
                </a:solidFill>
              </a:rPr>
              <a:t>”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char  s[ ]=</a:t>
            </a:r>
            <a:r>
              <a:rPr lang="en-US" altLang="zh-CN" sz="2400" dirty="0">
                <a:solidFill>
                  <a:schemeClr val="tx1"/>
                </a:solidFill>
              </a:rPr>
              <a:t>“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\x69\082\n</a:t>
            </a:r>
            <a:r>
              <a:rPr lang="en-US" altLang="zh-CN" sz="2400" dirty="0">
                <a:solidFill>
                  <a:schemeClr val="tx1"/>
                </a:solidFill>
              </a:rPr>
              <a:t>”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; </a:t>
            </a:r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239185" y="4563713"/>
            <a:ext cx="2033227" cy="463846"/>
          </a:xfrm>
          <a:prstGeom prst="rect">
            <a:avLst/>
          </a:prstGeom>
          <a:solidFill>
            <a:srgbClr val="C0C0C0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2400">
                <a:solidFill>
                  <a:srgbClr val="FF3300"/>
                </a:solidFill>
              </a:rPr>
              <a:t>答案：1   3   1</a:t>
            </a:r>
            <a:endParaRPr lang="en-US" altLang="zh-CN" sz="2400">
              <a:solidFill>
                <a:srgbClr val="FF3300"/>
              </a:solidFill>
            </a:endParaRPr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5934834" y="3755096"/>
            <a:ext cx="6218667" cy="3086102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例：测试字符串长度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accent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accent1"/>
                </a:solidFill>
              </a:rPr>
              <a:t>string.h</a:t>
            </a:r>
            <a:r>
              <a:rPr lang="en-US" altLang="zh-CN" sz="2400" dirty="0">
                <a:solidFill>
                  <a:schemeClr val="accent1"/>
                </a:solidFill>
              </a:rPr>
              <a:t>&gt;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void main(  )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char  a1[10]=“ china” 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 (“%d\ n”,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strlen</a:t>
            </a:r>
            <a:r>
              <a:rPr kumimoji="0" lang="en-US" altLang="zh-CN" sz="2400" dirty="0">
                <a:solidFill>
                  <a:schemeClr val="tx1"/>
                </a:solidFill>
              </a:rPr>
              <a:t>(a1));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 (“%d\ n”,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strlen</a:t>
            </a:r>
            <a:r>
              <a:rPr kumimoji="0" lang="en-US" altLang="zh-CN" sz="2400" dirty="0">
                <a:solidFill>
                  <a:schemeClr val="tx1"/>
                </a:solidFill>
              </a:rPr>
              <a:t>(“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beijing</a:t>
            </a:r>
            <a:r>
              <a:rPr kumimoji="0" lang="en-US" altLang="zh-CN" sz="2400" dirty="0">
                <a:solidFill>
                  <a:schemeClr val="tx1"/>
                </a:solidFill>
              </a:rPr>
              <a:t>\ 0wuhan”));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6651" name="Rectangle 11"/>
          <p:cNvSpPr>
            <a:spLocks noChangeArrowheads="1"/>
          </p:cNvSpPr>
          <p:nvPr/>
        </p:nvSpPr>
        <p:spPr bwMode="auto">
          <a:xfrm>
            <a:off x="10089549" y="4001720"/>
            <a:ext cx="1962397" cy="757130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运行结果：</a:t>
            </a:r>
            <a:r>
              <a:rPr kumimoji="0" lang="en-US" altLang="zh-CN" sz="2400" dirty="0">
                <a:solidFill>
                  <a:schemeClr val="tx1"/>
                </a:solidFill>
              </a:rPr>
              <a:t>5 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                    7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9185" y="333376"/>
            <a:ext cx="11713633" cy="79216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</a:rPr>
              <a:t>字符和字符串标准库函数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447212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8" grpId="0" animBg="1" autoUpdateAnimBg="0"/>
      <p:bldP spid="496649" grpId="0" animBg="1" autoUpdateAnimBg="0"/>
      <p:bldP spid="496650" grpId="0" animBg="1" autoUpdateAnimBg="0"/>
      <p:bldP spid="496651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20689" y="1347244"/>
            <a:ext cx="77597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大写字母转换成小写字母函数</a:t>
            </a:r>
            <a:r>
              <a:rPr lang="en-US" altLang="zh-CN" sz="2400" dirty="0" err="1">
                <a:solidFill>
                  <a:schemeClr val="tx1"/>
                </a:solidFill>
              </a:rPr>
              <a:t>strlwr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格式：</a:t>
            </a:r>
            <a:r>
              <a:rPr lang="en-US" altLang="zh-CN" sz="2000" dirty="0" err="1">
                <a:solidFill>
                  <a:srgbClr val="3366FF"/>
                </a:solidFill>
              </a:rPr>
              <a:t>strlwr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字符串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小写字母转换成大写字母函数</a:t>
            </a:r>
            <a:r>
              <a:rPr lang="en-US" altLang="zh-CN" sz="2400" dirty="0" err="1">
                <a:solidFill>
                  <a:schemeClr val="tx1"/>
                </a:solidFill>
              </a:rPr>
              <a:t>strupr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格式：</a:t>
            </a:r>
            <a:r>
              <a:rPr lang="en-US" altLang="zh-CN" sz="2000" dirty="0" err="1">
                <a:solidFill>
                  <a:srgbClr val="3366FF"/>
                </a:solidFill>
              </a:rPr>
              <a:t>strupr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字符串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8696" name="Text Box 8"/>
          <p:cNvSpPr txBox="1">
            <a:spLocks noChangeArrowheads="1"/>
          </p:cNvSpPr>
          <p:nvPr/>
        </p:nvSpPr>
        <p:spPr bwMode="auto">
          <a:xfrm>
            <a:off x="1543958" y="3231560"/>
            <a:ext cx="7834494" cy="271677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例：字符转换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accent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accent1"/>
                </a:solidFill>
              </a:rPr>
              <a:t>string.h</a:t>
            </a:r>
            <a:r>
              <a:rPr lang="en-US" altLang="zh-CN" sz="2400" dirty="0">
                <a:solidFill>
                  <a:schemeClr val="accent1"/>
                </a:solidFill>
              </a:rPr>
              <a:t>&gt;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void main(   )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char  a1[6]=“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CHinA</a:t>
            </a:r>
            <a:r>
              <a:rPr kumimoji="0" lang="en-US" altLang="zh-CN" sz="2400" dirty="0">
                <a:solidFill>
                  <a:schemeClr val="tx1"/>
                </a:solidFill>
              </a:rPr>
              <a:t>”, a2[ ]=“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wuHAn</a:t>
            </a:r>
            <a:r>
              <a:rPr kumimoji="0" lang="en-US" altLang="zh-CN" sz="2400" dirty="0">
                <a:solidFill>
                  <a:schemeClr val="tx1"/>
                </a:solidFill>
              </a:rPr>
              <a:t>” 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 (“%s\ n”,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strlwr</a:t>
            </a:r>
            <a:r>
              <a:rPr kumimoji="0" lang="en-US" altLang="zh-CN" sz="2400" dirty="0">
                <a:solidFill>
                  <a:schemeClr val="tx1"/>
                </a:solidFill>
              </a:rPr>
              <a:t>(a1));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 (“%s\ n”,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strupr</a:t>
            </a:r>
            <a:r>
              <a:rPr kumimoji="0" lang="en-US" altLang="zh-CN" sz="2400" dirty="0">
                <a:solidFill>
                  <a:schemeClr val="tx1"/>
                </a:solidFill>
              </a:rPr>
              <a:t>(a2));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9008927" y="5482454"/>
            <a:ext cx="2971800" cy="9461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运行结果：</a:t>
            </a:r>
            <a:r>
              <a:rPr kumimoji="0" lang="en-US" altLang="zh-CN" sz="2400" dirty="0">
                <a:solidFill>
                  <a:schemeClr val="tx1"/>
                </a:solidFill>
              </a:rPr>
              <a:t>china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            WUHAN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9185" y="372565"/>
            <a:ext cx="11713633" cy="79216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dirty="0" smtClean="0">
                <a:latin typeface="华文新魏" panose="02010800040101010101" pitchFamily="2" charset="-122"/>
              </a:rPr>
              <a:t>字符和字符串标准库函数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85264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6" grpId="0" animBg="1" autoUpdateAnimBg="0"/>
      <p:bldP spid="498697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547C3A-9532-4F01-AC5A-5653C596F381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</a:rPr>
              <a:t>案例分析（一）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问题</a:t>
            </a:r>
            <a:endParaRPr lang="zh-CN" altLang="en-US"/>
          </a:p>
          <a:p>
            <a:pPr lvl="1"/>
            <a:r>
              <a:rPr lang="zh-CN" altLang="en-US"/>
              <a:t>输入一行字符，统计其中有多少个单词，单词之间用空格隔开。</a:t>
            </a:r>
          </a:p>
          <a:p>
            <a:r>
              <a:rPr lang="zh-CN" altLang="en-US"/>
              <a:t>分析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逐一检测字符，遇到单词的第一个字符就计数。</a:t>
            </a:r>
          </a:p>
          <a:p>
            <a:pPr lvl="2"/>
            <a:r>
              <a:rPr lang="zh-CN" altLang="en-US"/>
              <a:t>单词的第一个字符是一个非空格字符，且其前一个字符是空格。</a:t>
            </a:r>
          </a:p>
          <a:p>
            <a:pPr lvl="1"/>
            <a:r>
              <a:rPr lang="zh-CN" altLang="en-US"/>
              <a:t>定义一个标记变量。</a:t>
            </a:r>
          </a:p>
          <a:p>
            <a:pPr lvl="2"/>
            <a:r>
              <a:rPr lang="zh-CN" altLang="en-US"/>
              <a:t>记住当前字符的前一个字符（最近检测的）是否是空格。</a:t>
            </a:r>
          </a:p>
        </p:txBody>
      </p:sp>
      <p:sp>
        <p:nvSpPr>
          <p:cNvPr id="1029124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graphicFrame>
        <p:nvGraphicFramePr>
          <p:cNvPr id="1029125" name="Group 5"/>
          <p:cNvGraphicFramePr>
            <a:graphicFrameLocks noGrp="1"/>
          </p:cNvGraphicFramePr>
          <p:nvPr/>
        </p:nvGraphicFramePr>
        <p:xfrm>
          <a:off x="2419350" y="3313113"/>
          <a:ext cx="6096000" cy="37465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8880623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99051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17406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635411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24003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99109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6487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657686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924125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308256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98980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01387094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69028"/>
                  </a:ext>
                </a:extLst>
              </a:tr>
            </a:tbl>
          </a:graphicData>
        </a:graphic>
      </p:graphicFrame>
      <p:sp>
        <p:nvSpPr>
          <p:cNvPr id="1029153" name="Line 33"/>
          <p:cNvSpPr>
            <a:spLocks noChangeShapeType="1"/>
          </p:cNvSpPr>
          <p:nvPr/>
        </p:nvSpPr>
        <p:spPr bwMode="auto">
          <a:xfrm flipV="1">
            <a:off x="2640013" y="3802063"/>
            <a:ext cx="0" cy="5318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154" name="Line 34"/>
          <p:cNvSpPr>
            <a:spLocks noChangeShapeType="1"/>
          </p:cNvSpPr>
          <p:nvPr/>
        </p:nvSpPr>
        <p:spPr bwMode="auto">
          <a:xfrm>
            <a:off x="2876550" y="4186238"/>
            <a:ext cx="5278438" cy="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9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 i&lt;=9;i++)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对数组元素</a:t>
            </a:r>
            <a:r>
              <a:rPr lang="en-US" altLang="zh-CN" sz="1400">
                <a:solidFill>
                  <a:srgbClr val="008000"/>
                </a:solidFill>
              </a:rPr>
              <a:t>a[0]~a[9]</a:t>
            </a:r>
            <a:r>
              <a:rPr lang="zh-CN" altLang="en-US" sz="140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a[i]=i;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for(i=9;i&gt;=0;i--)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a[9]~a[0]</a:t>
            </a:r>
            <a:r>
              <a:rPr lang="zh-CN" altLang="en-US" sz="1400">
                <a:solidFill>
                  <a:srgbClr val="008000"/>
                </a:solidFill>
              </a:rPr>
              <a:t>共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92401"/>
              </p:ext>
            </p:extLst>
          </p:nvPr>
        </p:nvGraphicFramePr>
        <p:xfrm>
          <a:off x="3853433" y="4486107"/>
          <a:ext cx="440199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4950144" y="2898640"/>
            <a:ext cx="6761162" cy="3908425"/>
            <a:chOff x="1179" y="1505"/>
            <a:chExt cx="4259" cy="2462"/>
          </a:xfrm>
        </p:grpSpPr>
        <p:sp>
          <p:nvSpPr>
            <p:cNvPr id="239705" name="Line 9"/>
            <p:cNvSpPr>
              <a:spLocks noChangeShapeType="1"/>
            </p:cNvSpPr>
            <p:nvPr/>
          </p:nvSpPr>
          <p:spPr bwMode="auto">
            <a:xfrm>
              <a:off x="2834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06" name="Text Box 10"/>
            <p:cNvSpPr txBox="1">
              <a:spLocks noChangeArrowheads="1"/>
            </p:cNvSpPr>
            <p:nvPr/>
          </p:nvSpPr>
          <p:spPr bwMode="auto">
            <a:xfrm>
              <a:off x="1312" y="1505"/>
              <a:ext cx="1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</a:rPr>
                <a:t>例 输入：</a:t>
              </a:r>
              <a:r>
                <a:rPr lang="en-US" altLang="zh-CN" sz="2000" dirty="0">
                  <a:solidFill>
                    <a:srgbClr val="0000FF"/>
                  </a:solidFill>
                  <a:sym typeface="Wingdings 3" panose="05040102010807070707" pitchFamily="18" charset="2"/>
                </a:rPr>
                <a:t>I am a boy.</a:t>
              </a:r>
              <a:r>
                <a:rPr lang="en-US" altLang="zh-CN" sz="2000" dirty="0">
                  <a:solidFill>
                    <a:schemeClr val="bg2"/>
                  </a:solidFill>
                  <a:sym typeface="Wingdings 3" panose="05040102010807070707" pitchFamily="18" charset="2"/>
                </a:rPr>
                <a:t> </a:t>
              </a:r>
            </a:p>
          </p:txBody>
        </p:sp>
        <p:sp>
          <p:nvSpPr>
            <p:cNvPr id="239707" name="Rectangle 11"/>
            <p:cNvSpPr>
              <a:spLocks noChangeArrowheads="1"/>
            </p:cNvSpPr>
            <p:nvPr/>
          </p:nvSpPr>
          <p:spPr bwMode="auto">
            <a:xfrm>
              <a:off x="1181" y="1789"/>
              <a:ext cx="4257" cy="2178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9708" name="Line 12"/>
            <p:cNvSpPr>
              <a:spLocks noChangeShapeType="1"/>
            </p:cNvSpPr>
            <p:nvPr/>
          </p:nvSpPr>
          <p:spPr bwMode="auto">
            <a:xfrm flipV="1">
              <a:off x="1181" y="2133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09" name="Line 13"/>
            <p:cNvSpPr>
              <a:spLocks noChangeShapeType="1"/>
            </p:cNvSpPr>
            <p:nvPr/>
          </p:nvSpPr>
          <p:spPr bwMode="auto">
            <a:xfrm flipV="1">
              <a:off x="1181" y="2501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10" name="Line 14"/>
            <p:cNvSpPr>
              <a:spLocks noChangeShapeType="1"/>
            </p:cNvSpPr>
            <p:nvPr/>
          </p:nvSpPr>
          <p:spPr bwMode="auto">
            <a:xfrm flipV="1">
              <a:off x="1181" y="2869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11" name="Line 15"/>
            <p:cNvSpPr>
              <a:spLocks noChangeShapeType="1"/>
            </p:cNvSpPr>
            <p:nvPr/>
          </p:nvSpPr>
          <p:spPr bwMode="auto">
            <a:xfrm flipV="1">
              <a:off x="1181" y="3237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12" name="Line 16"/>
            <p:cNvSpPr>
              <a:spLocks noChangeShapeType="1"/>
            </p:cNvSpPr>
            <p:nvPr/>
          </p:nvSpPr>
          <p:spPr bwMode="auto">
            <a:xfrm flipV="1">
              <a:off x="1181" y="3606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13" name="Line 17"/>
            <p:cNvSpPr>
              <a:spLocks noChangeShapeType="1"/>
            </p:cNvSpPr>
            <p:nvPr/>
          </p:nvSpPr>
          <p:spPr bwMode="auto">
            <a:xfrm>
              <a:off x="2248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14" name="Line 18"/>
            <p:cNvSpPr>
              <a:spLocks noChangeShapeType="1"/>
            </p:cNvSpPr>
            <p:nvPr/>
          </p:nvSpPr>
          <p:spPr bwMode="auto">
            <a:xfrm>
              <a:off x="2541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15" name="Line 19"/>
            <p:cNvSpPr>
              <a:spLocks noChangeShapeType="1"/>
            </p:cNvSpPr>
            <p:nvPr/>
          </p:nvSpPr>
          <p:spPr bwMode="auto">
            <a:xfrm>
              <a:off x="3127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16" name="Line 20"/>
            <p:cNvSpPr>
              <a:spLocks noChangeShapeType="1"/>
            </p:cNvSpPr>
            <p:nvPr/>
          </p:nvSpPr>
          <p:spPr bwMode="auto">
            <a:xfrm>
              <a:off x="3420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17" name="Line 21"/>
            <p:cNvSpPr>
              <a:spLocks noChangeShapeType="1"/>
            </p:cNvSpPr>
            <p:nvPr/>
          </p:nvSpPr>
          <p:spPr bwMode="auto">
            <a:xfrm>
              <a:off x="3713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18" name="Line 22"/>
            <p:cNvSpPr>
              <a:spLocks noChangeShapeType="1"/>
            </p:cNvSpPr>
            <p:nvPr/>
          </p:nvSpPr>
          <p:spPr bwMode="auto">
            <a:xfrm>
              <a:off x="4006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19" name="Line 23"/>
            <p:cNvSpPr>
              <a:spLocks noChangeShapeType="1"/>
            </p:cNvSpPr>
            <p:nvPr/>
          </p:nvSpPr>
          <p:spPr bwMode="auto">
            <a:xfrm>
              <a:off x="4299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20" name="Line 24"/>
            <p:cNvSpPr>
              <a:spLocks noChangeShapeType="1"/>
            </p:cNvSpPr>
            <p:nvPr/>
          </p:nvSpPr>
          <p:spPr bwMode="auto">
            <a:xfrm>
              <a:off x="4592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21" name="Line 25"/>
            <p:cNvSpPr>
              <a:spLocks noChangeShapeType="1"/>
            </p:cNvSpPr>
            <p:nvPr/>
          </p:nvSpPr>
          <p:spPr bwMode="auto">
            <a:xfrm>
              <a:off x="4885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22" name="Line 26"/>
            <p:cNvSpPr>
              <a:spLocks noChangeShapeType="1"/>
            </p:cNvSpPr>
            <p:nvPr/>
          </p:nvSpPr>
          <p:spPr bwMode="auto">
            <a:xfrm>
              <a:off x="5178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23" name="Text Box 27"/>
            <p:cNvSpPr txBox="1">
              <a:spLocks noChangeArrowheads="1"/>
            </p:cNvSpPr>
            <p:nvPr/>
          </p:nvSpPr>
          <p:spPr bwMode="auto">
            <a:xfrm>
              <a:off x="1301" y="1839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当前字符</a:t>
              </a:r>
            </a:p>
          </p:txBody>
        </p:sp>
        <p:sp>
          <p:nvSpPr>
            <p:cNvPr id="239724" name="Text Box 28"/>
            <p:cNvSpPr txBox="1">
              <a:spLocks noChangeArrowheads="1"/>
            </p:cNvSpPr>
            <p:nvPr/>
          </p:nvSpPr>
          <p:spPr bwMode="auto">
            <a:xfrm>
              <a:off x="1290" y="2173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是否空格</a:t>
              </a:r>
            </a:p>
          </p:txBody>
        </p:sp>
        <p:sp>
          <p:nvSpPr>
            <p:cNvPr id="239725" name="Text Box 29"/>
            <p:cNvSpPr txBox="1">
              <a:spLocks noChangeArrowheads="1"/>
            </p:cNvSpPr>
            <p:nvPr/>
          </p:nvSpPr>
          <p:spPr bwMode="auto">
            <a:xfrm>
              <a:off x="1268" y="2550"/>
              <a:ext cx="7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word</a:t>
              </a:r>
              <a:r>
                <a:rPr lang="zh-CN" altLang="zh-CN" sz="2000">
                  <a:solidFill>
                    <a:schemeClr val="tx1"/>
                  </a:solidFill>
                </a:rPr>
                <a:t>原值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39726" name="Text Box 30"/>
            <p:cNvSpPr txBox="1">
              <a:spLocks noChangeArrowheads="1"/>
            </p:cNvSpPr>
            <p:nvPr/>
          </p:nvSpPr>
          <p:spPr bwMode="auto">
            <a:xfrm>
              <a:off x="1179" y="2917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新单词开始否</a:t>
              </a:r>
            </a:p>
          </p:txBody>
        </p:sp>
        <p:sp>
          <p:nvSpPr>
            <p:cNvPr id="239727" name="Text Box 31"/>
            <p:cNvSpPr txBox="1">
              <a:spLocks noChangeArrowheads="1"/>
            </p:cNvSpPr>
            <p:nvPr/>
          </p:nvSpPr>
          <p:spPr bwMode="auto">
            <a:xfrm>
              <a:off x="1279" y="3273"/>
              <a:ext cx="7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word</a:t>
              </a:r>
              <a:r>
                <a:rPr lang="zh-CN" altLang="zh-CN" sz="2000">
                  <a:solidFill>
                    <a:schemeClr val="tx1"/>
                  </a:solidFill>
                </a:rPr>
                <a:t>新值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39728" name="Text Box 32"/>
            <p:cNvSpPr txBox="1">
              <a:spLocks noChangeArrowheads="1"/>
            </p:cNvSpPr>
            <p:nvPr/>
          </p:nvSpPr>
          <p:spPr bwMode="auto">
            <a:xfrm>
              <a:off x="1346" y="3672"/>
              <a:ext cx="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num</a:t>
              </a:r>
              <a:r>
                <a:rPr lang="zh-CN" altLang="zh-CN" sz="2000">
                  <a:solidFill>
                    <a:schemeClr val="tx1"/>
                  </a:solidFill>
                </a:rPr>
                <a:t>值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39729" name="Text Box 33"/>
            <p:cNvSpPr txBox="1">
              <a:spLocks noChangeArrowheads="1"/>
            </p:cNvSpPr>
            <p:nvPr/>
          </p:nvSpPr>
          <p:spPr bwMode="auto">
            <a:xfrm>
              <a:off x="2575" y="18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239730" name="Text Box 34"/>
            <p:cNvSpPr txBox="1">
              <a:spLocks noChangeArrowheads="1"/>
            </p:cNvSpPr>
            <p:nvPr/>
          </p:nvSpPr>
          <p:spPr bwMode="auto">
            <a:xfrm>
              <a:off x="3474" y="18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239731" name="Text Box 35"/>
            <p:cNvSpPr txBox="1">
              <a:spLocks noChangeArrowheads="1"/>
            </p:cNvSpPr>
            <p:nvPr/>
          </p:nvSpPr>
          <p:spPr bwMode="auto">
            <a:xfrm>
              <a:off x="4053" y="1833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239732" name="Text Box 36"/>
            <p:cNvSpPr txBox="1">
              <a:spLocks noChangeArrowheads="1"/>
            </p:cNvSpPr>
            <p:nvPr/>
          </p:nvSpPr>
          <p:spPr bwMode="auto">
            <a:xfrm>
              <a:off x="2312" y="1861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239733" name="Text Box 37"/>
            <p:cNvSpPr txBox="1">
              <a:spLocks noChangeArrowheads="1"/>
            </p:cNvSpPr>
            <p:nvPr/>
          </p:nvSpPr>
          <p:spPr bwMode="auto">
            <a:xfrm>
              <a:off x="2902" y="18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39734" name="Text Box 38"/>
            <p:cNvSpPr txBox="1">
              <a:spLocks noChangeArrowheads="1"/>
            </p:cNvSpPr>
            <p:nvPr/>
          </p:nvSpPr>
          <p:spPr bwMode="auto">
            <a:xfrm>
              <a:off x="3145" y="185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239735" name="Text Box 39"/>
            <p:cNvSpPr txBox="1">
              <a:spLocks noChangeArrowheads="1"/>
            </p:cNvSpPr>
            <p:nvPr/>
          </p:nvSpPr>
          <p:spPr bwMode="auto">
            <a:xfrm>
              <a:off x="3768" y="18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39736" name="Text Box 40"/>
            <p:cNvSpPr txBox="1">
              <a:spLocks noChangeArrowheads="1"/>
            </p:cNvSpPr>
            <p:nvPr/>
          </p:nvSpPr>
          <p:spPr bwMode="auto">
            <a:xfrm>
              <a:off x="4357" y="1851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239737" name="Text Box 41"/>
            <p:cNvSpPr txBox="1">
              <a:spLocks noChangeArrowheads="1"/>
            </p:cNvSpPr>
            <p:nvPr/>
          </p:nvSpPr>
          <p:spPr bwMode="auto">
            <a:xfrm>
              <a:off x="4635" y="18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o</a:t>
              </a:r>
            </a:p>
          </p:txBody>
        </p:sp>
        <p:sp>
          <p:nvSpPr>
            <p:cNvPr id="239738" name="Text Box 42"/>
            <p:cNvSpPr txBox="1">
              <a:spLocks noChangeArrowheads="1"/>
            </p:cNvSpPr>
            <p:nvPr/>
          </p:nvSpPr>
          <p:spPr bwMode="auto">
            <a:xfrm>
              <a:off x="4946" y="18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239739" name="Text Box 43"/>
            <p:cNvSpPr txBox="1">
              <a:spLocks noChangeArrowheads="1"/>
            </p:cNvSpPr>
            <p:nvPr/>
          </p:nvSpPr>
          <p:spPr bwMode="auto">
            <a:xfrm>
              <a:off x="5269" y="1873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.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636070" y="4011477"/>
            <a:ext cx="458787" cy="2689225"/>
            <a:chOff x="1708" y="2217"/>
            <a:chExt cx="289" cy="1694"/>
          </a:xfrm>
        </p:grpSpPr>
        <p:sp>
          <p:nvSpPr>
            <p:cNvPr id="239700" name="Text Box 47"/>
            <p:cNvSpPr txBox="1">
              <a:spLocks noChangeArrowheads="1"/>
            </p:cNvSpPr>
            <p:nvPr/>
          </p:nvSpPr>
          <p:spPr bwMode="auto">
            <a:xfrm>
              <a:off x="1708" y="2217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239701" name="Text Box 48"/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39702" name="Text Box 49"/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239703" name="Text Box 50"/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704" name="Text Box 51"/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7112323" y="4011477"/>
            <a:ext cx="461963" cy="2689225"/>
            <a:chOff x="1708" y="2217"/>
            <a:chExt cx="291" cy="1694"/>
          </a:xfrm>
        </p:grpSpPr>
        <p:sp>
          <p:nvSpPr>
            <p:cNvPr id="239695" name="Text Box 53"/>
            <p:cNvSpPr txBox="1">
              <a:spLocks noChangeArrowheads="1"/>
            </p:cNvSpPr>
            <p:nvPr/>
          </p:nvSpPr>
          <p:spPr bwMode="auto">
            <a:xfrm>
              <a:off x="1708" y="221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239696" name="Text Box 54"/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97" name="Text Box 55"/>
            <p:cNvSpPr txBox="1">
              <a:spLocks noChangeArrowheads="1"/>
            </p:cNvSpPr>
            <p:nvPr/>
          </p:nvSpPr>
          <p:spPr bwMode="auto">
            <a:xfrm>
              <a:off x="1720" y="2961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239698" name="Text Box 56"/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39699" name="Text Box 57"/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7604445" y="4011477"/>
            <a:ext cx="458787" cy="2689225"/>
            <a:chOff x="1708" y="2217"/>
            <a:chExt cx="289" cy="1694"/>
          </a:xfrm>
        </p:grpSpPr>
        <p:sp>
          <p:nvSpPr>
            <p:cNvPr id="239690" name="Text Box 59"/>
            <p:cNvSpPr txBox="1">
              <a:spLocks noChangeArrowheads="1"/>
            </p:cNvSpPr>
            <p:nvPr/>
          </p:nvSpPr>
          <p:spPr bwMode="auto">
            <a:xfrm>
              <a:off x="1708" y="2217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 dirty="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239691" name="Text Box 60"/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39692" name="Text Box 61"/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239693" name="Text Box 62"/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94" name="Text Box 63"/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8047360" y="4011477"/>
            <a:ext cx="461963" cy="2689225"/>
            <a:chOff x="1708" y="2217"/>
            <a:chExt cx="291" cy="1694"/>
          </a:xfrm>
        </p:grpSpPr>
        <p:sp>
          <p:nvSpPr>
            <p:cNvPr id="239685" name="Text Box 65"/>
            <p:cNvSpPr txBox="1">
              <a:spLocks noChangeArrowheads="1"/>
            </p:cNvSpPr>
            <p:nvPr/>
          </p:nvSpPr>
          <p:spPr bwMode="auto">
            <a:xfrm>
              <a:off x="1708" y="2217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239686" name="Text Box 66"/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87" name="Text Box 67"/>
            <p:cNvSpPr txBox="1">
              <a:spLocks noChangeArrowheads="1"/>
            </p:cNvSpPr>
            <p:nvPr/>
          </p:nvSpPr>
          <p:spPr bwMode="auto">
            <a:xfrm>
              <a:off x="1720" y="2961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239688" name="Text Box 68"/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89" name="Text Box 69"/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8504560" y="4011477"/>
            <a:ext cx="461963" cy="2689225"/>
            <a:chOff x="1708" y="2217"/>
            <a:chExt cx="291" cy="1694"/>
          </a:xfrm>
        </p:grpSpPr>
        <p:sp>
          <p:nvSpPr>
            <p:cNvPr id="239680" name="Text Box 71"/>
            <p:cNvSpPr txBox="1">
              <a:spLocks noChangeArrowheads="1"/>
            </p:cNvSpPr>
            <p:nvPr/>
          </p:nvSpPr>
          <p:spPr bwMode="auto">
            <a:xfrm>
              <a:off x="1708" y="221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239681" name="Text Box 72"/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82" name="Text Box 73"/>
            <p:cNvSpPr txBox="1">
              <a:spLocks noChangeArrowheads="1"/>
            </p:cNvSpPr>
            <p:nvPr/>
          </p:nvSpPr>
          <p:spPr bwMode="auto">
            <a:xfrm>
              <a:off x="1720" y="2961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239683" name="Text Box 74"/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39684" name="Text Box 75"/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8982395" y="4011477"/>
            <a:ext cx="458787" cy="2689225"/>
            <a:chOff x="1708" y="2217"/>
            <a:chExt cx="289" cy="1694"/>
          </a:xfrm>
        </p:grpSpPr>
        <p:sp>
          <p:nvSpPr>
            <p:cNvPr id="239675" name="Text Box 77"/>
            <p:cNvSpPr txBox="1">
              <a:spLocks noChangeArrowheads="1"/>
            </p:cNvSpPr>
            <p:nvPr/>
          </p:nvSpPr>
          <p:spPr bwMode="auto">
            <a:xfrm>
              <a:off x="1708" y="2217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239676" name="Text Box 78"/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39677" name="Text Box 79"/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239678" name="Text Box 80"/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79" name="Text Box 81"/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3</a:t>
              </a:r>
            </a:p>
          </p:txBody>
        </p: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9441185" y="4011477"/>
            <a:ext cx="461963" cy="2689225"/>
            <a:chOff x="1708" y="2217"/>
            <a:chExt cx="291" cy="1694"/>
          </a:xfrm>
        </p:grpSpPr>
        <p:sp>
          <p:nvSpPr>
            <p:cNvPr id="239670" name="Text Box 83"/>
            <p:cNvSpPr txBox="1">
              <a:spLocks noChangeArrowheads="1"/>
            </p:cNvSpPr>
            <p:nvPr/>
          </p:nvSpPr>
          <p:spPr bwMode="auto">
            <a:xfrm>
              <a:off x="1708" y="221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239671" name="Text Box 84"/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72" name="Text Box 85"/>
            <p:cNvSpPr txBox="1">
              <a:spLocks noChangeArrowheads="1"/>
            </p:cNvSpPr>
            <p:nvPr/>
          </p:nvSpPr>
          <p:spPr bwMode="auto">
            <a:xfrm>
              <a:off x="1720" y="2961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239673" name="Text Box 86"/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39674" name="Text Box 87"/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3</a:t>
              </a:r>
            </a:p>
          </p:txBody>
        </p:sp>
      </p:grp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9933306" y="4011477"/>
            <a:ext cx="458788" cy="2689225"/>
            <a:chOff x="1708" y="2217"/>
            <a:chExt cx="289" cy="1694"/>
          </a:xfrm>
        </p:grpSpPr>
        <p:sp>
          <p:nvSpPr>
            <p:cNvPr id="239665" name="Text Box 89"/>
            <p:cNvSpPr txBox="1">
              <a:spLocks noChangeArrowheads="1"/>
            </p:cNvSpPr>
            <p:nvPr/>
          </p:nvSpPr>
          <p:spPr bwMode="auto">
            <a:xfrm>
              <a:off x="1708" y="2217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239666" name="Text Box 90"/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39667" name="Text Box 91"/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239668" name="Text Box 92"/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69" name="Text Box 93"/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11" name="Group 94"/>
          <p:cNvGrpSpPr>
            <a:grpSpLocks/>
          </p:cNvGrpSpPr>
          <p:nvPr/>
        </p:nvGrpSpPr>
        <p:grpSpPr bwMode="auto">
          <a:xfrm>
            <a:off x="10411148" y="4011477"/>
            <a:ext cx="461963" cy="2689225"/>
            <a:chOff x="1708" y="2217"/>
            <a:chExt cx="291" cy="1694"/>
          </a:xfrm>
        </p:grpSpPr>
        <p:sp>
          <p:nvSpPr>
            <p:cNvPr id="239660" name="Text Box 95"/>
            <p:cNvSpPr txBox="1">
              <a:spLocks noChangeArrowheads="1"/>
            </p:cNvSpPr>
            <p:nvPr/>
          </p:nvSpPr>
          <p:spPr bwMode="auto">
            <a:xfrm>
              <a:off x="1708" y="2217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239661" name="Text Box 96"/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62" name="Text Box 97"/>
            <p:cNvSpPr txBox="1">
              <a:spLocks noChangeArrowheads="1"/>
            </p:cNvSpPr>
            <p:nvPr/>
          </p:nvSpPr>
          <p:spPr bwMode="auto">
            <a:xfrm>
              <a:off x="1720" y="2961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239663" name="Text Box 98"/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64" name="Text Box 99"/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10881048" y="4021002"/>
            <a:ext cx="461963" cy="2689225"/>
            <a:chOff x="1708" y="2217"/>
            <a:chExt cx="291" cy="1694"/>
          </a:xfrm>
        </p:grpSpPr>
        <p:sp>
          <p:nvSpPr>
            <p:cNvPr id="239655" name="Text Box 101"/>
            <p:cNvSpPr txBox="1">
              <a:spLocks noChangeArrowheads="1"/>
            </p:cNvSpPr>
            <p:nvPr/>
          </p:nvSpPr>
          <p:spPr bwMode="auto">
            <a:xfrm>
              <a:off x="1708" y="2217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239656" name="Text Box 102"/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57" name="Text Box 103"/>
            <p:cNvSpPr txBox="1">
              <a:spLocks noChangeArrowheads="1"/>
            </p:cNvSpPr>
            <p:nvPr/>
          </p:nvSpPr>
          <p:spPr bwMode="auto">
            <a:xfrm>
              <a:off x="1720" y="2961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239658" name="Text Box 104"/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59" name="Text Box 105"/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13" name="Group 106"/>
          <p:cNvGrpSpPr>
            <a:grpSpLocks/>
          </p:cNvGrpSpPr>
          <p:nvPr/>
        </p:nvGrpSpPr>
        <p:grpSpPr bwMode="auto">
          <a:xfrm>
            <a:off x="11322373" y="4024177"/>
            <a:ext cx="461963" cy="2689225"/>
            <a:chOff x="1708" y="2217"/>
            <a:chExt cx="291" cy="1694"/>
          </a:xfrm>
        </p:grpSpPr>
        <p:sp>
          <p:nvSpPr>
            <p:cNvPr id="239650" name="Text Box 107"/>
            <p:cNvSpPr txBox="1">
              <a:spLocks noChangeArrowheads="1"/>
            </p:cNvSpPr>
            <p:nvPr/>
          </p:nvSpPr>
          <p:spPr bwMode="auto">
            <a:xfrm>
              <a:off x="1708" y="2217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239651" name="Text Box 108"/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52" name="Text Box 109"/>
            <p:cNvSpPr txBox="1">
              <a:spLocks noChangeArrowheads="1"/>
            </p:cNvSpPr>
            <p:nvPr/>
          </p:nvSpPr>
          <p:spPr bwMode="auto">
            <a:xfrm>
              <a:off x="1720" y="2961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239653" name="Text Box 110"/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39654" name="Text Box 111"/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239635" name="Group 113"/>
          <p:cNvGrpSpPr>
            <a:grpSpLocks/>
          </p:cNvGrpSpPr>
          <p:nvPr/>
        </p:nvGrpSpPr>
        <p:grpSpPr bwMode="auto">
          <a:xfrm>
            <a:off x="475708" y="1165226"/>
            <a:ext cx="9332190" cy="1622425"/>
            <a:chOff x="185" y="463"/>
            <a:chExt cx="5814" cy="1022"/>
          </a:xfrm>
        </p:grpSpPr>
        <p:sp>
          <p:nvSpPr>
            <p:cNvPr id="239636" name="Text Box 114"/>
            <p:cNvSpPr txBox="1">
              <a:spLocks noChangeArrowheads="1"/>
            </p:cNvSpPr>
            <p:nvPr/>
          </p:nvSpPr>
          <p:spPr bwMode="auto">
            <a:xfrm>
              <a:off x="185" y="851"/>
              <a:ext cx="11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</a:rPr>
                <a:t>当前字符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zh-CN" altLang="en-US" sz="2000" dirty="0">
                  <a:solidFill>
                    <a:schemeClr val="tx1"/>
                  </a:solidFill>
                </a:rPr>
                <a:t>空格</a:t>
              </a:r>
            </a:p>
          </p:txBody>
        </p:sp>
        <p:sp>
          <p:nvSpPr>
            <p:cNvPr id="239637" name="Line 115"/>
            <p:cNvSpPr>
              <a:spLocks noChangeShapeType="1"/>
            </p:cNvSpPr>
            <p:nvPr/>
          </p:nvSpPr>
          <p:spPr bwMode="auto">
            <a:xfrm flipV="1">
              <a:off x="1288" y="579"/>
              <a:ext cx="645" cy="4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8" name="Line 116"/>
            <p:cNvSpPr>
              <a:spLocks noChangeShapeType="1"/>
            </p:cNvSpPr>
            <p:nvPr/>
          </p:nvSpPr>
          <p:spPr bwMode="auto">
            <a:xfrm>
              <a:off x="1288" y="979"/>
              <a:ext cx="401" cy="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9" name="Line 117"/>
            <p:cNvSpPr>
              <a:spLocks noChangeShapeType="1"/>
            </p:cNvSpPr>
            <p:nvPr/>
          </p:nvSpPr>
          <p:spPr bwMode="auto">
            <a:xfrm>
              <a:off x="1933" y="579"/>
              <a:ext cx="25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0" name="Text Box 118"/>
            <p:cNvSpPr txBox="1">
              <a:spLocks noChangeArrowheads="1"/>
            </p:cNvSpPr>
            <p:nvPr/>
          </p:nvSpPr>
          <p:spPr bwMode="auto">
            <a:xfrm>
              <a:off x="1374" y="596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239641" name="Text Box 119"/>
            <p:cNvSpPr txBox="1">
              <a:spLocks noChangeArrowheads="1"/>
            </p:cNvSpPr>
            <p:nvPr/>
          </p:nvSpPr>
          <p:spPr bwMode="auto">
            <a:xfrm>
              <a:off x="1352" y="1041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否</a:t>
              </a:r>
            </a:p>
          </p:txBody>
        </p:sp>
        <p:sp>
          <p:nvSpPr>
            <p:cNvPr id="239642" name="Text Box 120"/>
            <p:cNvSpPr txBox="1">
              <a:spLocks noChangeArrowheads="1"/>
            </p:cNvSpPr>
            <p:nvPr/>
          </p:nvSpPr>
          <p:spPr bwMode="auto">
            <a:xfrm>
              <a:off x="2130" y="463"/>
              <a:ext cx="2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未出现新单词，使</a:t>
              </a:r>
              <a:r>
                <a:rPr lang="en-US" altLang="zh-CN" sz="2000">
                  <a:solidFill>
                    <a:schemeClr val="tx1"/>
                  </a:solidFill>
                </a:rPr>
                <a:t>word=0,num</a:t>
              </a:r>
              <a:r>
                <a:rPr lang="zh-CN" altLang="zh-CN" sz="2000">
                  <a:solidFill>
                    <a:schemeClr val="tx1"/>
                  </a:solidFill>
                </a:rPr>
                <a:t>不累加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39643" name="Line 121"/>
            <p:cNvSpPr>
              <a:spLocks noChangeShapeType="1"/>
            </p:cNvSpPr>
            <p:nvPr/>
          </p:nvSpPr>
          <p:spPr bwMode="auto">
            <a:xfrm>
              <a:off x="1687" y="1190"/>
              <a:ext cx="16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4" name="Line 122"/>
            <p:cNvSpPr>
              <a:spLocks noChangeShapeType="1"/>
            </p:cNvSpPr>
            <p:nvPr/>
          </p:nvSpPr>
          <p:spPr bwMode="auto">
            <a:xfrm flipV="1">
              <a:off x="1854" y="1001"/>
              <a:ext cx="189" cy="18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5" name="Line 123"/>
            <p:cNvSpPr>
              <a:spLocks noChangeShapeType="1"/>
            </p:cNvSpPr>
            <p:nvPr/>
          </p:nvSpPr>
          <p:spPr bwMode="auto">
            <a:xfrm>
              <a:off x="1854" y="1190"/>
              <a:ext cx="177" cy="1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6" name="Line 124"/>
            <p:cNvSpPr>
              <a:spLocks noChangeShapeType="1"/>
            </p:cNvSpPr>
            <p:nvPr/>
          </p:nvSpPr>
          <p:spPr bwMode="auto">
            <a:xfrm>
              <a:off x="2032" y="1001"/>
              <a:ext cx="6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7" name="Line 125"/>
            <p:cNvSpPr>
              <a:spLocks noChangeShapeType="1"/>
            </p:cNvSpPr>
            <p:nvPr/>
          </p:nvSpPr>
          <p:spPr bwMode="auto">
            <a:xfrm>
              <a:off x="2032" y="1368"/>
              <a:ext cx="6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8" name="Text Box 126"/>
            <p:cNvSpPr txBox="1">
              <a:spLocks noChangeArrowheads="1"/>
            </p:cNvSpPr>
            <p:nvPr/>
          </p:nvSpPr>
          <p:spPr bwMode="auto">
            <a:xfrm>
              <a:off x="2108" y="839"/>
              <a:ext cx="389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</a:rPr>
                <a:t>前一字符为空格</a:t>
              </a:r>
              <a:r>
                <a:rPr lang="en-US" altLang="zh-CN" sz="2000" dirty="0">
                  <a:solidFill>
                    <a:schemeClr val="tx1"/>
                  </a:solidFill>
                </a:rPr>
                <a:t>(word==0),</a:t>
              </a:r>
              <a:r>
                <a:rPr lang="zh-CN" altLang="en-US" sz="2000" dirty="0">
                  <a:solidFill>
                    <a:schemeClr val="tx1"/>
                  </a:solidFill>
                </a:rPr>
                <a:t>新单词出现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,word=1,num</a:t>
              </a:r>
              <a:r>
                <a:rPr lang="zh-CN" altLang="zh-CN" sz="2000" dirty="0">
                  <a:solidFill>
                    <a:schemeClr val="tx1"/>
                  </a:solidFill>
                </a:rPr>
                <a:t>加1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39649" name="Text Box 127"/>
            <p:cNvSpPr txBox="1">
              <a:spLocks noChangeArrowheads="1"/>
            </p:cNvSpPr>
            <p:nvPr/>
          </p:nvSpPr>
          <p:spPr bwMode="auto">
            <a:xfrm>
              <a:off x="2082" y="1235"/>
              <a:ext cx="38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</a:rPr>
                <a:t>前一字符为非空格</a:t>
              </a:r>
              <a:r>
                <a:rPr lang="en-US" altLang="zh-CN" sz="2000" dirty="0">
                  <a:solidFill>
                    <a:schemeClr val="tx1"/>
                  </a:solidFill>
                </a:rPr>
                <a:t>(word==1),</a:t>
              </a:r>
              <a:r>
                <a:rPr lang="zh-CN" altLang="en-US" sz="2000" dirty="0">
                  <a:solidFill>
                    <a:schemeClr val="tx1"/>
                  </a:solidFill>
                </a:rPr>
                <a:t>未出现新单词</a:t>
              </a:r>
              <a:r>
                <a:rPr lang="en-US" altLang="zh-CN" sz="2000" dirty="0">
                  <a:solidFill>
                    <a:schemeClr val="tx1"/>
                  </a:solidFill>
                </a:rPr>
                <a:t>,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num</a:t>
              </a:r>
              <a:r>
                <a:rPr lang="zh-CN" altLang="zh-CN" sz="2000" dirty="0">
                  <a:solidFill>
                    <a:schemeClr val="tx1"/>
                  </a:solidFill>
                </a:rPr>
                <a:t>不变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Rectangle 3"/>
          <p:cNvSpPr txBox="1">
            <a:spLocks noChangeArrowheads="1"/>
          </p:cNvSpPr>
          <p:nvPr/>
        </p:nvSpPr>
        <p:spPr>
          <a:xfrm>
            <a:off x="70703" y="2884488"/>
            <a:ext cx="11713633" cy="390352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400" b="1" kern="1200">
                <a:solidFill>
                  <a:schemeClr val="hlink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 kern="1200">
                <a:solidFill>
                  <a:srgbClr val="008000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设计</a:t>
            </a:r>
          </a:p>
          <a:p>
            <a:pPr lvl="1"/>
            <a:r>
              <a:rPr lang="zh-CN" altLang="en-US" dirty="0" smtClean="0"/>
              <a:t>定义标记变量 </a:t>
            </a:r>
            <a:r>
              <a:rPr lang="en-US" altLang="zh-CN" dirty="0" smtClean="0"/>
              <a:t>word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/>
              <a:t>0  </a:t>
            </a:r>
          </a:p>
          <a:p>
            <a:pPr lvl="3">
              <a:buFontTx/>
              <a:buNone/>
            </a:pPr>
            <a:r>
              <a:rPr lang="zh-CN" altLang="en-US" dirty="0" smtClean="0"/>
              <a:t>最近检测的字符是空格</a:t>
            </a:r>
          </a:p>
          <a:p>
            <a:pPr lvl="3">
              <a:buFontTx/>
              <a:buNone/>
            </a:pPr>
            <a:r>
              <a:rPr lang="zh-CN" altLang="en-US" dirty="0" smtClean="0"/>
              <a:t>期待新单词出现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/>
              <a:t>1</a:t>
            </a:r>
          </a:p>
          <a:p>
            <a:pPr lvl="3">
              <a:buFontTx/>
              <a:buNone/>
            </a:pPr>
            <a:r>
              <a:rPr lang="zh-CN" altLang="en-US" dirty="0" smtClean="0"/>
              <a:t>最近检测的字符不是空格</a:t>
            </a:r>
          </a:p>
          <a:p>
            <a:pPr lvl="3">
              <a:buFontTx/>
              <a:buNone/>
            </a:pPr>
            <a:r>
              <a:rPr lang="zh-CN" altLang="en-US" dirty="0" smtClean="0"/>
              <a:t>正在读单词</a:t>
            </a:r>
          </a:p>
          <a:p>
            <a:pPr lvl="3">
              <a:buFontTx/>
              <a:buNone/>
            </a:pPr>
            <a:r>
              <a:rPr lang="zh-CN" altLang="en-US" dirty="0" smtClean="0"/>
              <a:t>期待单词的结束</a:t>
            </a:r>
            <a:endParaRPr lang="zh-CN" altLang="en-US" dirty="0"/>
          </a:p>
        </p:txBody>
      </p:sp>
      <p:sp>
        <p:nvSpPr>
          <p:cNvPr id="125" name="Rectangle 2"/>
          <p:cNvSpPr txBox="1">
            <a:spLocks noChangeArrowheads="1"/>
          </p:cNvSpPr>
          <p:nvPr/>
        </p:nvSpPr>
        <p:spPr>
          <a:xfrm>
            <a:off x="239185" y="333376"/>
            <a:ext cx="11713633" cy="79216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CC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mtClean="0">
                <a:latin typeface="华文新魏" panose="02010800040101010101" pitchFamily="2" charset="-122"/>
              </a:rPr>
              <a:t>案例分析（一）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808930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33E642-0A32-447A-92CA-B2177456479E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案例分析（一）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  <a:p>
            <a:pPr lvl="1"/>
            <a:r>
              <a:rPr lang="zh-CN" altLang="en-US" dirty="0"/>
              <a:t>定义标记变量 </a:t>
            </a:r>
            <a:r>
              <a:rPr lang="en-US" altLang="zh-CN" dirty="0"/>
              <a:t>word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0  </a:t>
            </a:r>
          </a:p>
          <a:p>
            <a:pPr lvl="3">
              <a:buFontTx/>
              <a:buNone/>
            </a:pPr>
            <a:r>
              <a:rPr lang="zh-CN" altLang="en-US" dirty="0"/>
              <a:t>最近检测的字符是空格</a:t>
            </a:r>
          </a:p>
          <a:p>
            <a:pPr lvl="3">
              <a:buFontTx/>
              <a:buNone/>
            </a:pPr>
            <a:r>
              <a:rPr lang="zh-CN" altLang="en-US" dirty="0"/>
              <a:t>期待新单词出现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</a:p>
          <a:p>
            <a:pPr lvl="3">
              <a:buFontTx/>
              <a:buNone/>
            </a:pPr>
            <a:r>
              <a:rPr lang="zh-CN" altLang="en-US" dirty="0"/>
              <a:t>最近检测的字符不是空格</a:t>
            </a:r>
          </a:p>
          <a:p>
            <a:pPr lvl="3">
              <a:buFontTx/>
              <a:buNone/>
            </a:pPr>
            <a:r>
              <a:rPr lang="zh-CN" altLang="en-US" dirty="0"/>
              <a:t>正在读单词</a:t>
            </a:r>
          </a:p>
          <a:p>
            <a:pPr lvl="3">
              <a:buFontTx/>
              <a:buNone/>
            </a:pPr>
            <a:r>
              <a:rPr lang="zh-CN" altLang="en-US" dirty="0"/>
              <a:t>期待单词的结束</a:t>
            </a:r>
          </a:p>
        </p:txBody>
      </p:sp>
      <p:sp>
        <p:nvSpPr>
          <p:cNvPr id="103117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grpSp>
        <p:nvGrpSpPr>
          <p:cNvPr id="1031173" name="Group 5"/>
          <p:cNvGrpSpPr>
            <a:grpSpLocks/>
          </p:cNvGrpSpPr>
          <p:nvPr/>
        </p:nvGrpSpPr>
        <p:grpSpPr bwMode="auto">
          <a:xfrm>
            <a:off x="5616575" y="1309688"/>
            <a:ext cx="4903788" cy="5148262"/>
            <a:chOff x="2443" y="825"/>
            <a:chExt cx="3089" cy="3243"/>
          </a:xfrm>
        </p:grpSpPr>
        <p:grpSp>
          <p:nvGrpSpPr>
            <p:cNvPr id="1031174" name="Group 6"/>
            <p:cNvGrpSpPr>
              <a:grpSpLocks/>
            </p:cNvGrpSpPr>
            <p:nvPr/>
          </p:nvGrpSpPr>
          <p:grpSpPr bwMode="auto">
            <a:xfrm>
              <a:off x="2443" y="894"/>
              <a:ext cx="3089" cy="3100"/>
              <a:chOff x="2443" y="894"/>
              <a:chExt cx="3089" cy="3100"/>
            </a:xfrm>
          </p:grpSpPr>
          <p:sp>
            <p:nvSpPr>
              <p:cNvPr id="1031175" name="Rectangle 7"/>
              <p:cNvSpPr>
                <a:spLocks noChangeArrowheads="1"/>
              </p:cNvSpPr>
              <p:nvPr/>
            </p:nvSpPr>
            <p:spPr bwMode="auto">
              <a:xfrm>
                <a:off x="4268" y="1062"/>
                <a:ext cx="695" cy="4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i=0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word=0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num=0</a:t>
                </a:r>
              </a:p>
            </p:txBody>
          </p:sp>
          <p:sp>
            <p:nvSpPr>
              <p:cNvPr id="1031176" name="AutoShape 8"/>
              <p:cNvSpPr>
                <a:spLocks noChangeArrowheads="1"/>
              </p:cNvSpPr>
              <p:nvPr/>
            </p:nvSpPr>
            <p:spPr bwMode="auto">
              <a:xfrm>
                <a:off x="3952" y="1651"/>
                <a:ext cx="1319" cy="326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(c=s[i])!=‘\0’</a:t>
                </a:r>
              </a:p>
            </p:txBody>
          </p:sp>
          <p:sp>
            <p:nvSpPr>
              <p:cNvPr id="1031177" name="AutoShape 9"/>
              <p:cNvSpPr>
                <a:spLocks noChangeArrowheads="1"/>
              </p:cNvSpPr>
              <p:nvPr/>
            </p:nvSpPr>
            <p:spPr bwMode="auto">
              <a:xfrm>
                <a:off x="3949" y="2143"/>
                <a:ext cx="1319" cy="326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c==‘ ’</a:t>
                </a:r>
              </a:p>
            </p:txBody>
          </p:sp>
          <p:sp>
            <p:nvSpPr>
              <p:cNvPr id="1031178" name="Rectangle 10"/>
              <p:cNvSpPr>
                <a:spLocks noChangeArrowheads="1"/>
              </p:cNvSpPr>
              <p:nvPr/>
            </p:nvSpPr>
            <p:spPr bwMode="auto">
              <a:xfrm>
                <a:off x="4265" y="2624"/>
                <a:ext cx="695" cy="18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word=0</a:t>
                </a:r>
              </a:p>
            </p:txBody>
          </p:sp>
          <p:sp>
            <p:nvSpPr>
              <p:cNvPr id="1031179" name="Line 11"/>
              <p:cNvSpPr>
                <a:spLocks noChangeShapeType="1"/>
              </p:cNvSpPr>
              <p:nvPr/>
            </p:nvSpPr>
            <p:spPr bwMode="auto">
              <a:xfrm>
                <a:off x="4613" y="894"/>
                <a:ext cx="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80" name="Line 12"/>
              <p:cNvSpPr>
                <a:spLocks noChangeShapeType="1"/>
              </p:cNvSpPr>
              <p:nvPr/>
            </p:nvSpPr>
            <p:spPr bwMode="auto">
              <a:xfrm>
                <a:off x="4613" y="1473"/>
                <a:ext cx="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81" name="Line 13"/>
              <p:cNvSpPr>
                <a:spLocks noChangeShapeType="1"/>
              </p:cNvSpPr>
              <p:nvPr/>
            </p:nvSpPr>
            <p:spPr bwMode="auto">
              <a:xfrm>
                <a:off x="4613" y="1994"/>
                <a:ext cx="0" cy="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82" name="Line 14"/>
              <p:cNvSpPr>
                <a:spLocks noChangeShapeType="1"/>
              </p:cNvSpPr>
              <p:nvPr/>
            </p:nvSpPr>
            <p:spPr bwMode="auto">
              <a:xfrm>
                <a:off x="4613" y="2472"/>
                <a:ext cx="0" cy="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83" name="Rectangle 15"/>
              <p:cNvSpPr>
                <a:spLocks noChangeArrowheads="1"/>
              </p:cNvSpPr>
              <p:nvPr/>
            </p:nvSpPr>
            <p:spPr bwMode="auto">
              <a:xfrm>
                <a:off x="4262" y="3494"/>
                <a:ext cx="695" cy="18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i++</a:t>
                </a:r>
              </a:p>
            </p:txBody>
          </p:sp>
          <p:sp>
            <p:nvSpPr>
              <p:cNvPr id="1031184" name="AutoShape 16"/>
              <p:cNvSpPr>
                <a:spLocks noChangeArrowheads="1"/>
              </p:cNvSpPr>
              <p:nvPr/>
            </p:nvSpPr>
            <p:spPr bwMode="auto">
              <a:xfrm>
                <a:off x="2767" y="2464"/>
                <a:ext cx="1319" cy="326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word==0</a:t>
                </a:r>
              </a:p>
            </p:txBody>
          </p:sp>
          <p:sp>
            <p:nvSpPr>
              <p:cNvPr id="1031185" name="Rectangle 17"/>
              <p:cNvSpPr>
                <a:spLocks noChangeArrowheads="1"/>
              </p:cNvSpPr>
              <p:nvPr/>
            </p:nvSpPr>
            <p:spPr bwMode="auto">
              <a:xfrm>
                <a:off x="3074" y="2927"/>
                <a:ext cx="695" cy="3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word=1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num++</a:t>
                </a:r>
              </a:p>
            </p:txBody>
          </p:sp>
          <p:sp>
            <p:nvSpPr>
              <p:cNvPr id="1031186" name="Line 18"/>
              <p:cNvSpPr>
                <a:spLocks noChangeShapeType="1"/>
              </p:cNvSpPr>
              <p:nvPr/>
            </p:nvSpPr>
            <p:spPr bwMode="auto">
              <a:xfrm>
                <a:off x="3422" y="2793"/>
                <a:ext cx="0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87" name="Line 19"/>
              <p:cNvSpPr>
                <a:spLocks noChangeShapeType="1"/>
              </p:cNvSpPr>
              <p:nvPr/>
            </p:nvSpPr>
            <p:spPr bwMode="auto">
              <a:xfrm flipH="1">
                <a:off x="3442" y="2307"/>
                <a:ext cx="4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88" name="Line 20"/>
              <p:cNvSpPr>
                <a:spLocks noChangeShapeType="1"/>
              </p:cNvSpPr>
              <p:nvPr/>
            </p:nvSpPr>
            <p:spPr bwMode="auto">
              <a:xfrm>
                <a:off x="3431" y="2307"/>
                <a:ext cx="0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89" name="Line 21"/>
              <p:cNvSpPr>
                <a:spLocks noChangeShapeType="1"/>
              </p:cNvSpPr>
              <p:nvPr/>
            </p:nvSpPr>
            <p:spPr bwMode="auto">
              <a:xfrm>
                <a:off x="4613" y="2808"/>
                <a:ext cx="0" cy="6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90" name="Line 22"/>
              <p:cNvSpPr>
                <a:spLocks noChangeShapeType="1"/>
              </p:cNvSpPr>
              <p:nvPr/>
            </p:nvSpPr>
            <p:spPr bwMode="auto">
              <a:xfrm>
                <a:off x="3423" y="3282"/>
                <a:ext cx="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91" name="Line 23"/>
              <p:cNvSpPr>
                <a:spLocks noChangeShapeType="1"/>
              </p:cNvSpPr>
              <p:nvPr/>
            </p:nvSpPr>
            <p:spPr bwMode="auto">
              <a:xfrm>
                <a:off x="2550" y="3384"/>
                <a:ext cx="2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92" name="Line 24"/>
              <p:cNvSpPr>
                <a:spLocks noChangeShapeType="1"/>
              </p:cNvSpPr>
              <p:nvPr/>
            </p:nvSpPr>
            <p:spPr bwMode="auto">
              <a:xfrm>
                <a:off x="4613" y="3883"/>
                <a:ext cx="0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93" name="Line 25"/>
              <p:cNvSpPr>
                <a:spLocks noChangeShapeType="1"/>
              </p:cNvSpPr>
              <p:nvPr/>
            </p:nvSpPr>
            <p:spPr bwMode="auto">
              <a:xfrm>
                <a:off x="4613" y="3676"/>
                <a:ext cx="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94" name="Line 26"/>
              <p:cNvSpPr>
                <a:spLocks noChangeShapeType="1"/>
              </p:cNvSpPr>
              <p:nvPr/>
            </p:nvSpPr>
            <p:spPr bwMode="auto">
              <a:xfrm flipH="1">
                <a:off x="2458" y="3780"/>
                <a:ext cx="2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95" name="Line 27"/>
              <p:cNvSpPr>
                <a:spLocks noChangeShapeType="1"/>
              </p:cNvSpPr>
              <p:nvPr/>
            </p:nvSpPr>
            <p:spPr bwMode="auto">
              <a:xfrm flipV="1">
                <a:off x="2443" y="1530"/>
                <a:ext cx="0" cy="2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96" name="Line 28"/>
              <p:cNvSpPr>
                <a:spLocks noChangeShapeType="1"/>
              </p:cNvSpPr>
              <p:nvPr/>
            </p:nvSpPr>
            <p:spPr bwMode="auto">
              <a:xfrm>
                <a:off x="2449" y="1532"/>
                <a:ext cx="21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97" name="Line 29"/>
              <p:cNvSpPr>
                <a:spLocks noChangeShapeType="1"/>
              </p:cNvSpPr>
              <p:nvPr/>
            </p:nvSpPr>
            <p:spPr bwMode="auto">
              <a:xfrm>
                <a:off x="5272" y="1815"/>
                <a:ext cx="2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98" name="Line 30"/>
              <p:cNvSpPr>
                <a:spLocks noChangeShapeType="1"/>
              </p:cNvSpPr>
              <p:nvPr/>
            </p:nvSpPr>
            <p:spPr bwMode="auto">
              <a:xfrm>
                <a:off x="5532" y="1809"/>
                <a:ext cx="0" cy="2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199" name="Line 31"/>
              <p:cNvSpPr>
                <a:spLocks noChangeShapeType="1"/>
              </p:cNvSpPr>
              <p:nvPr/>
            </p:nvSpPr>
            <p:spPr bwMode="auto">
              <a:xfrm flipH="1">
                <a:off x="4613" y="3872"/>
                <a:ext cx="9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200" name="Text Box 32"/>
              <p:cNvSpPr txBox="1">
                <a:spLocks noChangeArrowheads="1"/>
              </p:cNvSpPr>
              <p:nvPr/>
            </p:nvSpPr>
            <p:spPr bwMode="auto">
              <a:xfrm>
                <a:off x="5253" y="1629"/>
                <a:ext cx="19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1031201" name="Text Box 33"/>
              <p:cNvSpPr txBox="1">
                <a:spLocks noChangeArrowheads="1"/>
              </p:cNvSpPr>
              <p:nvPr/>
            </p:nvSpPr>
            <p:spPr bwMode="auto">
              <a:xfrm>
                <a:off x="4661" y="1957"/>
                <a:ext cx="19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1031202" name="Text Box 34"/>
              <p:cNvSpPr txBox="1">
                <a:spLocks noChangeArrowheads="1"/>
              </p:cNvSpPr>
              <p:nvPr/>
            </p:nvSpPr>
            <p:spPr bwMode="auto">
              <a:xfrm>
                <a:off x="3752" y="2106"/>
                <a:ext cx="19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1031203" name="Text Box 35"/>
              <p:cNvSpPr txBox="1">
                <a:spLocks noChangeArrowheads="1"/>
              </p:cNvSpPr>
              <p:nvPr/>
            </p:nvSpPr>
            <p:spPr bwMode="auto">
              <a:xfrm>
                <a:off x="4374" y="2431"/>
                <a:ext cx="19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1031204" name="Text Box 36"/>
              <p:cNvSpPr txBox="1">
                <a:spLocks noChangeArrowheads="1"/>
              </p:cNvSpPr>
              <p:nvPr/>
            </p:nvSpPr>
            <p:spPr bwMode="auto">
              <a:xfrm>
                <a:off x="2561" y="2440"/>
                <a:ext cx="19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1031205" name="Line 37"/>
              <p:cNvSpPr>
                <a:spLocks noChangeShapeType="1"/>
              </p:cNvSpPr>
              <p:nvPr/>
            </p:nvSpPr>
            <p:spPr bwMode="auto">
              <a:xfrm flipH="1">
                <a:off x="2550" y="2635"/>
                <a:ext cx="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206" name="Line 38"/>
              <p:cNvSpPr>
                <a:spLocks noChangeShapeType="1"/>
              </p:cNvSpPr>
              <p:nvPr/>
            </p:nvSpPr>
            <p:spPr bwMode="auto">
              <a:xfrm>
                <a:off x="2550" y="2635"/>
                <a:ext cx="0" cy="7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207" name="Text Box 39"/>
              <p:cNvSpPr txBox="1">
                <a:spLocks noChangeArrowheads="1"/>
              </p:cNvSpPr>
              <p:nvPr/>
            </p:nvSpPr>
            <p:spPr bwMode="auto">
              <a:xfrm>
                <a:off x="3194" y="2756"/>
                <a:ext cx="19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</p:grpSp>
        <p:sp>
          <p:nvSpPr>
            <p:cNvPr id="1031208" name="Oval 40"/>
            <p:cNvSpPr>
              <a:spLocks noChangeArrowheads="1"/>
            </p:cNvSpPr>
            <p:nvPr/>
          </p:nvSpPr>
          <p:spPr bwMode="auto">
            <a:xfrm>
              <a:off x="4572" y="825"/>
              <a:ext cx="72" cy="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1209" name="Oval 41"/>
            <p:cNvSpPr>
              <a:spLocks noChangeArrowheads="1"/>
            </p:cNvSpPr>
            <p:nvPr/>
          </p:nvSpPr>
          <p:spPr bwMode="auto">
            <a:xfrm>
              <a:off x="4572" y="3996"/>
              <a:ext cx="72" cy="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3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E647EC-2E6E-4839-8B50-4CC21E8712FE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案例分析（二）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</a:t>
            </a:r>
          </a:p>
          <a:p>
            <a:pPr lvl="1"/>
            <a:r>
              <a:rPr lang="zh-CN" altLang="en-US"/>
              <a:t>编程实现</a:t>
            </a:r>
            <a:r>
              <a:rPr lang="en-US" altLang="zh-CN"/>
              <a:t>strcat()</a:t>
            </a:r>
            <a:r>
              <a:rPr lang="zh-CN" altLang="en-US"/>
              <a:t>函数的功能。</a:t>
            </a:r>
          </a:p>
          <a:p>
            <a:pPr lvl="2"/>
            <a:r>
              <a:rPr lang="zh-CN" altLang="en-US"/>
              <a:t>任意输入两个字符串，将它们连接成一个字符串。</a:t>
            </a:r>
          </a:p>
          <a:p>
            <a:r>
              <a:rPr lang="zh-CN" altLang="en-US"/>
              <a:t>分析</a:t>
            </a:r>
          </a:p>
          <a:p>
            <a:pPr lvl="1"/>
            <a:endParaRPr lang="en-US" altLang="zh-CN"/>
          </a:p>
        </p:txBody>
      </p:sp>
      <p:sp>
        <p:nvSpPr>
          <p:cNvPr id="1037316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graphicFrame>
        <p:nvGraphicFramePr>
          <p:cNvPr id="1037317" name="Group 5"/>
          <p:cNvGraphicFramePr>
            <a:graphicFrameLocks noGrp="1"/>
          </p:cNvGraphicFramePr>
          <p:nvPr/>
        </p:nvGraphicFramePr>
        <p:xfrm>
          <a:off x="4492625" y="5186363"/>
          <a:ext cx="2516188" cy="3762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314832318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18067541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8315478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15556767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144092819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041502"/>
                  </a:ext>
                </a:extLst>
              </a:tr>
            </a:tbl>
          </a:graphicData>
        </a:graphic>
      </p:graphicFrame>
      <p:graphicFrame>
        <p:nvGraphicFramePr>
          <p:cNvPr id="1037331" name="Group 19"/>
          <p:cNvGraphicFramePr>
            <a:graphicFrameLocks noGrp="1"/>
          </p:cNvGraphicFramePr>
          <p:nvPr/>
        </p:nvGraphicFramePr>
        <p:xfrm>
          <a:off x="2954338" y="3567113"/>
          <a:ext cx="6096000" cy="37465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110057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072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79982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9936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63554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328163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1564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28100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81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53742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251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309752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rgbClr val="FF66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664523"/>
                  </a:ext>
                </a:extLst>
              </a:tr>
            </a:tbl>
          </a:graphicData>
        </a:graphic>
      </p:graphicFrame>
      <p:sp>
        <p:nvSpPr>
          <p:cNvPr id="1037359" name="Line 47"/>
          <p:cNvSpPr>
            <a:spLocks noChangeShapeType="1"/>
          </p:cNvSpPr>
          <p:nvPr/>
        </p:nvSpPr>
        <p:spPr bwMode="auto">
          <a:xfrm flipV="1">
            <a:off x="3243263" y="4125913"/>
            <a:ext cx="0" cy="41275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7360" name="Line 48"/>
          <p:cNvSpPr>
            <a:spLocks noChangeShapeType="1"/>
          </p:cNvSpPr>
          <p:nvPr/>
        </p:nvSpPr>
        <p:spPr bwMode="auto">
          <a:xfrm flipV="1">
            <a:off x="4800600" y="5710238"/>
            <a:ext cx="0" cy="4127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7361" name="Line 49"/>
          <p:cNvSpPr>
            <a:spLocks noChangeShapeType="1"/>
          </p:cNvSpPr>
          <p:nvPr/>
        </p:nvSpPr>
        <p:spPr bwMode="auto">
          <a:xfrm>
            <a:off x="4889501" y="5727700"/>
            <a:ext cx="911225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7362" name="Line 50"/>
          <p:cNvSpPr>
            <a:spLocks noChangeShapeType="1"/>
          </p:cNvSpPr>
          <p:nvPr/>
        </p:nvSpPr>
        <p:spPr bwMode="auto">
          <a:xfrm>
            <a:off x="3351213" y="4152900"/>
            <a:ext cx="933450" cy="0"/>
          </a:xfrm>
          <a:prstGeom prst="line">
            <a:avLst/>
          </a:prstGeom>
          <a:noFill/>
          <a:ln w="9525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7363" name="Text Box 51"/>
          <p:cNvSpPr txBox="1">
            <a:spLocks noChangeArrowheads="1"/>
          </p:cNvSpPr>
          <p:nvPr/>
        </p:nvSpPr>
        <p:spPr bwMode="auto">
          <a:xfrm>
            <a:off x="2162175" y="3565525"/>
            <a:ext cx="744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str1</a:t>
            </a:r>
          </a:p>
        </p:txBody>
      </p:sp>
      <p:sp>
        <p:nvSpPr>
          <p:cNvPr id="1037364" name="Text Box 52"/>
          <p:cNvSpPr txBox="1">
            <a:spLocks noChangeArrowheads="1"/>
          </p:cNvSpPr>
          <p:nvPr/>
        </p:nvSpPr>
        <p:spPr bwMode="auto">
          <a:xfrm>
            <a:off x="3678239" y="5186363"/>
            <a:ext cx="744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str2</a:t>
            </a:r>
          </a:p>
        </p:txBody>
      </p:sp>
      <p:sp>
        <p:nvSpPr>
          <p:cNvPr id="1037365" name="Line 53"/>
          <p:cNvSpPr>
            <a:spLocks noChangeShapeType="1"/>
          </p:cNvSpPr>
          <p:nvPr/>
        </p:nvSpPr>
        <p:spPr bwMode="auto">
          <a:xfrm flipV="1">
            <a:off x="4773613" y="4119564"/>
            <a:ext cx="0" cy="839787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7366" name="Line 54"/>
          <p:cNvSpPr>
            <a:spLocks noChangeShapeType="1"/>
          </p:cNvSpPr>
          <p:nvPr/>
        </p:nvSpPr>
        <p:spPr bwMode="auto">
          <a:xfrm flipV="1">
            <a:off x="5272088" y="4119564"/>
            <a:ext cx="0" cy="839787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7367" name="Line 55"/>
          <p:cNvSpPr>
            <a:spLocks noChangeShapeType="1"/>
          </p:cNvSpPr>
          <p:nvPr/>
        </p:nvSpPr>
        <p:spPr bwMode="auto">
          <a:xfrm flipV="1">
            <a:off x="5770563" y="4119564"/>
            <a:ext cx="0" cy="839787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7368" name="Line 56"/>
          <p:cNvSpPr>
            <a:spLocks noChangeShapeType="1"/>
          </p:cNvSpPr>
          <p:nvPr/>
        </p:nvSpPr>
        <p:spPr bwMode="auto">
          <a:xfrm flipV="1">
            <a:off x="6270625" y="4119563"/>
            <a:ext cx="0" cy="51911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7369" name="Text Box 57"/>
          <p:cNvSpPr txBox="1">
            <a:spLocks noChangeArrowheads="1"/>
          </p:cNvSpPr>
          <p:nvPr/>
        </p:nvSpPr>
        <p:spPr bwMode="auto">
          <a:xfrm>
            <a:off x="6026150" y="4564063"/>
            <a:ext cx="509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40608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C2E1D0-C118-42D2-81BE-253ADB33BC9C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案例分析（二）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源代码</a:t>
            </a:r>
            <a:r>
              <a:rPr lang="zh-CN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（cw</a:t>
            </a:r>
            <a:r>
              <a:rPr lang="en-US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1105</a:t>
            </a:r>
            <a:r>
              <a:rPr lang="zh-CN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.c）</a:t>
            </a:r>
            <a:endParaRPr lang="zh-CN" altLang="en-US" sz="2400"/>
          </a:p>
          <a:p>
            <a:pPr lvl="1"/>
            <a:endParaRPr lang="en-US" altLang="zh-CN"/>
          </a:p>
        </p:txBody>
      </p:sp>
      <p:sp>
        <p:nvSpPr>
          <p:cNvPr id="1039364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sp>
        <p:nvSpPr>
          <p:cNvPr id="1039365" name="Rectangle 5"/>
          <p:cNvSpPr>
            <a:spLocks noChangeArrowheads="1"/>
          </p:cNvSpPr>
          <p:nvPr/>
        </p:nvSpPr>
        <p:spPr bwMode="auto">
          <a:xfrm>
            <a:off x="2189163" y="1928813"/>
            <a:ext cx="6127750" cy="40259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myStrcat(char str1[], char str2[])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i, j;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400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for(i=0;str1[i]!='\0';i++);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for(j=0;str2[j]!='\0';i++,j++)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str[i]=str2[j];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str[i]='\0';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char str1[161], str2[81];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printf("Input two strings:\n");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gets(str1);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gets(str2);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400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myStrcat(str1, str2);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printf("\nNow, you get a new string:\n%s\n", str1);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39366" name="AutoShape 6"/>
          <p:cNvSpPr>
            <a:spLocks/>
          </p:cNvSpPr>
          <p:nvPr/>
        </p:nvSpPr>
        <p:spPr bwMode="auto">
          <a:xfrm>
            <a:off x="6205538" y="3792539"/>
            <a:ext cx="2413000" cy="403225"/>
          </a:xfrm>
          <a:prstGeom prst="borderCallout1">
            <a:avLst>
              <a:gd name="adj1" fmla="val 28347"/>
              <a:gd name="adj2" fmla="val -3157"/>
              <a:gd name="adj3" fmla="val 110630"/>
              <a:gd name="adj4" fmla="val -40130"/>
            </a:avLst>
          </a:prstGeom>
          <a:solidFill>
            <a:schemeClr val="bg1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str1</a:t>
            </a:r>
            <a:r>
              <a:rPr lang="zh-CN" altLang="en-US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的长度要足够大</a:t>
            </a:r>
          </a:p>
        </p:txBody>
      </p:sp>
    </p:spTree>
    <p:extLst>
      <p:ext uri="{BB962C8B-B14F-4D97-AF65-F5344CB8AC3E}">
        <p14:creationId xmlns:p14="http://schemas.microsoft.com/office/powerpoint/2010/main" val="37165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0AA738-4198-4732-8FF1-6B0ED47B9E1B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案例分析（三）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</a:t>
            </a:r>
          </a:p>
          <a:p>
            <a:pPr lvl="1"/>
            <a:r>
              <a:rPr lang="zh-CN" altLang="en-US"/>
              <a:t>输入一字符串，再输入一个字符，要求程序将字符串中该字符删去。</a:t>
            </a:r>
          </a:p>
          <a:p>
            <a:r>
              <a:rPr lang="zh-CN" altLang="en-US"/>
              <a:t>分析</a:t>
            </a:r>
          </a:p>
        </p:txBody>
      </p:sp>
      <p:sp>
        <p:nvSpPr>
          <p:cNvPr id="1041412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grpSp>
        <p:nvGrpSpPr>
          <p:cNvPr id="1041413" name="Group 5"/>
          <p:cNvGrpSpPr>
            <a:grpSpLocks/>
          </p:cNvGrpSpPr>
          <p:nvPr/>
        </p:nvGrpSpPr>
        <p:grpSpPr bwMode="auto">
          <a:xfrm>
            <a:off x="2282825" y="3825875"/>
            <a:ext cx="4033838" cy="393700"/>
            <a:chOff x="396" y="2081"/>
            <a:chExt cx="2541" cy="248"/>
          </a:xfrm>
        </p:grpSpPr>
        <p:sp>
          <p:nvSpPr>
            <p:cNvPr id="1041414" name="Rectangle 6"/>
            <p:cNvSpPr>
              <a:spLocks noChangeArrowheads="1"/>
            </p:cNvSpPr>
            <p:nvPr/>
          </p:nvSpPr>
          <p:spPr bwMode="auto">
            <a:xfrm>
              <a:off x="396" y="2081"/>
              <a:ext cx="238" cy="248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041415" name="Rectangle 7"/>
            <p:cNvSpPr>
              <a:spLocks noChangeArrowheads="1"/>
            </p:cNvSpPr>
            <p:nvPr/>
          </p:nvSpPr>
          <p:spPr bwMode="auto">
            <a:xfrm>
              <a:off x="651" y="2081"/>
              <a:ext cx="238" cy="248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1041416" name="Rectangle 8"/>
            <p:cNvSpPr>
              <a:spLocks noChangeArrowheads="1"/>
            </p:cNvSpPr>
            <p:nvPr/>
          </p:nvSpPr>
          <p:spPr bwMode="auto">
            <a:xfrm>
              <a:off x="907" y="2081"/>
              <a:ext cx="238" cy="248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1417" name="Rectangle 9"/>
            <p:cNvSpPr>
              <a:spLocks noChangeArrowheads="1"/>
            </p:cNvSpPr>
            <p:nvPr/>
          </p:nvSpPr>
          <p:spPr bwMode="auto">
            <a:xfrm>
              <a:off x="1163" y="2081"/>
              <a:ext cx="238" cy="248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041418" name="Rectangle 10"/>
            <p:cNvSpPr>
              <a:spLocks noChangeArrowheads="1"/>
            </p:cNvSpPr>
            <p:nvPr/>
          </p:nvSpPr>
          <p:spPr bwMode="auto">
            <a:xfrm>
              <a:off x="1419" y="2081"/>
              <a:ext cx="238" cy="248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041419" name="Rectangle 11"/>
            <p:cNvSpPr>
              <a:spLocks noChangeArrowheads="1"/>
            </p:cNvSpPr>
            <p:nvPr/>
          </p:nvSpPr>
          <p:spPr bwMode="auto">
            <a:xfrm>
              <a:off x="1675" y="2081"/>
              <a:ext cx="238" cy="248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041420" name="Rectangle 12"/>
            <p:cNvSpPr>
              <a:spLocks noChangeArrowheads="1"/>
            </p:cNvSpPr>
            <p:nvPr/>
          </p:nvSpPr>
          <p:spPr bwMode="auto">
            <a:xfrm>
              <a:off x="1931" y="2081"/>
              <a:ext cx="238" cy="248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1421" name="Rectangle 13"/>
            <p:cNvSpPr>
              <a:spLocks noChangeArrowheads="1"/>
            </p:cNvSpPr>
            <p:nvPr/>
          </p:nvSpPr>
          <p:spPr bwMode="auto">
            <a:xfrm>
              <a:off x="2187" y="2081"/>
              <a:ext cx="238" cy="248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041422" name="Rectangle 14"/>
            <p:cNvSpPr>
              <a:spLocks noChangeArrowheads="1"/>
            </p:cNvSpPr>
            <p:nvPr/>
          </p:nvSpPr>
          <p:spPr bwMode="auto">
            <a:xfrm>
              <a:off x="2443" y="2081"/>
              <a:ext cx="238" cy="248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041423" name="Rectangle 15"/>
            <p:cNvSpPr>
              <a:spLocks noChangeArrowheads="1"/>
            </p:cNvSpPr>
            <p:nvPr/>
          </p:nvSpPr>
          <p:spPr bwMode="auto">
            <a:xfrm>
              <a:off x="2699" y="2081"/>
              <a:ext cx="238" cy="248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\0</a:t>
              </a:r>
            </a:p>
          </p:txBody>
        </p:sp>
      </p:grpSp>
      <p:grpSp>
        <p:nvGrpSpPr>
          <p:cNvPr id="1041424" name="Group 16"/>
          <p:cNvGrpSpPr>
            <a:grpSpLocks/>
          </p:cNvGrpSpPr>
          <p:nvPr/>
        </p:nvGrpSpPr>
        <p:grpSpPr bwMode="auto">
          <a:xfrm>
            <a:off x="2260600" y="4938713"/>
            <a:ext cx="3225800" cy="393700"/>
            <a:chOff x="382" y="2782"/>
            <a:chExt cx="2032" cy="248"/>
          </a:xfrm>
        </p:grpSpPr>
        <p:sp>
          <p:nvSpPr>
            <p:cNvPr id="1041425" name="Rectangle 17"/>
            <p:cNvSpPr>
              <a:spLocks noChangeArrowheads="1"/>
            </p:cNvSpPr>
            <p:nvPr/>
          </p:nvSpPr>
          <p:spPr bwMode="auto">
            <a:xfrm>
              <a:off x="382" y="2782"/>
              <a:ext cx="238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041426" name="Rectangle 18"/>
            <p:cNvSpPr>
              <a:spLocks noChangeArrowheads="1"/>
            </p:cNvSpPr>
            <p:nvPr/>
          </p:nvSpPr>
          <p:spPr bwMode="auto">
            <a:xfrm>
              <a:off x="638" y="2782"/>
              <a:ext cx="238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1041427" name="Rectangle 19"/>
            <p:cNvSpPr>
              <a:spLocks noChangeArrowheads="1"/>
            </p:cNvSpPr>
            <p:nvPr/>
          </p:nvSpPr>
          <p:spPr bwMode="auto">
            <a:xfrm>
              <a:off x="894" y="2782"/>
              <a:ext cx="238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041428" name="Rectangle 20"/>
            <p:cNvSpPr>
              <a:spLocks noChangeArrowheads="1"/>
            </p:cNvSpPr>
            <p:nvPr/>
          </p:nvSpPr>
          <p:spPr bwMode="auto">
            <a:xfrm>
              <a:off x="1150" y="2782"/>
              <a:ext cx="238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041429" name="Rectangle 21"/>
            <p:cNvSpPr>
              <a:spLocks noChangeArrowheads="1"/>
            </p:cNvSpPr>
            <p:nvPr/>
          </p:nvSpPr>
          <p:spPr bwMode="auto">
            <a:xfrm>
              <a:off x="1407" y="2782"/>
              <a:ext cx="238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041430" name="Rectangle 22"/>
            <p:cNvSpPr>
              <a:spLocks noChangeArrowheads="1"/>
            </p:cNvSpPr>
            <p:nvPr/>
          </p:nvSpPr>
          <p:spPr bwMode="auto">
            <a:xfrm>
              <a:off x="1663" y="2782"/>
              <a:ext cx="238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041431" name="Rectangle 23"/>
            <p:cNvSpPr>
              <a:spLocks noChangeArrowheads="1"/>
            </p:cNvSpPr>
            <p:nvPr/>
          </p:nvSpPr>
          <p:spPr bwMode="auto">
            <a:xfrm>
              <a:off x="1919" y="2782"/>
              <a:ext cx="238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041432" name="Rectangle 24"/>
            <p:cNvSpPr>
              <a:spLocks noChangeArrowheads="1"/>
            </p:cNvSpPr>
            <p:nvPr/>
          </p:nvSpPr>
          <p:spPr bwMode="auto">
            <a:xfrm>
              <a:off x="2176" y="2782"/>
              <a:ext cx="238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\0</a:t>
              </a:r>
            </a:p>
          </p:txBody>
        </p:sp>
      </p:grpSp>
      <p:sp>
        <p:nvSpPr>
          <p:cNvPr id="1041433" name="Line 25"/>
          <p:cNvSpPr>
            <a:spLocks noChangeShapeType="1"/>
          </p:cNvSpPr>
          <p:nvPr/>
        </p:nvSpPr>
        <p:spPr bwMode="auto">
          <a:xfrm>
            <a:off x="2444750" y="4298950"/>
            <a:ext cx="0" cy="592138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1434" name="Line 26"/>
          <p:cNvSpPr>
            <a:spLocks noChangeShapeType="1"/>
          </p:cNvSpPr>
          <p:nvPr/>
        </p:nvSpPr>
        <p:spPr bwMode="auto">
          <a:xfrm>
            <a:off x="2859088" y="4294189"/>
            <a:ext cx="0" cy="592137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1435" name="Line 27"/>
          <p:cNvSpPr>
            <a:spLocks noChangeShapeType="1"/>
          </p:cNvSpPr>
          <p:nvPr/>
        </p:nvSpPr>
        <p:spPr bwMode="auto">
          <a:xfrm flipH="1">
            <a:off x="3268664" y="4281488"/>
            <a:ext cx="395287" cy="6096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1436" name="Line 28"/>
          <p:cNvSpPr>
            <a:spLocks noChangeShapeType="1"/>
          </p:cNvSpPr>
          <p:nvPr/>
        </p:nvSpPr>
        <p:spPr bwMode="auto">
          <a:xfrm flipH="1">
            <a:off x="3644900" y="4281488"/>
            <a:ext cx="395288" cy="59055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1437" name="Line 29"/>
          <p:cNvSpPr>
            <a:spLocks noChangeShapeType="1"/>
          </p:cNvSpPr>
          <p:nvPr/>
        </p:nvSpPr>
        <p:spPr bwMode="auto">
          <a:xfrm flipH="1">
            <a:off x="4041775" y="4294188"/>
            <a:ext cx="395288" cy="59055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1438" name="Line 30"/>
          <p:cNvSpPr>
            <a:spLocks noChangeShapeType="1"/>
          </p:cNvSpPr>
          <p:nvPr/>
        </p:nvSpPr>
        <p:spPr bwMode="auto">
          <a:xfrm flipH="1">
            <a:off x="4433889" y="4281488"/>
            <a:ext cx="808037" cy="6096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1439" name="Line 31"/>
          <p:cNvSpPr>
            <a:spLocks noChangeShapeType="1"/>
          </p:cNvSpPr>
          <p:nvPr/>
        </p:nvSpPr>
        <p:spPr bwMode="auto">
          <a:xfrm flipH="1">
            <a:off x="4830764" y="4294188"/>
            <a:ext cx="808037" cy="6096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1440" name="Text Box 32"/>
          <p:cNvSpPr txBox="1">
            <a:spLocks noChangeArrowheads="1"/>
          </p:cNvSpPr>
          <p:nvPr/>
        </p:nvSpPr>
        <p:spPr bwMode="auto">
          <a:xfrm>
            <a:off x="2605088" y="3190876"/>
            <a:ext cx="500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</a:t>
            </a:r>
          </a:p>
        </p:txBody>
      </p:sp>
      <p:sp>
        <p:nvSpPr>
          <p:cNvPr id="1041441" name="Text Box 33"/>
          <p:cNvSpPr txBox="1">
            <a:spLocks noChangeArrowheads="1"/>
          </p:cNvSpPr>
          <p:nvPr/>
        </p:nvSpPr>
        <p:spPr bwMode="auto">
          <a:xfrm>
            <a:off x="2584451" y="5634039"/>
            <a:ext cx="50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</a:p>
        </p:txBody>
      </p:sp>
      <p:sp>
        <p:nvSpPr>
          <p:cNvPr id="1041442" name="Line 34"/>
          <p:cNvSpPr>
            <a:spLocks noChangeShapeType="1"/>
          </p:cNvSpPr>
          <p:nvPr/>
        </p:nvSpPr>
        <p:spPr bwMode="auto">
          <a:xfrm>
            <a:off x="2439988" y="3313114"/>
            <a:ext cx="0" cy="42703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1443" name="Line 35"/>
          <p:cNvSpPr>
            <a:spLocks noChangeShapeType="1"/>
          </p:cNvSpPr>
          <p:nvPr/>
        </p:nvSpPr>
        <p:spPr bwMode="auto">
          <a:xfrm flipV="1">
            <a:off x="2454275" y="5392738"/>
            <a:ext cx="0" cy="5445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1444" name="Text Box 36"/>
          <p:cNvSpPr txBox="1">
            <a:spLocks noChangeArrowheads="1"/>
          </p:cNvSpPr>
          <p:nvPr/>
        </p:nvSpPr>
        <p:spPr bwMode="auto">
          <a:xfrm>
            <a:off x="3881439" y="3298826"/>
            <a:ext cx="2395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例：删去空格</a:t>
            </a:r>
          </a:p>
        </p:txBody>
      </p:sp>
      <p:grpSp>
        <p:nvGrpSpPr>
          <p:cNvPr id="1041445" name="Group 37"/>
          <p:cNvGrpSpPr>
            <a:grpSpLocks/>
          </p:cNvGrpSpPr>
          <p:nvPr/>
        </p:nvGrpSpPr>
        <p:grpSpPr bwMode="auto">
          <a:xfrm>
            <a:off x="6408739" y="3873501"/>
            <a:ext cx="4033837" cy="1730375"/>
            <a:chOff x="2995" y="2111"/>
            <a:chExt cx="2541" cy="1090"/>
          </a:xfrm>
        </p:grpSpPr>
        <p:grpSp>
          <p:nvGrpSpPr>
            <p:cNvPr id="1041446" name="Group 38"/>
            <p:cNvGrpSpPr>
              <a:grpSpLocks/>
            </p:cNvGrpSpPr>
            <p:nvPr/>
          </p:nvGrpSpPr>
          <p:grpSpPr bwMode="auto">
            <a:xfrm>
              <a:off x="2995" y="2505"/>
              <a:ext cx="2541" cy="248"/>
              <a:chOff x="2995" y="2505"/>
              <a:chExt cx="2541" cy="248"/>
            </a:xfrm>
          </p:grpSpPr>
          <p:sp>
            <p:nvSpPr>
              <p:cNvPr id="1041447" name="Rectangle 39"/>
              <p:cNvSpPr>
                <a:spLocks noChangeArrowheads="1"/>
              </p:cNvSpPr>
              <p:nvPr/>
            </p:nvSpPr>
            <p:spPr bwMode="auto">
              <a:xfrm>
                <a:off x="2995" y="2505"/>
                <a:ext cx="238" cy="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1041448" name="Rectangle 40"/>
              <p:cNvSpPr>
                <a:spLocks noChangeArrowheads="1"/>
              </p:cNvSpPr>
              <p:nvPr/>
            </p:nvSpPr>
            <p:spPr bwMode="auto">
              <a:xfrm>
                <a:off x="3250" y="2505"/>
                <a:ext cx="238" cy="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1041449" name="Rectangle 41"/>
              <p:cNvSpPr>
                <a:spLocks noChangeArrowheads="1"/>
              </p:cNvSpPr>
              <p:nvPr/>
            </p:nvSpPr>
            <p:spPr bwMode="auto">
              <a:xfrm>
                <a:off x="3506" y="2505"/>
                <a:ext cx="238" cy="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1450" name="Rectangle 42"/>
              <p:cNvSpPr>
                <a:spLocks noChangeArrowheads="1"/>
              </p:cNvSpPr>
              <p:nvPr/>
            </p:nvSpPr>
            <p:spPr bwMode="auto">
              <a:xfrm>
                <a:off x="3762" y="2505"/>
                <a:ext cx="238" cy="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1041451" name="Rectangle 43"/>
              <p:cNvSpPr>
                <a:spLocks noChangeArrowheads="1"/>
              </p:cNvSpPr>
              <p:nvPr/>
            </p:nvSpPr>
            <p:spPr bwMode="auto">
              <a:xfrm>
                <a:off x="4018" y="2505"/>
                <a:ext cx="238" cy="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041452" name="Rectangle 44"/>
              <p:cNvSpPr>
                <a:spLocks noChangeArrowheads="1"/>
              </p:cNvSpPr>
              <p:nvPr/>
            </p:nvSpPr>
            <p:spPr bwMode="auto">
              <a:xfrm>
                <a:off x="4274" y="2505"/>
                <a:ext cx="238" cy="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1041453" name="Rectangle 45"/>
              <p:cNvSpPr>
                <a:spLocks noChangeArrowheads="1"/>
              </p:cNvSpPr>
              <p:nvPr/>
            </p:nvSpPr>
            <p:spPr bwMode="auto">
              <a:xfrm>
                <a:off x="4530" y="2505"/>
                <a:ext cx="238" cy="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1454" name="Rectangle 46"/>
              <p:cNvSpPr>
                <a:spLocks noChangeArrowheads="1"/>
              </p:cNvSpPr>
              <p:nvPr/>
            </p:nvSpPr>
            <p:spPr bwMode="auto">
              <a:xfrm>
                <a:off x="4786" y="2505"/>
                <a:ext cx="238" cy="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041455" name="Rectangle 47"/>
              <p:cNvSpPr>
                <a:spLocks noChangeArrowheads="1"/>
              </p:cNvSpPr>
              <p:nvPr/>
            </p:nvSpPr>
            <p:spPr bwMode="auto">
              <a:xfrm>
                <a:off x="5042" y="2505"/>
                <a:ext cx="238" cy="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041456" name="Rectangle 48"/>
              <p:cNvSpPr>
                <a:spLocks noChangeArrowheads="1"/>
              </p:cNvSpPr>
              <p:nvPr/>
            </p:nvSpPr>
            <p:spPr bwMode="auto">
              <a:xfrm>
                <a:off x="5298" y="2505"/>
                <a:ext cx="238" cy="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\0</a:t>
                </a:r>
              </a:p>
            </p:txBody>
          </p:sp>
        </p:grpSp>
        <p:sp>
          <p:nvSpPr>
            <p:cNvPr id="1041457" name="Text Box 49"/>
            <p:cNvSpPr txBox="1">
              <a:spLocks noChangeArrowheads="1"/>
            </p:cNvSpPr>
            <p:nvPr/>
          </p:nvSpPr>
          <p:spPr bwMode="auto">
            <a:xfrm>
              <a:off x="3210" y="2111"/>
              <a:ext cx="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读</a:t>
              </a:r>
            </a:p>
          </p:txBody>
        </p:sp>
        <p:sp>
          <p:nvSpPr>
            <p:cNvPr id="1041458" name="Text Box 50"/>
            <p:cNvSpPr txBox="1">
              <a:spLocks noChangeArrowheads="1"/>
            </p:cNvSpPr>
            <p:nvPr/>
          </p:nvSpPr>
          <p:spPr bwMode="auto">
            <a:xfrm>
              <a:off x="3186" y="2951"/>
              <a:ext cx="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写</a:t>
              </a:r>
            </a:p>
          </p:txBody>
        </p:sp>
        <p:sp>
          <p:nvSpPr>
            <p:cNvPr id="1041459" name="Line 51"/>
            <p:cNvSpPr>
              <a:spLocks noChangeShapeType="1"/>
            </p:cNvSpPr>
            <p:nvPr/>
          </p:nvSpPr>
          <p:spPr bwMode="auto">
            <a:xfrm>
              <a:off x="3106" y="2188"/>
              <a:ext cx="0" cy="269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1460" name="Line 52"/>
            <p:cNvSpPr>
              <a:spLocks noChangeShapeType="1"/>
            </p:cNvSpPr>
            <p:nvPr/>
          </p:nvSpPr>
          <p:spPr bwMode="auto">
            <a:xfrm flipV="1">
              <a:off x="3104" y="2799"/>
              <a:ext cx="0" cy="34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34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4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40" grpId="0" autoUpdateAnimBg="0"/>
      <p:bldP spid="1041441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87B5BE-BC84-4DB2-82A4-23FB95178A9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案例分析（三）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源代码</a:t>
            </a:r>
            <a:r>
              <a:rPr lang="zh-CN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（cw</a:t>
            </a:r>
            <a:r>
              <a:rPr lang="en-US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1106</a:t>
            </a:r>
            <a:r>
              <a:rPr lang="zh-CN" altLang="zh-CN" sz="2000">
                <a:solidFill>
                  <a:srgbClr val="FF00FF"/>
                </a:solidFill>
                <a:latin typeface="Comic Sans MS" panose="030F0702030302020204" pitchFamily="66" charset="0"/>
              </a:rPr>
              <a:t>.c）</a:t>
            </a:r>
            <a:endParaRPr lang="zh-CN" altLang="en-US" sz="2400"/>
          </a:p>
          <a:p>
            <a:pPr lvl="1"/>
            <a:endParaRPr lang="en-US" altLang="zh-CN" sz="2000"/>
          </a:p>
        </p:txBody>
      </p:sp>
      <p:sp>
        <p:nvSpPr>
          <p:cNvPr id="1043460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sp>
        <p:nvSpPr>
          <p:cNvPr id="1043461" name="Rectangle 5"/>
          <p:cNvSpPr>
            <a:spLocks noChangeArrowheads="1"/>
          </p:cNvSpPr>
          <p:nvPr/>
        </p:nvSpPr>
        <p:spPr bwMode="auto">
          <a:xfrm>
            <a:off x="2147889" y="1897064"/>
            <a:ext cx="7272337" cy="388143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delLetter(char str[], char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char str[81],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printf("Input a string:\n");    </a:t>
            </a: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gets(str);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FF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printf("Input a letter:\n");    </a:t>
            </a: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c=getchar();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delLetter(str,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srgbClr val="FF33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printf("Delete all \'%c\' from the string.\n",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printf("The string:\n");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puts(str);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83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E38A8A-7847-49AB-B531-9EF5CF45F1A4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案例分析（三）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源代码</a:t>
            </a:r>
          </a:p>
          <a:p>
            <a:pPr lvl="1"/>
            <a:endParaRPr lang="en-US" altLang="zh-CN"/>
          </a:p>
        </p:txBody>
      </p:sp>
      <p:sp>
        <p:nvSpPr>
          <p:cNvPr id="1045508" name="Text Box 4"/>
          <p:cNvSpPr txBox="1">
            <a:spLocks noChangeArrowheads="1"/>
          </p:cNvSpPr>
          <p:nvPr/>
        </p:nvSpPr>
        <p:spPr bwMode="auto">
          <a:xfrm>
            <a:off x="4605338" y="22226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字符串</a:t>
            </a:r>
          </a:p>
        </p:txBody>
      </p:sp>
      <p:sp>
        <p:nvSpPr>
          <p:cNvPr id="1045509" name="Rectangle 5"/>
          <p:cNvSpPr>
            <a:spLocks noChangeArrowheads="1"/>
          </p:cNvSpPr>
          <p:nvPr/>
        </p:nvSpPr>
        <p:spPr bwMode="auto">
          <a:xfrm>
            <a:off x="2166939" y="1906589"/>
            <a:ext cx="7272337" cy="31781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delLetter(char str[], char c)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int i, j;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(i=j=0;str[i]!='\0';i++)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if (str[i]!=c)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   str[j]=str[i];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   j++;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srgbClr val="3366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str[j]='\0';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45510" name="AutoShape 6"/>
          <p:cNvSpPr>
            <a:spLocks/>
          </p:cNvSpPr>
          <p:nvPr/>
        </p:nvSpPr>
        <p:spPr bwMode="auto">
          <a:xfrm>
            <a:off x="7704139" y="2479675"/>
            <a:ext cx="1296987" cy="609600"/>
          </a:xfrm>
          <a:prstGeom prst="borderCallout1">
            <a:avLst>
              <a:gd name="adj1" fmla="val 18750"/>
              <a:gd name="adj2" fmla="val -5875"/>
              <a:gd name="adj3" fmla="val 72398"/>
              <a:gd name="adj4" fmla="val -70745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zh-CN" altLang="en-US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是读指针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lang="zh-CN" altLang="en-US" sz="16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是写指针</a:t>
            </a:r>
          </a:p>
        </p:txBody>
      </p:sp>
    </p:spTree>
    <p:extLst>
      <p:ext uri="{BB962C8B-B14F-4D97-AF65-F5344CB8AC3E}">
        <p14:creationId xmlns:p14="http://schemas.microsoft.com/office/powerpoint/2010/main" val="37002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2675956"/>
            <a:ext cx="11445765" cy="267881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#include&lt;</a:t>
            </a:r>
            <a:r>
              <a:rPr lang="en-US" altLang="zh-CN" sz="1400" dirty="0" err="1">
                <a:solidFill>
                  <a:schemeClr val="accent6"/>
                </a:solidFill>
              </a:rPr>
              <a:t>string.h</a:t>
            </a:r>
            <a:r>
              <a:rPr lang="en-US" altLang="zh-CN" sz="1400" dirty="0">
                <a:solidFill>
                  <a:schemeClr val="accent6"/>
                </a:solidFill>
              </a:rPr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[3][20];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char string[20];	</a:t>
            </a:r>
            <a:endParaRPr lang="en-US" altLang="zh-CN" sz="1400" dirty="0" smtClean="0"/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gets(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读入</a:t>
            </a:r>
            <a:r>
              <a:rPr lang="en-US" altLang="zh-CN" sz="1400" dirty="0">
                <a:solidFill>
                  <a:srgbClr val="008000"/>
                </a:solidFill>
              </a:rPr>
              <a:t>3</a:t>
            </a:r>
            <a:r>
              <a:rPr lang="zh-CN" altLang="en-US" sz="1400" dirty="0">
                <a:solidFill>
                  <a:srgbClr val="008000"/>
                </a:solidFill>
              </a:rPr>
              <a:t>个字符串，分别给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[0],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[1],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if(</a:t>
            </a:r>
            <a:r>
              <a:rPr lang="en-US" altLang="zh-CN" sz="1400" dirty="0" err="1">
                <a:solidFill>
                  <a:schemeClr val="accent6"/>
                </a:solidFill>
              </a:rPr>
              <a:t>strcmp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str</a:t>
            </a:r>
            <a:r>
              <a:rPr lang="en-US" altLang="zh-CN" sz="1400" dirty="0">
                <a:solidFill>
                  <a:schemeClr val="accent6"/>
                </a:solidFill>
              </a:rPr>
              <a:t>[0],</a:t>
            </a:r>
            <a:r>
              <a:rPr lang="en-US" altLang="zh-CN" sz="1400" dirty="0" err="1">
                <a:solidFill>
                  <a:schemeClr val="accent6"/>
                </a:solidFill>
              </a:rPr>
              <a:t>str</a:t>
            </a:r>
            <a:r>
              <a:rPr lang="en-US" altLang="zh-CN" sz="1400" dirty="0">
                <a:solidFill>
                  <a:schemeClr val="accent6"/>
                </a:solidFill>
              </a:rPr>
              <a:t>[1])&gt;0</a:t>
            </a:r>
            <a:r>
              <a:rPr lang="en-US" altLang="zh-CN" sz="1400" dirty="0"/>
              <a:t>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[0]</a:t>
            </a:r>
            <a:r>
              <a:rPr lang="zh-CN" altLang="en-US" sz="1400" dirty="0">
                <a:solidFill>
                  <a:srgbClr val="008000"/>
                </a:solidFill>
              </a:rPr>
              <a:t>大于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chemeClr val="accent6"/>
                </a:solidFill>
              </a:rPr>
              <a:t>strcpy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400" dirty="0">
                <a:solidFill>
                  <a:schemeClr val="accent6"/>
                </a:solidFill>
              </a:rPr>
              <a:t>[0]);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[0]</a:t>
            </a:r>
            <a:r>
              <a:rPr lang="zh-CN" altLang="en-US" sz="1400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else	</a:t>
            </a:r>
            <a:r>
              <a:rPr lang="en-US" altLang="zh-CN" sz="1400" dirty="0" smtClean="0"/>
              <a:t>	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[0]</a:t>
            </a:r>
            <a:r>
              <a:rPr lang="zh-CN" altLang="en-US" sz="1400" dirty="0">
                <a:solidFill>
                  <a:srgbClr val="008000"/>
                </a:solidFill>
              </a:rPr>
              <a:t>小于等于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chemeClr val="accent6"/>
                </a:solidFill>
              </a:rPr>
              <a:t>strcpy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400" dirty="0">
                <a:solidFill>
                  <a:schemeClr val="accent6"/>
                </a:solidFill>
              </a:rPr>
              <a:t>[1]);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[1]</a:t>
            </a:r>
            <a:r>
              <a:rPr lang="zh-CN" altLang="en-US" sz="1400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 dirty="0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if(</a:t>
            </a:r>
            <a:r>
              <a:rPr lang="en-US" altLang="zh-CN" sz="1400" dirty="0" err="1">
                <a:solidFill>
                  <a:schemeClr val="accent6"/>
                </a:solidFill>
              </a:rPr>
              <a:t>strcmp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str</a:t>
            </a:r>
            <a:r>
              <a:rPr lang="en-US" altLang="zh-CN" sz="1400" dirty="0">
                <a:solidFill>
                  <a:schemeClr val="accent6"/>
                </a:solidFill>
              </a:rPr>
              <a:t>[2],string)&gt;0</a:t>
            </a:r>
            <a:r>
              <a:rPr lang="en-US" altLang="zh-CN" sz="1400" dirty="0"/>
              <a:t>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[2]</a:t>
            </a:r>
            <a:r>
              <a:rPr lang="zh-CN" altLang="en-US" sz="1400" dirty="0">
                <a:solidFill>
                  <a:srgbClr val="008000"/>
                </a:solidFill>
              </a:rPr>
              <a:t>大于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chemeClr val="accent6"/>
                </a:solidFill>
              </a:rPr>
              <a:t>strcpy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400" dirty="0">
                <a:solidFill>
                  <a:schemeClr val="accent6"/>
                </a:solidFill>
              </a:rPr>
              <a:t>[2]);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[2]</a:t>
            </a:r>
            <a:r>
              <a:rPr lang="zh-CN" altLang="en-US" sz="1400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</a:t>
            </a:r>
            <a:r>
              <a:rPr lang="en-US" altLang="zh-CN" sz="1400" dirty="0" err="1"/>
              <a:t>nthe</a:t>
            </a:r>
            <a:r>
              <a:rPr lang="en-US" altLang="zh-CN" sz="1400" dirty="0"/>
              <a:t> largest string is:\</a:t>
            </a:r>
            <a:r>
              <a:rPr lang="en-US" altLang="zh-CN" sz="1400" dirty="0" err="1"/>
              <a:t>n%s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n",string</a:t>
            </a:r>
            <a:r>
              <a:rPr lang="en-US" altLang="zh-CN" sz="1400" dirty="0"/>
              <a:t>);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698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543046" y="30797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57363"/>
              </p:ext>
            </p:extLst>
          </p:nvPr>
        </p:nvGraphicFramePr>
        <p:xfrm>
          <a:off x="252248" y="1681117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:a16="http://schemas.microsoft.com/office/drawing/2014/main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str[0]: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o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d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e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r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913792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22818"/>
              </p:ext>
            </p:extLst>
          </p:nvPr>
        </p:nvGraphicFramePr>
        <p:xfrm>
          <a:off x="7546428" y="317371"/>
          <a:ext cx="422515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:a16="http://schemas.microsoft.com/office/drawing/2014/main" val="3663328456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val="28347963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读入</a:t>
                      </a:r>
                      <a:r>
                        <a:rPr lang="en-US" altLang="zh-CN" sz="1400" smtClean="0"/>
                        <a:t>3</a:t>
                      </a:r>
                      <a:r>
                        <a:rPr lang="zh-CN" altLang="en-US" sz="1400" smtClean="0"/>
                        <a:t>个字符串给</a:t>
                      </a:r>
                      <a:r>
                        <a:rPr lang="en-US" altLang="zh-CN" sz="1400" smtClean="0"/>
                        <a:t>str[0],str[1],str[2]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8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str[0]=&gt;string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str[1]=&gt;string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2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4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str[2]=&gt;string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37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string</a:t>
                      </a:r>
                      <a:r>
                        <a:rPr lang="zh-CN" altLang="en-US" sz="1400" smtClean="0"/>
                        <a:t>中的字符串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0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82848" y="638776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str[0]&gt;str[1]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9082848" y="1429891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str[2]&gt;string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66884" y="5279194"/>
            <a:ext cx="3467100" cy="144780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25821" y="5435211"/>
            <a:ext cx="7661271" cy="1291783"/>
            <a:chOff x="8050696" y="5019261"/>
            <a:chExt cx="7661271" cy="129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剪去单角的矩形 47"/>
            <p:cNvSpPr/>
            <p:nvPr/>
          </p:nvSpPr>
          <p:spPr>
            <a:xfrm>
              <a:off x="8050696" y="5019261"/>
              <a:ext cx="7661271" cy="129178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8388004" y="5054496"/>
              <a:ext cx="7176820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流程图和程序注释中的“大于”是指两个字符串的比较中的“大于”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zh-CN" altLang="en-US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是一维字符数组，其中可以存放一个字符串。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>
                  <a:solidFill>
                    <a:schemeClr val="bg1"/>
                  </a:solidFill>
                </a:rPr>
                <a:t>3) strcpy</a:t>
              </a:r>
              <a:r>
                <a:rPr lang="zh-CN" altLang="en-US" sz="1400">
                  <a:solidFill>
                    <a:schemeClr val="bg1"/>
                  </a:solidFill>
                </a:rPr>
                <a:t>函数在将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或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复制到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时，最后都有一个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′\</a:t>
              </a:r>
              <a:r>
                <a:rPr lang="en-US" altLang="zh-CN" sz="1400">
                  <a:solidFill>
                    <a:schemeClr val="bg1"/>
                  </a:solidFill>
                </a:rPr>
                <a:t>0′</a:t>
              </a:r>
              <a:r>
                <a:rPr lang="zh-CN" altLang="en-US" sz="1400">
                  <a:solidFill>
                    <a:schemeClr val="bg1"/>
                  </a:solidFill>
                </a:rPr>
                <a:t>。因此，最后用</a:t>
              </a:r>
              <a:r>
                <a:rPr lang="en-US" altLang="zh-CN" sz="1400">
                  <a:solidFill>
                    <a:schemeClr val="bg1"/>
                  </a:solidFill>
                </a:rPr>
                <a:t>%s</a:t>
              </a:r>
              <a:r>
                <a:rPr lang="zh-CN" altLang="en-US" sz="1400">
                  <a:solidFill>
                    <a:schemeClr val="bg1"/>
                  </a:solidFill>
                </a:rPr>
                <a:t>格式输出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时，遇到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中第一个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′\</a:t>
              </a:r>
              <a:r>
                <a:rPr lang="en-US" altLang="zh-CN" sz="1400">
                  <a:solidFill>
                    <a:schemeClr val="bg1"/>
                  </a:solidFill>
                </a:rPr>
                <a:t>0′</a:t>
              </a:r>
              <a:r>
                <a:rPr lang="zh-CN" altLang="en-US" sz="1400">
                  <a:solidFill>
                    <a:schemeClr val="bg1"/>
                  </a:solidFill>
                </a:rPr>
                <a:t>即结束输出，并不是把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中的全部字符输出。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3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6.2】</a:t>
            </a:r>
            <a:r>
              <a:rPr lang="zh-CN" altLang="en-US" sz="2000">
                <a:solidFill>
                  <a:schemeClr val="accent1"/>
                </a:solidFill>
              </a:rPr>
              <a:t>用数组来处理求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>
                <a:solidFill>
                  <a:schemeClr val="accent1"/>
                </a:solidFill>
              </a:rPr>
              <a:t>数列问题。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9" y="1768415"/>
            <a:ext cx="5866185" cy="414067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f[20]={1,1};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对最前面两个元素</a:t>
            </a:r>
            <a:r>
              <a:rPr lang="en-US" altLang="zh-CN" sz="1400">
                <a:solidFill>
                  <a:srgbClr val="008000"/>
                </a:solidFill>
              </a:rPr>
              <a:t>f[0]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f[1]</a:t>
            </a:r>
            <a:r>
              <a:rPr lang="zh-CN" altLang="en-US" sz="1400">
                <a:solidFill>
                  <a:srgbClr val="008000"/>
                </a:solidFill>
              </a:rPr>
              <a:t>赋初值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for(i=2;i&lt;20;i++)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f[i]=f[i-2]+f[i-1];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先后求出</a:t>
            </a:r>
            <a:r>
              <a:rPr lang="en-US" altLang="zh-CN" sz="1400">
                <a:solidFill>
                  <a:srgbClr val="008000"/>
                </a:solidFill>
              </a:rPr>
              <a:t>f[2]~f[19]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 if(i%5==0) printf("\n"); 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控制每输出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个数后换行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 </a:t>
            </a:r>
            <a:r>
              <a:rPr lang="en-US" altLang="zh-CN" sz="1400"/>
              <a:t>printf("%12d",f[i]);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输出一个数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4812" y="4700532"/>
            <a:ext cx="4924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默认设计模板">
  <a:themeElements>
    <a:clrScheme name="10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默认设计模板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2_默认设计模板">
  <a:themeElements>
    <a:clrScheme name="1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默认设计模板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3_默认设计模板">
  <a:themeElements>
    <a:clrScheme name="1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默认设计模板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Words>8117</Words>
  <Application>Microsoft Office PowerPoint</Application>
  <PresentationFormat>宽屏</PresentationFormat>
  <Paragraphs>2129</Paragraphs>
  <Slides>87</Slides>
  <Notes>79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15" baseType="lpstr">
      <vt:lpstr>等线</vt:lpstr>
      <vt:lpstr>等线 Light</vt:lpstr>
      <vt:lpstr>黑体</vt:lpstr>
      <vt:lpstr>华文行楷</vt:lpstr>
      <vt:lpstr>华文隶书</vt:lpstr>
      <vt:lpstr>华文新魏</vt:lpstr>
      <vt:lpstr>华文中宋</vt:lpstr>
      <vt:lpstr>楷体_GB2312</vt:lpstr>
      <vt:lpstr>宋体</vt:lpstr>
      <vt:lpstr>微软雅黑</vt:lpstr>
      <vt:lpstr>幼圆</vt:lpstr>
      <vt:lpstr>Arial</vt:lpstr>
      <vt:lpstr>Baskerville Old Face</vt:lpstr>
      <vt:lpstr>Calibri</vt:lpstr>
      <vt:lpstr>Cambria Math</vt:lpstr>
      <vt:lpstr>Comic Sans MS</vt:lpstr>
      <vt:lpstr>Courier New</vt:lpstr>
      <vt:lpstr>Microsoft New Tai Lue</vt:lpstr>
      <vt:lpstr>Symbol</vt:lpstr>
      <vt:lpstr>Times New Roman</vt:lpstr>
      <vt:lpstr>Verdana</vt:lpstr>
      <vt:lpstr>Wingdings</vt:lpstr>
      <vt:lpstr>Wingdings 3</vt:lpstr>
      <vt:lpstr>Office 主题​​</vt:lpstr>
      <vt:lpstr>10_默认设计模板</vt:lpstr>
      <vt:lpstr>12_默认设计模板</vt:lpstr>
      <vt:lpstr>13_默认设计模板</vt:lpstr>
      <vt:lpstr>Equation</vt:lpstr>
      <vt:lpstr>PowerPoint 演示文稿</vt:lpstr>
      <vt:lpstr>简介</vt:lpstr>
      <vt:lpstr>概念</vt:lpstr>
      <vt:lpstr>概念</vt:lpstr>
      <vt:lpstr>定义数组</vt:lpstr>
      <vt:lpstr>数组的初始化</vt:lpstr>
      <vt:lpstr>数组的初始化</vt:lpstr>
      <vt:lpstr>引用一维数组元素</vt:lpstr>
      <vt:lpstr>一维数组程序举例</vt:lpstr>
      <vt:lpstr>案例分析一：使用数组</vt:lpstr>
      <vt:lpstr>案例分析一：使用数组</vt:lpstr>
      <vt:lpstr>案例分析二：使用数组</vt:lpstr>
      <vt:lpstr>案例分析二：使用数组</vt:lpstr>
      <vt:lpstr>案例分析三：使用数组</vt:lpstr>
      <vt:lpstr>案例分析三：使用数组</vt:lpstr>
      <vt:lpstr>案例分析四：使用数组</vt:lpstr>
      <vt:lpstr>案例分析四：使用数组</vt:lpstr>
      <vt:lpstr>案例分析五：使用数组</vt:lpstr>
      <vt:lpstr>案例分析五：使用数组</vt:lpstr>
      <vt:lpstr>案例分析五：使用数组</vt:lpstr>
      <vt:lpstr>定义和引用二维数组</vt:lpstr>
      <vt:lpstr>二维数组</vt:lpstr>
      <vt:lpstr>二维数组</vt:lpstr>
      <vt:lpstr>定义二维数组</vt:lpstr>
      <vt:lpstr>二维数组</vt:lpstr>
      <vt:lpstr>二维数组的存储</vt:lpstr>
      <vt:lpstr>多维数组</vt:lpstr>
      <vt:lpstr>二维数组</vt:lpstr>
      <vt:lpstr>二维数组</vt:lpstr>
      <vt:lpstr>二维数组</vt:lpstr>
      <vt:lpstr>二维数组</vt:lpstr>
      <vt:lpstr>二维数组</vt:lpstr>
      <vt:lpstr>案例分析：二维数组的应用</vt:lpstr>
      <vt:lpstr>二维数组程序举例</vt:lpstr>
      <vt:lpstr>二维数组程序举例</vt:lpstr>
      <vt:lpstr>查找</vt:lpstr>
      <vt:lpstr>顺序查找</vt:lpstr>
      <vt:lpstr>顺序查找</vt:lpstr>
      <vt:lpstr>折半查找</vt:lpstr>
      <vt:lpstr>折半查找</vt:lpstr>
      <vt:lpstr>折半查找</vt:lpstr>
      <vt:lpstr>排序</vt:lpstr>
      <vt:lpstr>数据插入</vt:lpstr>
      <vt:lpstr>数据插入</vt:lpstr>
      <vt:lpstr>数据插入</vt:lpstr>
      <vt:lpstr>直接插入排序</vt:lpstr>
      <vt:lpstr>直接插入排序</vt:lpstr>
      <vt:lpstr>直接插入排序</vt:lpstr>
      <vt:lpstr>简单选择排序</vt:lpstr>
      <vt:lpstr>简单选择排序</vt:lpstr>
      <vt:lpstr>简单选择排序</vt:lpstr>
      <vt:lpstr>冒泡排序</vt:lpstr>
      <vt:lpstr>冒泡排序</vt:lpstr>
      <vt:lpstr>冒泡排序</vt:lpstr>
      <vt:lpstr>小结</vt:lpstr>
      <vt:lpstr>字符数组</vt:lpstr>
      <vt:lpstr>简介</vt:lpstr>
      <vt:lpstr>字符数组的初始化</vt:lpstr>
      <vt:lpstr>字符数组的初始化</vt:lpstr>
      <vt:lpstr>字符数组的初始化</vt:lpstr>
      <vt:lpstr>字符数组的初始化</vt:lpstr>
      <vt:lpstr>引用字符数组中的元素</vt:lpstr>
      <vt:lpstr>字符串和字符串结束标志</vt:lpstr>
      <vt:lpstr>字符串和字符串结束标志</vt:lpstr>
      <vt:lpstr>字符串的输入输出</vt:lpstr>
      <vt:lpstr>字符串的输入输出</vt:lpstr>
      <vt:lpstr>字符串的输入输出</vt:lpstr>
      <vt:lpstr>字符数组的输入输出</vt:lpstr>
      <vt:lpstr>字符串的输入输出</vt:lpstr>
      <vt:lpstr>字符和字符串标准库函数</vt:lpstr>
      <vt:lpstr>PowerPoint 演示文稿</vt:lpstr>
      <vt:lpstr>字符和字符串标准库函数</vt:lpstr>
      <vt:lpstr>PowerPoint 演示文稿</vt:lpstr>
      <vt:lpstr>字符和字符串标准库函数</vt:lpstr>
      <vt:lpstr>PowerPoint 演示文稿</vt:lpstr>
      <vt:lpstr>PowerPoint 演示文稿</vt:lpstr>
      <vt:lpstr>PowerPoint 演示文稿</vt:lpstr>
      <vt:lpstr>PowerPoint 演示文稿</vt:lpstr>
      <vt:lpstr>案例分析（一）</vt:lpstr>
      <vt:lpstr>PowerPoint 演示文稿</vt:lpstr>
      <vt:lpstr>案例分析（一）</vt:lpstr>
      <vt:lpstr>案例分析（二）</vt:lpstr>
      <vt:lpstr>案例分析（二）</vt:lpstr>
      <vt:lpstr>案例分析（三）</vt:lpstr>
      <vt:lpstr>案例分析（三）</vt:lpstr>
      <vt:lpstr>案例分析（三）</vt:lpstr>
      <vt:lpstr>字符数组应用举例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孙岩岩</cp:lastModifiedBy>
  <cp:revision>293</cp:revision>
  <cp:lastPrinted>2018-05-02T05:35:20Z</cp:lastPrinted>
  <dcterms:created xsi:type="dcterms:W3CDTF">2017-08-03T06:51:45Z</dcterms:created>
  <dcterms:modified xsi:type="dcterms:W3CDTF">2019-10-16T11:38:48Z</dcterms:modified>
</cp:coreProperties>
</file>