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64" r:id="rId5"/>
    <p:sldId id="257" r:id="rId6"/>
    <p:sldId id="258" r:id="rId7"/>
    <p:sldId id="262" r:id="rId8"/>
    <p:sldId id="260" r:id="rId9"/>
    <p:sldId id="265" r:id="rId10"/>
    <p:sldId id="266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BA4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AFB41B-251B-75F4-D0EE-E98DA39E57F6}" v="6" dt="2024-07-25T15:17:56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.png"/><Relationship Id="rId3" Type="http://schemas.openxmlformats.org/officeDocument/2006/relationships/image" Target="../media/image1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4.png"/><Relationship Id="rId10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8FCBB8-6CF9-7719-2698-C50B2C9BCC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02"/>
          <a:stretch/>
        </p:blipFill>
        <p:spPr>
          <a:xfrm>
            <a:off x="8971021" y="230299"/>
            <a:ext cx="2766833" cy="1470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58FD9B-78BB-FAB3-DA3E-D1A2D5945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62"/>
          <a:stretch/>
        </p:blipFill>
        <p:spPr>
          <a:xfrm>
            <a:off x="8133199" y="424033"/>
            <a:ext cx="781663" cy="1275282"/>
          </a:xfrm>
          <a:prstGeom prst="rect">
            <a:avLst/>
          </a:prstGeom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2E0D8E39-032F-EBEC-EC7A-64083E889D7B}"/>
              </a:ext>
            </a:extLst>
          </p:cNvPr>
          <p:cNvSpPr txBox="1"/>
          <p:nvPr/>
        </p:nvSpPr>
        <p:spPr>
          <a:xfrm>
            <a:off x="10239325" y="1478676"/>
            <a:ext cx="2043945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200" b="1" i="1" dirty="0">
                <a:latin typeface="Arial Nova"/>
              </a:rPr>
              <a:t>Time Bought For You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03C1F534-5260-43E9-FD54-491F281240F0}"/>
              </a:ext>
            </a:extLst>
          </p:cNvPr>
          <p:cNvSpPr txBox="1"/>
          <p:nvPr/>
        </p:nvSpPr>
        <p:spPr>
          <a:xfrm>
            <a:off x="-73" y="3165989"/>
            <a:ext cx="1218324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3200" b="1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Proposal for Q-BOX Solution Platform</a:t>
            </a:r>
            <a:endParaRPr lang="en-US" sz="3200" b="1" dirty="0">
              <a:solidFill>
                <a:schemeClr val="bg1"/>
              </a:solidFill>
              <a:latin typeface="+mn-lt"/>
              <a:ea typeface="+mn-ea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75BFB4-A431-77E6-4604-65AD40E3E64D}"/>
              </a:ext>
            </a:extLst>
          </p:cNvPr>
          <p:cNvSpPr txBox="1"/>
          <p:nvPr/>
        </p:nvSpPr>
        <p:spPr>
          <a:xfrm>
            <a:off x="1904" y="6543675"/>
            <a:ext cx="19157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latin typeface="Arial Nova"/>
                <a:ea typeface="Calibri"/>
                <a:cs typeface="Arial"/>
              </a:rPr>
              <a:t>Private &amp; Confidential</a:t>
            </a:r>
            <a:endParaRPr lang="en-US" sz="1400" i="1" dirty="0">
              <a:solidFill>
                <a:schemeClr val="bg1">
                  <a:lumMod val="75000"/>
                </a:schemeClr>
              </a:solidFill>
              <a:latin typeface="Arial Nova"/>
              <a:ea typeface="Calibri"/>
              <a:cs typeface="Arial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E8AF3BE-5C45-08E0-14FB-8F455EEBD077}"/>
              </a:ext>
            </a:extLst>
          </p:cNvPr>
          <p:cNvSpPr/>
          <p:nvPr/>
        </p:nvSpPr>
        <p:spPr>
          <a:xfrm>
            <a:off x="11486515" y="6262370"/>
            <a:ext cx="426720" cy="3895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rgbClr val="000000"/>
              </a:buClr>
              <a:buFont typeface="Arial"/>
            </a:pPr>
            <a:r>
              <a:rPr lang="en-GB" sz="1200" b="1" dirty="0">
                <a:latin typeface="Arial Nova"/>
                <a:cs typeface="Arial"/>
                <a:sym typeface="Arial"/>
              </a:rPr>
              <a:t>1</a:t>
            </a:r>
            <a:endParaRPr lang="en-GB" sz="1200" b="1" dirty="0">
              <a:latin typeface="Arial Nova"/>
              <a:cs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AB6E7B-599B-1055-B47F-D4D1882104B4}"/>
              </a:ext>
            </a:extLst>
          </p:cNvPr>
          <p:cNvSpPr/>
          <p:nvPr/>
        </p:nvSpPr>
        <p:spPr>
          <a:xfrm>
            <a:off x="964798" y="5764800"/>
            <a:ext cx="2744843" cy="780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400" dirty="0">
                <a:solidFill>
                  <a:schemeClr val="tx1"/>
                </a:solidFill>
                <a:latin typeface="Arial Nova"/>
                <a:ea typeface="Calibri"/>
                <a:cs typeface="Arial"/>
              </a:rPr>
              <a:t>Author  :  </a:t>
            </a:r>
            <a:r>
              <a:rPr lang="en-GB" sz="1400" dirty="0" err="1">
                <a:solidFill>
                  <a:schemeClr val="tx1"/>
                </a:solidFill>
                <a:latin typeface="Arial Nova"/>
                <a:ea typeface="Calibri"/>
                <a:cs typeface="Arial"/>
              </a:rPr>
              <a:t>Vengatesan</a:t>
            </a:r>
            <a:r>
              <a:rPr lang="en-GB" sz="1400" dirty="0">
                <a:solidFill>
                  <a:schemeClr val="tx1"/>
                </a:solidFill>
                <a:latin typeface="Arial Nova"/>
                <a:ea typeface="Calibri"/>
                <a:cs typeface="Arial"/>
              </a:rPr>
              <a:t> Kalimuthu</a:t>
            </a:r>
          </a:p>
          <a:p>
            <a:r>
              <a:rPr lang="en-GB" sz="1400" dirty="0">
                <a:solidFill>
                  <a:schemeClr val="tx1"/>
                </a:solidFill>
                <a:latin typeface="Arial Nova"/>
                <a:ea typeface="Calibri"/>
                <a:cs typeface="Arial"/>
              </a:rPr>
              <a:t>Date      :  31-Jan-2024</a:t>
            </a:r>
          </a:p>
          <a:p>
            <a:r>
              <a:rPr lang="en-GB" sz="1400" dirty="0">
                <a:solidFill>
                  <a:schemeClr val="tx1"/>
                </a:solidFill>
                <a:latin typeface="Arial Nova"/>
                <a:ea typeface="Calibri"/>
                <a:cs typeface="Arial"/>
              </a:rPr>
              <a:t>Version :  1.1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476A8D-3614-29E4-C286-C4F91D3847AC}"/>
              </a:ext>
            </a:extLst>
          </p:cNvPr>
          <p:cNvSpPr/>
          <p:nvPr/>
        </p:nvSpPr>
        <p:spPr>
          <a:xfrm>
            <a:off x="8517562" y="5764800"/>
            <a:ext cx="2744843" cy="780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1400" dirty="0">
                <a:solidFill>
                  <a:schemeClr val="tx1"/>
                </a:solidFill>
                <a:latin typeface="Arial Nova"/>
                <a:ea typeface="Calibri"/>
                <a:cs typeface="Arial"/>
              </a:rPr>
              <a:t>Client :  </a:t>
            </a:r>
            <a:r>
              <a:rPr lang="en-GB" sz="1400" dirty="0" err="1">
                <a:solidFill>
                  <a:schemeClr val="tx1"/>
                </a:solidFill>
                <a:latin typeface="Arial Nova"/>
                <a:ea typeface="Calibri"/>
                <a:cs typeface="Arial"/>
              </a:rPr>
              <a:t>OWLTech</a:t>
            </a:r>
            <a:r>
              <a:rPr lang="en-GB" sz="1400" dirty="0">
                <a:solidFill>
                  <a:schemeClr val="tx1"/>
                </a:solidFill>
                <a:latin typeface="Arial Nova"/>
                <a:ea typeface="Calibri"/>
                <a:cs typeface="Arial"/>
              </a:rPr>
              <a:t> Private Limited</a:t>
            </a:r>
          </a:p>
          <a:p>
            <a:r>
              <a:rPr lang="en-GB" sz="1400" dirty="0">
                <a:solidFill>
                  <a:schemeClr val="tx1"/>
                </a:solidFill>
                <a:latin typeface="Arial Nova"/>
                <a:cs typeface="Arial"/>
              </a:rPr>
              <a:t>Coimbatore 641027</a:t>
            </a:r>
          </a:p>
        </p:txBody>
      </p:sp>
    </p:spTree>
    <p:extLst>
      <p:ext uri="{BB962C8B-B14F-4D97-AF65-F5344CB8AC3E}">
        <p14:creationId xmlns:p14="http://schemas.microsoft.com/office/powerpoint/2010/main" val="1405469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2F2C2-7F6B-174C-6A29-4ED74B1F7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F60DDAF-BEA5-C5CE-B641-7F0B52D301EF}"/>
              </a:ext>
            </a:extLst>
          </p:cNvPr>
          <p:cNvSpPr txBox="1"/>
          <p:nvPr/>
        </p:nvSpPr>
        <p:spPr>
          <a:xfrm>
            <a:off x="-9104" y="-14991"/>
            <a:ext cx="12185911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cs typeface="Calibri"/>
              </a:rPr>
              <a:t>Use Case Flow  - Delivery to QBOX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08DE74-FF7D-2494-4787-189C89820247}"/>
              </a:ext>
            </a:extLst>
          </p:cNvPr>
          <p:cNvSpPr/>
          <p:nvPr/>
        </p:nvSpPr>
        <p:spPr>
          <a:xfrm>
            <a:off x="149435" y="880651"/>
            <a:ext cx="1647567" cy="1472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Customer </a:t>
            </a:r>
          </a:p>
          <a:p>
            <a:pPr algn="ctr"/>
            <a:r>
              <a:rPr lang="en-GB" dirty="0">
                <a:cs typeface="Calibri"/>
              </a:rPr>
              <a:t>Order to QBOX-LOC1</a:t>
            </a:r>
          </a:p>
          <a:p>
            <a:pPr algn="ctr"/>
            <a:r>
              <a:rPr lang="en-GB" dirty="0">
                <a:cs typeface="Calibri"/>
              </a:rPr>
              <a:t>Through Swiggy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B5F9F9B-9C4D-67F0-92C0-1DAEB7A74CD4}"/>
              </a:ext>
            </a:extLst>
          </p:cNvPr>
          <p:cNvSpPr/>
          <p:nvPr/>
        </p:nvSpPr>
        <p:spPr>
          <a:xfrm>
            <a:off x="1874639" y="1374976"/>
            <a:ext cx="463378" cy="4015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807BDA-E2C7-0263-7E0F-30BD0A676E10}"/>
              </a:ext>
            </a:extLst>
          </p:cNvPr>
          <p:cNvSpPr/>
          <p:nvPr/>
        </p:nvSpPr>
        <p:spPr>
          <a:xfrm>
            <a:off x="2507516" y="695300"/>
            <a:ext cx="1657864" cy="5663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Start </a:t>
            </a:r>
            <a:r>
              <a:rPr lang="en-GB" err="1">
                <a:solidFill>
                  <a:schemeClr val="tx1"/>
                </a:solidFill>
                <a:cs typeface="Calibri"/>
              </a:rPr>
              <a:t>Briyani</a:t>
            </a:r>
            <a:r>
              <a:rPr lang="en-GB" dirty="0">
                <a:solidFill>
                  <a:schemeClr val="tx1"/>
                </a:solidFill>
                <a:cs typeface="Calibri"/>
              </a:rPr>
              <a:t> -2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B33F4-519B-38AC-67D9-619D4D91AF12}"/>
              </a:ext>
            </a:extLst>
          </p:cNvPr>
          <p:cNvSpPr/>
          <p:nvPr/>
        </p:nvSpPr>
        <p:spPr>
          <a:xfrm>
            <a:off x="2507516" y="1457300"/>
            <a:ext cx="1657864" cy="5663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rgbClr val="000000"/>
                </a:solidFill>
                <a:cs typeface="Calibri"/>
              </a:rPr>
              <a:t>A2B Meals - 2</a:t>
            </a:r>
            <a:endParaRPr lang="en-US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4D8965-FE0D-E01D-9444-6CE59C7E26B0}"/>
              </a:ext>
            </a:extLst>
          </p:cNvPr>
          <p:cNvSpPr/>
          <p:nvPr/>
        </p:nvSpPr>
        <p:spPr>
          <a:xfrm>
            <a:off x="2507516" y="2239895"/>
            <a:ext cx="1657864" cy="566350"/>
          </a:xfrm>
          <a:prstGeom prst="rect">
            <a:avLst/>
          </a:prstGeom>
          <a:solidFill>
            <a:srgbClr val="BA45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rgbClr val="000000"/>
                </a:solidFill>
                <a:cs typeface="Calibri"/>
              </a:rPr>
              <a:t>Sangeetha Meals - 1</a:t>
            </a:r>
            <a:endParaRPr lang="en-US" dirty="0">
              <a:solidFill>
                <a:srgbClr val="000000"/>
              </a:solidFill>
              <a:cs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B2CE3-3D71-4CDC-35A8-2A87BBF1673C}"/>
              </a:ext>
            </a:extLst>
          </p:cNvPr>
          <p:cNvSpPr/>
          <p:nvPr/>
        </p:nvSpPr>
        <p:spPr>
          <a:xfrm>
            <a:off x="5050952" y="849761"/>
            <a:ext cx="2584618" cy="22345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Delivery</a:t>
            </a:r>
          </a:p>
          <a:p>
            <a:pPr algn="ctr"/>
            <a:r>
              <a:rPr lang="en-GB" dirty="0">
                <a:cs typeface="Calibri"/>
              </a:rPr>
              <a:t>Person Order No</a:t>
            </a:r>
            <a:endParaRPr lang="en-US">
              <a:cs typeface="Calibri"/>
            </a:endParaRPr>
          </a:p>
          <a:p>
            <a:pPr algn="ctr"/>
            <a:r>
              <a:rPr lang="en-GB" dirty="0">
                <a:cs typeface="Calibri"/>
              </a:rPr>
              <a:t>ORD123</a:t>
            </a:r>
          </a:p>
          <a:p>
            <a:pPr algn="ctr"/>
            <a:endParaRPr lang="en-GB" dirty="0">
              <a:cs typeface="Calibri"/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QBSku1 (Star </a:t>
            </a:r>
            <a:r>
              <a:rPr lang="en-GB" sz="1400" dirty="0" err="1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Briyani</a:t>
            </a:r>
            <a:r>
              <a:rPr lang="en-GB" sz="1400" dirty="0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) - 2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highlight>
                  <a:srgbClr val="00FF00"/>
                </a:highlight>
                <a:ea typeface="+mn-lt"/>
                <a:cs typeface="+mn-lt"/>
              </a:rPr>
              <a:t>QBSku2  (A2B Meals) - 2</a:t>
            </a:r>
            <a:endParaRPr lang="en-GB" sz="1400" dirty="0">
              <a:solidFill>
                <a:schemeClr val="tx1"/>
              </a:solidFill>
              <a:highlight>
                <a:srgbClr val="00FF00"/>
              </a:highlight>
              <a:cs typeface="Calibri"/>
            </a:endParaRPr>
          </a:p>
          <a:p>
            <a:pPr algn="ctr"/>
            <a:r>
              <a:rPr lang="en-GB" sz="1400" dirty="0">
                <a:solidFill>
                  <a:schemeClr val="tx1"/>
                </a:solidFill>
                <a:highlight>
                  <a:srgbClr val="FF00FF"/>
                </a:highlight>
                <a:ea typeface="+mn-lt"/>
                <a:cs typeface="+mn-lt"/>
              </a:rPr>
              <a:t>QBSku3 (Sangeetha Meals  - 1 </a:t>
            </a:r>
          </a:p>
          <a:p>
            <a:pPr algn="ctr"/>
            <a:endParaRPr lang="en-GB" dirty="0">
              <a:cs typeface="Calibri"/>
            </a:endParaRPr>
          </a:p>
          <a:p>
            <a:pPr algn="ctr"/>
            <a:endParaRPr lang="en-GB" dirty="0">
              <a:cs typeface="Calibri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2801CE-74F2-FB8A-2186-B41F9E19AD05}"/>
              </a:ext>
            </a:extLst>
          </p:cNvPr>
          <p:cNvCxnSpPr/>
          <p:nvPr/>
        </p:nvCxnSpPr>
        <p:spPr>
          <a:xfrm>
            <a:off x="-15702" y="3454485"/>
            <a:ext cx="12189937" cy="12150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9CE378D-E3E8-D0CD-280D-8B0D08D73957}"/>
              </a:ext>
            </a:extLst>
          </p:cNvPr>
          <p:cNvSpPr/>
          <p:nvPr/>
        </p:nvSpPr>
        <p:spPr>
          <a:xfrm>
            <a:off x="509840" y="4556786"/>
            <a:ext cx="1647567" cy="1544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QBOX Filling by Admin</a:t>
            </a:r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1EE3A29-9B55-CEE0-25E4-9474F3257872}"/>
              </a:ext>
            </a:extLst>
          </p:cNvPr>
          <p:cNvSpPr/>
          <p:nvPr/>
        </p:nvSpPr>
        <p:spPr>
          <a:xfrm>
            <a:off x="2440991" y="4979029"/>
            <a:ext cx="607540" cy="4015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7A89922-0C51-4BD0-D053-4B3AF69A0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148465"/>
              </p:ext>
            </p:extLst>
          </p:nvPr>
        </p:nvGraphicFramePr>
        <p:xfrm>
          <a:off x="3274540" y="4736755"/>
          <a:ext cx="26173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513">
                  <a:extLst>
                    <a:ext uri="{9D8B030D-6E8A-4147-A177-3AD203B41FA5}">
                      <a16:colId xmlns:a16="http://schemas.microsoft.com/office/drawing/2014/main" val="2636596187"/>
                    </a:ext>
                  </a:extLst>
                </a:gridCol>
                <a:gridCol w="763864">
                  <a:extLst>
                    <a:ext uri="{9D8B030D-6E8A-4147-A177-3AD203B41FA5}">
                      <a16:colId xmlns:a16="http://schemas.microsoft.com/office/drawing/2014/main" val="235834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0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Star </a:t>
                      </a:r>
                      <a:r>
                        <a:rPr lang="en-GB" err="1">
                          <a:highlight>
                            <a:srgbClr val="FFFF00"/>
                          </a:highlight>
                        </a:rPr>
                        <a:t>Briyani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1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00FF00"/>
                          </a:highlight>
                        </a:rPr>
                        <a:t>A2B 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60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00FF"/>
                          </a:highlight>
                        </a:rPr>
                        <a:t>Sangeetha 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36242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9E8A73C-96C1-8003-A389-638A2C9FC96B}"/>
              </a:ext>
            </a:extLst>
          </p:cNvPr>
          <p:cNvSpPr txBox="1"/>
          <p:nvPr/>
        </p:nvSpPr>
        <p:spPr>
          <a:xfrm>
            <a:off x="3464509" y="4337878"/>
            <a:ext cx="23456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cs typeface="Calibri"/>
              </a:rPr>
              <a:t>Warehouse Inventory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2347AF-A7C7-8045-E74D-03E443433DF4}"/>
              </a:ext>
            </a:extLst>
          </p:cNvPr>
          <p:cNvCxnSpPr>
            <a:cxnSpLocks/>
          </p:cNvCxnSpPr>
          <p:nvPr/>
        </p:nvCxnSpPr>
        <p:spPr>
          <a:xfrm flipV="1">
            <a:off x="-5404" y="6428343"/>
            <a:ext cx="12189937" cy="1235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6F92023-3295-BDEB-0386-AA97F70C1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82134"/>
              </p:ext>
            </p:extLst>
          </p:nvPr>
        </p:nvGraphicFramePr>
        <p:xfrm>
          <a:off x="6384324" y="4767647"/>
          <a:ext cx="26173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513">
                  <a:extLst>
                    <a:ext uri="{9D8B030D-6E8A-4147-A177-3AD203B41FA5}">
                      <a16:colId xmlns:a16="http://schemas.microsoft.com/office/drawing/2014/main" val="2636596187"/>
                    </a:ext>
                  </a:extLst>
                </a:gridCol>
                <a:gridCol w="763864">
                  <a:extLst>
                    <a:ext uri="{9D8B030D-6E8A-4147-A177-3AD203B41FA5}">
                      <a16:colId xmlns:a16="http://schemas.microsoft.com/office/drawing/2014/main" val="235834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0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Star </a:t>
                      </a:r>
                      <a:r>
                        <a:rPr lang="en-GB" err="1">
                          <a:highlight>
                            <a:srgbClr val="FFFF00"/>
                          </a:highlight>
                        </a:rPr>
                        <a:t>Briyani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1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00FF00"/>
                          </a:highlight>
                        </a:rPr>
                        <a:t>A2B 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60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00FF"/>
                          </a:highlight>
                        </a:rPr>
                        <a:t>Sangeetha 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36242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B1AED9B-AC81-DAD3-065E-E51E59E24A4C}"/>
              </a:ext>
            </a:extLst>
          </p:cNvPr>
          <p:cNvSpPr txBox="1"/>
          <p:nvPr/>
        </p:nvSpPr>
        <p:spPr>
          <a:xfrm>
            <a:off x="6574293" y="4368769"/>
            <a:ext cx="23456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cs typeface="Calibri"/>
              </a:rPr>
              <a:t>QBOX Inventory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A509E48-485E-EB44-DA52-812F4404720F}"/>
              </a:ext>
            </a:extLst>
          </p:cNvPr>
          <p:cNvSpPr/>
          <p:nvPr/>
        </p:nvSpPr>
        <p:spPr>
          <a:xfrm>
            <a:off x="4448963" y="1416165"/>
            <a:ext cx="607540" cy="4015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000000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9212C359-B9E5-75D2-F7E2-512ED46F4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43532"/>
              </p:ext>
            </p:extLst>
          </p:nvPr>
        </p:nvGraphicFramePr>
        <p:xfrm>
          <a:off x="7815648" y="1163594"/>
          <a:ext cx="39258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155">
                  <a:extLst>
                    <a:ext uri="{9D8B030D-6E8A-4147-A177-3AD203B41FA5}">
                      <a16:colId xmlns:a16="http://schemas.microsoft.com/office/drawing/2014/main" val="2636596187"/>
                    </a:ext>
                  </a:extLst>
                </a:gridCol>
                <a:gridCol w="1026967">
                  <a:extLst>
                    <a:ext uri="{9D8B030D-6E8A-4147-A177-3AD203B41FA5}">
                      <a16:colId xmlns:a16="http://schemas.microsoft.com/office/drawing/2014/main" val="2358342889"/>
                    </a:ext>
                  </a:extLst>
                </a:gridCol>
                <a:gridCol w="1109743">
                  <a:extLst>
                    <a:ext uri="{9D8B030D-6E8A-4147-A177-3AD203B41FA5}">
                      <a16:colId xmlns:a16="http://schemas.microsoft.com/office/drawing/2014/main" val="2935318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Post Scan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0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Star </a:t>
                      </a:r>
                      <a:r>
                        <a:rPr lang="en-GB" err="1">
                          <a:highlight>
                            <a:srgbClr val="FFFF00"/>
                          </a:highlight>
                        </a:rPr>
                        <a:t>Briyani</a:t>
                      </a:r>
                      <a:endParaRPr lang="en-GB" dirty="0" err="1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1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00FF00"/>
                          </a:highlight>
                        </a:rPr>
                        <a:t>A2B 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60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00FF"/>
                          </a:highlight>
                        </a:rPr>
                        <a:t>Sangeetha 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362421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8EBFF5F5-0EC9-A790-DE6E-6836AF647204}"/>
              </a:ext>
            </a:extLst>
          </p:cNvPr>
          <p:cNvSpPr txBox="1"/>
          <p:nvPr/>
        </p:nvSpPr>
        <p:spPr>
          <a:xfrm>
            <a:off x="8139482" y="661743"/>
            <a:ext cx="23456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cs typeface="Calibri"/>
              </a:rPr>
              <a:t>QBOX Inventory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0611140-BB63-D329-B4CA-FD9A1BD2A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184370"/>
              </p:ext>
            </p:extLst>
          </p:nvPr>
        </p:nvGraphicFramePr>
        <p:xfrm>
          <a:off x="9277864" y="4736755"/>
          <a:ext cx="26173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513">
                  <a:extLst>
                    <a:ext uri="{9D8B030D-6E8A-4147-A177-3AD203B41FA5}">
                      <a16:colId xmlns:a16="http://schemas.microsoft.com/office/drawing/2014/main" val="2636596187"/>
                    </a:ext>
                  </a:extLst>
                </a:gridCol>
                <a:gridCol w="763864">
                  <a:extLst>
                    <a:ext uri="{9D8B030D-6E8A-4147-A177-3AD203B41FA5}">
                      <a16:colId xmlns:a16="http://schemas.microsoft.com/office/drawing/2014/main" val="235834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0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Star </a:t>
                      </a:r>
                      <a:r>
                        <a:rPr lang="en-GB" err="1">
                          <a:highlight>
                            <a:srgbClr val="FFFF00"/>
                          </a:highlight>
                        </a:rPr>
                        <a:t>Briyani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1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00FF00"/>
                          </a:highlight>
                        </a:rPr>
                        <a:t>A2B 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60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00FF"/>
                          </a:highlight>
                        </a:rPr>
                        <a:t>Sangeetha 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36242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2DFA2133-C00A-7A22-D2D9-3050DFA91B94}"/>
              </a:ext>
            </a:extLst>
          </p:cNvPr>
          <p:cNvSpPr txBox="1"/>
          <p:nvPr/>
        </p:nvSpPr>
        <p:spPr>
          <a:xfrm>
            <a:off x="9467833" y="4337878"/>
            <a:ext cx="23456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cs typeface="Calibri"/>
              </a:rPr>
              <a:t>Delivered Qty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01FB13-FEC0-A01A-8F08-EC94A4BEE438}"/>
              </a:ext>
            </a:extLst>
          </p:cNvPr>
          <p:cNvSpPr txBox="1"/>
          <p:nvPr/>
        </p:nvSpPr>
        <p:spPr>
          <a:xfrm>
            <a:off x="5863780" y="3761230"/>
            <a:ext cx="3416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cs typeface="Calibri"/>
              </a:rPr>
              <a:t>Dashboard for Current Window</a:t>
            </a:r>
          </a:p>
        </p:txBody>
      </p:sp>
    </p:spTree>
    <p:extLst>
      <p:ext uri="{BB962C8B-B14F-4D97-AF65-F5344CB8AC3E}">
        <p14:creationId xmlns:p14="http://schemas.microsoft.com/office/powerpoint/2010/main" val="389911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536E2-8AD9-5B1B-01ED-7CA672BA0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>
            <a:extLst>
              <a:ext uri="{FF2B5EF4-FFF2-40B4-BE49-F238E27FC236}">
                <a16:creationId xmlns:a16="http://schemas.microsoft.com/office/drawing/2014/main" id="{8E75C4E0-3476-3838-1C5A-E6AAEDFACB76}"/>
              </a:ext>
            </a:extLst>
          </p:cNvPr>
          <p:cNvSpPr txBox="1"/>
          <p:nvPr/>
        </p:nvSpPr>
        <p:spPr>
          <a:xfrm>
            <a:off x="-3510" y="5602"/>
            <a:ext cx="12196210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cs typeface="Calibri"/>
              </a:rPr>
              <a:t>About SWOMB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A yellow and black device with a black background&#10;&#10;Description automatically generated">
            <a:extLst>
              <a:ext uri="{FF2B5EF4-FFF2-40B4-BE49-F238E27FC236}">
                <a16:creationId xmlns:a16="http://schemas.microsoft.com/office/drawing/2014/main" id="{64CD6A37-9443-0E1A-604D-BAA4D99C03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62"/>
          <a:stretch/>
        </p:blipFill>
        <p:spPr>
          <a:xfrm>
            <a:off x="11567279" y="48113"/>
            <a:ext cx="446383" cy="7063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F4D25E1-2344-0EE2-9FC1-D66080CE6F6A}"/>
              </a:ext>
            </a:extLst>
          </p:cNvPr>
          <p:cNvSpPr txBox="1"/>
          <p:nvPr/>
        </p:nvSpPr>
        <p:spPr>
          <a:xfrm>
            <a:off x="1904" y="6902263"/>
            <a:ext cx="19157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ea typeface="Calibri"/>
                <a:cs typeface="Calibri"/>
              </a:rPr>
              <a:t>Private &amp;</a:t>
            </a:r>
            <a:r>
              <a:rPr lang="en-GB" sz="1400" i="1" dirty="0">
                <a:ea typeface="Calibri"/>
                <a:cs typeface="Calibri"/>
              </a:rPr>
              <a:t> 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ea typeface="Calibri"/>
                <a:cs typeface="Calibri"/>
              </a:rPr>
              <a:t>Confidential</a:t>
            </a:r>
            <a:endParaRPr lang="en-US" sz="1400" i="1" dirty="0">
              <a:solidFill>
                <a:schemeClr val="bg1">
                  <a:lumMod val="7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379FFD5-877E-9FCC-626A-2B9473F15B3B}"/>
              </a:ext>
            </a:extLst>
          </p:cNvPr>
          <p:cNvSpPr/>
          <p:nvPr/>
        </p:nvSpPr>
        <p:spPr>
          <a:xfrm>
            <a:off x="11486515" y="6262370"/>
            <a:ext cx="426720" cy="3895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rgbClr val="000000"/>
              </a:buClr>
              <a:buFont typeface="Arial"/>
            </a:pPr>
            <a:r>
              <a:rPr lang="en-GB" sz="1200" b="1" dirty="0">
                <a:latin typeface="Arial Nova"/>
                <a:cs typeface="Arial"/>
              </a:rPr>
              <a:t>2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9BC2A36-3D32-F2EF-ED52-A2F8E0F0B693}"/>
              </a:ext>
            </a:extLst>
          </p:cNvPr>
          <p:cNvGrpSpPr/>
          <p:nvPr/>
        </p:nvGrpSpPr>
        <p:grpSpPr>
          <a:xfrm>
            <a:off x="426909" y="660007"/>
            <a:ext cx="1380133" cy="874896"/>
            <a:chOff x="8819908" y="1317495"/>
            <a:chExt cx="1260402" cy="6673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37F67F-F5C9-3E0E-DE9D-3832FCAC29C7}"/>
                </a:ext>
              </a:extLst>
            </p:cNvPr>
            <p:cNvSpPr/>
            <p:nvPr/>
          </p:nvSpPr>
          <p:spPr>
            <a:xfrm>
              <a:off x="8819908" y="1317495"/>
              <a:ext cx="1260402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7B6D1F-C8AB-4A2F-5772-00C4774AD371}"/>
                </a:ext>
              </a:extLst>
            </p:cNvPr>
            <p:cNvSpPr txBox="1"/>
            <p:nvPr/>
          </p:nvSpPr>
          <p:spPr>
            <a:xfrm>
              <a:off x="8931550" y="1331711"/>
              <a:ext cx="1117063" cy="63386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400" b="1" dirty="0">
                  <a:cs typeface="Calibri"/>
                </a:rPr>
                <a:t>Incorporated </a:t>
              </a:r>
              <a:endParaRPr lang="en-US" sz="2000">
                <a:cs typeface="Calibri"/>
              </a:endParaRPr>
            </a:p>
            <a:p>
              <a:pPr algn="ctr"/>
              <a:endParaRPr lang="en-GB" sz="1400" b="1" dirty="0">
                <a:cs typeface="Calibri"/>
              </a:endParaRPr>
            </a:p>
            <a:p>
              <a:pPr algn="ctr"/>
              <a:r>
                <a:rPr lang="en-GB" sz="1400" b="1" dirty="0">
                  <a:cs typeface="Calibri"/>
                </a:rPr>
                <a:t> </a:t>
              </a:r>
              <a:r>
                <a:rPr lang="en-GB" sz="2000" b="1" dirty="0">
                  <a:cs typeface="Calibri"/>
                </a:rPr>
                <a:t>Sep 2022</a:t>
              </a:r>
              <a:endParaRPr lang="en-US" sz="2000" dirty="0">
                <a:cs typeface="Calibri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253F93-1514-1B19-CA37-7DD4768CD415}"/>
              </a:ext>
            </a:extLst>
          </p:cNvPr>
          <p:cNvGrpSpPr/>
          <p:nvPr/>
        </p:nvGrpSpPr>
        <p:grpSpPr>
          <a:xfrm>
            <a:off x="426909" y="1690947"/>
            <a:ext cx="1380133" cy="874896"/>
            <a:chOff x="8819908" y="1317495"/>
            <a:chExt cx="1260402" cy="66734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1DA7933-AC51-3B86-4815-944F1DC7341A}"/>
                </a:ext>
              </a:extLst>
            </p:cNvPr>
            <p:cNvSpPr/>
            <p:nvPr/>
          </p:nvSpPr>
          <p:spPr>
            <a:xfrm>
              <a:off x="8819908" y="1317495"/>
              <a:ext cx="1260402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CD6093-5933-D766-11EE-B9A897787E27}"/>
                </a:ext>
              </a:extLst>
            </p:cNvPr>
            <p:cNvSpPr txBox="1"/>
            <p:nvPr/>
          </p:nvSpPr>
          <p:spPr>
            <a:xfrm>
              <a:off x="8931550" y="1331711"/>
              <a:ext cx="1117063" cy="63386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400" b="1" dirty="0">
                  <a:cs typeface="Calibri"/>
                </a:rPr>
                <a:t>Office</a:t>
              </a:r>
              <a:endParaRPr lang="en-US" dirty="0"/>
            </a:p>
            <a:p>
              <a:pPr algn="ctr"/>
              <a:endParaRPr lang="en-GB" sz="1400" b="1" dirty="0">
                <a:cs typeface="Calibri"/>
              </a:endParaRPr>
            </a:p>
            <a:p>
              <a:pPr algn="ctr"/>
              <a:r>
                <a:rPr lang="en-GB" sz="2000" b="1" dirty="0">
                  <a:cs typeface="Calibri"/>
                </a:rPr>
                <a:t>Chennai</a:t>
              </a:r>
              <a:endParaRPr lang="en-US" sz="20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417BE4-D990-34D2-BB45-55CAC1017C58}"/>
              </a:ext>
            </a:extLst>
          </p:cNvPr>
          <p:cNvGrpSpPr/>
          <p:nvPr/>
        </p:nvGrpSpPr>
        <p:grpSpPr>
          <a:xfrm>
            <a:off x="426908" y="2744301"/>
            <a:ext cx="1380133" cy="972745"/>
            <a:chOff x="8819908" y="1317495"/>
            <a:chExt cx="1260402" cy="74198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76EE259-7789-707F-967E-6F578E327E89}"/>
                </a:ext>
              </a:extLst>
            </p:cNvPr>
            <p:cNvSpPr/>
            <p:nvPr/>
          </p:nvSpPr>
          <p:spPr>
            <a:xfrm>
              <a:off x="8819908" y="1317495"/>
              <a:ext cx="1260402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F03EF19-8F71-E6BA-9ECD-4394D8F541FE}"/>
                </a:ext>
              </a:extLst>
            </p:cNvPr>
            <p:cNvSpPr txBox="1"/>
            <p:nvPr/>
          </p:nvSpPr>
          <p:spPr>
            <a:xfrm>
              <a:off x="8931550" y="1331711"/>
              <a:ext cx="1117063" cy="7277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400" b="1" dirty="0">
                  <a:cs typeface="Calibri"/>
                </a:rPr>
                <a:t>Employees</a:t>
              </a:r>
            </a:p>
            <a:p>
              <a:pPr algn="ctr"/>
              <a:endParaRPr lang="en-GB" sz="1400" b="1" dirty="0">
                <a:cs typeface="Calibri"/>
              </a:endParaRPr>
            </a:p>
            <a:p>
              <a:pPr algn="ctr"/>
              <a:r>
                <a:rPr lang="en-GB" sz="2800" b="1" dirty="0">
                  <a:cs typeface="Calibri"/>
                </a:rPr>
                <a:t>17</a:t>
              </a:r>
              <a:endParaRPr lang="en-US" sz="2400" dirty="0">
                <a:cs typeface="Calibri" panose="020F0502020204030204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5B19A63-6981-31B4-7AB6-EBB37C31D524}"/>
              </a:ext>
            </a:extLst>
          </p:cNvPr>
          <p:cNvGrpSpPr/>
          <p:nvPr/>
        </p:nvGrpSpPr>
        <p:grpSpPr>
          <a:xfrm>
            <a:off x="426908" y="3775242"/>
            <a:ext cx="1380133" cy="972745"/>
            <a:chOff x="8819908" y="1317495"/>
            <a:chExt cx="1260402" cy="74198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602C90C-A979-97FD-0278-7F334870A683}"/>
                </a:ext>
              </a:extLst>
            </p:cNvPr>
            <p:cNvSpPr/>
            <p:nvPr/>
          </p:nvSpPr>
          <p:spPr>
            <a:xfrm>
              <a:off x="8819908" y="1317495"/>
              <a:ext cx="1260402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124CD17-A51D-EDF4-8F05-089B4CD69E45}"/>
                </a:ext>
              </a:extLst>
            </p:cNvPr>
            <p:cNvSpPr txBox="1"/>
            <p:nvPr/>
          </p:nvSpPr>
          <p:spPr>
            <a:xfrm>
              <a:off x="8931550" y="1331711"/>
              <a:ext cx="1117063" cy="7277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400" b="1" dirty="0">
                  <a:cs typeface="Calibri"/>
                </a:rPr>
                <a:t>Clients</a:t>
              </a:r>
              <a:endParaRPr lang="en-US" dirty="0"/>
            </a:p>
            <a:p>
              <a:pPr algn="ctr"/>
              <a:endParaRPr lang="en-GB" sz="1400" b="1" dirty="0">
                <a:cs typeface="Calibri"/>
              </a:endParaRPr>
            </a:p>
            <a:p>
              <a:pPr algn="ctr"/>
              <a:r>
                <a:rPr lang="en-GB" sz="2800" b="1" dirty="0">
                  <a:cs typeface="Calibri"/>
                </a:rPr>
                <a:t>11</a:t>
              </a:r>
              <a:endParaRPr lang="en-US" sz="2800">
                <a:cs typeface="Calibri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87B5C4C-C0E4-FE1E-8F97-81BB4A00F908}"/>
              </a:ext>
            </a:extLst>
          </p:cNvPr>
          <p:cNvGrpSpPr/>
          <p:nvPr/>
        </p:nvGrpSpPr>
        <p:grpSpPr>
          <a:xfrm>
            <a:off x="8290964" y="5483565"/>
            <a:ext cx="3021301" cy="1189031"/>
            <a:chOff x="301170" y="676241"/>
            <a:chExt cx="2858016" cy="1189031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B0D7DC1-E9EC-63A1-A1C9-7406040EDD63}"/>
                </a:ext>
              </a:extLst>
            </p:cNvPr>
            <p:cNvGrpSpPr/>
            <p:nvPr/>
          </p:nvGrpSpPr>
          <p:grpSpPr>
            <a:xfrm>
              <a:off x="723732" y="678243"/>
              <a:ext cx="2435454" cy="1187029"/>
              <a:chOff x="723732" y="678243"/>
              <a:chExt cx="2435454" cy="1187029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702439A-30EF-136C-E39A-75CF6CAEB7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 noGrp="1" noRot="1" noChangeAspect="1" noMove="1" noResize="1" noEditPoints="1" noAdjustHandles="1" noChangeArrowheads="1" noChangeShapeType="1"/>
              </p:cNvCxnSpPr>
              <p:nvPr/>
            </p:nvCxnSpPr>
            <p:spPr>
              <a:xfrm>
                <a:off x="1543655" y="1033026"/>
                <a:ext cx="971155" cy="0"/>
              </a:xfrm>
              <a:prstGeom prst="line">
                <a:avLst/>
              </a:prstGeom>
              <a:ln w="317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9B33A35C-6B11-B37B-7645-16A44DAFD58E}"/>
                  </a:ext>
                </a:extLst>
              </p:cNvPr>
              <p:cNvSpPr/>
              <p:nvPr/>
            </p:nvSpPr>
            <p:spPr>
              <a:xfrm>
                <a:off x="904887" y="678243"/>
                <a:ext cx="2254299" cy="3546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r"/>
                <a:r>
                  <a:rPr lang="en-GB" sz="1400" b="1" dirty="0">
                    <a:solidFill>
                      <a:schemeClr val="tx1"/>
                    </a:solidFill>
                  </a:rPr>
                  <a:t>Vengat</a:t>
                </a:r>
                <a:r>
                  <a:rPr lang="en-GB" sz="1400" b="1" dirty="0">
                    <a:solidFill>
                      <a:schemeClr val="bg1"/>
                    </a:solidFill>
                  </a:rPr>
                  <a:t>- </a:t>
                </a:r>
                <a:r>
                  <a:rPr lang="en-GB" sz="1400" b="1" dirty="0">
                    <a:solidFill>
                      <a:schemeClr val="bg1"/>
                    </a:solidFill>
                    <a:highlight>
                      <a:srgbClr val="808080"/>
                    </a:highlight>
                  </a:rPr>
                  <a:t>MCA</a:t>
                </a:r>
                <a:r>
                  <a:rPr lang="en-GB" sz="1400" b="1" dirty="0">
                    <a:solidFill>
                      <a:schemeClr val="bg1"/>
                    </a:solidFill>
                  </a:rPr>
                  <a:t>-</a:t>
                </a:r>
                <a:r>
                  <a:rPr lang="en-GB" sz="1400" b="1" dirty="0">
                    <a:solidFill>
                      <a:schemeClr val="tx1"/>
                    </a:solidFill>
                  </a:rPr>
                  <a:t>CTO</a:t>
                </a:r>
                <a:endParaRPr lang="en-US" sz="1400" dirty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06B2A4A-4EEF-CC4B-84AB-7A81CAF10060}"/>
                  </a:ext>
                </a:extLst>
              </p:cNvPr>
              <p:cNvSpPr/>
              <p:nvPr/>
            </p:nvSpPr>
            <p:spPr>
              <a:xfrm>
                <a:off x="723732" y="1030782"/>
                <a:ext cx="2426987" cy="83449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r"/>
                <a:r>
                  <a:rPr lang="en-GB" sz="1000" b="1" dirty="0">
                    <a:solidFill>
                      <a:schemeClr val="bg1"/>
                    </a:solidFill>
                    <a:ea typeface="+mn-lt"/>
                    <a:cs typeface="+mn-lt"/>
                  </a:rPr>
                  <a:t>Y</a:t>
                </a:r>
                <a:r>
                  <a:rPr lang="en-GB" sz="1000" b="1" i="1" dirty="0">
                    <a:solidFill>
                      <a:schemeClr val="bg1"/>
                    </a:solidFill>
                    <a:ea typeface="+mn-lt"/>
                    <a:cs typeface="+mn-lt"/>
                  </a:rPr>
                  <a:t>ears of Exp. </a:t>
                </a:r>
                <a:endParaRPr lang="en-GB" sz="1000" i="1" dirty="0">
                  <a:solidFill>
                    <a:schemeClr val="bg1"/>
                  </a:solidFill>
                  <a:ea typeface="+mn-lt"/>
                  <a:cs typeface="+mn-lt"/>
                </a:endParaRPr>
              </a:p>
              <a:p>
                <a:pPr algn="r"/>
                <a:r>
                  <a:rPr lang="en-GB" sz="1000" b="1" i="1" dirty="0">
                    <a:solidFill>
                      <a:schemeClr val="bg1"/>
                    </a:solidFill>
                    <a:ea typeface="+mn-lt"/>
                    <a:cs typeface="+mn-lt"/>
                  </a:rPr>
                  <a:t>in IT Industry</a:t>
                </a:r>
                <a:endParaRPr lang="en-GB" sz="1200" i="1">
                  <a:solidFill>
                    <a:schemeClr val="bg1"/>
                  </a:solidFill>
                  <a:ea typeface="+mn-lt"/>
                  <a:cs typeface="+mn-lt"/>
                </a:endParaRPr>
              </a:p>
              <a:p>
                <a:pPr algn="r"/>
                <a:r>
                  <a:rPr lang="en-GB" sz="1000" b="1" i="1" dirty="0">
                    <a:solidFill>
                      <a:schemeClr val="bg1"/>
                    </a:solidFill>
                    <a:ea typeface="+mn-lt"/>
                    <a:cs typeface="+mn-lt"/>
                  </a:rPr>
                  <a:t>Part of 2 Start-ups earlier.</a:t>
                </a:r>
                <a:endParaRPr lang="en-GB" sz="1200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89477CFF-828D-7579-0A2C-46F2F3F38DF3}"/>
                  </a:ext>
                </a:extLst>
              </p:cNvPr>
              <p:cNvSpPr/>
              <p:nvPr/>
            </p:nvSpPr>
            <p:spPr>
              <a:xfrm>
                <a:off x="1635578" y="1119564"/>
                <a:ext cx="508000" cy="3556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GB" sz="1400" b="1" dirty="0">
                    <a:solidFill>
                      <a:schemeClr val="tx1"/>
                    </a:solidFill>
                  </a:rPr>
                  <a:t>18+</a:t>
                </a:r>
                <a:endParaRPr lang="en-GB" sz="1400" b="1">
                  <a:solidFill>
                    <a:schemeClr val="tx1"/>
                  </a:solidFill>
                  <a:cs typeface="Arial"/>
                </a:endParaRPr>
              </a:p>
            </p:txBody>
          </p:sp>
        </p:grp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0C647EE9-F47C-4A4F-E506-50C7CB8A5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807" b="1807"/>
            <a:stretch>
              <a:fillRect/>
            </a:stretch>
          </p:blipFill>
          <p:spPr>
            <a:xfrm>
              <a:off x="301170" y="676241"/>
              <a:ext cx="1154225" cy="1186959"/>
            </a:xfrm>
            <a:prstGeom prst="ellipse">
              <a:avLst/>
            </a:prstGeom>
            <a:ln w="28575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21A0BC9-1A96-32BB-226A-809322D1C4F3}"/>
              </a:ext>
            </a:extLst>
          </p:cNvPr>
          <p:cNvGrpSpPr/>
          <p:nvPr/>
        </p:nvGrpSpPr>
        <p:grpSpPr>
          <a:xfrm>
            <a:off x="591616" y="5451548"/>
            <a:ext cx="3021302" cy="1189031"/>
            <a:chOff x="300263" y="2145813"/>
            <a:chExt cx="3021302" cy="118903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89A5707-7B38-09AE-3D8A-9E52C0816E7C}"/>
                </a:ext>
              </a:extLst>
            </p:cNvPr>
            <p:cNvGrpSpPr/>
            <p:nvPr/>
          </p:nvGrpSpPr>
          <p:grpSpPr>
            <a:xfrm>
              <a:off x="886111" y="2147815"/>
              <a:ext cx="2435454" cy="1187029"/>
              <a:chOff x="886111" y="2147815"/>
              <a:chExt cx="2435454" cy="1187029"/>
            </a:xfrm>
          </p:grpSpPr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3F33E86-2964-CF38-DE91-616B4916C8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 noGrp="1" noRot="1" noChangeAspect="1" noMove="1" noResize="1" noEditPoints="1" noAdjustHandles="1" noChangeArrowheads="1" noChangeShapeType="1"/>
              </p:cNvCxnSpPr>
              <p:nvPr/>
            </p:nvCxnSpPr>
            <p:spPr>
              <a:xfrm>
                <a:off x="1706034" y="2502598"/>
                <a:ext cx="971155" cy="0"/>
              </a:xfrm>
              <a:prstGeom prst="line">
                <a:avLst/>
              </a:prstGeom>
              <a:ln w="317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218814F-DC66-17A2-FDA1-A274BAF4A0B9}"/>
                  </a:ext>
                </a:extLst>
              </p:cNvPr>
              <p:cNvSpPr/>
              <p:nvPr/>
            </p:nvSpPr>
            <p:spPr>
              <a:xfrm>
                <a:off x="1067266" y="2147815"/>
                <a:ext cx="2254299" cy="3546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r"/>
                <a:r>
                  <a:rPr lang="en-GB" sz="1400" b="1" dirty="0">
                    <a:solidFill>
                      <a:schemeClr val="tx1"/>
                    </a:solidFill>
                  </a:rPr>
                  <a:t>Nandini </a:t>
                </a:r>
                <a:r>
                  <a:rPr lang="en-GB" sz="1400" b="1" dirty="0">
                    <a:solidFill>
                      <a:schemeClr val="bg1"/>
                    </a:solidFill>
                  </a:rPr>
                  <a:t>- </a:t>
                </a:r>
                <a:r>
                  <a:rPr lang="en-GB" sz="1400" b="1" dirty="0">
                    <a:solidFill>
                      <a:schemeClr val="bg1"/>
                    </a:solidFill>
                    <a:highlight>
                      <a:srgbClr val="808080"/>
                    </a:highlight>
                  </a:rPr>
                  <a:t>MBA</a:t>
                </a:r>
                <a:r>
                  <a:rPr lang="en-GB" sz="1400" b="1" dirty="0">
                    <a:solidFill>
                      <a:schemeClr val="bg1"/>
                    </a:solidFill>
                  </a:rPr>
                  <a:t>-</a:t>
                </a:r>
                <a:r>
                  <a:rPr lang="en-GB" sz="1400" b="1" dirty="0">
                    <a:solidFill>
                      <a:schemeClr val="tx1"/>
                    </a:solidFill>
                  </a:rPr>
                  <a:t>CEO</a:t>
                </a:r>
                <a:endParaRPr lang="en-US" sz="1400" dirty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84D9FF6-39CE-0317-1DFC-900A41296AED}"/>
                  </a:ext>
                </a:extLst>
              </p:cNvPr>
              <p:cNvSpPr/>
              <p:nvPr/>
            </p:nvSpPr>
            <p:spPr>
              <a:xfrm>
                <a:off x="886111" y="2500354"/>
                <a:ext cx="2426987" cy="83449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r"/>
                <a:r>
                  <a:rPr lang="en-GB" sz="1000" b="1" i="1" dirty="0">
                    <a:solidFill>
                      <a:schemeClr val="bg1"/>
                    </a:solidFill>
                    <a:ea typeface="+mn-lt"/>
                    <a:cs typeface="+mn-lt"/>
                  </a:rPr>
                  <a:t>Years of Exp. </a:t>
                </a:r>
                <a:endParaRPr lang="en-GB" sz="1000" i="1" dirty="0">
                  <a:solidFill>
                    <a:schemeClr val="bg1"/>
                  </a:solidFill>
                  <a:ea typeface="+mn-lt"/>
                  <a:cs typeface="+mn-lt"/>
                </a:endParaRPr>
              </a:p>
              <a:p>
                <a:pPr algn="r"/>
                <a:r>
                  <a:rPr lang="en-GB" sz="1000" b="1" i="1" dirty="0">
                    <a:solidFill>
                      <a:schemeClr val="bg1"/>
                    </a:solidFill>
                    <a:ea typeface="+mn-lt"/>
                    <a:cs typeface="+mn-lt"/>
                  </a:rPr>
                  <a:t>in heading a  </a:t>
                </a:r>
                <a:endParaRPr lang="en-GB" sz="1000" i="1">
                  <a:solidFill>
                    <a:schemeClr val="bg1"/>
                  </a:solidFill>
                  <a:ea typeface="+mn-lt"/>
                  <a:cs typeface="+mn-lt"/>
                </a:endParaRPr>
              </a:p>
              <a:p>
                <a:pPr algn="r"/>
                <a:r>
                  <a:rPr lang="en-GB" sz="1000" b="1" i="1" dirty="0">
                    <a:solidFill>
                      <a:schemeClr val="bg1"/>
                    </a:solidFill>
                    <a:ea typeface="+mn-lt"/>
                    <a:cs typeface="+mn-lt"/>
                  </a:rPr>
                  <a:t>e-marketing company </a:t>
                </a:r>
                <a:endParaRPr lang="en-GB" sz="1000" i="1" dirty="0">
                  <a:solidFill>
                    <a:schemeClr val="bg1"/>
                  </a:solidFill>
                  <a:ea typeface="+mn-lt"/>
                  <a:cs typeface="+mn-lt"/>
                </a:endParaRPr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3B32736D-9656-C43C-3A96-89A6553C73FC}"/>
                  </a:ext>
                </a:extLst>
              </p:cNvPr>
              <p:cNvSpPr/>
              <p:nvPr/>
            </p:nvSpPr>
            <p:spPr>
              <a:xfrm>
                <a:off x="1685321" y="2592462"/>
                <a:ext cx="521607" cy="3556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GB" sz="1400" b="1" dirty="0">
                    <a:solidFill>
                      <a:schemeClr val="tx1"/>
                    </a:solidFill>
                  </a:rPr>
                  <a:t>10+</a:t>
                </a:r>
                <a:endParaRPr lang="en-GB" sz="1400" b="1">
                  <a:solidFill>
                    <a:schemeClr val="tx1"/>
                  </a:solidFill>
                  <a:cs typeface="Arial"/>
                </a:endParaRPr>
              </a:p>
            </p:txBody>
          </p:sp>
        </p:grpSp>
        <p:pic>
          <p:nvPicPr>
            <p:cNvPr id="98" name="Picture 97" descr="A picture containing person&#10;&#10;Description automatically generated">
              <a:extLst>
                <a:ext uri="{FF2B5EF4-FFF2-40B4-BE49-F238E27FC236}">
                  <a16:creationId xmlns:a16="http://schemas.microsoft.com/office/drawing/2014/main" id="{AFAD5FA5-CA6C-B410-E004-226DA0CBA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13855" b="13855"/>
            <a:stretch>
              <a:fillRect/>
            </a:stretch>
          </p:blipFill>
          <p:spPr>
            <a:xfrm>
              <a:off x="300263" y="2145813"/>
              <a:ext cx="1231454" cy="1186959"/>
            </a:xfrm>
            <a:prstGeom prst="ellipse">
              <a:avLst/>
            </a:prstGeom>
            <a:ln w="28575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E247D53-9827-80EF-F652-42D3580D7EE6}"/>
              </a:ext>
            </a:extLst>
          </p:cNvPr>
          <p:cNvGrpSpPr/>
          <p:nvPr/>
        </p:nvGrpSpPr>
        <p:grpSpPr>
          <a:xfrm>
            <a:off x="4415694" y="5453952"/>
            <a:ext cx="3021301" cy="1198565"/>
            <a:chOff x="303135" y="3705834"/>
            <a:chExt cx="2858014" cy="1198565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BB83DC0-B8C4-AD33-FF7B-85D21118D6E2}"/>
                </a:ext>
              </a:extLst>
            </p:cNvPr>
            <p:cNvGrpSpPr/>
            <p:nvPr/>
          </p:nvGrpSpPr>
          <p:grpSpPr>
            <a:xfrm>
              <a:off x="725695" y="3705834"/>
              <a:ext cx="2435454" cy="1187029"/>
              <a:chOff x="725695" y="3705834"/>
              <a:chExt cx="2435454" cy="1187029"/>
            </a:xfrm>
          </p:grpSpPr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AE279F5-4B76-FA7C-BEA1-628646B02D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 noGrp="1" noRot="1" noChangeAspect="1" noMove="1" noResize="1" noEditPoints="1" noAdjustHandles="1" noChangeArrowheads="1" noChangeShapeType="1"/>
              </p:cNvCxnSpPr>
              <p:nvPr/>
            </p:nvCxnSpPr>
            <p:spPr>
              <a:xfrm>
                <a:off x="1545618" y="4060617"/>
                <a:ext cx="971155" cy="0"/>
              </a:xfrm>
              <a:prstGeom prst="line">
                <a:avLst/>
              </a:prstGeom>
              <a:ln w="31750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A9232B1-8604-9DAF-4784-EA118206976F}"/>
                  </a:ext>
                </a:extLst>
              </p:cNvPr>
              <p:cNvSpPr/>
              <p:nvPr/>
            </p:nvSpPr>
            <p:spPr>
              <a:xfrm>
                <a:off x="906850" y="3705834"/>
                <a:ext cx="2254299" cy="3546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r"/>
                <a:r>
                  <a:rPr lang="en-GB" sz="1400" b="1" dirty="0">
                    <a:solidFill>
                      <a:schemeClr val="tx1"/>
                    </a:solidFill>
                  </a:rPr>
                  <a:t>  </a:t>
                </a:r>
                <a:r>
                  <a:rPr lang="en-GB" sz="1400" b="1" dirty="0" err="1">
                    <a:solidFill>
                      <a:schemeClr val="tx1"/>
                    </a:solidFill>
                  </a:rPr>
                  <a:t>Bakkiya</a:t>
                </a:r>
                <a:r>
                  <a:rPr lang="en-GB" sz="1400" b="1" dirty="0">
                    <a:solidFill>
                      <a:schemeClr val="bg1"/>
                    </a:solidFill>
                  </a:rPr>
                  <a:t>- </a:t>
                </a:r>
                <a:r>
                  <a:rPr lang="en-GB" sz="1400" b="1" dirty="0">
                    <a:solidFill>
                      <a:schemeClr val="bg1"/>
                    </a:solidFill>
                    <a:highlight>
                      <a:srgbClr val="808080"/>
                    </a:highlight>
                  </a:rPr>
                  <a:t>MBA</a:t>
                </a:r>
                <a:r>
                  <a:rPr lang="en-GB" sz="1400" b="1" dirty="0">
                    <a:solidFill>
                      <a:schemeClr val="bg1"/>
                    </a:solidFill>
                  </a:rPr>
                  <a:t>-</a:t>
                </a:r>
                <a:r>
                  <a:rPr lang="en-GB" sz="1400" b="1" dirty="0">
                    <a:solidFill>
                      <a:schemeClr val="tx1"/>
                    </a:solidFill>
                  </a:rPr>
                  <a:t>CMO</a:t>
                </a:r>
                <a:endParaRPr lang="en-US" sz="1400" dirty="0">
                  <a:solidFill>
                    <a:schemeClr val="tx1"/>
                  </a:solidFill>
                  <a:cs typeface="Arial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2887200D-E830-CAD0-B82E-A299BD14E23B}"/>
                  </a:ext>
                </a:extLst>
              </p:cNvPr>
              <p:cNvSpPr/>
              <p:nvPr/>
            </p:nvSpPr>
            <p:spPr>
              <a:xfrm>
                <a:off x="725695" y="4058373"/>
                <a:ext cx="2426987" cy="83449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r"/>
                <a:r>
                  <a:rPr lang="en-GB" sz="1000" b="1" i="1" dirty="0">
                    <a:solidFill>
                      <a:schemeClr val="bg1"/>
                    </a:solidFill>
                    <a:ea typeface="+mn-lt"/>
                    <a:cs typeface="+mn-lt"/>
                  </a:rPr>
                  <a:t>Years of Exp.</a:t>
                </a:r>
                <a:endParaRPr lang="en-GB" sz="1000" i="1" dirty="0">
                  <a:solidFill>
                    <a:schemeClr val="bg1"/>
                  </a:solidFill>
                  <a:ea typeface="+mn-lt"/>
                  <a:cs typeface="+mn-lt"/>
                </a:endParaRPr>
              </a:p>
              <a:p>
                <a:pPr algn="r"/>
                <a:r>
                  <a:rPr lang="en-GB" sz="1000" b="1" i="1" dirty="0">
                    <a:solidFill>
                      <a:schemeClr val="bg1"/>
                    </a:solidFill>
                    <a:ea typeface="+mn-lt"/>
                    <a:cs typeface="+mn-lt"/>
                  </a:rPr>
                  <a:t>in heading a</a:t>
                </a:r>
                <a:endParaRPr lang="en-GB" sz="1000" i="1" dirty="0">
                  <a:solidFill>
                    <a:schemeClr val="bg1"/>
                  </a:solidFill>
                  <a:ea typeface="+mn-lt"/>
                  <a:cs typeface="+mn-lt"/>
                </a:endParaRPr>
              </a:p>
              <a:p>
                <a:pPr algn="r"/>
                <a:r>
                  <a:rPr lang="en-GB" sz="1000" b="1" i="1" dirty="0">
                    <a:solidFill>
                      <a:schemeClr val="bg1"/>
                    </a:solidFill>
                    <a:ea typeface="+mn-lt"/>
                    <a:cs typeface="+mn-lt"/>
                  </a:rPr>
                  <a:t> Sales &amp; Marketing Venture</a:t>
                </a:r>
                <a:endParaRPr lang="en-GB" sz="1000" i="1" dirty="0">
                  <a:solidFill>
                    <a:schemeClr val="bg1"/>
                  </a:solidFill>
                  <a:ea typeface="+mn-lt"/>
                  <a:cs typeface="+mn-lt"/>
                </a:endParaRPr>
              </a:p>
            </p:txBody>
          </p: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378678BE-1830-19A5-B4DE-F8DE9BB799A8}"/>
                  </a:ext>
                </a:extLst>
              </p:cNvPr>
              <p:cNvSpPr/>
              <p:nvPr/>
            </p:nvSpPr>
            <p:spPr>
              <a:xfrm>
                <a:off x="1650311" y="4177695"/>
                <a:ext cx="501197" cy="3556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GB" sz="1400" b="1" dirty="0">
                    <a:solidFill>
                      <a:schemeClr val="tx1"/>
                    </a:solidFill>
                  </a:rPr>
                  <a:t>15+</a:t>
                </a:r>
                <a:endParaRPr lang="en-GB" sz="1400" b="1">
                  <a:solidFill>
                    <a:schemeClr val="tx1"/>
                  </a:solidFill>
                  <a:cs typeface="Arial"/>
                </a:endParaRPr>
              </a:p>
            </p:txBody>
          </p:sp>
        </p:grp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EFD5E0F0-AD0D-BC8A-7641-D86847C7E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1504" b="1504"/>
            <a:stretch>
              <a:fillRect/>
            </a:stretch>
          </p:blipFill>
          <p:spPr>
            <a:xfrm>
              <a:off x="303135" y="3710636"/>
              <a:ext cx="1154225" cy="1193763"/>
            </a:xfrm>
            <a:prstGeom prst="ellipse">
              <a:avLst/>
            </a:prstGeom>
            <a:ln w="28575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9C5E6A0F-CDD5-B72B-FFA7-9759421F1F42}"/>
              </a:ext>
            </a:extLst>
          </p:cNvPr>
          <p:cNvSpPr txBox="1"/>
          <p:nvPr/>
        </p:nvSpPr>
        <p:spPr>
          <a:xfrm>
            <a:off x="-3510" y="4745689"/>
            <a:ext cx="12196210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cs typeface="Calibri"/>
              </a:rPr>
              <a:t>Leadership Team</a:t>
            </a:r>
            <a:endParaRPr lang="en-US" sz="2800" dirty="0">
              <a:solidFill>
                <a:schemeClr val="bg1"/>
              </a:solidFill>
              <a:cs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1BAA18-1564-6F8E-A31C-1B77EE696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487076"/>
              </p:ext>
            </p:extLst>
          </p:nvPr>
        </p:nvGraphicFramePr>
        <p:xfrm>
          <a:off x="2045298" y="655142"/>
          <a:ext cx="9655260" cy="38994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8612">
                  <a:extLst>
                    <a:ext uri="{9D8B030D-6E8A-4147-A177-3AD203B41FA5}">
                      <a16:colId xmlns:a16="http://schemas.microsoft.com/office/drawing/2014/main" val="3442769310"/>
                    </a:ext>
                  </a:extLst>
                </a:gridCol>
                <a:gridCol w="3573315">
                  <a:extLst>
                    <a:ext uri="{9D8B030D-6E8A-4147-A177-3AD203B41FA5}">
                      <a16:colId xmlns:a16="http://schemas.microsoft.com/office/drawing/2014/main" val="930282260"/>
                    </a:ext>
                  </a:extLst>
                </a:gridCol>
                <a:gridCol w="2498368">
                  <a:extLst>
                    <a:ext uri="{9D8B030D-6E8A-4147-A177-3AD203B41FA5}">
                      <a16:colId xmlns:a16="http://schemas.microsoft.com/office/drawing/2014/main" val="3442526819"/>
                    </a:ext>
                  </a:extLst>
                </a:gridCol>
                <a:gridCol w="1464965">
                  <a:extLst>
                    <a:ext uri="{9D8B030D-6E8A-4147-A177-3AD203B41FA5}">
                      <a16:colId xmlns:a16="http://schemas.microsoft.com/office/drawing/2014/main" val="3886327011"/>
                    </a:ext>
                  </a:extLst>
                </a:gridCol>
              </a:tblGrid>
              <a:tr h="516216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Project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Current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28779"/>
                  </a:ext>
                </a:extLst>
              </a:tr>
              <a:tr h="297656">
                <a:tc>
                  <a:txBody>
                    <a:bodyPr/>
                    <a:lstStyle/>
                    <a:p>
                      <a:r>
                        <a:rPr lang="en-GB" sz="1800" dirty="0"/>
                        <a:t>SVPOU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Learning &amp; Employment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In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EOLAS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845808"/>
                  </a:ext>
                </a:extLst>
              </a:tr>
              <a:tr h="297656">
                <a:tc>
                  <a:txBody>
                    <a:bodyPr/>
                    <a:lstStyle/>
                    <a:p>
                      <a:r>
                        <a:rPr lang="en-GB" sz="1800" dirty="0"/>
                        <a:t>Fleet 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Vehicle Maintenance Portal &amp; ERP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In Live &amp; Supporting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Radiant Fleet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697340"/>
                  </a:ext>
                </a:extLst>
              </a:tr>
              <a:tr h="297656">
                <a:tc>
                  <a:txBody>
                    <a:bodyPr/>
                    <a:lstStyle/>
                    <a:p>
                      <a:r>
                        <a:rPr lang="en-GB" sz="1800" err="1"/>
                        <a:t>Mobiliuz</a:t>
                      </a:r>
                      <a:r>
                        <a:rPr lang="en-GB" sz="1800" dirty="0"/>
                        <a:t>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Vehicle Tracking 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In Live &amp; Supporting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err="1"/>
                        <a:t>Mobiliuz</a:t>
                      </a:r>
                      <a:endParaRPr lang="en-GB" sz="18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14731"/>
                  </a:ext>
                </a:extLst>
              </a:tr>
              <a:tr h="297656">
                <a:tc>
                  <a:txBody>
                    <a:bodyPr/>
                    <a:lstStyle/>
                    <a:p>
                      <a:r>
                        <a:rPr lang="en-GB" sz="1800" dirty="0"/>
                        <a:t>Cleft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Hospital ERP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In Live &amp; Supporting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Cleft 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15424"/>
                  </a:ext>
                </a:extLst>
              </a:tr>
              <a:tr h="332674">
                <a:tc>
                  <a:txBody>
                    <a:bodyPr/>
                    <a:lstStyle/>
                    <a:p>
                      <a:r>
                        <a:rPr lang="en-GB" sz="1800" err="1"/>
                        <a:t>Tocumulus</a:t>
                      </a:r>
                      <a:r>
                        <a:rPr lang="en-GB" sz="1800" dirty="0"/>
                        <a:t> - 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Internal CRM for Cloud Service 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In Live &amp; Supporting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Tocumulus</a:t>
                      </a: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90072"/>
                  </a:ext>
                </a:extLst>
              </a:tr>
              <a:tr h="350183">
                <a:tc>
                  <a:txBody>
                    <a:bodyPr/>
                    <a:lstStyle/>
                    <a:p>
                      <a:r>
                        <a:rPr lang="en-GB" sz="1800" err="1"/>
                        <a:t>Bighammer</a:t>
                      </a:r>
                      <a:r>
                        <a:rPr lang="en-GB" sz="1800" dirty="0"/>
                        <a:t> Data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Data Engineering Platform for 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In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Bighammer.ai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769806"/>
                  </a:ext>
                </a:extLst>
              </a:tr>
              <a:tr h="5162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dirty="0"/>
                        <a:t>Tyme 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dirty="0"/>
                        <a:t>Low Code No Code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</a:rPr>
                        <a:t>In Development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SWOMB's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686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32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89A8A-F86E-4B57-7AAD-CC57A7C9A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9DB440-6B5F-D264-409A-2D2EE1C76FBC}"/>
              </a:ext>
            </a:extLst>
          </p:cNvPr>
          <p:cNvSpPr/>
          <p:nvPr/>
        </p:nvSpPr>
        <p:spPr>
          <a:xfrm>
            <a:off x="2181891" y="1957992"/>
            <a:ext cx="2618558" cy="24784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FFDFA-B1DA-266F-3793-1EFEC36D3C11}"/>
              </a:ext>
            </a:extLst>
          </p:cNvPr>
          <p:cNvSpPr txBox="1"/>
          <p:nvPr/>
        </p:nvSpPr>
        <p:spPr>
          <a:xfrm>
            <a:off x="2669543" y="3432500"/>
            <a:ext cx="42302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cs typeface="Calibri"/>
              </a:rPr>
              <a:t>Integrated </a:t>
            </a:r>
            <a:endParaRPr lang="en-US" dirty="0"/>
          </a:p>
          <a:p>
            <a:pPr algn="ctr"/>
            <a:r>
              <a:rPr lang="en-GB" b="1" dirty="0">
                <a:cs typeface="Calibri"/>
              </a:rPr>
              <a:t>QBOX System</a:t>
            </a:r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BE7984-7A0C-AA6A-2C76-FBCA8D14CE3D}"/>
              </a:ext>
            </a:extLst>
          </p:cNvPr>
          <p:cNvGrpSpPr/>
          <p:nvPr/>
        </p:nvGrpSpPr>
        <p:grpSpPr>
          <a:xfrm>
            <a:off x="9067686" y="3355204"/>
            <a:ext cx="896335" cy="762821"/>
            <a:chOff x="8782609" y="1435752"/>
            <a:chExt cx="1249456" cy="5490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C36644-B9E5-DF3F-443C-9D88C3348C6C}"/>
                </a:ext>
              </a:extLst>
            </p:cNvPr>
            <p:cNvSpPr/>
            <p:nvPr/>
          </p:nvSpPr>
          <p:spPr>
            <a:xfrm>
              <a:off x="8786811" y="1435752"/>
              <a:ext cx="1243853" cy="549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45AA25-702E-9D59-60D3-8BB239187FA6}"/>
                </a:ext>
              </a:extLst>
            </p:cNvPr>
            <p:cNvSpPr txBox="1"/>
            <p:nvPr/>
          </p:nvSpPr>
          <p:spPr>
            <a:xfrm>
              <a:off x="8782609" y="1471470"/>
              <a:ext cx="1249456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cs typeface="Calibri"/>
                </a:rPr>
                <a:t>3rd Party API Data Provider</a:t>
              </a:r>
              <a:endParaRPr lang="en-US" sz="1200" b="1" dirty="0">
                <a:cs typeface="Calibri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7FE561-8D36-8154-A3CE-F7FCA955391F}"/>
              </a:ext>
            </a:extLst>
          </p:cNvPr>
          <p:cNvGrpSpPr/>
          <p:nvPr/>
        </p:nvGrpSpPr>
        <p:grpSpPr>
          <a:xfrm>
            <a:off x="7309348" y="3294398"/>
            <a:ext cx="806223" cy="964423"/>
            <a:chOff x="8676894" y="1435752"/>
            <a:chExt cx="1370689" cy="54908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C99970-2CC7-F068-3547-367C400CB548}"/>
                </a:ext>
              </a:extLst>
            </p:cNvPr>
            <p:cNvSpPr/>
            <p:nvPr/>
          </p:nvSpPr>
          <p:spPr>
            <a:xfrm>
              <a:off x="8786811" y="1435752"/>
              <a:ext cx="1243853" cy="549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323D67-0258-E663-E889-32457FB0787A}"/>
                </a:ext>
              </a:extLst>
            </p:cNvPr>
            <p:cNvSpPr txBox="1"/>
            <p:nvPr/>
          </p:nvSpPr>
          <p:spPr>
            <a:xfrm>
              <a:off x="8676894" y="1543999"/>
              <a:ext cx="1370689" cy="36798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cs typeface="Calibri"/>
                </a:rPr>
                <a:t>Incoming 3rd Party</a:t>
              </a:r>
              <a:endParaRPr lang="en-US" dirty="0"/>
            </a:p>
            <a:p>
              <a:pPr algn="ctr"/>
              <a:r>
                <a:rPr lang="en-GB" sz="1200" b="1">
                  <a:cs typeface="Calibri"/>
                </a:rPr>
                <a:t> Data</a:t>
              </a:r>
              <a:endParaRPr lang="en-GB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CD882E-E2B9-223B-A5E7-175C633602E3}"/>
              </a:ext>
            </a:extLst>
          </p:cNvPr>
          <p:cNvCxnSpPr/>
          <p:nvPr/>
        </p:nvCxnSpPr>
        <p:spPr>
          <a:xfrm flipH="1">
            <a:off x="8193454" y="3703117"/>
            <a:ext cx="617705" cy="184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7BBE1B-F999-DD5C-C27F-A218A5CE19CD}"/>
              </a:ext>
            </a:extLst>
          </p:cNvPr>
          <p:cNvSpPr txBox="1"/>
          <p:nvPr/>
        </p:nvSpPr>
        <p:spPr>
          <a:xfrm>
            <a:off x="8098735" y="3818995"/>
            <a:ext cx="96930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b="1" dirty="0">
                <a:cs typeface="Calibri"/>
              </a:rPr>
              <a:t>API Data</a:t>
            </a:r>
            <a:endParaRPr lang="en-US" sz="1200" b="1" dirty="0">
              <a:cs typeface="Calibri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191BF42-8E50-CF4B-7ABE-99F7C8376139}"/>
              </a:ext>
            </a:extLst>
          </p:cNvPr>
          <p:cNvGrpSpPr/>
          <p:nvPr/>
        </p:nvGrpSpPr>
        <p:grpSpPr>
          <a:xfrm>
            <a:off x="4421926" y="2371845"/>
            <a:ext cx="846045" cy="572338"/>
            <a:chOff x="8782609" y="1435752"/>
            <a:chExt cx="1249456" cy="54908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878C220-9451-80E5-F102-B1D9CCA67A58}"/>
                </a:ext>
              </a:extLst>
            </p:cNvPr>
            <p:cNvSpPr/>
            <p:nvPr/>
          </p:nvSpPr>
          <p:spPr>
            <a:xfrm>
              <a:off x="8786811" y="1435752"/>
              <a:ext cx="1243853" cy="549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067F836-B331-E47E-B892-9FA3D23A9DF3}"/>
                </a:ext>
              </a:extLst>
            </p:cNvPr>
            <p:cNvSpPr txBox="1"/>
            <p:nvPr/>
          </p:nvSpPr>
          <p:spPr>
            <a:xfrm>
              <a:off x="8782609" y="1471470"/>
              <a:ext cx="1249456" cy="4429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cs typeface="Calibri"/>
                </a:rPr>
                <a:t>QBOX</a:t>
              </a:r>
              <a:endParaRPr lang="en-US" b="1" dirty="0">
                <a:cs typeface="Calibri"/>
              </a:endParaRPr>
            </a:p>
            <a:p>
              <a:pPr algn="ctr"/>
              <a:r>
                <a:rPr lang="en-GB" sz="1200" b="1" dirty="0">
                  <a:cs typeface="Calibri"/>
                </a:rPr>
                <a:t>Data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FC83864-4942-E8C3-9943-19ED0994CFE5}"/>
              </a:ext>
            </a:extLst>
          </p:cNvPr>
          <p:cNvGrpSpPr/>
          <p:nvPr/>
        </p:nvGrpSpPr>
        <p:grpSpPr>
          <a:xfrm>
            <a:off x="4696353" y="1007388"/>
            <a:ext cx="888022" cy="695602"/>
            <a:chOff x="8819909" y="1317495"/>
            <a:chExt cx="1311448" cy="66734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48A5AA2-263D-1C81-3C8E-2A27F6C911E0}"/>
                </a:ext>
              </a:extLst>
            </p:cNvPr>
            <p:cNvSpPr/>
            <p:nvPr/>
          </p:nvSpPr>
          <p:spPr>
            <a:xfrm>
              <a:off x="8819909" y="1317495"/>
              <a:ext cx="1260402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AD817E7-2D62-511B-98F3-48479EF58B98}"/>
                </a:ext>
              </a:extLst>
            </p:cNvPr>
            <p:cNvSpPr txBox="1"/>
            <p:nvPr/>
          </p:nvSpPr>
          <p:spPr>
            <a:xfrm>
              <a:off x="8848803" y="1428468"/>
              <a:ext cx="1282554" cy="4429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cs typeface="Calibri"/>
                </a:rPr>
                <a:t>QBOX</a:t>
              </a:r>
              <a:endParaRPr lang="en-US" dirty="0">
                <a:cs typeface="Calibri"/>
              </a:endParaRPr>
            </a:p>
            <a:p>
              <a:pPr algn="ctr"/>
              <a:r>
                <a:rPr lang="en-GB" sz="1200" b="1" dirty="0">
                  <a:cs typeface="Calibri"/>
                </a:rPr>
                <a:t>Inventory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EC4E9B9-DA99-A384-8428-89014F35C4C0}"/>
              </a:ext>
            </a:extLst>
          </p:cNvPr>
          <p:cNvGrpSpPr/>
          <p:nvPr/>
        </p:nvGrpSpPr>
        <p:grpSpPr>
          <a:xfrm>
            <a:off x="3973162" y="4154153"/>
            <a:ext cx="946897" cy="544192"/>
            <a:chOff x="8782610" y="1435752"/>
            <a:chExt cx="1249456" cy="54908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2AD9EB0-752D-6FAF-432A-099E6CDBB0FA}"/>
                </a:ext>
              </a:extLst>
            </p:cNvPr>
            <p:cNvSpPr/>
            <p:nvPr/>
          </p:nvSpPr>
          <p:spPr>
            <a:xfrm>
              <a:off x="8786811" y="1435752"/>
              <a:ext cx="1243853" cy="549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591252A-6085-6DC3-699B-979A0D608043}"/>
                </a:ext>
              </a:extLst>
            </p:cNvPr>
            <p:cNvSpPr txBox="1"/>
            <p:nvPr/>
          </p:nvSpPr>
          <p:spPr>
            <a:xfrm>
              <a:off x="8782610" y="1471470"/>
              <a:ext cx="1249456" cy="4658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cs typeface="Calibri"/>
                </a:rPr>
                <a:t>Control Center Data</a:t>
              </a:r>
              <a:endParaRPr lang="en-US" b="1" dirty="0">
                <a:cs typeface="Calibri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153DDE-78F8-761E-EFE5-C2E70C9C381D}"/>
              </a:ext>
            </a:extLst>
          </p:cNvPr>
          <p:cNvGrpSpPr/>
          <p:nvPr/>
        </p:nvGrpSpPr>
        <p:grpSpPr>
          <a:xfrm>
            <a:off x="4036398" y="5432830"/>
            <a:ext cx="853457" cy="695602"/>
            <a:chOff x="8819908" y="1317495"/>
            <a:chExt cx="1260402" cy="66734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818132D-9348-B137-D5E6-28A34101E295}"/>
                </a:ext>
              </a:extLst>
            </p:cNvPr>
            <p:cNvSpPr/>
            <p:nvPr/>
          </p:nvSpPr>
          <p:spPr>
            <a:xfrm>
              <a:off x="8819908" y="1317495"/>
              <a:ext cx="1260402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6167998-601E-36D6-FA04-C94F6B736D49}"/>
                </a:ext>
              </a:extLst>
            </p:cNvPr>
            <p:cNvSpPr txBox="1"/>
            <p:nvPr/>
          </p:nvSpPr>
          <p:spPr>
            <a:xfrm>
              <a:off x="8931550" y="1331711"/>
              <a:ext cx="1117063" cy="62007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cs typeface="Calibri"/>
                </a:rPr>
                <a:t>Control Center</a:t>
              </a:r>
              <a:endParaRPr lang="en-US" b="1" dirty="0"/>
            </a:p>
            <a:p>
              <a:pPr algn="ctr"/>
              <a:r>
                <a:rPr lang="en-GB" sz="1200" b="1" dirty="0">
                  <a:cs typeface="Calibri"/>
                </a:rPr>
                <a:t>Interface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3B70E5E-1334-414A-148F-A8CBE1423962}"/>
              </a:ext>
            </a:extLst>
          </p:cNvPr>
          <p:cNvCxnSpPr>
            <a:cxnSpLocks/>
          </p:cNvCxnSpPr>
          <p:nvPr/>
        </p:nvCxnSpPr>
        <p:spPr>
          <a:xfrm>
            <a:off x="4470718" y="4767182"/>
            <a:ext cx="16884" cy="62297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7D30E3-B7FD-4EA8-44C3-5AB929C0CC8D}"/>
              </a:ext>
            </a:extLst>
          </p:cNvPr>
          <p:cNvGrpSpPr/>
          <p:nvPr/>
        </p:nvGrpSpPr>
        <p:grpSpPr>
          <a:xfrm>
            <a:off x="2664195" y="2825282"/>
            <a:ext cx="1058955" cy="573371"/>
            <a:chOff x="8766061" y="1435752"/>
            <a:chExt cx="1547338" cy="58134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54B4B50-E562-33D4-86E0-AEE38AB94A33}"/>
                </a:ext>
              </a:extLst>
            </p:cNvPr>
            <p:cNvSpPr/>
            <p:nvPr/>
          </p:nvSpPr>
          <p:spPr>
            <a:xfrm>
              <a:off x="8770263" y="1435752"/>
              <a:ext cx="1541735" cy="581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F95B2B3-BEA8-3013-39E5-0582E85F7ABF}"/>
                </a:ext>
              </a:extLst>
            </p:cNvPr>
            <p:cNvSpPr txBox="1"/>
            <p:nvPr/>
          </p:nvSpPr>
          <p:spPr>
            <a:xfrm>
              <a:off x="8766061" y="1503722"/>
              <a:ext cx="1547338" cy="48803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cs typeface="Calibri"/>
                </a:rPr>
                <a:t>Analytical</a:t>
              </a:r>
              <a:endParaRPr lang="en-US" b="1" dirty="0">
                <a:cs typeface="Calibri"/>
              </a:endParaRPr>
            </a:p>
            <a:p>
              <a:pPr algn="ctr"/>
              <a:r>
                <a:rPr lang="en-GB" sz="1200" b="1" dirty="0"/>
                <a:t>Dashboard</a:t>
              </a:r>
              <a:endParaRPr lang="en-US" b="1" dirty="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8E5D999-D7DD-00CC-0666-8EB5D6B5A966}"/>
              </a:ext>
            </a:extLst>
          </p:cNvPr>
          <p:cNvGrpSpPr/>
          <p:nvPr/>
        </p:nvGrpSpPr>
        <p:grpSpPr>
          <a:xfrm>
            <a:off x="2630577" y="3441605"/>
            <a:ext cx="1114985" cy="605955"/>
            <a:chOff x="8699865" y="1435752"/>
            <a:chExt cx="1646632" cy="58134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120E372-A502-E514-09FB-009042FAC92B}"/>
                </a:ext>
              </a:extLst>
            </p:cNvPr>
            <p:cNvSpPr/>
            <p:nvPr/>
          </p:nvSpPr>
          <p:spPr>
            <a:xfrm>
              <a:off x="8770263" y="1435752"/>
              <a:ext cx="1541735" cy="581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D2B7916-EAAF-2DA5-BF43-3C7EBF223173}"/>
                </a:ext>
              </a:extLst>
            </p:cNvPr>
            <p:cNvSpPr txBox="1"/>
            <p:nvPr/>
          </p:nvSpPr>
          <p:spPr>
            <a:xfrm>
              <a:off x="8699865" y="1514471"/>
              <a:ext cx="1646632" cy="44291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cs typeface="Calibri"/>
                </a:rPr>
                <a:t>Administrative</a:t>
              </a:r>
              <a:endParaRPr lang="en-US" b="1"/>
            </a:p>
            <a:p>
              <a:pPr algn="ctr"/>
              <a:r>
                <a:rPr lang="en-GB" sz="1200" b="1" dirty="0"/>
                <a:t>Controls</a:t>
              </a:r>
              <a:endParaRPr lang="en-US" b="1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51745E5-F210-51B5-39AD-A650C3C9D50F}"/>
              </a:ext>
            </a:extLst>
          </p:cNvPr>
          <p:cNvGrpSpPr/>
          <p:nvPr/>
        </p:nvGrpSpPr>
        <p:grpSpPr>
          <a:xfrm>
            <a:off x="2630578" y="4125164"/>
            <a:ext cx="1182220" cy="691917"/>
            <a:chOff x="8699866" y="1435752"/>
            <a:chExt cx="1696278" cy="640136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B7B4093-4775-8D82-B704-AE8EFFEE0EFC}"/>
                </a:ext>
              </a:extLst>
            </p:cNvPr>
            <p:cNvSpPr/>
            <p:nvPr/>
          </p:nvSpPr>
          <p:spPr>
            <a:xfrm>
              <a:off x="8770263" y="1435752"/>
              <a:ext cx="1541735" cy="581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C19A09C-330E-24F1-82C1-300D4E49EA8E}"/>
                </a:ext>
              </a:extLst>
            </p:cNvPr>
            <p:cNvSpPr txBox="1"/>
            <p:nvPr/>
          </p:nvSpPr>
          <p:spPr>
            <a:xfrm>
              <a:off x="8699866" y="1477927"/>
              <a:ext cx="1696278" cy="59796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cs typeface="Calibri"/>
                </a:rPr>
                <a:t>Other Users Interfaces</a:t>
              </a:r>
            </a:p>
            <a:p>
              <a:pPr algn="ctr"/>
              <a:r>
                <a:rPr lang="en-GB" sz="1200" b="1" dirty="0">
                  <a:cs typeface="Calibri"/>
                </a:rPr>
                <a:t>Mobile &amp; Web</a:t>
              </a:r>
            </a:p>
          </p:txBody>
        </p:sp>
      </p:grpSp>
      <p:pic>
        <p:nvPicPr>
          <p:cNvPr id="80" name="Picture 79" descr="A person with short hair wearing a tie&#10;&#10;Description automatically generated">
            <a:extLst>
              <a:ext uri="{FF2B5EF4-FFF2-40B4-BE49-F238E27FC236}">
                <a16:creationId xmlns:a16="http://schemas.microsoft.com/office/drawing/2014/main" id="{BC718082-74EC-30C5-E430-2A69D47B6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42" y="1925731"/>
            <a:ext cx="643778" cy="798980"/>
          </a:xfrm>
          <a:prstGeom prst="rect">
            <a:avLst/>
          </a:prstGeom>
        </p:spPr>
      </p:pic>
      <p:pic>
        <p:nvPicPr>
          <p:cNvPr id="81" name="Picture 80" descr="A person with a microphone&#10;&#10;Description automatically generated">
            <a:extLst>
              <a:ext uri="{FF2B5EF4-FFF2-40B4-BE49-F238E27FC236}">
                <a16:creationId xmlns:a16="http://schemas.microsoft.com/office/drawing/2014/main" id="{360F6F12-4894-510D-9434-D562170FF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98" y="4773705"/>
            <a:ext cx="622486" cy="705970"/>
          </a:xfrm>
          <a:prstGeom prst="rect">
            <a:avLst/>
          </a:prstGeom>
        </p:spPr>
      </p:pic>
      <p:pic>
        <p:nvPicPr>
          <p:cNvPr id="83" name="Picture 82" descr="A black and white image of people connected&#10;&#10;Description automatically generated">
            <a:extLst>
              <a:ext uri="{FF2B5EF4-FFF2-40B4-BE49-F238E27FC236}">
                <a16:creationId xmlns:a16="http://schemas.microsoft.com/office/drawing/2014/main" id="{AC8E2981-66D7-E0EE-FE28-F91F53938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84" y="3854543"/>
            <a:ext cx="706530" cy="672914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EF585B30-4CFC-D68D-DBF5-CEA27E308D49}"/>
              </a:ext>
            </a:extLst>
          </p:cNvPr>
          <p:cNvGrpSpPr/>
          <p:nvPr/>
        </p:nvGrpSpPr>
        <p:grpSpPr>
          <a:xfrm>
            <a:off x="695886" y="2975721"/>
            <a:ext cx="709892" cy="626412"/>
            <a:chOff x="359709" y="2953309"/>
            <a:chExt cx="709892" cy="626412"/>
          </a:xfrm>
        </p:grpSpPr>
        <p:pic>
          <p:nvPicPr>
            <p:cNvPr id="82" name="Picture 81" descr="A person in a suit&#10;&#10;Description automatically generated">
              <a:extLst>
                <a:ext uri="{FF2B5EF4-FFF2-40B4-BE49-F238E27FC236}">
                  <a16:creationId xmlns:a16="http://schemas.microsoft.com/office/drawing/2014/main" id="{3E6ED766-85FF-4ACD-9815-49E280E2F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9709" y="2953309"/>
              <a:ext cx="625290" cy="626412"/>
            </a:xfrm>
            <a:prstGeom prst="rect">
              <a:avLst/>
            </a:prstGeom>
          </p:spPr>
        </p:pic>
        <p:pic>
          <p:nvPicPr>
            <p:cNvPr id="84" name="Picture 83" descr="A black and white circular logo&#10;&#10;Description automatically generated">
              <a:extLst>
                <a:ext uri="{FF2B5EF4-FFF2-40B4-BE49-F238E27FC236}">
                  <a16:creationId xmlns:a16="http://schemas.microsoft.com/office/drawing/2014/main" id="{89D8929F-14DE-CC55-5B65-5F45BD0FB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1779" y="3262310"/>
              <a:ext cx="267822" cy="277347"/>
            </a:xfrm>
            <a:prstGeom prst="rect">
              <a:avLst/>
            </a:prstGeom>
          </p:spPr>
        </p:pic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6139DA8-539C-72A7-BCE1-24D582E34612}"/>
              </a:ext>
            </a:extLst>
          </p:cNvPr>
          <p:cNvCxnSpPr>
            <a:cxnSpLocks/>
          </p:cNvCxnSpPr>
          <p:nvPr/>
        </p:nvCxnSpPr>
        <p:spPr>
          <a:xfrm>
            <a:off x="1428189" y="2515160"/>
            <a:ext cx="1172136" cy="56701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19E0409-1D70-4B4E-0903-8E61F1461EB4}"/>
              </a:ext>
            </a:extLst>
          </p:cNvPr>
          <p:cNvCxnSpPr>
            <a:cxnSpLocks/>
          </p:cNvCxnSpPr>
          <p:nvPr/>
        </p:nvCxnSpPr>
        <p:spPr>
          <a:xfrm>
            <a:off x="1428188" y="3333187"/>
            <a:ext cx="1172136" cy="36531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D4E2BCD-2D4C-B60F-C8EC-02835EEC5123}"/>
              </a:ext>
            </a:extLst>
          </p:cNvPr>
          <p:cNvCxnSpPr>
            <a:cxnSpLocks/>
          </p:cNvCxnSpPr>
          <p:nvPr/>
        </p:nvCxnSpPr>
        <p:spPr>
          <a:xfrm>
            <a:off x="1428188" y="4173628"/>
            <a:ext cx="1071284" cy="19722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C55BBE1-9C8C-01F1-7350-12CADF5D9E40}"/>
              </a:ext>
            </a:extLst>
          </p:cNvPr>
          <p:cNvCxnSpPr>
            <a:cxnSpLocks/>
          </p:cNvCxnSpPr>
          <p:nvPr/>
        </p:nvCxnSpPr>
        <p:spPr>
          <a:xfrm flipV="1">
            <a:off x="1349748" y="4516530"/>
            <a:ext cx="1116104" cy="54236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717B9D7-54BF-C9B4-33EF-2E26157BBACC}"/>
              </a:ext>
            </a:extLst>
          </p:cNvPr>
          <p:cNvSpPr txBox="1"/>
          <p:nvPr/>
        </p:nvSpPr>
        <p:spPr>
          <a:xfrm>
            <a:off x="-3510" y="5602"/>
            <a:ext cx="12196210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cs typeface="Calibri"/>
              </a:rPr>
              <a:t>Implementation Landscape</a:t>
            </a:r>
          </a:p>
        </p:txBody>
      </p:sp>
      <p:pic>
        <p:nvPicPr>
          <p:cNvPr id="3" name="Picture 2" descr="A yellow and black device with a black background&#10;&#10;Description automatically generated">
            <a:extLst>
              <a:ext uri="{FF2B5EF4-FFF2-40B4-BE49-F238E27FC236}">
                <a16:creationId xmlns:a16="http://schemas.microsoft.com/office/drawing/2014/main" id="{613ADC13-2C83-781A-3B57-D61DA60BA10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75062"/>
          <a:stretch/>
        </p:blipFill>
        <p:spPr>
          <a:xfrm>
            <a:off x="11567279" y="48113"/>
            <a:ext cx="446383" cy="7063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BCE4BC-D797-6976-B56C-4DF2C3A8336F}"/>
              </a:ext>
            </a:extLst>
          </p:cNvPr>
          <p:cNvSpPr txBox="1"/>
          <p:nvPr/>
        </p:nvSpPr>
        <p:spPr>
          <a:xfrm>
            <a:off x="1904" y="6543675"/>
            <a:ext cx="19157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ea typeface="Calibri"/>
                <a:cs typeface="Calibri"/>
              </a:rPr>
              <a:t>Private &amp;</a:t>
            </a:r>
            <a:r>
              <a:rPr lang="en-GB" sz="1400" i="1" dirty="0">
                <a:ea typeface="Calibri"/>
                <a:cs typeface="Calibri"/>
              </a:rPr>
              <a:t> 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ea typeface="Calibri"/>
                <a:cs typeface="Calibri"/>
              </a:rPr>
              <a:t>Confidential</a:t>
            </a:r>
            <a:endParaRPr lang="en-US" sz="1400" i="1" dirty="0">
              <a:solidFill>
                <a:schemeClr val="bg1">
                  <a:lumMod val="7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DE60F0-D35F-58BA-2AF1-F47E665BAAF0}"/>
              </a:ext>
            </a:extLst>
          </p:cNvPr>
          <p:cNvSpPr/>
          <p:nvPr/>
        </p:nvSpPr>
        <p:spPr>
          <a:xfrm>
            <a:off x="11486515" y="6262370"/>
            <a:ext cx="426720" cy="3895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rgbClr val="000000"/>
              </a:buClr>
              <a:buFont typeface="Arial"/>
            </a:pPr>
            <a:r>
              <a:rPr lang="en-GB" sz="1200" b="1" dirty="0">
                <a:latin typeface="Arial Nova"/>
                <a:cs typeface="Arial"/>
              </a:rPr>
              <a:t>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AA5CA6-253C-6639-F768-7E2884F07C61}"/>
              </a:ext>
            </a:extLst>
          </p:cNvPr>
          <p:cNvCxnSpPr>
            <a:cxnSpLocks/>
          </p:cNvCxnSpPr>
          <p:nvPr/>
        </p:nvCxnSpPr>
        <p:spPr>
          <a:xfrm>
            <a:off x="5019669" y="1809011"/>
            <a:ext cx="16884" cy="50217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Restaurant icon PNG and SVG Vector Free Download">
            <a:extLst>
              <a:ext uri="{FF2B5EF4-FFF2-40B4-BE49-F238E27FC236}">
                <a16:creationId xmlns:a16="http://schemas.microsoft.com/office/drawing/2014/main" id="{5F1EC9E9-12FF-5F39-89BE-E5D7BB6ADA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3082" y="2575075"/>
            <a:ext cx="824753" cy="71493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7AAEA39-70D5-3CF5-1879-652343E7D525}"/>
              </a:ext>
            </a:extLst>
          </p:cNvPr>
          <p:cNvGrpSpPr/>
          <p:nvPr/>
        </p:nvGrpSpPr>
        <p:grpSpPr>
          <a:xfrm>
            <a:off x="3488875" y="1019110"/>
            <a:ext cx="888022" cy="695602"/>
            <a:chOff x="8819909" y="1317495"/>
            <a:chExt cx="1311448" cy="66734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7924F7-9C89-3BD0-60C1-1F47A8E6F3A8}"/>
                </a:ext>
              </a:extLst>
            </p:cNvPr>
            <p:cNvSpPr/>
            <p:nvPr/>
          </p:nvSpPr>
          <p:spPr>
            <a:xfrm>
              <a:off x="8819909" y="1317495"/>
              <a:ext cx="1260402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F63515-5C11-4F98-4ABE-4593E92D21C9}"/>
                </a:ext>
              </a:extLst>
            </p:cNvPr>
            <p:cNvSpPr txBox="1"/>
            <p:nvPr/>
          </p:nvSpPr>
          <p:spPr>
            <a:xfrm>
              <a:off x="8848803" y="1428468"/>
              <a:ext cx="1282554" cy="4429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cs typeface="Calibri"/>
                </a:rPr>
                <a:t>Master Controller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E8DD3B-C615-AEDA-FECC-0CAA6D95EEB8}"/>
              </a:ext>
            </a:extLst>
          </p:cNvPr>
          <p:cNvCxnSpPr>
            <a:cxnSpLocks/>
          </p:cNvCxnSpPr>
          <p:nvPr/>
        </p:nvCxnSpPr>
        <p:spPr>
          <a:xfrm flipH="1">
            <a:off x="3985048" y="1830027"/>
            <a:ext cx="6562" cy="61940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91BEFC-EAEF-20A9-F6C8-0E02C01AB460}"/>
              </a:ext>
            </a:extLst>
          </p:cNvPr>
          <p:cNvGrpSpPr/>
          <p:nvPr/>
        </p:nvGrpSpPr>
        <p:grpSpPr>
          <a:xfrm>
            <a:off x="5899764" y="2754944"/>
            <a:ext cx="1058955" cy="573371"/>
            <a:chOff x="8766061" y="1435752"/>
            <a:chExt cx="1547338" cy="58134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0874124-A2EF-84C4-0184-337C77AB496D}"/>
                </a:ext>
              </a:extLst>
            </p:cNvPr>
            <p:cNvSpPr/>
            <p:nvPr/>
          </p:nvSpPr>
          <p:spPr>
            <a:xfrm>
              <a:off x="8770263" y="1435752"/>
              <a:ext cx="1541735" cy="581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9B7312E-7329-97C8-07E4-34F1F81393C6}"/>
                </a:ext>
              </a:extLst>
            </p:cNvPr>
            <p:cNvSpPr txBox="1"/>
            <p:nvPr/>
          </p:nvSpPr>
          <p:spPr>
            <a:xfrm>
              <a:off x="8766061" y="1503722"/>
              <a:ext cx="1547338" cy="46808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cs typeface="Calibri"/>
                </a:rPr>
                <a:t>Remote Location 1</a:t>
              </a:r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6CE5F59-B96F-38BA-AA57-B5C3C442A2C8}"/>
              </a:ext>
            </a:extLst>
          </p:cNvPr>
          <p:cNvGrpSpPr/>
          <p:nvPr/>
        </p:nvGrpSpPr>
        <p:grpSpPr>
          <a:xfrm>
            <a:off x="5899763" y="3516943"/>
            <a:ext cx="1058955" cy="573371"/>
            <a:chOff x="8766061" y="1435752"/>
            <a:chExt cx="1547338" cy="58134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CABF9F1-4F2B-A6E1-B6FD-B11DDF3ECD37}"/>
                </a:ext>
              </a:extLst>
            </p:cNvPr>
            <p:cNvSpPr/>
            <p:nvPr/>
          </p:nvSpPr>
          <p:spPr>
            <a:xfrm>
              <a:off x="8770263" y="1435752"/>
              <a:ext cx="1541735" cy="581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1DC32F-1886-C875-7462-2A1435A41D32}"/>
                </a:ext>
              </a:extLst>
            </p:cNvPr>
            <p:cNvSpPr txBox="1"/>
            <p:nvPr/>
          </p:nvSpPr>
          <p:spPr>
            <a:xfrm>
              <a:off x="8766061" y="1503722"/>
              <a:ext cx="1547338" cy="46808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cs typeface="Calibri"/>
                </a:rPr>
                <a:t>Remote Location 2</a:t>
              </a:r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6CA7A-4209-4853-7FA3-FAF0063C58D5}"/>
              </a:ext>
            </a:extLst>
          </p:cNvPr>
          <p:cNvGrpSpPr/>
          <p:nvPr/>
        </p:nvGrpSpPr>
        <p:grpSpPr>
          <a:xfrm>
            <a:off x="5899762" y="4361004"/>
            <a:ext cx="1058955" cy="573371"/>
            <a:chOff x="8766061" y="1435752"/>
            <a:chExt cx="1547338" cy="58134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AB2B20F-C14F-1B71-BDA6-471000FC4DD0}"/>
                </a:ext>
              </a:extLst>
            </p:cNvPr>
            <p:cNvSpPr/>
            <p:nvPr/>
          </p:nvSpPr>
          <p:spPr>
            <a:xfrm>
              <a:off x="8770263" y="1435752"/>
              <a:ext cx="1541735" cy="5813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896F902-E2A7-0843-C060-E70DA74B0783}"/>
                </a:ext>
              </a:extLst>
            </p:cNvPr>
            <p:cNvSpPr txBox="1"/>
            <p:nvPr/>
          </p:nvSpPr>
          <p:spPr>
            <a:xfrm>
              <a:off x="8766061" y="1503722"/>
              <a:ext cx="1547338" cy="46808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cs typeface="Calibri"/>
                </a:rPr>
                <a:t>Remote Location 3</a:t>
              </a:r>
              <a:endParaRPr lang="en-US" dirty="0"/>
            </a:p>
          </p:txBody>
        </p:sp>
      </p:grpSp>
      <p:pic>
        <p:nvPicPr>
          <p:cNvPr id="50" name="Picture 49" descr="A person with short hair wearing a tie&#10;&#10;Description automatically generated">
            <a:extLst>
              <a:ext uri="{FF2B5EF4-FFF2-40B4-BE49-F238E27FC236}">
                <a16:creationId xmlns:a16="http://schemas.microsoft.com/office/drawing/2014/main" id="{D0590ACB-34E5-4B32-FAD9-59509EF65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169" y="1267665"/>
            <a:ext cx="643778" cy="798980"/>
          </a:xfrm>
          <a:prstGeom prst="rect">
            <a:avLst/>
          </a:prstGeom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4C787E-1DE3-50DE-DD0C-B1BEE16DACB7}"/>
              </a:ext>
            </a:extLst>
          </p:cNvPr>
          <p:cNvCxnSpPr>
            <a:cxnSpLocks/>
          </p:cNvCxnSpPr>
          <p:nvPr/>
        </p:nvCxnSpPr>
        <p:spPr>
          <a:xfrm flipH="1">
            <a:off x="6410322" y="2095988"/>
            <a:ext cx="578319" cy="53385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C73AD79-4803-D069-0A44-316DC5AF4EBE}"/>
              </a:ext>
            </a:extLst>
          </p:cNvPr>
          <p:cNvGrpSpPr/>
          <p:nvPr/>
        </p:nvGrpSpPr>
        <p:grpSpPr>
          <a:xfrm rot="1500000">
            <a:off x="6868300" y="4909794"/>
            <a:ext cx="789553" cy="461666"/>
            <a:chOff x="7326797" y="3378399"/>
            <a:chExt cx="1360396" cy="304500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5A3FD7A-D631-C35C-2157-D38055EDAB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26797" y="3526525"/>
              <a:ext cx="1360396" cy="44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24">
              <a:extLst>
                <a:ext uri="{FF2B5EF4-FFF2-40B4-BE49-F238E27FC236}">
                  <a16:creationId xmlns:a16="http://schemas.microsoft.com/office/drawing/2014/main" id="{439BFC13-55CD-F5BF-9DDB-2FFFAF38C4C2}"/>
                </a:ext>
              </a:extLst>
            </p:cNvPr>
            <p:cNvSpPr txBox="1"/>
            <p:nvPr/>
          </p:nvSpPr>
          <p:spPr>
            <a:xfrm>
              <a:off x="7515516" y="3378399"/>
              <a:ext cx="1129270" cy="30450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200" b="1" dirty="0">
                  <a:cs typeface="Calibri"/>
                </a:rPr>
                <a:t>Device Data</a:t>
              </a:r>
              <a:endParaRPr lang="en-US" sz="1200" b="1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68FF224-4097-0F6B-F055-5C276D4B3E13}"/>
              </a:ext>
            </a:extLst>
          </p:cNvPr>
          <p:cNvGrpSpPr/>
          <p:nvPr/>
        </p:nvGrpSpPr>
        <p:grpSpPr>
          <a:xfrm>
            <a:off x="7540410" y="5391129"/>
            <a:ext cx="1249456" cy="549089"/>
            <a:chOff x="8630656" y="2952729"/>
            <a:chExt cx="1249456" cy="54908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7D3DC84-F7B0-4828-F4B4-FD423ABAD69F}"/>
                </a:ext>
              </a:extLst>
            </p:cNvPr>
            <p:cNvSpPr/>
            <p:nvPr/>
          </p:nvSpPr>
          <p:spPr>
            <a:xfrm>
              <a:off x="8634858" y="2952729"/>
              <a:ext cx="1243853" cy="5490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95" name="TextBox 45">
              <a:extLst>
                <a:ext uri="{FF2B5EF4-FFF2-40B4-BE49-F238E27FC236}">
                  <a16:creationId xmlns:a16="http://schemas.microsoft.com/office/drawing/2014/main" id="{6740CC19-34EA-4F16-F49E-0ED4382DD520}"/>
                </a:ext>
              </a:extLst>
            </p:cNvPr>
            <p:cNvSpPr txBox="1"/>
            <p:nvPr/>
          </p:nvSpPr>
          <p:spPr>
            <a:xfrm>
              <a:off x="8630656" y="2988447"/>
              <a:ext cx="1249456" cy="4616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GB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1200" b="1" dirty="0">
                  <a:cs typeface="Calibri"/>
                </a:rPr>
                <a:t>Device </a:t>
              </a:r>
              <a:r>
                <a:rPr lang="en-GB" sz="1200" b="1" dirty="0">
                  <a:ea typeface="+mn-lt"/>
                  <a:cs typeface="+mn-lt"/>
                </a:rPr>
                <a:t>Protocol </a:t>
              </a:r>
              <a:r>
                <a:rPr lang="en-GB" sz="1200" b="1" dirty="0">
                  <a:cs typeface="Calibri"/>
                </a:rPr>
                <a:t>Data</a:t>
              </a:r>
              <a:endParaRPr lang="en-US" b="1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B658BE9-CD7A-E7EC-18B8-88E631A80653}"/>
              </a:ext>
            </a:extLst>
          </p:cNvPr>
          <p:cNvSpPr txBox="1"/>
          <p:nvPr/>
        </p:nvSpPr>
        <p:spPr>
          <a:xfrm>
            <a:off x="6332893" y="1010616"/>
            <a:ext cx="192544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 dirty="0"/>
              <a:t>Remote Location Executive</a:t>
            </a:r>
            <a:endParaRPr lang="en-GB" sz="1200" dirty="0"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9042E0-A6BE-821A-29E5-EF7D228E9320}"/>
              </a:ext>
            </a:extLst>
          </p:cNvPr>
          <p:cNvSpPr txBox="1"/>
          <p:nvPr/>
        </p:nvSpPr>
        <p:spPr>
          <a:xfrm>
            <a:off x="7280031" y="6119447"/>
            <a:ext cx="18053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 dirty="0"/>
              <a:t>Remote Location Devices</a:t>
            </a:r>
            <a:endParaRPr lang="en-GB" sz="1200" dirty="0" err="1">
              <a:cs typeface="Calibri"/>
            </a:endParaRPr>
          </a:p>
        </p:txBody>
      </p:sp>
      <p:pic>
        <p:nvPicPr>
          <p:cNvPr id="31" name="Picture 30" descr="Download Rack Server Network Vector Icon | Inventicons">
            <a:extLst>
              <a:ext uri="{FF2B5EF4-FFF2-40B4-BE49-F238E27FC236}">
                <a16:creationId xmlns:a16="http://schemas.microsoft.com/office/drawing/2014/main" id="{97179991-4BF1-C3C3-252D-B428CB8B4E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53284" y="5276099"/>
            <a:ext cx="996463" cy="98474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5C7932-E5EB-2220-E58C-139847A62613}"/>
              </a:ext>
            </a:extLst>
          </p:cNvPr>
          <p:cNvCxnSpPr>
            <a:cxnSpLocks/>
          </p:cNvCxnSpPr>
          <p:nvPr/>
        </p:nvCxnSpPr>
        <p:spPr>
          <a:xfrm flipV="1">
            <a:off x="5460923" y="3211129"/>
            <a:ext cx="550814" cy="741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9D2974-1E4C-5266-6FC0-FDD38EB5A0E4}"/>
              </a:ext>
            </a:extLst>
          </p:cNvPr>
          <p:cNvCxnSpPr>
            <a:cxnSpLocks/>
          </p:cNvCxnSpPr>
          <p:nvPr/>
        </p:nvCxnSpPr>
        <p:spPr>
          <a:xfrm flipV="1">
            <a:off x="5460922" y="3726943"/>
            <a:ext cx="550814" cy="741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1BBEDC-323D-7115-DA24-EC07F7992203}"/>
              </a:ext>
            </a:extLst>
          </p:cNvPr>
          <p:cNvCxnSpPr>
            <a:cxnSpLocks/>
          </p:cNvCxnSpPr>
          <p:nvPr/>
        </p:nvCxnSpPr>
        <p:spPr>
          <a:xfrm flipV="1">
            <a:off x="5460922" y="4500666"/>
            <a:ext cx="550814" cy="741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92BF33-9AF8-3510-4F93-DE67115B02B3}"/>
              </a:ext>
            </a:extLst>
          </p:cNvPr>
          <p:cNvCxnSpPr>
            <a:cxnSpLocks/>
          </p:cNvCxnSpPr>
          <p:nvPr/>
        </p:nvCxnSpPr>
        <p:spPr>
          <a:xfrm>
            <a:off x="6938029" y="3148204"/>
            <a:ext cx="421861" cy="309108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EC4FA08-230F-D242-157F-016E3299756F}"/>
              </a:ext>
            </a:extLst>
          </p:cNvPr>
          <p:cNvCxnSpPr>
            <a:cxnSpLocks/>
          </p:cNvCxnSpPr>
          <p:nvPr/>
        </p:nvCxnSpPr>
        <p:spPr>
          <a:xfrm flipV="1">
            <a:off x="6844244" y="3750388"/>
            <a:ext cx="550814" cy="741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9DC6E99-94EF-54FC-C5AD-1F20B4287E95}"/>
              </a:ext>
            </a:extLst>
          </p:cNvPr>
          <p:cNvCxnSpPr>
            <a:cxnSpLocks/>
          </p:cNvCxnSpPr>
          <p:nvPr/>
        </p:nvCxnSpPr>
        <p:spPr>
          <a:xfrm flipV="1">
            <a:off x="6844244" y="4125527"/>
            <a:ext cx="656321" cy="41772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727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3B800-F321-72AB-E36C-C50F33509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Cogwheel Icon Vector Symbol Design Illustration 26630984 Vector Art at  Vecteezy">
            <a:extLst>
              <a:ext uri="{FF2B5EF4-FFF2-40B4-BE49-F238E27FC236}">
                <a16:creationId xmlns:a16="http://schemas.microsoft.com/office/drawing/2014/main" id="{0D0A5672-050F-009A-9EE2-9ECDD1FF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548" y="1149724"/>
            <a:ext cx="5331758" cy="5320552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C8EA9373-7E66-5AFD-53F2-3614B39EFB1D}"/>
              </a:ext>
            </a:extLst>
          </p:cNvPr>
          <p:cNvGrpSpPr/>
          <p:nvPr/>
        </p:nvGrpSpPr>
        <p:grpSpPr>
          <a:xfrm>
            <a:off x="1502677" y="1097035"/>
            <a:ext cx="1403492" cy="695602"/>
            <a:chOff x="8819909" y="1317495"/>
            <a:chExt cx="2072704" cy="66734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B2B3A27-DCF6-8A19-8AE6-1643D72F3400}"/>
                </a:ext>
              </a:extLst>
            </p:cNvPr>
            <p:cNvSpPr/>
            <p:nvPr/>
          </p:nvSpPr>
          <p:spPr>
            <a:xfrm>
              <a:off x="8819909" y="1317495"/>
              <a:ext cx="1988559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6FF899D-7073-516E-09C0-0552A51D4896}"/>
                </a:ext>
              </a:extLst>
            </p:cNvPr>
            <p:cNvSpPr txBox="1"/>
            <p:nvPr/>
          </p:nvSpPr>
          <p:spPr>
            <a:xfrm>
              <a:off x="8832255" y="1428468"/>
              <a:ext cx="2060358" cy="4429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ea typeface="+mn-lt"/>
                  <a:cs typeface="+mn-lt"/>
                </a:rPr>
                <a:t>User profile Management</a:t>
              </a:r>
              <a:endParaRPr lang="en-US" b="1">
                <a:cs typeface="Calibri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FDD89EA4-0011-0958-F140-8485F6C7359C}"/>
              </a:ext>
            </a:extLst>
          </p:cNvPr>
          <p:cNvSpPr txBox="1"/>
          <p:nvPr/>
        </p:nvSpPr>
        <p:spPr>
          <a:xfrm>
            <a:off x="-3510" y="5602"/>
            <a:ext cx="12196210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cs typeface="Calibri"/>
              </a:rPr>
              <a:t>Functional Requirement</a:t>
            </a:r>
            <a:endParaRPr lang="en-US" dirty="0"/>
          </a:p>
        </p:txBody>
      </p:sp>
      <p:pic>
        <p:nvPicPr>
          <p:cNvPr id="3" name="Picture 2" descr="A yellow and black device with a black background&#10;&#10;Description automatically generated">
            <a:extLst>
              <a:ext uri="{FF2B5EF4-FFF2-40B4-BE49-F238E27FC236}">
                <a16:creationId xmlns:a16="http://schemas.microsoft.com/office/drawing/2014/main" id="{9F9821CB-0CBF-CA77-9A4C-6E1C76AFCD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062"/>
          <a:stretch/>
        </p:blipFill>
        <p:spPr>
          <a:xfrm>
            <a:off x="11567279" y="48113"/>
            <a:ext cx="446383" cy="7063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994DCB-5D63-89CC-16BC-930584DFCF29}"/>
              </a:ext>
            </a:extLst>
          </p:cNvPr>
          <p:cNvSpPr txBox="1"/>
          <p:nvPr/>
        </p:nvSpPr>
        <p:spPr>
          <a:xfrm>
            <a:off x="-20507" y="6543675"/>
            <a:ext cx="19157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ea typeface="Calibri"/>
                <a:cs typeface="Calibri"/>
              </a:rPr>
              <a:t>Private &amp;</a:t>
            </a:r>
            <a:r>
              <a:rPr lang="en-GB" sz="1400" i="1" dirty="0">
                <a:ea typeface="Calibri"/>
                <a:cs typeface="Calibri"/>
              </a:rPr>
              <a:t> </a:t>
            </a:r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ea typeface="Calibri"/>
                <a:cs typeface="Calibri"/>
              </a:rPr>
              <a:t>Confidential</a:t>
            </a:r>
            <a:endParaRPr lang="en-US" sz="1400" i="1" dirty="0">
              <a:solidFill>
                <a:schemeClr val="bg1">
                  <a:lumMod val="7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1D621F-29F6-ACFF-B17C-5D102B043FE4}"/>
              </a:ext>
            </a:extLst>
          </p:cNvPr>
          <p:cNvSpPr/>
          <p:nvPr/>
        </p:nvSpPr>
        <p:spPr>
          <a:xfrm>
            <a:off x="11486515" y="6262370"/>
            <a:ext cx="426720" cy="3895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rgbClr val="000000"/>
              </a:buClr>
              <a:buFont typeface="Arial"/>
            </a:pPr>
            <a:r>
              <a:rPr lang="en-GB" sz="1200" b="1" dirty="0">
                <a:latin typeface="Arial Nova"/>
                <a:cs typeface="Arial"/>
              </a:rPr>
              <a:t>4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42F00D-1252-EAFD-64D6-61C86972BC81}"/>
              </a:ext>
            </a:extLst>
          </p:cNvPr>
          <p:cNvGrpSpPr/>
          <p:nvPr/>
        </p:nvGrpSpPr>
        <p:grpSpPr>
          <a:xfrm>
            <a:off x="2085382" y="2296064"/>
            <a:ext cx="1403492" cy="695602"/>
            <a:chOff x="8819909" y="1317495"/>
            <a:chExt cx="2072704" cy="66734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2B9D6-FD17-EA51-8E2B-59A17F453A8A}"/>
                </a:ext>
              </a:extLst>
            </p:cNvPr>
            <p:cNvSpPr/>
            <p:nvPr/>
          </p:nvSpPr>
          <p:spPr>
            <a:xfrm>
              <a:off x="8819909" y="1317495"/>
              <a:ext cx="1988559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0A90AF-AE5D-7544-9704-A38D9F2DAFB9}"/>
                </a:ext>
              </a:extLst>
            </p:cNvPr>
            <p:cNvSpPr txBox="1"/>
            <p:nvPr/>
          </p:nvSpPr>
          <p:spPr>
            <a:xfrm>
              <a:off x="8832255" y="1428468"/>
              <a:ext cx="2060358" cy="4429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ea typeface="+mn-lt"/>
                  <a:cs typeface="+mn-lt"/>
                </a:rPr>
                <a:t>Customer</a:t>
              </a:r>
              <a:endParaRPr lang="en-US" b="1" dirty="0">
                <a:ea typeface="+mn-lt"/>
                <a:cs typeface="+mn-lt"/>
              </a:endParaRPr>
            </a:p>
            <a:p>
              <a:pPr algn="ctr"/>
              <a:r>
                <a:rPr lang="en-GB" sz="1200" b="1" dirty="0">
                  <a:ea typeface="+mn-lt"/>
                  <a:cs typeface="+mn-lt"/>
                </a:rPr>
                <a:t>Management</a:t>
              </a:r>
              <a:endParaRPr lang="en-US" b="1" dirty="0">
                <a:cs typeface="Calibri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F2880B-790F-850C-2260-0B02BEB2B9C7}"/>
              </a:ext>
            </a:extLst>
          </p:cNvPr>
          <p:cNvGrpSpPr/>
          <p:nvPr/>
        </p:nvGrpSpPr>
        <p:grpSpPr>
          <a:xfrm>
            <a:off x="3486117" y="3327005"/>
            <a:ext cx="1403492" cy="695602"/>
            <a:chOff x="8819909" y="1317495"/>
            <a:chExt cx="2072704" cy="66734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1CF0C66-BBD3-7F15-8FA9-90AEFC7A3E54}"/>
                </a:ext>
              </a:extLst>
            </p:cNvPr>
            <p:cNvSpPr/>
            <p:nvPr/>
          </p:nvSpPr>
          <p:spPr>
            <a:xfrm>
              <a:off x="8819909" y="1317495"/>
              <a:ext cx="1988559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3166A1-2D04-58F2-A23B-611653325D88}"/>
                </a:ext>
              </a:extLst>
            </p:cNvPr>
            <p:cNvSpPr txBox="1"/>
            <p:nvPr/>
          </p:nvSpPr>
          <p:spPr>
            <a:xfrm>
              <a:off x="8832255" y="1428468"/>
              <a:ext cx="2060358" cy="4429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ea typeface="+mn-lt"/>
                  <a:cs typeface="+mn-lt"/>
                </a:rPr>
                <a:t>Remote location</a:t>
              </a:r>
              <a:endParaRPr lang="en-US" b="1" dirty="0">
                <a:ea typeface="+mn-lt"/>
                <a:cs typeface="+mn-lt"/>
              </a:endParaRPr>
            </a:p>
            <a:p>
              <a:pPr algn="ctr"/>
              <a:r>
                <a:rPr lang="en-GB" sz="1200" b="1" dirty="0">
                  <a:ea typeface="+mn-lt"/>
                  <a:cs typeface="+mn-lt"/>
                </a:rPr>
                <a:t>Management</a:t>
              </a:r>
              <a:endParaRPr lang="en-US" b="1" dirty="0">
                <a:cs typeface="Calibri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71404EB-DE9B-D1B4-DDA9-728989B5CA29}"/>
              </a:ext>
            </a:extLst>
          </p:cNvPr>
          <p:cNvGrpSpPr/>
          <p:nvPr/>
        </p:nvGrpSpPr>
        <p:grpSpPr>
          <a:xfrm>
            <a:off x="2085381" y="4346740"/>
            <a:ext cx="1403492" cy="695602"/>
            <a:chOff x="8819909" y="1317495"/>
            <a:chExt cx="2072704" cy="66734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5AA136E-B2C7-3C35-5327-AFEB5FA2207D}"/>
                </a:ext>
              </a:extLst>
            </p:cNvPr>
            <p:cNvSpPr/>
            <p:nvPr/>
          </p:nvSpPr>
          <p:spPr>
            <a:xfrm>
              <a:off x="8819909" y="1317495"/>
              <a:ext cx="1988559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503AAC-CBE7-60AD-A215-F9C2322BF43B}"/>
                </a:ext>
              </a:extLst>
            </p:cNvPr>
            <p:cNvSpPr txBox="1"/>
            <p:nvPr/>
          </p:nvSpPr>
          <p:spPr>
            <a:xfrm>
              <a:off x="8832255" y="1428468"/>
              <a:ext cx="2060358" cy="4429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ea typeface="+mn-lt"/>
                  <a:cs typeface="+mn-lt"/>
                </a:rPr>
                <a:t>Infrastructure</a:t>
              </a:r>
              <a:endParaRPr lang="en-US" b="1" dirty="0">
                <a:ea typeface="+mn-lt"/>
                <a:cs typeface="+mn-lt"/>
              </a:endParaRPr>
            </a:p>
            <a:p>
              <a:pPr algn="ctr"/>
              <a:r>
                <a:rPr lang="en-GB" sz="1200" b="1" dirty="0">
                  <a:ea typeface="+mn-lt"/>
                  <a:cs typeface="+mn-lt"/>
                </a:rPr>
                <a:t>Management</a:t>
              </a:r>
              <a:endParaRPr lang="en-US" b="1" dirty="0">
                <a:cs typeface="Calibri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A96061A-5C3C-ED26-750D-41D2762B6111}"/>
              </a:ext>
            </a:extLst>
          </p:cNvPr>
          <p:cNvGrpSpPr/>
          <p:nvPr/>
        </p:nvGrpSpPr>
        <p:grpSpPr>
          <a:xfrm>
            <a:off x="1502675" y="5568181"/>
            <a:ext cx="1403492" cy="695602"/>
            <a:chOff x="8819909" y="1317495"/>
            <a:chExt cx="2072704" cy="66734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C8596E2-9287-FE6A-63A2-020D82C63E19}"/>
                </a:ext>
              </a:extLst>
            </p:cNvPr>
            <p:cNvSpPr/>
            <p:nvPr/>
          </p:nvSpPr>
          <p:spPr>
            <a:xfrm>
              <a:off x="8819909" y="1317495"/>
              <a:ext cx="1988559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570330-457F-6113-95EC-7289E226C7A2}"/>
                </a:ext>
              </a:extLst>
            </p:cNvPr>
            <p:cNvSpPr txBox="1"/>
            <p:nvPr/>
          </p:nvSpPr>
          <p:spPr>
            <a:xfrm>
              <a:off x="8832255" y="1428468"/>
              <a:ext cx="2060358" cy="4429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ea typeface="+mn-lt"/>
                  <a:cs typeface="+mn-lt"/>
                </a:rPr>
                <a:t>Database</a:t>
              </a:r>
              <a:endParaRPr lang="en-US" b="1" dirty="0">
                <a:ea typeface="+mn-lt"/>
                <a:cs typeface="+mn-lt"/>
              </a:endParaRPr>
            </a:p>
            <a:p>
              <a:pPr algn="ctr"/>
              <a:r>
                <a:rPr lang="en-GB" sz="1200" b="1" dirty="0">
                  <a:ea typeface="+mn-lt"/>
                  <a:cs typeface="+mn-lt"/>
                </a:rPr>
                <a:t>Management</a:t>
              </a:r>
              <a:endParaRPr lang="en-US" b="1" dirty="0">
                <a:cs typeface="Calibri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556387F-9C12-4494-A4E1-4B110C9318BE}"/>
              </a:ext>
            </a:extLst>
          </p:cNvPr>
          <p:cNvGrpSpPr/>
          <p:nvPr/>
        </p:nvGrpSpPr>
        <p:grpSpPr>
          <a:xfrm>
            <a:off x="9559705" y="1085829"/>
            <a:ext cx="1403492" cy="695602"/>
            <a:chOff x="8819909" y="1317495"/>
            <a:chExt cx="2072704" cy="66734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CE6AC9-9027-0598-E201-857AA7872906}"/>
                </a:ext>
              </a:extLst>
            </p:cNvPr>
            <p:cNvSpPr/>
            <p:nvPr/>
          </p:nvSpPr>
          <p:spPr>
            <a:xfrm>
              <a:off x="8819909" y="1317495"/>
              <a:ext cx="1988559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70A869-A44B-CA57-52E2-9F45F7CA28D0}"/>
                </a:ext>
              </a:extLst>
            </p:cNvPr>
            <p:cNvSpPr txBox="1"/>
            <p:nvPr/>
          </p:nvSpPr>
          <p:spPr>
            <a:xfrm>
              <a:off x="8832255" y="1428468"/>
              <a:ext cx="2060358" cy="4429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ea typeface="+mn-lt"/>
                  <a:cs typeface="+mn-lt"/>
                </a:rPr>
                <a:t>Integration</a:t>
              </a:r>
              <a:endParaRPr lang="en-US" b="1" dirty="0">
                <a:ea typeface="+mn-lt"/>
                <a:cs typeface="+mn-lt"/>
              </a:endParaRPr>
            </a:p>
            <a:p>
              <a:pPr algn="ctr"/>
              <a:r>
                <a:rPr lang="en-GB" sz="1200" b="1" dirty="0">
                  <a:ea typeface="+mn-lt"/>
                  <a:cs typeface="+mn-lt"/>
                </a:rPr>
                <a:t>Management</a:t>
              </a:r>
              <a:endParaRPr lang="en-US" b="1" dirty="0">
                <a:cs typeface="Calibri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109D22E-6EBC-1C3A-B5E2-9AACB2AF1F14}"/>
              </a:ext>
            </a:extLst>
          </p:cNvPr>
          <p:cNvGrpSpPr/>
          <p:nvPr/>
        </p:nvGrpSpPr>
        <p:grpSpPr>
          <a:xfrm>
            <a:off x="8685646" y="2284858"/>
            <a:ext cx="1403492" cy="695602"/>
            <a:chOff x="8819909" y="1317495"/>
            <a:chExt cx="2072704" cy="66734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21C2DB1-D74C-19A3-F851-FF5E921EE1E3}"/>
                </a:ext>
              </a:extLst>
            </p:cNvPr>
            <p:cNvSpPr/>
            <p:nvPr/>
          </p:nvSpPr>
          <p:spPr>
            <a:xfrm>
              <a:off x="8819909" y="1317495"/>
              <a:ext cx="1988559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A76A22E-D2B8-8B9D-FD40-BC1704EEF51C}"/>
                </a:ext>
              </a:extLst>
            </p:cNvPr>
            <p:cNvSpPr txBox="1"/>
            <p:nvPr/>
          </p:nvSpPr>
          <p:spPr>
            <a:xfrm>
              <a:off x="8832255" y="1428468"/>
              <a:ext cx="2060358" cy="4429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ea typeface="+mn-lt"/>
                  <a:cs typeface="+mn-lt"/>
                </a:rPr>
                <a:t>Occupancy</a:t>
              </a:r>
              <a:endParaRPr lang="en-US" b="1" dirty="0">
                <a:ea typeface="+mn-lt"/>
                <a:cs typeface="+mn-lt"/>
              </a:endParaRPr>
            </a:p>
            <a:p>
              <a:pPr algn="ctr"/>
              <a:r>
                <a:rPr lang="en-GB" sz="1200" b="1" dirty="0">
                  <a:ea typeface="+mn-lt"/>
                  <a:cs typeface="+mn-lt"/>
                </a:rPr>
                <a:t>Management</a:t>
              </a:r>
              <a:endParaRPr lang="en-US" b="1" dirty="0">
                <a:cs typeface="Calibri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83CFF24-11B0-E8E2-3E2E-A19AC9CDD630}"/>
              </a:ext>
            </a:extLst>
          </p:cNvPr>
          <p:cNvGrpSpPr/>
          <p:nvPr/>
        </p:nvGrpSpPr>
        <p:grpSpPr>
          <a:xfrm>
            <a:off x="7150440" y="3315799"/>
            <a:ext cx="1403492" cy="695602"/>
            <a:chOff x="8819909" y="1317495"/>
            <a:chExt cx="2072704" cy="66734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839561B-6428-7C0E-7EDE-AD34018DDBA8}"/>
                </a:ext>
              </a:extLst>
            </p:cNvPr>
            <p:cNvSpPr/>
            <p:nvPr/>
          </p:nvSpPr>
          <p:spPr>
            <a:xfrm>
              <a:off x="8819909" y="1317495"/>
              <a:ext cx="1988559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2776DA-951F-A262-C6A4-2051A64FB6CE}"/>
                </a:ext>
              </a:extLst>
            </p:cNvPr>
            <p:cNvSpPr txBox="1"/>
            <p:nvPr/>
          </p:nvSpPr>
          <p:spPr>
            <a:xfrm>
              <a:off x="8832255" y="1428468"/>
              <a:ext cx="2060358" cy="4429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ea typeface="+mn-lt"/>
                  <a:cs typeface="+mn-lt"/>
                </a:rPr>
                <a:t>Metrics &amp; Statistics</a:t>
              </a:r>
              <a:endParaRPr lang="en-US" b="1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E492832-E5CA-7A89-D713-0765275F1F2D}"/>
              </a:ext>
            </a:extLst>
          </p:cNvPr>
          <p:cNvGrpSpPr/>
          <p:nvPr/>
        </p:nvGrpSpPr>
        <p:grpSpPr>
          <a:xfrm>
            <a:off x="8685645" y="4335534"/>
            <a:ext cx="1403492" cy="695602"/>
            <a:chOff x="8819909" y="1317495"/>
            <a:chExt cx="2072704" cy="66734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7011E7D-D952-F5C2-0ECA-88A582F330C4}"/>
                </a:ext>
              </a:extLst>
            </p:cNvPr>
            <p:cNvSpPr/>
            <p:nvPr/>
          </p:nvSpPr>
          <p:spPr>
            <a:xfrm>
              <a:off x="8819909" y="1317495"/>
              <a:ext cx="1988559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54A9194-1E6E-86E2-6F7C-6E1B03EC4EF3}"/>
                </a:ext>
              </a:extLst>
            </p:cNvPr>
            <p:cNvSpPr txBox="1"/>
            <p:nvPr/>
          </p:nvSpPr>
          <p:spPr>
            <a:xfrm>
              <a:off x="8832255" y="1428468"/>
              <a:ext cx="2060358" cy="4429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ea typeface="+mn-lt"/>
                  <a:cs typeface="+mn-lt"/>
                </a:rPr>
                <a:t>Order Tracking</a:t>
              </a:r>
              <a:endParaRPr lang="en-US" b="1" dirty="0">
                <a:ea typeface="+mn-lt"/>
                <a:cs typeface="+mn-lt"/>
              </a:endParaRPr>
            </a:p>
            <a:p>
              <a:pPr algn="ctr"/>
              <a:r>
                <a:rPr lang="en-GB" sz="1200" b="1" dirty="0">
                  <a:cs typeface="Calibri"/>
                </a:rPr>
                <a:t>Management</a:t>
              </a:r>
              <a:endParaRPr lang="en-US" b="1" dirty="0">
                <a:cs typeface="Calibri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2C832CD-CDFD-040A-F3D6-A521039EBCF9}"/>
              </a:ext>
            </a:extLst>
          </p:cNvPr>
          <p:cNvGrpSpPr/>
          <p:nvPr/>
        </p:nvGrpSpPr>
        <p:grpSpPr>
          <a:xfrm>
            <a:off x="9559703" y="5556975"/>
            <a:ext cx="1403492" cy="695602"/>
            <a:chOff x="8819909" y="1317495"/>
            <a:chExt cx="2072704" cy="66734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5C9CB62-5026-3C30-765C-DC0981780117}"/>
                </a:ext>
              </a:extLst>
            </p:cNvPr>
            <p:cNvSpPr/>
            <p:nvPr/>
          </p:nvSpPr>
          <p:spPr>
            <a:xfrm>
              <a:off x="8819909" y="1317495"/>
              <a:ext cx="1988559" cy="6673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b="1" dirty="0">
                <a:cs typeface="Calibri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AB79CE-307D-ED39-8F48-7F3279D4DEEF}"/>
                </a:ext>
              </a:extLst>
            </p:cNvPr>
            <p:cNvSpPr txBox="1"/>
            <p:nvPr/>
          </p:nvSpPr>
          <p:spPr>
            <a:xfrm>
              <a:off x="8832255" y="1428468"/>
              <a:ext cx="2060358" cy="44291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200" b="1" dirty="0">
                  <a:ea typeface="+mn-lt"/>
                  <a:cs typeface="+mn-lt"/>
                </a:rPr>
                <a:t>Revenue </a:t>
              </a:r>
              <a:endParaRPr lang="en-US" b="1" dirty="0">
                <a:ea typeface="+mn-lt"/>
                <a:cs typeface="+mn-lt"/>
              </a:endParaRPr>
            </a:p>
            <a:p>
              <a:pPr algn="ctr"/>
              <a:r>
                <a:rPr lang="en-GB" sz="1200" b="1" dirty="0">
                  <a:ea typeface="+mn-lt"/>
                  <a:cs typeface="+mn-lt"/>
                </a:rPr>
                <a:t>Tracker</a:t>
              </a:r>
              <a:endParaRPr lang="en-US" b="1" dirty="0">
                <a:cs typeface="Calibri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482C303-768C-5652-20FA-86D2CEA8B33C}"/>
              </a:ext>
            </a:extLst>
          </p:cNvPr>
          <p:cNvSpPr txBox="1"/>
          <p:nvPr/>
        </p:nvSpPr>
        <p:spPr>
          <a:xfrm>
            <a:off x="5544811" y="3438105"/>
            <a:ext cx="130058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3200" b="1" dirty="0">
                <a:cs typeface="Calibri"/>
              </a:rPr>
              <a:t>QBOX</a:t>
            </a:r>
          </a:p>
        </p:txBody>
      </p:sp>
    </p:spTree>
    <p:extLst>
      <p:ext uri="{BB962C8B-B14F-4D97-AF65-F5344CB8AC3E}">
        <p14:creationId xmlns:p14="http://schemas.microsoft.com/office/powerpoint/2010/main" val="989066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CD815-C1F6-CFD3-8E45-7139986E2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2C4D1EA5-DD81-8809-3D7C-4C710EAEA883}"/>
              </a:ext>
            </a:extLst>
          </p:cNvPr>
          <p:cNvSpPr/>
          <p:nvPr/>
        </p:nvSpPr>
        <p:spPr>
          <a:xfrm>
            <a:off x="313811" y="4078240"/>
            <a:ext cx="997323" cy="1400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922B40-FE52-9C0D-AB28-7161456A3566}"/>
              </a:ext>
            </a:extLst>
          </p:cNvPr>
          <p:cNvSpPr txBox="1"/>
          <p:nvPr/>
        </p:nvSpPr>
        <p:spPr>
          <a:xfrm>
            <a:off x="1193" y="5603"/>
            <a:ext cx="12195318" cy="5847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cs typeface="Calibri"/>
              </a:rPr>
              <a:t>Infrastructure Architecture</a:t>
            </a:r>
            <a:endParaRPr lang="en-US" sz="3200" b="1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7EF92E-C67A-3ADA-3BDD-E54A3928B7D4}"/>
              </a:ext>
            </a:extLst>
          </p:cNvPr>
          <p:cNvGrpSpPr/>
          <p:nvPr/>
        </p:nvGrpSpPr>
        <p:grpSpPr>
          <a:xfrm>
            <a:off x="488288" y="1653707"/>
            <a:ext cx="626970" cy="771526"/>
            <a:chOff x="173972" y="2169178"/>
            <a:chExt cx="626970" cy="771526"/>
          </a:xfrm>
        </p:grpSpPr>
        <p:pic>
          <p:nvPicPr>
            <p:cNvPr id="16" name="Picture 15" descr="A black cell phone with a white screen&#10;&#10;Description automatically generated">
              <a:extLst>
                <a:ext uri="{FF2B5EF4-FFF2-40B4-BE49-F238E27FC236}">
                  <a16:creationId xmlns:a16="http://schemas.microsoft.com/office/drawing/2014/main" id="{537B83FA-A3E5-C1C7-382D-F8B6D686E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972" y="2169178"/>
              <a:ext cx="626970" cy="771526"/>
            </a:xfrm>
            <a:prstGeom prst="rect">
              <a:avLst/>
            </a:prstGeom>
          </p:spPr>
        </p:pic>
        <p:pic>
          <p:nvPicPr>
            <p:cNvPr id="18" name="Picture 17" descr="A black and white map pointer&#10;&#10;Description automatically generated">
              <a:extLst>
                <a:ext uri="{FF2B5EF4-FFF2-40B4-BE49-F238E27FC236}">
                  <a16:creationId xmlns:a16="http://schemas.microsoft.com/office/drawing/2014/main" id="{F8FDDCD5-2D1F-C3C2-B549-BFD27946F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095" y="2379647"/>
              <a:ext cx="254836" cy="337219"/>
            </a:xfrm>
            <a:prstGeom prst="rect">
              <a:avLst/>
            </a:prstGeom>
          </p:spPr>
        </p:pic>
      </p:grpSp>
      <p:pic>
        <p:nvPicPr>
          <p:cNvPr id="20" name="Picture 19" descr="A black and white computer with a globe on the screen&#10;&#10;Description automatically generated">
            <a:extLst>
              <a:ext uri="{FF2B5EF4-FFF2-40B4-BE49-F238E27FC236}">
                <a16:creationId xmlns:a16="http://schemas.microsoft.com/office/drawing/2014/main" id="{B07CD9C8-8CC9-4A32-1A09-AB208F38B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59" y="2820959"/>
            <a:ext cx="874295" cy="6475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F36FED6-7987-B731-0B68-BF1A2EE3A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2256" y="2175711"/>
            <a:ext cx="875632" cy="86226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794735-89E1-ED26-2D29-39BBE16D74AA}"/>
              </a:ext>
            </a:extLst>
          </p:cNvPr>
          <p:cNvCxnSpPr>
            <a:cxnSpLocks/>
          </p:cNvCxnSpPr>
          <p:nvPr/>
        </p:nvCxnSpPr>
        <p:spPr>
          <a:xfrm>
            <a:off x="1137582" y="2089336"/>
            <a:ext cx="454963" cy="44375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411B18-1BCB-EDA3-88F8-8FD37DE216F5}"/>
              </a:ext>
            </a:extLst>
          </p:cNvPr>
          <p:cNvCxnSpPr>
            <a:cxnSpLocks/>
          </p:cNvCxnSpPr>
          <p:nvPr/>
        </p:nvCxnSpPr>
        <p:spPr>
          <a:xfrm flipV="1">
            <a:off x="1137582" y="2757209"/>
            <a:ext cx="466168" cy="39668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F23591B-5F46-63B1-E986-D310A4DE3E5E}"/>
              </a:ext>
            </a:extLst>
          </p:cNvPr>
          <p:cNvSpPr txBox="1"/>
          <p:nvPr/>
        </p:nvSpPr>
        <p:spPr>
          <a:xfrm>
            <a:off x="2652339" y="2989169"/>
            <a:ext cx="99942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100" b="1" dirty="0">
                <a:cs typeface="Calibri"/>
              </a:rPr>
              <a:t>Load Balancer</a:t>
            </a:r>
            <a:endParaRPr lang="en-US" sz="1100" b="1">
              <a:cs typeface="Calibri"/>
            </a:endParaRPr>
          </a:p>
        </p:txBody>
      </p:sp>
      <p:pic>
        <p:nvPicPr>
          <p:cNvPr id="37" name="Picture 36" descr="Cicd, pipeline, dev, devops, development icon - Download on Iconfinder">
            <a:extLst>
              <a:ext uri="{FF2B5EF4-FFF2-40B4-BE49-F238E27FC236}">
                <a16:creationId xmlns:a16="http://schemas.microsoft.com/office/drawing/2014/main" id="{C0163168-E0F4-5A40-96FF-6389D4725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470" y="4354605"/>
            <a:ext cx="759759" cy="726142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A56C80D7-2276-D449-8925-2781554721FA}"/>
              </a:ext>
            </a:extLst>
          </p:cNvPr>
          <p:cNvGrpSpPr/>
          <p:nvPr/>
        </p:nvGrpSpPr>
        <p:grpSpPr>
          <a:xfrm>
            <a:off x="3706395" y="1299183"/>
            <a:ext cx="7037291" cy="4513307"/>
            <a:chOff x="2651952" y="682858"/>
            <a:chExt cx="7736606" cy="400623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7908FA7-31E5-AF4A-2E0A-FD046F199189}"/>
                </a:ext>
              </a:extLst>
            </p:cNvPr>
            <p:cNvSpPr/>
            <p:nvPr/>
          </p:nvSpPr>
          <p:spPr>
            <a:xfrm>
              <a:off x="2651952" y="682858"/>
              <a:ext cx="7736606" cy="382246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C74F627-B120-6A99-D594-6AD306D5B0FC}"/>
                </a:ext>
              </a:extLst>
            </p:cNvPr>
            <p:cNvSpPr txBox="1"/>
            <p:nvPr/>
          </p:nvSpPr>
          <p:spPr>
            <a:xfrm>
              <a:off x="7358897" y="4333935"/>
              <a:ext cx="2861331" cy="3551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sz="1600" b="1" dirty="0">
                  <a:cs typeface="Calibri"/>
                </a:rPr>
                <a:t>Virtual Private Cloud </a:t>
              </a:r>
              <a:r>
                <a:rPr lang="en-GB" sz="2000" b="1" dirty="0">
                  <a:cs typeface="Calibri"/>
                </a:rPr>
                <a:t>&lt;---&gt;</a:t>
              </a:r>
              <a:endParaRPr lang="en-US" sz="2000" b="1" dirty="0">
                <a:ea typeface="Calibri"/>
                <a:cs typeface="Calibri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108A736-B757-E9C9-BDE2-EE372C627EF3}"/>
              </a:ext>
            </a:extLst>
          </p:cNvPr>
          <p:cNvGrpSpPr/>
          <p:nvPr/>
        </p:nvGrpSpPr>
        <p:grpSpPr>
          <a:xfrm>
            <a:off x="3705693" y="4342151"/>
            <a:ext cx="1582129" cy="1232493"/>
            <a:chOff x="2718827" y="3535326"/>
            <a:chExt cx="1167512" cy="948224"/>
          </a:xfrm>
        </p:grpSpPr>
        <p:pic>
          <p:nvPicPr>
            <p:cNvPr id="42" name="Picture 41" descr="Kubernetes black logo transparent PNG - StickPNG">
              <a:extLst>
                <a:ext uri="{FF2B5EF4-FFF2-40B4-BE49-F238E27FC236}">
                  <a16:creationId xmlns:a16="http://schemas.microsoft.com/office/drawing/2014/main" id="{DE852323-6704-AB8E-DD33-25B47A811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75429" y="3535326"/>
              <a:ext cx="883023" cy="650201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4943F17-8C53-8E04-0182-19C0EE55353D}"/>
                </a:ext>
              </a:extLst>
            </p:cNvPr>
            <p:cNvSpPr txBox="1"/>
            <p:nvPr/>
          </p:nvSpPr>
          <p:spPr>
            <a:xfrm>
              <a:off x="2718827" y="4199403"/>
              <a:ext cx="1167512" cy="28414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b="1" dirty="0">
                  <a:cs typeface="Calibri"/>
                </a:rPr>
                <a:t>Cluster</a:t>
              </a:r>
              <a:endParaRPr lang="en-US" b="1">
                <a:cs typeface="Calibri"/>
              </a:endParaRP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81D334D1-4A09-7C5F-A30A-6F6A9B5A4818}"/>
              </a:ext>
            </a:extLst>
          </p:cNvPr>
          <p:cNvSpPr txBox="1"/>
          <p:nvPr/>
        </p:nvSpPr>
        <p:spPr>
          <a:xfrm>
            <a:off x="366338" y="4143374"/>
            <a:ext cx="75289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b="1" dirty="0">
                <a:cs typeface="Calibri"/>
              </a:rPr>
              <a:t>CI/CD</a:t>
            </a:r>
            <a:endParaRPr lang="en-US" sz="1200" b="1">
              <a:cs typeface="Calibri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478CDA6-DFD1-C775-9382-E9A69F80DF26}"/>
              </a:ext>
            </a:extLst>
          </p:cNvPr>
          <p:cNvSpPr txBox="1"/>
          <p:nvPr/>
        </p:nvSpPr>
        <p:spPr>
          <a:xfrm>
            <a:off x="388750" y="5006226"/>
            <a:ext cx="85374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b="1" dirty="0">
                <a:cs typeface="Calibri"/>
              </a:rPr>
              <a:t>Pipelines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C91F7AF-FA1C-0B10-92A2-3AFD2F8C4D13}"/>
              </a:ext>
            </a:extLst>
          </p:cNvPr>
          <p:cNvSpPr txBox="1"/>
          <p:nvPr/>
        </p:nvSpPr>
        <p:spPr>
          <a:xfrm>
            <a:off x="1699838" y="2944345"/>
            <a:ext cx="75289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100" b="1" dirty="0">
                <a:cs typeface="Calibri"/>
              </a:rPr>
              <a:t>Firewall</a:t>
            </a:r>
            <a:endParaRPr lang="en-US" b="1" dirty="0"/>
          </a:p>
        </p:txBody>
      </p:sp>
      <p:pic>
        <p:nvPicPr>
          <p:cNvPr id="95" name="Picture 94" descr="Firewall PNG Transparent Images Free Download | Vector Files | Pngtree">
            <a:extLst>
              <a:ext uri="{FF2B5EF4-FFF2-40B4-BE49-F238E27FC236}">
                <a16:creationId xmlns:a16="http://schemas.microsoft.com/office/drawing/2014/main" id="{42DAFC2B-ABF7-D0AA-B42C-3C5A26E1E9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2677" y="1866900"/>
            <a:ext cx="1286436" cy="1275230"/>
          </a:xfrm>
          <a:prstGeom prst="rect">
            <a:avLst/>
          </a:prstGeom>
        </p:spPr>
      </p:pic>
      <p:pic>
        <p:nvPicPr>
          <p:cNvPr id="96" name="Graphic 95" descr="Helm Vector SVG Icon (44) - SVG Repo">
            <a:extLst>
              <a:ext uri="{FF2B5EF4-FFF2-40B4-BE49-F238E27FC236}">
                <a16:creationId xmlns:a16="http://schemas.microsoft.com/office/drawing/2014/main" id="{82703304-A245-27BA-0728-944F755531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08205" y="4085664"/>
            <a:ext cx="614084" cy="647701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B80E1B7-BEE0-339B-6534-0C9E6012AAAD}"/>
              </a:ext>
            </a:extLst>
          </p:cNvPr>
          <p:cNvCxnSpPr/>
          <p:nvPr/>
        </p:nvCxnSpPr>
        <p:spPr>
          <a:xfrm flipV="1">
            <a:off x="2207747" y="4421280"/>
            <a:ext cx="1284193" cy="448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B1004AD-3565-DEA8-0B87-C4756645CD4D}"/>
              </a:ext>
            </a:extLst>
          </p:cNvPr>
          <p:cNvSpPr txBox="1"/>
          <p:nvPr/>
        </p:nvSpPr>
        <p:spPr>
          <a:xfrm>
            <a:off x="2170486" y="4098551"/>
            <a:ext cx="113389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100" b="1" dirty="0">
                <a:cs typeface="Calibri"/>
              </a:rPr>
              <a:t>Helm Upgrade</a:t>
            </a:r>
            <a:endParaRPr lang="en-US" dirty="0"/>
          </a:p>
        </p:txBody>
      </p:sp>
      <p:pic>
        <p:nvPicPr>
          <p:cNvPr id="99" name="Graphic 98" descr="Docker SVG Vectors and Icons - SVG Repo">
            <a:extLst>
              <a:ext uri="{FF2B5EF4-FFF2-40B4-BE49-F238E27FC236}">
                <a16:creationId xmlns:a16="http://schemas.microsoft.com/office/drawing/2014/main" id="{D3CFC131-A01D-3B2D-120E-DE32E3F6DE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69354" y="4769223"/>
            <a:ext cx="838200" cy="838200"/>
          </a:xfrm>
          <a:prstGeom prst="rect">
            <a:avLst/>
          </a:prstGeom>
        </p:spPr>
      </p:pic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BB54C4C-A662-FCA4-A7B9-3A868131066F}"/>
              </a:ext>
            </a:extLst>
          </p:cNvPr>
          <p:cNvCxnSpPr>
            <a:cxnSpLocks/>
          </p:cNvCxnSpPr>
          <p:nvPr/>
        </p:nvCxnSpPr>
        <p:spPr>
          <a:xfrm>
            <a:off x="1378512" y="5187761"/>
            <a:ext cx="679074" cy="672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1459071-127F-17BF-7AD2-3D35E189F635}"/>
              </a:ext>
            </a:extLst>
          </p:cNvPr>
          <p:cNvCxnSpPr>
            <a:cxnSpLocks/>
          </p:cNvCxnSpPr>
          <p:nvPr/>
        </p:nvCxnSpPr>
        <p:spPr>
          <a:xfrm flipH="1" flipV="1">
            <a:off x="2864411" y="5194485"/>
            <a:ext cx="732865" cy="448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1425463-9212-B80F-AC53-3BA6A92C3190}"/>
              </a:ext>
            </a:extLst>
          </p:cNvPr>
          <p:cNvSpPr/>
          <p:nvPr/>
        </p:nvSpPr>
        <p:spPr>
          <a:xfrm>
            <a:off x="3854870" y="1444855"/>
            <a:ext cx="1736910" cy="22635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2F31170-2D03-6B6D-BFF5-3617641292EE}"/>
              </a:ext>
            </a:extLst>
          </p:cNvPr>
          <p:cNvSpPr txBox="1"/>
          <p:nvPr/>
        </p:nvSpPr>
        <p:spPr>
          <a:xfrm>
            <a:off x="1352457" y="5252757"/>
            <a:ext cx="67445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100" b="1">
                <a:cs typeface="Calibri"/>
              </a:rPr>
              <a:t>Docker</a:t>
            </a:r>
          </a:p>
          <a:p>
            <a:pPr algn="ctr"/>
            <a:r>
              <a:rPr lang="en-GB" sz="1100" b="1" dirty="0">
                <a:cs typeface="Calibri"/>
              </a:rPr>
              <a:t>Push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5C461DD-B12C-A746-E345-83D29AE598D8}"/>
              </a:ext>
            </a:extLst>
          </p:cNvPr>
          <p:cNvSpPr txBox="1"/>
          <p:nvPr/>
        </p:nvSpPr>
        <p:spPr>
          <a:xfrm>
            <a:off x="2887663" y="5263963"/>
            <a:ext cx="67445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100" b="1" dirty="0">
                <a:cs typeface="Calibri"/>
              </a:rPr>
              <a:t>Docker</a:t>
            </a:r>
          </a:p>
          <a:p>
            <a:pPr algn="ctr"/>
            <a:r>
              <a:rPr lang="en-GB" sz="1100" b="1" dirty="0">
                <a:cs typeface="Calibri"/>
              </a:rPr>
              <a:t>Pull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2EA82B4-282F-183E-62CE-10C7F1A9180D}"/>
              </a:ext>
            </a:extLst>
          </p:cNvPr>
          <p:cNvSpPr txBox="1"/>
          <p:nvPr/>
        </p:nvSpPr>
        <p:spPr>
          <a:xfrm>
            <a:off x="4008252" y="1521199"/>
            <a:ext cx="127956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b="1" dirty="0">
                <a:cs typeface="Calibri"/>
              </a:rPr>
              <a:t>Front End</a:t>
            </a:r>
            <a:endParaRPr lang="en-US" sz="1600">
              <a:cs typeface="Calibri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57ADCA2-422C-A8CB-FD3B-C973C4619D6E}"/>
              </a:ext>
            </a:extLst>
          </p:cNvPr>
          <p:cNvSpPr txBox="1"/>
          <p:nvPr/>
        </p:nvSpPr>
        <p:spPr>
          <a:xfrm>
            <a:off x="3873777" y="3414990"/>
            <a:ext cx="103304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b="1" dirty="0">
                <a:cs typeface="Calibri"/>
              </a:rPr>
              <a:t>Namespace</a:t>
            </a:r>
            <a:endParaRPr lang="en-US" sz="2000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01CB932-6D82-A071-7BE6-0C18F99E33C1}"/>
              </a:ext>
            </a:extLst>
          </p:cNvPr>
          <p:cNvGrpSpPr/>
          <p:nvPr/>
        </p:nvGrpSpPr>
        <p:grpSpPr>
          <a:xfrm>
            <a:off x="4063997" y="2134830"/>
            <a:ext cx="1230407" cy="820256"/>
            <a:chOff x="3794309" y="2033977"/>
            <a:chExt cx="1230407" cy="820256"/>
          </a:xfrm>
        </p:grpSpPr>
        <p:pic>
          <p:nvPicPr>
            <p:cNvPr id="109" name="Picture 108" descr="GitHub Kong/kong: The Cloud-Native API Gateway, 52% OFF">
              <a:extLst>
                <a:ext uri="{FF2B5EF4-FFF2-40B4-BE49-F238E27FC236}">
                  <a16:creationId xmlns:a16="http://schemas.microsoft.com/office/drawing/2014/main" id="{0D6DB8E0-B922-9EEB-3138-28C2BF5C5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94309" y="2033977"/>
              <a:ext cx="1230407" cy="526454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0E52E0E-5374-D3A0-B833-1D23DB6C542F}"/>
                </a:ext>
              </a:extLst>
            </p:cNvPr>
            <p:cNvSpPr txBox="1"/>
            <p:nvPr/>
          </p:nvSpPr>
          <p:spPr>
            <a:xfrm>
              <a:off x="4041118" y="2484901"/>
              <a:ext cx="90977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GB" b="1" dirty="0">
                  <a:cs typeface="Calibri"/>
                </a:rPr>
                <a:t>Ingress</a:t>
              </a:r>
              <a:endParaRPr lang="en-US">
                <a:cs typeface="Calibri"/>
              </a:endParaRP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923DB35-5121-6A4C-E495-0C2835EF82F9}"/>
              </a:ext>
            </a:extLst>
          </p:cNvPr>
          <p:cNvSpPr/>
          <p:nvPr/>
        </p:nvSpPr>
        <p:spPr>
          <a:xfrm>
            <a:off x="5715047" y="1444856"/>
            <a:ext cx="4056528" cy="2274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B073F2C-35D1-ACB5-E257-E8D93BBEB73B}"/>
              </a:ext>
            </a:extLst>
          </p:cNvPr>
          <p:cNvSpPr txBox="1"/>
          <p:nvPr/>
        </p:nvSpPr>
        <p:spPr>
          <a:xfrm>
            <a:off x="6327869" y="1498785"/>
            <a:ext cx="287080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b="1" dirty="0">
                <a:cs typeface="Calibri"/>
              </a:rPr>
              <a:t>Back End Services</a:t>
            </a:r>
            <a:endParaRPr lang="en-US" sz="1600" b="1">
              <a:cs typeface="Calibri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26539E5-96B1-97D1-ABAA-FD1F84433B76}"/>
              </a:ext>
            </a:extLst>
          </p:cNvPr>
          <p:cNvSpPr txBox="1"/>
          <p:nvPr/>
        </p:nvSpPr>
        <p:spPr>
          <a:xfrm>
            <a:off x="5700336" y="3426195"/>
            <a:ext cx="103304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200" b="1" dirty="0">
                <a:cs typeface="Calibri"/>
              </a:rPr>
              <a:t>Namespace</a:t>
            </a:r>
            <a:endParaRPr lang="en-US" sz="2000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3B666FD-25CF-00CD-5B68-4962C5FAD159}"/>
              </a:ext>
            </a:extLst>
          </p:cNvPr>
          <p:cNvCxnSpPr/>
          <p:nvPr/>
        </p:nvCxnSpPr>
        <p:spPr>
          <a:xfrm flipV="1">
            <a:off x="3678520" y="2597522"/>
            <a:ext cx="343347" cy="44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C88C8BC-A8B5-CD7B-6CA8-C5536D2069C7}"/>
              </a:ext>
            </a:extLst>
          </p:cNvPr>
          <p:cNvCxnSpPr>
            <a:cxnSpLocks/>
          </p:cNvCxnSpPr>
          <p:nvPr/>
        </p:nvCxnSpPr>
        <p:spPr>
          <a:xfrm flipV="1">
            <a:off x="5336990" y="2552697"/>
            <a:ext cx="645905" cy="4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CF9EFE5E-BEBD-B9B0-83A0-DCCC5457FEFD}"/>
              </a:ext>
            </a:extLst>
          </p:cNvPr>
          <p:cNvGrpSpPr/>
          <p:nvPr/>
        </p:nvGrpSpPr>
        <p:grpSpPr>
          <a:xfrm>
            <a:off x="6003597" y="2234873"/>
            <a:ext cx="666750" cy="582704"/>
            <a:chOff x="5789938" y="1943520"/>
            <a:chExt cx="666750" cy="582704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3F161FF-6208-7F61-BFC7-FD09513D27D1}"/>
                </a:ext>
              </a:extLst>
            </p:cNvPr>
            <p:cNvSpPr/>
            <p:nvPr/>
          </p:nvSpPr>
          <p:spPr>
            <a:xfrm>
              <a:off x="5789938" y="1943520"/>
              <a:ext cx="649942" cy="582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b="1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CF60E7-5AB3-F88F-AE9A-2540B7C524E3}"/>
                </a:ext>
              </a:extLst>
            </p:cNvPr>
            <p:cNvSpPr txBox="1"/>
            <p:nvPr/>
          </p:nvSpPr>
          <p:spPr>
            <a:xfrm>
              <a:off x="5828461" y="2070988"/>
              <a:ext cx="62822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 b="1" dirty="0">
                  <a:cs typeface="Calibri"/>
                </a:rPr>
                <a:t>POD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E2127FB-10D5-67DF-FFE6-4735C843DAB6}"/>
              </a:ext>
            </a:extLst>
          </p:cNvPr>
          <p:cNvGrpSpPr/>
          <p:nvPr/>
        </p:nvGrpSpPr>
        <p:grpSpPr>
          <a:xfrm>
            <a:off x="7124185" y="1820255"/>
            <a:ext cx="666750" cy="582704"/>
            <a:chOff x="5789938" y="1943520"/>
            <a:chExt cx="666750" cy="58270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B199BD2-3D98-53AA-7D13-4FA69BF7F82C}"/>
                </a:ext>
              </a:extLst>
            </p:cNvPr>
            <p:cNvSpPr/>
            <p:nvPr/>
          </p:nvSpPr>
          <p:spPr>
            <a:xfrm>
              <a:off x="5789938" y="1943520"/>
              <a:ext cx="649942" cy="582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b="1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C1622A-AD27-7D43-3ECB-FDD16AC60BCF}"/>
                </a:ext>
              </a:extLst>
            </p:cNvPr>
            <p:cNvSpPr txBox="1"/>
            <p:nvPr/>
          </p:nvSpPr>
          <p:spPr>
            <a:xfrm>
              <a:off x="5828461" y="2070988"/>
              <a:ext cx="62822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 b="1" dirty="0">
                  <a:cs typeface="Calibri"/>
                </a:rPr>
                <a:t>POD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199D2A-E128-EF3E-BDBB-C79B0E4A2652}"/>
              </a:ext>
            </a:extLst>
          </p:cNvPr>
          <p:cNvGrpSpPr/>
          <p:nvPr/>
        </p:nvGrpSpPr>
        <p:grpSpPr>
          <a:xfrm>
            <a:off x="7135390" y="2817578"/>
            <a:ext cx="666750" cy="582704"/>
            <a:chOff x="5789938" y="1943520"/>
            <a:chExt cx="666750" cy="5827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BF8EF0B-F09A-5C12-53AF-C540571B2547}"/>
                </a:ext>
              </a:extLst>
            </p:cNvPr>
            <p:cNvSpPr/>
            <p:nvPr/>
          </p:nvSpPr>
          <p:spPr>
            <a:xfrm>
              <a:off x="5789938" y="1943520"/>
              <a:ext cx="649942" cy="582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b="1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D5B145-9C2B-A622-F415-DD1D2C7754BD}"/>
                </a:ext>
              </a:extLst>
            </p:cNvPr>
            <p:cNvSpPr txBox="1"/>
            <p:nvPr/>
          </p:nvSpPr>
          <p:spPr>
            <a:xfrm>
              <a:off x="5828461" y="2070988"/>
              <a:ext cx="62822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 b="1" dirty="0">
                  <a:cs typeface="Calibri"/>
                </a:rPr>
                <a:t>POD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80A2DF-0723-ED1B-8D56-259350B0A97C}"/>
              </a:ext>
            </a:extLst>
          </p:cNvPr>
          <p:cNvGrpSpPr/>
          <p:nvPr/>
        </p:nvGrpSpPr>
        <p:grpSpPr>
          <a:xfrm>
            <a:off x="8849888" y="2828783"/>
            <a:ext cx="666750" cy="582704"/>
            <a:chOff x="5789938" y="1943520"/>
            <a:chExt cx="666750" cy="58270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D5DE7B0-392F-181F-1E52-358DFC900FD3}"/>
                </a:ext>
              </a:extLst>
            </p:cNvPr>
            <p:cNvSpPr/>
            <p:nvPr/>
          </p:nvSpPr>
          <p:spPr>
            <a:xfrm>
              <a:off x="5789938" y="1943520"/>
              <a:ext cx="649942" cy="582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b="1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170078-44FC-FC3E-239E-70975BDB61BD}"/>
                </a:ext>
              </a:extLst>
            </p:cNvPr>
            <p:cNvSpPr txBox="1"/>
            <p:nvPr/>
          </p:nvSpPr>
          <p:spPr>
            <a:xfrm>
              <a:off x="5828461" y="2070988"/>
              <a:ext cx="62822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 b="1" dirty="0">
                  <a:cs typeface="Calibri"/>
                </a:rPr>
                <a:t>POD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EDB55D-9CD7-7450-31AF-DF438BCFB738}"/>
              </a:ext>
            </a:extLst>
          </p:cNvPr>
          <p:cNvCxnSpPr>
            <a:cxnSpLocks/>
          </p:cNvCxnSpPr>
          <p:nvPr/>
        </p:nvCxnSpPr>
        <p:spPr>
          <a:xfrm flipV="1">
            <a:off x="6692901" y="2216520"/>
            <a:ext cx="332141" cy="1501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67E459-08C5-53D8-6E13-604030D8D9B7}"/>
              </a:ext>
            </a:extLst>
          </p:cNvPr>
          <p:cNvCxnSpPr>
            <a:cxnSpLocks/>
          </p:cNvCxnSpPr>
          <p:nvPr/>
        </p:nvCxnSpPr>
        <p:spPr>
          <a:xfrm>
            <a:off x="6648078" y="2770089"/>
            <a:ext cx="376963" cy="1748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B94CC70-D637-27BF-6746-057BAE567277}"/>
              </a:ext>
            </a:extLst>
          </p:cNvPr>
          <p:cNvCxnSpPr>
            <a:cxnSpLocks/>
          </p:cNvCxnSpPr>
          <p:nvPr/>
        </p:nvCxnSpPr>
        <p:spPr>
          <a:xfrm>
            <a:off x="7914342" y="3128679"/>
            <a:ext cx="802787" cy="6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75E8470-1411-8358-63D3-30A1E14254EB}"/>
              </a:ext>
            </a:extLst>
          </p:cNvPr>
          <p:cNvSpPr txBox="1"/>
          <p:nvPr/>
        </p:nvSpPr>
        <p:spPr>
          <a:xfrm>
            <a:off x="7751012" y="3202077"/>
            <a:ext cx="105545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dirty="0">
                <a:cs typeface="Calibri"/>
              </a:rPr>
              <a:t>Pod</a:t>
            </a:r>
            <a:endParaRPr lang="en-US" sz="1400">
              <a:cs typeface="Calibri"/>
            </a:endParaRPr>
          </a:p>
          <a:p>
            <a:pPr algn="ctr"/>
            <a:r>
              <a:rPr lang="en-GB" sz="1400" dirty="0">
                <a:cs typeface="Calibri"/>
              </a:rPr>
              <a:t>Autoscaling</a:t>
            </a:r>
          </a:p>
        </p:txBody>
      </p:sp>
      <p:pic>
        <p:nvPicPr>
          <p:cNvPr id="30" name="Picture 29" descr="A black and white circular object&#10;&#10;Description automatically generated">
            <a:extLst>
              <a:ext uri="{FF2B5EF4-FFF2-40B4-BE49-F238E27FC236}">
                <a16:creationId xmlns:a16="http://schemas.microsoft.com/office/drawing/2014/main" id="{16C1F066-FC39-E7A3-FDBB-E4C57E36752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67103" y="2645989"/>
            <a:ext cx="759200" cy="960904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7DA608-F973-4411-AC2C-C1CFB0B4D1EB}"/>
              </a:ext>
            </a:extLst>
          </p:cNvPr>
          <p:cNvCxnSpPr>
            <a:cxnSpLocks/>
          </p:cNvCxnSpPr>
          <p:nvPr/>
        </p:nvCxnSpPr>
        <p:spPr>
          <a:xfrm flipV="1">
            <a:off x="8015195" y="2093254"/>
            <a:ext cx="1900964" cy="44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A black and white circular object&#10;&#10;Description automatically generated">
            <a:extLst>
              <a:ext uri="{FF2B5EF4-FFF2-40B4-BE49-F238E27FC236}">
                <a16:creationId xmlns:a16="http://schemas.microsoft.com/office/drawing/2014/main" id="{2E139CCC-4EE0-C634-882C-85959DCE7AE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93858" y="1322573"/>
            <a:ext cx="832599" cy="108641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4F7F10D-3C51-D014-AD5D-9DABFBC5F327}"/>
              </a:ext>
            </a:extLst>
          </p:cNvPr>
          <p:cNvCxnSpPr>
            <a:cxnSpLocks/>
          </p:cNvCxnSpPr>
          <p:nvPr/>
        </p:nvCxnSpPr>
        <p:spPr>
          <a:xfrm>
            <a:off x="9584017" y="3117472"/>
            <a:ext cx="1385492" cy="6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64B5F6-5BC0-65B9-53F3-E71CF35A05F9}"/>
              </a:ext>
            </a:extLst>
          </p:cNvPr>
          <p:cNvSpPr txBox="1"/>
          <p:nvPr/>
        </p:nvSpPr>
        <p:spPr>
          <a:xfrm>
            <a:off x="9734453" y="2305606"/>
            <a:ext cx="105545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dirty="0">
                <a:cs typeface="Calibri"/>
              </a:rPr>
              <a:t>Internal Datastore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626F18-3514-AECB-E886-C7D8FE5A9A26}"/>
              </a:ext>
            </a:extLst>
          </p:cNvPr>
          <p:cNvSpPr txBox="1"/>
          <p:nvPr/>
        </p:nvSpPr>
        <p:spPr>
          <a:xfrm>
            <a:off x="10787805" y="3627900"/>
            <a:ext cx="105545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dirty="0">
                <a:cs typeface="Calibri"/>
              </a:rPr>
              <a:t>External Datastore</a:t>
            </a:r>
          </a:p>
          <a:p>
            <a:pPr algn="ctr"/>
            <a:r>
              <a:rPr lang="en-GB" sz="1400" i="1" dirty="0">
                <a:cs typeface="Calibri"/>
              </a:rPr>
              <a:t>(Optional</a:t>
            </a:r>
            <a:r>
              <a:rPr lang="en-GB" sz="1400" dirty="0">
                <a:cs typeface="Calibri"/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D6FD3E-DC60-2E35-878C-FA63F27FB334}"/>
              </a:ext>
            </a:extLst>
          </p:cNvPr>
          <p:cNvSpPr/>
          <p:nvPr/>
        </p:nvSpPr>
        <p:spPr>
          <a:xfrm>
            <a:off x="5703841" y="3876531"/>
            <a:ext cx="4067733" cy="1445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1A99F6-845E-0B51-7C70-A37B58DF3843}"/>
              </a:ext>
            </a:extLst>
          </p:cNvPr>
          <p:cNvSpPr txBox="1"/>
          <p:nvPr/>
        </p:nvSpPr>
        <p:spPr>
          <a:xfrm>
            <a:off x="6159780" y="3941667"/>
            <a:ext cx="287080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b="1" dirty="0">
                <a:cs typeface="Calibri"/>
              </a:rPr>
              <a:t>Additional Services</a:t>
            </a:r>
            <a:endParaRPr lang="en-US" sz="1600" b="1" dirty="0">
              <a:cs typeface="Calibri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A3E2E8A-D5AD-3FA5-1C2E-B9021B2B4A57}"/>
              </a:ext>
            </a:extLst>
          </p:cNvPr>
          <p:cNvGrpSpPr/>
          <p:nvPr/>
        </p:nvGrpSpPr>
        <p:grpSpPr>
          <a:xfrm>
            <a:off x="5869126" y="4319167"/>
            <a:ext cx="666750" cy="582704"/>
            <a:chOff x="5789938" y="1943520"/>
            <a:chExt cx="666750" cy="582704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F9E8AD3-7110-E6B6-D3DA-349DB6EFC310}"/>
                </a:ext>
              </a:extLst>
            </p:cNvPr>
            <p:cNvSpPr/>
            <p:nvPr/>
          </p:nvSpPr>
          <p:spPr>
            <a:xfrm>
              <a:off x="5789938" y="1943520"/>
              <a:ext cx="649942" cy="582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b="1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24094C-5FEE-2AF6-292D-20C6E8D63F1C}"/>
                </a:ext>
              </a:extLst>
            </p:cNvPr>
            <p:cNvSpPr txBox="1"/>
            <p:nvPr/>
          </p:nvSpPr>
          <p:spPr>
            <a:xfrm>
              <a:off x="5828461" y="2070988"/>
              <a:ext cx="62822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 b="1" dirty="0">
                  <a:cs typeface="Calibri"/>
                </a:rPr>
                <a:t>POD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B708882-CBCF-8BD9-A042-27755D05E2A7}"/>
              </a:ext>
            </a:extLst>
          </p:cNvPr>
          <p:cNvGrpSpPr/>
          <p:nvPr/>
        </p:nvGrpSpPr>
        <p:grpSpPr>
          <a:xfrm>
            <a:off x="6911273" y="4307960"/>
            <a:ext cx="666750" cy="582704"/>
            <a:chOff x="5789938" y="1943520"/>
            <a:chExt cx="666750" cy="58270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2CB33B2-223C-6F11-213C-581515E7D677}"/>
                </a:ext>
              </a:extLst>
            </p:cNvPr>
            <p:cNvSpPr/>
            <p:nvPr/>
          </p:nvSpPr>
          <p:spPr>
            <a:xfrm>
              <a:off x="5789938" y="1943520"/>
              <a:ext cx="649942" cy="582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b="1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9E058A-9D97-9D4D-9514-EC11EE549AE3}"/>
                </a:ext>
              </a:extLst>
            </p:cNvPr>
            <p:cNvSpPr txBox="1"/>
            <p:nvPr/>
          </p:nvSpPr>
          <p:spPr>
            <a:xfrm>
              <a:off x="5828461" y="2070988"/>
              <a:ext cx="62822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 b="1" dirty="0">
                  <a:cs typeface="Calibri"/>
                </a:rPr>
                <a:t>POD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8EC89CA-442A-4016-08DE-70FB5A43DBA3}"/>
              </a:ext>
            </a:extLst>
          </p:cNvPr>
          <p:cNvGrpSpPr/>
          <p:nvPr/>
        </p:nvGrpSpPr>
        <p:grpSpPr>
          <a:xfrm>
            <a:off x="7908596" y="4296754"/>
            <a:ext cx="666750" cy="582704"/>
            <a:chOff x="5789938" y="1943520"/>
            <a:chExt cx="666750" cy="582704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FFF98E5-B267-3ED4-9D11-13313A1E19EC}"/>
                </a:ext>
              </a:extLst>
            </p:cNvPr>
            <p:cNvSpPr/>
            <p:nvPr/>
          </p:nvSpPr>
          <p:spPr>
            <a:xfrm>
              <a:off x="5789938" y="1943520"/>
              <a:ext cx="649942" cy="582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b="1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4380994-7095-B3B4-6CC8-3C33D798475D}"/>
                </a:ext>
              </a:extLst>
            </p:cNvPr>
            <p:cNvSpPr txBox="1"/>
            <p:nvPr/>
          </p:nvSpPr>
          <p:spPr>
            <a:xfrm>
              <a:off x="5828461" y="2070988"/>
              <a:ext cx="62822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 b="1" dirty="0">
                  <a:cs typeface="Calibri"/>
                </a:rPr>
                <a:t>POD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7F086DA-0AA0-035C-CAB9-D1CD43EE9C82}"/>
              </a:ext>
            </a:extLst>
          </p:cNvPr>
          <p:cNvGrpSpPr/>
          <p:nvPr/>
        </p:nvGrpSpPr>
        <p:grpSpPr>
          <a:xfrm>
            <a:off x="8928331" y="4307959"/>
            <a:ext cx="666750" cy="582704"/>
            <a:chOff x="5789938" y="1943520"/>
            <a:chExt cx="666750" cy="58270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AB56043-C543-CDD9-A638-25EDF6BDAA2D}"/>
                </a:ext>
              </a:extLst>
            </p:cNvPr>
            <p:cNvSpPr/>
            <p:nvPr/>
          </p:nvSpPr>
          <p:spPr>
            <a:xfrm>
              <a:off x="5789938" y="1943520"/>
              <a:ext cx="649942" cy="5827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b="1" dirty="0">
                <a:solidFill>
                  <a:srgbClr val="000000"/>
                </a:solidFill>
                <a:cs typeface="Calibri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EACA38-FD7B-4E47-9C2D-733DDBE4DFD3}"/>
                </a:ext>
              </a:extLst>
            </p:cNvPr>
            <p:cNvSpPr txBox="1"/>
            <p:nvPr/>
          </p:nvSpPr>
          <p:spPr>
            <a:xfrm>
              <a:off x="5828461" y="2070988"/>
              <a:ext cx="62822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GB" b="1" dirty="0">
                  <a:cs typeface="Calibri"/>
                </a:rPr>
                <a:t>POD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23EB966-E36D-8EB0-A3DA-18B892EB4CB9}"/>
              </a:ext>
            </a:extLst>
          </p:cNvPr>
          <p:cNvSpPr txBox="1"/>
          <p:nvPr/>
        </p:nvSpPr>
        <p:spPr>
          <a:xfrm>
            <a:off x="5677925" y="4950193"/>
            <a:ext cx="11338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cs typeface="Calibri"/>
              </a:rPr>
              <a:t>Monitoring</a:t>
            </a:r>
            <a:endParaRPr lang="en-US" sz="1600" dirty="0"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17BD07-BA0B-870C-AC1F-FDEF9F37F5D8}"/>
              </a:ext>
            </a:extLst>
          </p:cNvPr>
          <p:cNvSpPr txBox="1"/>
          <p:nvPr/>
        </p:nvSpPr>
        <p:spPr>
          <a:xfrm>
            <a:off x="6652837" y="4961398"/>
            <a:ext cx="11338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cs typeface="Calibri"/>
              </a:rPr>
              <a:t>Logging</a:t>
            </a:r>
            <a:endParaRPr lang="en-US" sz="1600" dirty="0">
              <a:cs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5D3F8F-4DBE-1F0D-BB25-494DDA590C38}"/>
              </a:ext>
            </a:extLst>
          </p:cNvPr>
          <p:cNvSpPr txBox="1"/>
          <p:nvPr/>
        </p:nvSpPr>
        <p:spPr>
          <a:xfrm>
            <a:off x="7739806" y="4972603"/>
            <a:ext cx="11338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cs typeface="Calibri"/>
              </a:rPr>
              <a:t>Metrics</a:t>
            </a:r>
            <a:endParaRPr lang="en-US" sz="1600" dirty="0">
              <a:cs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7815A7-F4D6-0BAE-09A6-4BDA22D6862A}"/>
              </a:ext>
            </a:extLst>
          </p:cNvPr>
          <p:cNvSpPr txBox="1"/>
          <p:nvPr/>
        </p:nvSpPr>
        <p:spPr>
          <a:xfrm>
            <a:off x="8669894" y="4983808"/>
            <a:ext cx="11338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dirty="0">
                <a:cs typeface="Calibri"/>
              </a:rPr>
              <a:t>Analytics</a:t>
            </a:r>
            <a:endParaRPr lang="en-US" sz="1600" dirty="0">
              <a:cs typeface="Calibri"/>
            </a:endParaRPr>
          </a:p>
        </p:txBody>
      </p:sp>
      <p:pic>
        <p:nvPicPr>
          <p:cNvPr id="4" name="Picture 3" descr="A yellow and black device with a black background&#10;&#10;Description automatically generated">
            <a:extLst>
              <a:ext uri="{FF2B5EF4-FFF2-40B4-BE49-F238E27FC236}">
                <a16:creationId xmlns:a16="http://schemas.microsoft.com/office/drawing/2014/main" id="{1AA626A8-8B39-4862-9956-E7DDEB6966C2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r="75062"/>
          <a:stretch/>
        </p:blipFill>
        <p:spPr>
          <a:xfrm>
            <a:off x="11567279" y="48113"/>
            <a:ext cx="446383" cy="706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17BF39-F9F9-B770-F163-055CD747E190}"/>
              </a:ext>
            </a:extLst>
          </p:cNvPr>
          <p:cNvSpPr txBox="1"/>
          <p:nvPr/>
        </p:nvSpPr>
        <p:spPr>
          <a:xfrm>
            <a:off x="1904" y="6543675"/>
            <a:ext cx="19157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i="1">
                <a:solidFill>
                  <a:schemeClr val="bg1">
                    <a:lumMod val="75000"/>
                  </a:schemeClr>
                </a:solidFill>
                <a:ea typeface="Calibri"/>
                <a:cs typeface="Calibri"/>
              </a:rPr>
              <a:t>Private &amp; Confidential</a:t>
            </a:r>
            <a:endParaRPr lang="en-US" sz="1400" i="1">
              <a:solidFill>
                <a:schemeClr val="bg1">
                  <a:lumMod val="7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283D283-7211-9B68-4891-BC3037D74D07}"/>
              </a:ext>
            </a:extLst>
          </p:cNvPr>
          <p:cNvSpPr/>
          <p:nvPr/>
        </p:nvSpPr>
        <p:spPr>
          <a:xfrm>
            <a:off x="11486515" y="6262370"/>
            <a:ext cx="426720" cy="3895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rgbClr val="000000"/>
              </a:buClr>
              <a:buFont typeface="Arial"/>
            </a:pPr>
            <a:r>
              <a:rPr lang="en-GB" sz="1200" b="1" dirty="0">
                <a:latin typeface="Arial Nova"/>
                <a:cs typeface="Arial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9172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E2654-5EE6-3B95-0738-EB17097BE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4DFAD9-FCFE-445C-3192-A5A2C6DEF2FA}"/>
              </a:ext>
            </a:extLst>
          </p:cNvPr>
          <p:cNvSpPr txBox="1"/>
          <p:nvPr/>
        </p:nvSpPr>
        <p:spPr>
          <a:xfrm>
            <a:off x="1193" y="5603"/>
            <a:ext cx="12185911" cy="60358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cs typeface="Calibri"/>
              </a:rPr>
              <a:t>Technical Architecture</a:t>
            </a:r>
            <a:endParaRPr lang="en-US" sz="3200" b="1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30B26A-433B-8C6E-CA60-DD73C455395E}"/>
              </a:ext>
            </a:extLst>
          </p:cNvPr>
          <p:cNvGrpSpPr/>
          <p:nvPr/>
        </p:nvGrpSpPr>
        <p:grpSpPr>
          <a:xfrm>
            <a:off x="518392" y="1781660"/>
            <a:ext cx="626970" cy="771526"/>
            <a:chOff x="173972" y="2169178"/>
            <a:chExt cx="626970" cy="771526"/>
          </a:xfrm>
        </p:grpSpPr>
        <p:pic>
          <p:nvPicPr>
            <p:cNvPr id="16" name="Picture 15" descr="A black cell phone with a white screen&#10;&#10;Description automatically generated">
              <a:extLst>
                <a:ext uri="{FF2B5EF4-FFF2-40B4-BE49-F238E27FC236}">
                  <a16:creationId xmlns:a16="http://schemas.microsoft.com/office/drawing/2014/main" id="{2467737A-0B9D-EDB1-A997-D418E1CFE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972" y="2169178"/>
              <a:ext cx="626970" cy="771526"/>
            </a:xfrm>
            <a:prstGeom prst="rect">
              <a:avLst/>
            </a:prstGeom>
          </p:spPr>
        </p:pic>
        <p:pic>
          <p:nvPicPr>
            <p:cNvPr id="18" name="Picture 17" descr="A black and white map pointer&#10;&#10;Description automatically generated">
              <a:extLst>
                <a:ext uri="{FF2B5EF4-FFF2-40B4-BE49-F238E27FC236}">
                  <a16:creationId xmlns:a16="http://schemas.microsoft.com/office/drawing/2014/main" id="{C4F2DCF7-6926-B75E-5CC2-DD9F3E9BE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095" y="2379647"/>
              <a:ext cx="254836" cy="337219"/>
            </a:xfrm>
            <a:prstGeom prst="rect">
              <a:avLst/>
            </a:prstGeom>
          </p:spPr>
        </p:pic>
      </p:grpSp>
      <p:pic>
        <p:nvPicPr>
          <p:cNvPr id="20" name="Picture 19" descr="A black and white computer with a globe on the screen&#10;&#10;Description automatically generated">
            <a:extLst>
              <a:ext uri="{FF2B5EF4-FFF2-40B4-BE49-F238E27FC236}">
                <a16:creationId xmlns:a16="http://schemas.microsoft.com/office/drawing/2014/main" id="{2BD1EBB2-72BE-D41C-907C-06D0ACA5F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51" y="3228311"/>
            <a:ext cx="874295" cy="64753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AB07BF4-538F-9412-DD8A-1C50CDC008F2}"/>
              </a:ext>
            </a:extLst>
          </p:cNvPr>
          <p:cNvSpPr/>
          <p:nvPr/>
        </p:nvSpPr>
        <p:spPr>
          <a:xfrm>
            <a:off x="1932353" y="653332"/>
            <a:ext cx="7184011" cy="56447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B7F916F-9B49-6F1C-B208-B19551F236D6}"/>
              </a:ext>
            </a:extLst>
          </p:cNvPr>
          <p:cNvSpPr/>
          <p:nvPr/>
        </p:nvSpPr>
        <p:spPr>
          <a:xfrm>
            <a:off x="2101146" y="800049"/>
            <a:ext cx="1391620" cy="5146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9" name="Picture 108" descr="GitHub Kong/kong: The Cloud-Native API Gateway, 52% OFF">
            <a:extLst>
              <a:ext uri="{FF2B5EF4-FFF2-40B4-BE49-F238E27FC236}">
                <a16:creationId xmlns:a16="http://schemas.microsoft.com/office/drawing/2014/main" id="{328756AA-7B5B-E5F5-C2FE-7BD1DB610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6123" y="1542169"/>
            <a:ext cx="1230407" cy="526454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4E2ED175-5AA7-A47A-D959-9CCCC38E732B}"/>
              </a:ext>
            </a:extLst>
          </p:cNvPr>
          <p:cNvSpPr/>
          <p:nvPr/>
        </p:nvSpPr>
        <p:spPr>
          <a:xfrm>
            <a:off x="3638446" y="801555"/>
            <a:ext cx="5277969" cy="5411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31" descr="A black and white circular object&#10;&#10;Description automatically generated">
            <a:extLst>
              <a:ext uri="{FF2B5EF4-FFF2-40B4-BE49-F238E27FC236}">
                <a16:creationId xmlns:a16="http://schemas.microsoft.com/office/drawing/2014/main" id="{C5F1C118-656C-0A3A-FA23-6CD7C94CB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7364" y="2199814"/>
            <a:ext cx="518835" cy="68300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E3E00C2-0DBA-6714-C317-6A0799237E97}"/>
              </a:ext>
            </a:extLst>
          </p:cNvPr>
          <p:cNvSpPr txBox="1"/>
          <p:nvPr/>
        </p:nvSpPr>
        <p:spPr>
          <a:xfrm>
            <a:off x="9261536" y="2826057"/>
            <a:ext cx="10392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dirty="0">
                <a:cs typeface="Calibri"/>
              </a:rPr>
              <a:t>Datastore-1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0E3EF06-3075-0006-AE25-0F9AD5C1AB37}"/>
              </a:ext>
            </a:extLst>
          </p:cNvPr>
          <p:cNvSpPr/>
          <p:nvPr/>
        </p:nvSpPr>
        <p:spPr>
          <a:xfrm>
            <a:off x="2306000" y="2202655"/>
            <a:ext cx="1053352" cy="616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API Gateway</a:t>
            </a:r>
            <a:endParaRPr lang="en-GB" sz="1600">
              <a:solidFill>
                <a:schemeClr val="tx1"/>
              </a:solidFill>
              <a:cs typeface="Calibri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B04C9-7AC9-20A0-4FAA-6534E072A938}"/>
              </a:ext>
            </a:extLst>
          </p:cNvPr>
          <p:cNvSpPr/>
          <p:nvPr/>
        </p:nvSpPr>
        <p:spPr>
          <a:xfrm>
            <a:off x="2307046" y="3004249"/>
            <a:ext cx="1053352" cy="616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Reverse Proxy</a:t>
            </a: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A6FF10-BF52-8EBB-90DD-EDC835B808A8}"/>
              </a:ext>
            </a:extLst>
          </p:cNvPr>
          <p:cNvSpPr/>
          <p:nvPr/>
        </p:nvSpPr>
        <p:spPr>
          <a:xfrm>
            <a:off x="2295840" y="3822278"/>
            <a:ext cx="1053352" cy="616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Authentication</a:t>
            </a:r>
            <a:endParaRPr lang="en-US" sz="16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3AC88E-5208-0A61-818E-E470791CB7D4}"/>
              </a:ext>
            </a:extLst>
          </p:cNvPr>
          <p:cNvSpPr/>
          <p:nvPr/>
        </p:nvSpPr>
        <p:spPr>
          <a:xfrm>
            <a:off x="2284633" y="4640307"/>
            <a:ext cx="1053352" cy="6163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Fault</a:t>
            </a:r>
            <a:endParaRPr lang="en-US" sz="1600" dirty="0">
              <a:solidFill>
                <a:srgbClr val="FFFFFF"/>
              </a:solidFill>
              <a:cs typeface="Calibri"/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Tolerance</a:t>
            </a:r>
          </a:p>
        </p:txBody>
      </p:sp>
      <p:pic>
        <p:nvPicPr>
          <p:cNvPr id="61" name="Picture 60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F38C5A5F-3676-DE40-2445-86FF9B5DAA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0413" y="5785023"/>
            <a:ext cx="1125632" cy="310403"/>
          </a:xfrm>
          <a:prstGeom prst="rect">
            <a:avLst/>
          </a:prstGeom>
        </p:spPr>
      </p:pic>
      <p:pic>
        <p:nvPicPr>
          <p:cNvPr id="64" name="Picture 6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70B5C21-120C-BAF0-1D60-1971759FCE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058" y="2620421"/>
            <a:ext cx="726144" cy="304241"/>
          </a:xfrm>
          <a:prstGeom prst="rect">
            <a:avLst/>
          </a:prstGeom>
        </p:spPr>
      </p:pic>
      <p:pic>
        <p:nvPicPr>
          <p:cNvPr id="65" name="Picture 64" descr="A black and white logo&#10;&#10;Description automatically generated">
            <a:extLst>
              <a:ext uri="{FF2B5EF4-FFF2-40B4-BE49-F238E27FC236}">
                <a16:creationId xmlns:a16="http://schemas.microsoft.com/office/drawing/2014/main" id="{F113B379-0E6D-7912-2CBC-D2210178F3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096" y="4404771"/>
            <a:ext cx="855012" cy="319928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897F8D49-4EAA-5411-3434-CDDD185E3D52}"/>
              </a:ext>
            </a:extLst>
          </p:cNvPr>
          <p:cNvSpPr/>
          <p:nvPr/>
        </p:nvSpPr>
        <p:spPr>
          <a:xfrm>
            <a:off x="928722" y="2631765"/>
            <a:ext cx="1019735" cy="3025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  <a:cs typeface="Calibri"/>
              </a:rPr>
              <a:t>Mobile App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1EBFAD0-6CED-F6AC-7E1E-DC0E2F2BF58F}"/>
              </a:ext>
            </a:extLst>
          </p:cNvPr>
          <p:cNvSpPr/>
          <p:nvPr/>
        </p:nvSpPr>
        <p:spPr>
          <a:xfrm>
            <a:off x="1175251" y="3874869"/>
            <a:ext cx="761999" cy="3249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  <a:cs typeface="Calibri"/>
              </a:rPr>
              <a:t>Web App</a:t>
            </a:r>
            <a:endParaRPr lang="en-US" sz="1100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235E441-00F4-AF58-F879-0F8F21179097}"/>
              </a:ext>
            </a:extLst>
          </p:cNvPr>
          <p:cNvSpPr/>
          <p:nvPr/>
        </p:nvSpPr>
        <p:spPr>
          <a:xfrm>
            <a:off x="4974046" y="938034"/>
            <a:ext cx="2734232" cy="4146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Event Data Listener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1996238-8F5E-95C3-B7A8-DA5D7E5AB8C0}"/>
              </a:ext>
            </a:extLst>
          </p:cNvPr>
          <p:cNvSpPr/>
          <p:nvPr/>
        </p:nvSpPr>
        <p:spPr>
          <a:xfrm>
            <a:off x="4974045" y="1506354"/>
            <a:ext cx="2745439" cy="4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Administrative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142D161-C1EB-0B51-A6D7-56E890706CA1}"/>
              </a:ext>
            </a:extLst>
          </p:cNvPr>
          <p:cNvSpPr/>
          <p:nvPr/>
        </p:nvSpPr>
        <p:spPr>
          <a:xfrm>
            <a:off x="4958324" y="4177417"/>
            <a:ext cx="2713303" cy="4473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3rd Party Service Consumers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46A9E22-CE3E-30CA-88B6-09ECED9921A4}"/>
              </a:ext>
            </a:extLst>
          </p:cNvPr>
          <p:cNvSpPr/>
          <p:nvPr/>
        </p:nvSpPr>
        <p:spPr>
          <a:xfrm>
            <a:off x="4951632" y="2627771"/>
            <a:ext cx="2745439" cy="4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Configuration Services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8885467-EDBF-58E1-3564-351533268894}"/>
              </a:ext>
            </a:extLst>
          </p:cNvPr>
          <p:cNvSpPr/>
          <p:nvPr/>
        </p:nvSpPr>
        <p:spPr>
          <a:xfrm>
            <a:off x="4962837" y="2081865"/>
            <a:ext cx="2745439" cy="4258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Auditing Services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7941023-A65E-2BA9-152F-675911393FF1}"/>
              </a:ext>
            </a:extLst>
          </p:cNvPr>
          <p:cNvSpPr/>
          <p:nvPr/>
        </p:nvSpPr>
        <p:spPr>
          <a:xfrm>
            <a:off x="3751559" y="958587"/>
            <a:ext cx="1104152" cy="25577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MICRO</a:t>
            </a:r>
            <a:endParaRPr lang="en-US" dirty="0">
              <a:solidFill>
                <a:srgbClr val="FFFFFF"/>
              </a:solidFill>
              <a:cs typeface="Calibri"/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SERVICES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270FD92-C196-2E8D-3456-B0AD90C2FD9E}"/>
              </a:ext>
            </a:extLst>
          </p:cNvPr>
          <p:cNvSpPr/>
          <p:nvPr/>
        </p:nvSpPr>
        <p:spPr>
          <a:xfrm>
            <a:off x="7826150" y="955049"/>
            <a:ext cx="1025130" cy="482309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Access</a:t>
            </a:r>
            <a:endParaRPr lang="en-US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 Services</a:t>
            </a:r>
            <a:endParaRPr lang="en-US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6DE28F-3BD1-F63B-8072-4C246AE4D15D}"/>
              </a:ext>
            </a:extLst>
          </p:cNvPr>
          <p:cNvCxnSpPr>
            <a:cxnSpLocks/>
          </p:cNvCxnSpPr>
          <p:nvPr/>
        </p:nvCxnSpPr>
        <p:spPr>
          <a:xfrm>
            <a:off x="1134070" y="2217287"/>
            <a:ext cx="1104900" cy="672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E89C0A3-E3A7-A2C8-9334-71C7F1C412F9}"/>
              </a:ext>
            </a:extLst>
          </p:cNvPr>
          <p:cNvSpPr txBox="1"/>
          <p:nvPr/>
        </p:nvSpPr>
        <p:spPr>
          <a:xfrm>
            <a:off x="1035174" y="1951703"/>
            <a:ext cx="118992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dirty="0">
                <a:cs typeface="Calibri"/>
              </a:rPr>
              <a:t>Rest API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1D38588-F242-A2C1-8693-60690C58B6BD}"/>
              </a:ext>
            </a:extLst>
          </p:cNvPr>
          <p:cNvCxnSpPr>
            <a:cxnSpLocks/>
          </p:cNvCxnSpPr>
          <p:nvPr/>
        </p:nvCxnSpPr>
        <p:spPr>
          <a:xfrm flipV="1">
            <a:off x="1171699" y="3612797"/>
            <a:ext cx="992841" cy="447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6B332DF-76CD-CF81-B45A-64F804538CD2}"/>
              </a:ext>
            </a:extLst>
          </p:cNvPr>
          <p:cNvSpPr txBox="1"/>
          <p:nvPr/>
        </p:nvSpPr>
        <p:spPr>
          <a:xfrm>
            <a:off x="1102410" y="3340486"/>
            <a:ext cx="10988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dirty="0">
                <a:cs typeface="Calibri"/>
              </a:rPr>
              <a:t>Rest API</a:t>
            </a:r>
            <a:endParaRPr lang="en-US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80D9A27-FB38-BF28-0C1B-61BD51635540}"/>
              </a:ext>
            </a:extLst>
          </p:cNvPr>
          <p:cNvCxnSpPr>
            <a:cxnSpLocks/>
          </p:cNvCxnSpPr>
          <p:nvPr/>
        </p:nvCxnSpPr>
        <p:spPr>
          <a:xfrm flipV="1">
            <a:off x="152024" y="3122163"/>
            <a:ext cx="1717040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What Is A Third Party Broker">
            <a:extLst>
              <a:ext uri="{FF2B5EF4-FFF2-40B4-BE49-F238E27FC236}">
                <a16:creationId xmlns:a16="http://schemas.microsoft.com/office/drawing/2014/main" id="{B96D3F37-ED2E-445D-EE38-7D59A41F78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670" y="5047051"/>
            <a:ext cx="820831" cy="809625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DFC9FD-A3DA-206A-2E08-C2EFAFA86518}"/>
              </a:ext>
            </a:extLst>
          </p:cNvPr>
          <p:cNvCxnSpPr>
            <a:cxnSpLocks/>
          </p:cNvCxnSpPr>
          <p:nvPr/>
        </p:nvCxnSpPr>
        <p:spPr>
          <a:xfrm>
            <a:off x="1218199" y="5563362"/>
            <a:ext cx="1004048" cy="672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3">
            <a:extLst>
              <a:ext uri="{FF2B5EF4-FFF2-40B4-BE49-F238E27FC236}">
                <a16:creationId xmlns:a16="http://schemas.microsoft.com/office/drawing/2014/main" id="{706AFCB4-6B3A-C907-1046-42C59CB987EB}"/>
              </a:ext>
            </a:extLst>
          </p:cNvPr>
          <p:cNvSpPr txBox="1"/>
          <p:nvPr/>
        </p:nvSpPr>
        <p:spPr>
          <a:xfrm>
            <a:off x="1169644" y="5252956"/>
            <a:ext cx="1033041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cs typeface="Calibri"/>
              </a:rPr>
              <a:t>Rest API</a:t>
            </a:r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EAC3009F-4D27-D777-2D54-23386353F739}"/>
              </a:ext>
            </a:extLst>
          </p:cNvPr>
          <p:cNvSpPr/>
          <p:nvPr/>
        </p:nvSpPr>
        <p:spPr>
          <a:xfrm>
            <a:off x="386954" y="5919121"/>
            <a:ext cx="1009575" cy="3025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050" b="1" dirty="0">
                <a:solidFill>
                  <a:schemeClr val="tx1"/>
                </a:solidFill>
                <a:ea typeface="+mn-lt"/>
                <a:cs typeface="+mn-lt"/>
              </a:rPr>
              <a:t>3rd Party APIS</a:t>
            </a:r>
            <a:endParaRPr lang="en-GB" sz="105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B228E47-B57A-50A9-1350-448CC0ED529B}"/>
              </a:ext>
            </a:extLst>
          </p:cNvPr>
          <p:cNvCxnSpPr/>
          <p:nvPr/>
        </p:nvCxnSpPr>
        <p:spPr>
          <a:xfrm flipV="1">
            <a:off x="162184" y="6321966"/>
            <a:ext cx="1717040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AA14374-90CB-E069-54E0-FDD4D17F4CD2}"/>
              </a:ext>
            </a:extLst>
          </p:cNvPr>
          <p:cNvCxnSpPr>
            <a:cxnSpLocks/>
          </p:cNvCxnSpPr>
          <p:nvPr/>
        </p:nvCxnSpPr>
        <p:spPr>
          <a:xfrm flipV="1">
            <a:off x="152024" y="4869083"/>
            <a:ext cx="1717040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3AE40E4-46B3-1632-BDE7-1FBE54AD0199}"/>
              </a:ext>
            </a:extLst>
          </p:cNvPr>
          <p:cNvCxnSpPr>
            <a:cxnSpLocks/>
          </p:cNvCxnSpPr>
          <p:nvPr/>
        </p:nvCxnSpPr>
        <p:spPr>
          <a:xfrm flipV="1">
            <a:off x="152024" y="652682"/>
            <a:ext cx="1717040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38DD88-7E12-D3C2-6FA1-A4C8B583BB8E}"/>
              </a:ext>
            </a:extLst>
          </p:cNvPr>
          <p:cNvSpPr/>
          <p:nvPr/>
        </p:nvSpPr>
        <p:spPr>
          <a:xfrm>
            <a:off x="3750036" y="3653552"/>
            <a:ext cx="1108776" cy="6724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Security Services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6B6DE4-A7A8-B559-7D37-FEA51D264CB4}"/>
              </a:ext>
            </a:extLst>
          </p:cNvPr>
          <p:cNvCxnSpPr>
            <a:cxnSpLocks/>
          </p:cNvCxnSpPr>
          <p:nvPr/>
        </p:nvCxnSpPr>
        <p:spPr>
          <a:xfrm>
            <a:off x="3234409" y="2891039"/>
            <a:ext cx="664138" cy="783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059094-80D4-14E6-84C0-229352EFE7BF}"/>
              </a:ext>
            </a:extLst>
          </p:cNvPr>
          <p:cNvCxnSpPr>
            <a:cxnSpLocks/>
          </p:cNvCxnSpPr>
          <p:nvPr/>
        </p:nvCxnSpPr>
        <p:spPr>
          <a:xfrm>
            <a:off x="3234409" y="4490298"/>
            <a:ext cx="664138" cy="783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9D7D7FF-B359-ABCB-1BE9-C921F4D2CAE6}"/>
              </a:ext>
            </a:extLst>
          </p:cNvPr>
          <p:cNvSpPr/>
          <p:nvPr/>
        </p:nvSpPr>
        <p:spPr>
          <a:xfrm>
            <a:off x="6017221" y="4730974"/>
            <a:ext cx="1635591" cy="4560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Logging Services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BDBEBCB-4BEC-255B-6940-BB27F94A31FB}"/>
              </a:ext>
            </a:extLst>
          </p:cNvPr>
          <p:cNvSpPr/>
          <p:nvPr/>
        </p:nvSpPr>
        <p:spPr>
          <a:xfrm>
            <a:off x="3825296" y="5314233"/>
            <a:ext cx="1936627" cy="4466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Monitoring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C51FE99-5678-CD30-F74F-7A48AB973669}"/>
              </a:ext>
            </a:extLst>
          </p:cNvPr>
          <p:cNvSpPr/>
          <p:nvPr/>
        </p:nvSpPr>
        <p:spPr>
          <a:xfrm>
            <a:off x="3825295" y="4683939"/>
            <a:ext cx="1936627" cy="5030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Schedulers &amp; Jobs</a:t>
            </a:r>
            <a:endParaRPr lang="en-US" dirty="0" err="1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0DD9057-B8FC-C247-6F5D-B63529EFFFB7}"/>
              </a:ext>
            </a:extLst>
          </p:cNvPr>
          <p:cNvSpPr/>
          <p:nvPr/>
        </p:nvSpPr>
        <p:spPr>
          <a:xfrm>
            <a:off x="4963591" y="3166578"/>
            <a:ext cx="2745664" cy="4090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Reporting Services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3" name="Picture 32" descr="PostgreSQL Logo And Symbol, Meaning, History, PNG, 57% OFF">
            <a:extLst>
              <a:ext uri="{FF2B5EF4-FFF2-40B4-BE49-F238E27FC236}">
                <a16:creationId xmlns:a16="http://schemas.microsoft.com/office/drawing/2014/main" id="{588F5746-C02B-2664-5FC8-C087754F77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14845" y="2275993"/>
            <a:ext cx="1764829" cy="625959"/>
          </a:xfrm>
          <a:prstGeom prst="rect">
            <a:avLst/>
          </a:prstGeom>
        </p:spPr>
      </p:pic>
      <p:pic>
        <p:nvPicPr>
          <p:cNvPr id="36" name="Picture 35" descr="A black and white circular object&#10;&#10;Description automatically generated">
            <a:extLst>
              <a:ext uri="{FF2B5EF4-FFF2-40B4-BE49-F238E27FC236}">
                <a16:creationId xmlns:a16="http://schemas.microsoft.com/office/drawing/2014/main" id="{773E4552-2260-EF65-6FE7-BA2A1571D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3808" y="3957062"/>
            <a:ext cx="518835" cy="683001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312E23A-B682-E52D-36EA-D421BD4B39F7}"/>
              </a:ext>
            </a:extLst>
          </p:cNvPr>
          <p:cNvSpPr/>
          <p:nvPr/>
        </p:nvSpPr>
        <p:spPr>
          <a:xfrm>
            <a:off x="6036036" y="5314234"/>
            <a:ext cx="1635591" cy="4466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Cache Services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43" name="Picture 42" descr="A black and white logo&#10;&#10;Description automatically generated">
            <a:extLst>
              <a:ext uri="{FF2B5EF4-FFF2-40B4-BE49-F238E27FC236}">
                <a16:creationId xmlns:a16="http://schemas.microsoft.com/office/drawing/2014/main" id="{BD94C232-C643-2609-4C50-B689C0E28B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89351" y="4054826"/>
            <a:ext cx="1491075" cy="55456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1389038-E6FB-D4E8-0EDF-433737579D45}"/>
              </a:ext>
            </a:extLst>
          </p:cNvPr>
          <p:cNvSpPr txBox="1"/>
          <p:nvPr/>
        </p:nvSpPr>
        <p:spPr>
          <a:xfrm>
            <a:off x="9246317" y="4642102"/>
            <a:ext cx="117097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dirty="0">
                <a:cs typeface="Calibri"/>
              </a:rPr>
              <a:t>Data Cache</a:t>
            </a:r>
            <a:endParaRPr lang="en-GB" sz="1400" dirty="0">
              <a:ea typeface="Calibri"/>
              <a:cs typeface="Calibri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B24DC4-F248-E3B1-6347-B5DF86D7578F}"/>
              </a:ext>
            </a:extLst>
          </p:cNvPr>
          <p:cNvCxnSpPr>
            <a:cxnSpLocks/>
          </p:cNvCxnSpPr>
          <p:nvPr/>
        </p:nvCxnSpPr>
        <p:spPr>
          <a:xfrm>
            <a:off x="8643668" y="2563716"/>
            <a:ext cx="664138" cy="783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347AAA0-79E1-252B-6CDA-242E5911564E}"/>
              </a:ext>
            </a:extLst>
          </p:cNvPr>
          <p:cNvCxnSpPr>
            <a:cxnSpLocks/>
          </p:cNvCxnSpPr>
          <p:nvPr/>
        </p:nvCxnSpPr>
        <p:spPr>
          <a:xfrm>
            <a:off x="8643668" y="4386816"/>
            <a:ext cx="664138" cy="783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A yellow and black device with a black background&#10;&#10;Description automatically generated">
            <a:extLst>
              <a:ext uri="{FF2B5EF4-FFF2-40B4-BE49-F238E27FC236}">
                <a16:creationId xmlns:a16="http://schemas.microsoft.com/office/drawing/2014/main" id="{B61307D6-30D5-9929-8477-E525ABD4D4B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75062"/>
          <a:stretch/>
        </p:blipFill>
        <p:spPr>
          <a:xfrm>
            <a:off x="11567279" y="48113"/>
            <a:ext cx="446383" cy="70632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5D65FE9-F2DA-CADE-90B9-B0D3BA03DF0D}"/>
              </a:ext>
            </a:extLst>
          </p:cNvPr>
          <p:cNvSpPr txBox="1"/>
          <p:nvPr/>
        </p:nvSpPr>
        <p:spPr>
          <a:xfrm>
            <a:off x="1904" y="6543675"/>
            <a:ext cx="19157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i="1">
                <a:solidFill>
                  <a:schemeClr val="bg1">
                    <a:lumMod val="75000"/>
                  </a:schemeClr>
                </a:solidFill>
                <a:ea typeface="Calibri"/>
                <a:cs typeface="Calibri"/>
              </a:rPr>
              <a:t>Private &amp; Confidential</a:t>
            </a:r>
            <a:endParaRPr lang="en-US" sz="1400" i="1">
              <a:solidFill>
                <a:schemeClr val="bg1">
                  <a:lumMod val="7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B826055-4693-6683-BD7C-18FB37B3B6F8}"/>
              </a:ext>
            </a:extLst>
          </p:cNvPr>
          <p:cNvSpPr/>
          <p:nvPr/>
        </p:nvSpPr>
        <p:spPr>
          <a:xfrm>
            <a:off x="11486515" y="6262370"/>
            <a:ext cx="426720" cy="3895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rgbClr val="000000"/>
              </a:buClr>
              <a:buFont typeface="Arial"/>
            </a:pPr>
            <a:r>
              <a:rPr lang="en-GB" sz="1200" b="1" dirty="0">
                <a:latin typeface="Arial Nova"/>
                <a:cs typeface="Arial"/>
              </a:rPr>
              <a:t>6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F3EF57-9CA6-5C05-FB7F-4553CAD391CD}"/>
              </a:ext>
            </a:extLst>
          </p:cNvPr>
          <p:cNvSpPr/>
          <p:nvPr/>
        </p:nvSpPr>
        <p:spPr>
          <a:xfrm>
            <a:off x="4969529" y="3650740"/>
            <a:ext cx="2713303" cy="4473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cs typeface="Calibri"/>
              </a:rPr>
              <a:t>Alert &amp; Notification Services</a:t>
            </a:r>
            <a:endParaRPr lang="en-US" dirty="0"/>
          </a:p>
        </p:txBody>
      </p:sp>
      <p:pic>
        <p:nvPicPr>
          <p:cNvPr id="9" name="Picture 8" descr="Angular Logo Black and White (1 ...">
            <a:extLst>
              <a:ext uri="{FF2B5EF4-FFF2-40B4-BE49-F238E27FC236}">
                <a16:creationId xmlns:a16="http://schemas.microsoft.com/office/drawing/2014/main" id="{B19FCBEB-59DE-BB44-A2C4-75F739CC16A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1803" y="3913938"/>
            <a:ext cx="833156" cy="28519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DCC214E-F35D-7366-1339-0B8C9C428F57}"/>
              </a:ext>
            </a:extLst>
          </p:cNvPr>
          <p:cNvSpPr/>
          <p:nvPr/>
        </p:nvSpPr>
        <p:spPr>
          <a:xfrm>
            <a:off x="1141633" y="4367928"/>
            <a:ext cx="761999" cy="3249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  <a:cs typeface="Calibri"/>
              </a:rPr>
              <a:t>Admin Panel</a:t>
            </a:r>
          </a:p>
        </p:txBody>
      </p:sp>
    </p:spTree>
    <p:extLst>
      <p:ext uri="{BB962C8B-B14F-4D97-AF65-F5344CB8AC3E}">
        <p14:creationId xmlns:p14="http://schemas.microsoft.com/office/powerpoint/2010/main" val="297793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55109-E74E-ED39-7279-397F82936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B805089-FE54-8D34-51E7-32494CDF2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72132"/>
              </p:ext>
            </p:extLst>
          </p:nvPr>
        </p:nvGraphicFramePr>
        <p:xfrm>
          <a:off x="498592" y="667926"/>
          <a:ext cx="11191772" cy="4461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49">
                  <a:extLst>
                    <a:ext uri="{9D8B030D-6E8A-4147-A177-3AD203B41FA5}">
                      <a16:colId xmlns:a16="http://schemas.microsoft.com/office/drawing/2014/main" val="3920592310"/>
                    </a:ext>
                  </a:extLst>
                </a:gridCol>
                <a:gridCol w="9001023">
                  <a:extLst>
                    <a:ext uri="{9D8B030D-6E8A-4147-A177-3AD203B41FA5}">
                      <a16:colId xmlns:a16="http://schemas.microsoft.com/office/drawing/2014/main" val="37934236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Performance </a:t>
                      </a:r>
                      <a:endParaRPr lang="en-GB" b="1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Ensure the applications are responsive and perform efficiently, even with a large volume of data and users. 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6263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Scalability </a:t>
                      </a:r>
                      <a:endParaRPr lang="en-GB" b="1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Design the system to handle the potential growth of the company and accommodate additional units or functionalities. 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158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Usability </a:t>
                      </a:r>
                      <a:endParaRPr lang="en-GB" b="1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Develop an intuitive and user-friendly interface to facilitate easy adoption by employees with varying levels of technical expertise. 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1968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Data backup &amp; recovery </a:t>
                      </a:r>
                      <a:endParaRPr lang="en-GB" b="1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Implement regular data backup and disaster recovery mechanisms to prevent data loss. 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9029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Compliance </a:t>
                      </a:r>
                      <a:endParaRPr lang="en-GB" b="1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Ensure that the applications comply with industry-specific standards and regulations pertaining to iso certifications. 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0668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Integration </a:t>
                      </a:r>
                      <a:endParaRPr lang="en-GB" b="1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Enable integration with existing and future systems or APIs 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386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Security </a:t>
                      </a:r>
                      <a:endParaRPr lang="en-GB" b="1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Implement robust security features to protect sensitive business data and prevent unauthorized access. 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969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Reporting and analytics </a:t>
                      </a:r>
                      <a:endParaRPr lang="en-GB" b="1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Provide comprehensive reporting and analytics tools to help management make data-driven decisions. 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6097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Hierarchical access control </a:t>
                      </a:r>
                      <a:endParaRPr lang="en-GB" b="1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Implement a hierarchical access system to control user access based on roles and responsibilities. 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3654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Documentation </a:t>
                      </a:r>
                      <a:endParaRPr lang="en-GB" b="1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Maintain detailed technical documentation for the applications to support iso compliance and facilitate future maintenance and updates. 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0313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Training and support </a:t>
                      </a:r>
                      <a:endParaRPr lang="en-GB" b="1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Provide training and support to ensure that the application users can effectively use and maintain the application. 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8700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Cloud-based </a:t>
                      </a:r>
                      <a:endParaRPr lang="en-GB" b="1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Ensure that the applications are hosted in a secure and reliable cloud environment to facilitate accessibility and scalability. 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3468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Scalable architecture </a:t>
                      </a:r>
                      <a:endParaRPr lang="en-GB" b="1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Design a modular and scalable architecture that can accommodate future expansions and changes in business requirements. 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798496"/>
                  </a:ext>
                </a:extLst>
              </a:tr>
              <a:tr h="529166"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User training and onboarding </a:t>
                      </a:r>
                      <a:endParaRPr lang="en-GB" b="1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/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Develop comprehensive training materials and provide onboarding support to ensure all users can effectively utilize the application. </a:t>
                      </a:r>
                      <a:endParaRPr lang="en-GB" b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26113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336B810A-154E-CD5F-2378-DD42E2004B15}"/>
              </a:ext>
            </a:extLst>
          </p:cNvPr>
          <p:cNvSpPr txBox="1"/>
          <p:nvPr/>
        </p:nvSpPr>
        <p:spPr>
          <a:xfrm>
            <a:off x="1193" y="5603"/>
            <a:ext cx="12185911" cy="60358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cs typeface="Calibri"/>
              </a:rPr>
              <a:t>Non-Functional Requirements </a:t>
            </a:r>
            <a:endParaRPr lang="en-US" sz="3200" b="1">
              <a:solidFill>
                <a:schemeClr val="bg1"/>
              </a:solidFill>
              <a:cs typeface="Calibri"/>
            </a:endParaRPr>
          </a:p>
        </p:txBody>
      </p:sp>
      <p:pic>
        <p:nvPicPr>
          <p:cNvPr id="39" name="Picture 38" descr="A yellow and black device with a black background&#10;&#10;Description automatically generated">
            <a:extLst>
              <a:ext uri="{FF2B5EF4-FFF2-40B4-BE49-F238E27FC236}">
                <a16:creationId xmlns:a16="http://schemas.microsoft.com/office/drawing/2014/main" id="{1BD317EB-7F47-BD90-A2AB-F28CAA4866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62"/>
          <a:stretch/>
        </p:blipFill>
        <p:spPr>
          <a:xfrm>
            <a:off x="11567279" y="48113"/>
            <a:ext cx="446383" cy="70632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A9F9303-EB20-F0A3-825F-D8AE271424E7}"/>
              </a:ext>
            </a:extLst>
          </p:cNvPr>
          <p:cNvSpPr txBox="1"/>
          <p:nvPr/>
        </p:nvSpPr>
        <p:spPr>
          <a:xfrm>
            <a:off x="1904" y="6543675"/>
            <a:ext cx="19157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i="1">
                <a:solidFill>
                  <a:schemeClr val="bg1">
                    <a:lumMod val="75000"/>
                  </a:schemeClr>
                </a:solidFill>
                <a:latin typeface="Arial Nova"/>
                <a:ea typeface="Calibri"/>
                <a:cs typeface="Calibri"/>
              </a:rPr>
              <a:t>Private &amp; Confidential</a:t>
            </a:r>
            <a:endParaRPr lang="en-US" sz="1400" i="1">
              <a:solidFill>
                <a:schemeClr val="bg1">
                  <a:lumMod val="75000"/>
                </a:schemeClr>
              </a:solidFill>
              <a:latin typeface="Arial Nova"/>
              <a:ea typeface="Calibri"/>
              <a:cs typeface="Calibri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A8FC056-5438-BCFA-CB7E-07FBC9D0796F}"/>
              </a:ext>
            </a:extLst>
          </p:cNvPr>
          <p:cNvSpPr/>
          <p:nvPr/>
        </p:nvSpPr>
        <p:spPr>
          <a:xfrm>
            <a:off x="11486515" y="6262370"/>
            <a:ext cx="426720" cy="3895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rgbClr val="000000"/>
              </a:buClr>
              <a:buFont typeface="Arial"/>
            </a:pPr>
            <a:r>
              <a:rPr lang="en-GB" sz="1200" b="1" dirty="0">
                <a:latin typeface="Arial Nova"/>
                <a:cs typeface="Arial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5834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2F2C2-7F6B-174C-6A29-4ED74B1F7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F60DDAF-BEA5-C5CE-B641-7F0B52D301EF}"/>
              </a:ext>
            </a:extLst>
          </p:cNvPr>
          <p:cNvSpPr txBox="1"/>
          <p:nvPr/>
        </p:nvSpPr>
        <p:spPr>
          <a:xfrm>
            <a:off x="1193" y="5603"/>
            <a:ext cx="12185911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cs typeface="Calibri"/>
              </a:rPr>
              <a:t>Architectural  &amp; Design Considerations</a:t>
            </a:r>
            <a:endParaRPr lang="en-US" sz="320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41AD98-4BCB-75CF-C308-E41623157CD1}"/>
              </a:ext>
            </a:extLst>
          </p:cNvPr>
          <p:cNvSpPr txBox="1"/>
          <p:nvPr/>
        </p:nvSpPr>
        <p:spPr>
          <a:xfrm>
            <a:off x="320228" y="680344"/>
            <a:ext cx="11463866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algn="just">
              <a:buChar char="•"/>
            </a:pPr>
            <a:r>
              <a:rPr lang="en-GB" sz="2000" dirty="0">
                <a:latin typeface="Arial"/>
                <a:cs typeface="Arial"/>
              </a:rPr>
              <a:t>Component based distributed architecture. </a:t>
            </a:r>
          </a:p>
          <a:p>
            <a:pPr marL="228600" indent="-228600" algn="just">
              <a:buChar char="•"/>
            </a:pPr>
            <a:r>
              <a:rPr lang="en-GB" sz="2000" dirty="0">
                <a:latin typeface="Arial"/>
                <a:cs typeface="Arial"/>
              </a:rPr>
              <a:t>Reactive in nature. </a:t>
            </a:r>
          </a:p>
          <a:p>
            <a:pPr marL="228600" indent="-228600" algn="just">
              <a:buChar char="•"/>
            </a:pPr>
            <a:r>
              <a:rPr lang="en-GB" sz="2000" dirty="0">
                <a:latin typeface="Arial"/>
                <a:cs typeface="Arial"/>
              </a:rPr>
              <a:t>Containerized builds. </a:t>
            </a:r>
          </a:p>
          <a:p>
            <a:pPr marL="228600" indent="-228600" algn="just">
              <a:buChar char="•"/>
            </a:pPr>
            <a:r>
              <a:rPr lang="en-GB" sz="2000" dirty="0">
                <a:latin typeface="Arial"/>
                <a:cs typeface="Arial"/>
              </a:rPr>
              <a:t>Microservice / API based. </a:t>
            </a:r>
          </a:p>
          <a:p>
            <a:pPr marL="228600" indent="-228600" algn="just">
              <a:buChar char="•"/>
            </a:pPr>
            <a:r>
              <a:rPr lang="en-GB" sz="2000" dirty="0">
                <a:latin typeface="Arial"/>
                <a:cs typeface="Arial"/>
              </a:rPr>
              <a:t>Clear separation of functional modules and Plug &amp; play integrations </a:t>
            </a:r>
          </a:p>
          <a:p>
            <a:pPr marL="228600" indent="-228600" algn="just">
              <a:buChar char="•"/>
            </a:pPr>
            <a:r>
              <a:rPr lang="en-GB" sz="2000" dirty="0">
                <a:latin typeface="Arial"/>
                <a:cs typeface="Arial"/>
              </a:rPr>
              <a:t>The solution is being loosely coupled model, which can easily be integrated with any system, which needs LMS services. </a:t>
            </a:r>
          </a:p>
          <a:p>
            <a:pPr marL="228600" indent="-228600" algn="just">
              <a:buChar char="•"/>
            </a:pPr>
            <a:r>
              <a:rPr lang="en-GB" sz="2000" dirty="0">
                <a:latin typeface="Arial"/>
                <a:cs typeface="Arial"/>
              </a:rPr>
              <a:t>Role based customization </a:t>
            </a:r>
          </a:p>
          <a:p>
            <a:pPr marL="228600" indent="-228600" algn="just">
              <a:buChar char="•"/>
            </a:pPr>
            <a:r>
              <a:rPr lang="en-GB" sz="2000" dirty="0">
                <a:latin typeface="Arial"/>
                <a:cs typeface="Arial"/>
              </a:rPr>
              <a:t>Rule driven configurations </a:t>
            </a:r>
          </a:p>
          <a:p>
            <a:pPr marL="228600" indent="-228600" algn="just">
              <a:buChar char="•"/>
            </a:pPr>
            <a:r>
              <a:rPr lang="en-GB" sz="2000" dirty="0">
                <a:latin typeface="Arial"/>
                <a:cs typeface="Arial"/>
              </a:rPr>
              <a:t>Easily extendable.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C1479-1970-7C13-D3A5-B192BC3F85A5}"/>
              </a:ext>
            </a:extLst>
          </p:cNvPr>
          <p:cNvSpPr txBox="1"/>
          <p:nvPr/>
        </p:nvSpPr>
        <p:spPr>
          <a:xfrm>
            <a:off x="5251589" y="3081114"/>
            <a:ext cx="6666089" cy="3570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Components &amp; Technologies</a:t>
            </a:r>
            <a:r>
              <a:rPr lang="en-GB" sz="2800" dirty="0">
                <a:latin typeface="Arial"/>
                <a:cs typeface="Arial"/>
              </a:rPr>
              <a:t> </a:t>
            </a:r>
            <a:r>
              <a:rPr lang="en-US" sz="2800" dirty="0">
                <a:latin typeface="Arial"/>
                <a:cs typeface="Arial"/>
              </a:rPr>
              <a:t>​</a:t>
            </a:r>
          </a:p>
          <a:p>
            <a:endParaRPr lang="en-US" b="1" u="sng" dirty="0">
              <a:latin typeface="Arial"/>
              <a:cs typeface="Arial"/>
            </a:endParaRPr>
          </a:p>
          <a:p>
            <a:pPr marL="228600" indent="-228600" algn="just">
              <a:buChar char="•"/>
            </a:pPr>
            <a:r>
              <a:rPr lang="en-GB" sz="2000" dirty="0">
                <a:latin typeface="Arial"/>
                <a:cs typeface="Arial"/>
              </a:rPr>
              <a:t>Web UI – React </a:t>
            </a:r>
            <a:r>
              <a:rPr lang="en-US" sz="2000" dirty="0">
                <a:latin typeface="Arial"/>
                <a:cs typeface="Arial"/>
              </a:rPr>
              <a:t>​</a:t>
            </a:r>
          </a:p>
          <a:p>
            <a:pPr marL="228600" indent="-228600" algn="just">
              <a:buChar char="•"/>
            </a:pPr>
            <a:r>
              <a:rPr lang="en-GB" sz="2000" dirty="0">
                <a:latin typeface="Arial"/>
                <a:cs typeface="Arial"/>
              </a:rPr>
              <a:t>Middleware –  </a:t>
            </a:r>
            <a:r>
              <a:rPr lang="en-GB" sz="2000" dirty="0" err="1">
                <a:latin typeface="Arial"/>
                <a:cs typeface="Arial"/>
              </a:rPr>
              <a:t>Vert.X</a:t>
            </a:r>
            <a:r>
              <a:rPr lang="en-GB" sz="2000" dirty="0">
                <a:latin typeface="Arial"/>
                <a:cs typeface="Arial"/>
              </a:rPr>
              <a:t> </a:t>
            </a:r>
            <a:r>
              <a:rPr lang="en-US" sz="2000" dirty="0">
                <a:latin typeface="Arial"/>
                <a:cs typeface="Arial"/>
              </a:rPr>
              <a:t>​</a:t>
            </a:r>
          </a:p>
          <a:p>
            <a:pPr marL="228600" indent="-228600" algn="just">
              <a:buChar char="•"/>
            </a:pPr>
            <a:r>
              <a:rPr lang="en-US" sz="2000" dirty="0">
                <a:latin typeface="Arial"/>
                <a:cs typeface="Arial"/>
              </a:rPr>
              <a:t>Api Gateway : Kong</a:t>
            </a:r>
          </a:p>
          <a:p>
            <a:pPr marL="228600" indent="-228600" algn="just">
              <a:buChar char="•"/>
            </a:pPr>
            <a:r>
              <a:rPr lang="en-GB" sz="2000" dirty="0">
                <a:latin typeface="Arial"/>
                <a:cs typeface="Arial"/>
              </a:rPr>
              <a:t>Authentication – JWT / OAuth2 </a:t>
            </a:r>
            <a:r>
              <a:rPr lang="en-US" sz="2000" dirty="0">
                <a:latin typeface="Arial"/>
                <a:cs typeface="Arial"/>
              </a:rPr>
              <a:t>​</a:t>
            </a:r>
          </a:p>
          <a:p>
            <a:pPr marL="228600" indent="-228600" algn="just">
              <a:buChar char="•"/>
            </a:pPr>
            <a:r>
              <a:rPr lang="en-GB" sz="2000" dirty="0">
                <a:latin typeface="Arial"/>
                <a:cs typeface="Arial"/>
              </a:rPr>
              <a:t>Database - Postgres  </a:t>
            </a:r>
            <a:r>
              <a:rPr lang="en-US" sz="2000" dirty="0">
                <a:latin typeface="Arial"/>
                <a:cs typeface="Arial"/>
              </a:rPr>
              <a:t>​</a:t>
            </a:r>
          </a:p>
          <a:p>
            <a:pPr marL="228600" indent="-228600" algn="just">
              <a:buChar char="•"/>
            </a:pPr>
            <a:r>
              <a:rPr lang="en-US" sz="2000" dirty="0">
                <a:latin typeface="Arial"/>
                <a:cs typeface="Arial"/>
              </a:rPr>
              <a:t>Mobile App : Flutter</a:t>
            </a:r>
          </a:p>
          <a:p>
            <a:pPr marL="228600" indent="-228600" algn="just">
              <a:buChar char="•"/>
            </a:pPr>
            <a:r>
              <a:rPr lang="en-GB" sz="2000" dirty="0">
                <a:latin typeface="Arial"/>
                <a:cs typeface="Arial"/>
              </a:rPr>
              <a:t>Security - DMG with web application firewalls </a:t>
            </a:r>
            <a:r>
              <a:rPr lang="en-US" sz="2000" dirty="0">
                <a:latin typeface="Arial"/>
                <a:cs typeface="Arial"/>
              </a:rPr>
              <a:t>​</a:t>
            </a:r>
          </a:p>
          <a:p>
            <a:pPr marL="228600" indent="-228600" algn="just">
              <a:buChar char="•"/>
            </a:pPr>
            <a:r>
              <a:rPr lang="en-GB" sz="2000" dirty="0">
                <a:latin typeface="Arial"/>
                <a:cs typeface="Arial"/>
              </a:rPr>
              <a:t>Data encryption - AES / RSA / SHA 256-bit encryption </a:t>
            </a:r>
            <a:r>
              <a:rPr lang="en-US" sz="2000" dirty="0">
                <a:latin typeface="Arial"/>
                <a:cs typeface="Arial"/>
              </a:rPr>
              <a:t>​</a:t>
            </a:r>
          </a:p>
          <a:p>
            <a:pPr marL="228600" indent="-228600" algn="just">
              <a:buChar char="•"/>
            </a:pPr>
            <a:r>
              <a:rPr lang="en-GB" sz="2000" dirty="0">
                <a:latin typeface="Arial"/>
                <a:cs typeface="Arial"/>
              </a:rPr>
              <a:t>Hosting environment - Cloud  &amp; On prem</a:t>
            </a:r>
          </a:p>
        </p:txBody>
      </p:sp>
      <p:pic>
        <p:nvPicPr>
          <p:cNvPr id="5" name="Picture 4" descr="A yellow and black device with a black background&#10;&#10;Description automatically generated">
            <a:extLst>
              <a:ext uri="{FF2B5EF4-FFF2-40B4-BE49-F238E27FC236}">
                <a16:creationId xmlns:a16="http://schemas.microsoft.com/office/drawing/2014/main" id="{85EC22D2-CB7F-60CF-8EC2-7868D84D17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062"/>
          <a:stretch/>
        </p:blipFill>
        <p:spPr>
          <a:xfrm>
            <a:off x="11567279" y="48113"/>
            <a:ext cx="446383" cy="706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5F57CC-6E20-5F18-E4B3-9EED90FD5FF4}"/>
              </a:ext>
            </a:extLst>
          </p:cNvPr>
          <p:cNvSpPr txBox="1"/>
          <p:nvPr/>
        </p:nvSpPr>
        <p:spPr>
          <a:xfrm>
            <a:off x="1904" y="6543675"/>
            <a:ext cx="191579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400" i="1" dirty="0">
                <a:solidFill>
                  <a:schemeClr val="bg1">
                    <a:lumMod val="75000"/>
                  </a:schemeClr>
                </a:solidFill>
                <a:ea typeface="Calibri"/>
                <a:cs typeface="Calibri"/>
              </a:rPr>
              <a:t>Private &amp; Confidential</a:t>
            </a:r>
            <a:endParaRPr lang="en-US" i="1" dirty="0">
              <a:solidFill>
                <a:schemeClr val="bg1">
                  <a:lumMod val="7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8A4145-2FC4-FECD-A0B9-343A09C41404}"/>
              </a:ext>
            </a:extLst>
          </p:cNvPr>
          <p:cNvSpPr/>
          <p:nvPr/>
        </p:nvSpPr>
        <p:spPr>
          <a:xfrm>
            <a:off x="11486515" y="6262370"/>
            <a:ext cx="426720" cy="38951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rgbClr val="000000"/>
              </a:buClr>
              <a:buFont typeface="Arial"/>
            </a:pPr>
            <a:r>
              <a:rPr lang="en-GB" sz="1200" b="1" dirty="0">
                <a:latin typeface="Arial Nova"/>
                <a:cs typeface="Arial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8319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2F2C2-7F6B-174C-6A29-4ED74B1F7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F60DDAF-BEA5-C5CE-B641-7F0B52D301EF}"/>
              </a:ext>
            </a:extLst>
          </p:cNvPr>
          <p:cNvSpPr txBox="1"/>
          <p:nvPr/>
        </p:nvSpPr>
        <p:spPr>
          <a:xfrm>
            <a:off x="-9104" y="-14991"/>
            <a:ext cx="12185911" cy="5847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  <a:cs typeface="Calibri"/>
              </a:rPr>
              <a:t>Use Case Flow  - Delivery to QBOX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08DE74-FF7D-2494-4787-189C89820247}"/>
              </a:ext>
            </a:extLst>
          </p:cNvPr>
          <p:cNvSpPr/>
          <p:nvPr/>
        </p:nvSpPr>
        <p:spPr>
          <a:xfrm>
            <a:off x="273003" y="1107192"/>
            <a:ext cx="1647567" cy="957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/>
              </a:rPr>
              <a:t>SWIGGY </a:t>
            </a:r>
          </a:p>
          <a:p>
            <a:pPr algn="ctr"/>
            <a:r>
              <a:rPr lang="en-GB" dirty="0">
                <a:cs typeface="Calibri"/>
              </a:rPr>
              <a:t>Order for QBOX-LOC1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B5F9F9B-9C4D-67F0-92C0-1DAEB7A74CD4}"/>
              </a:ext>
            </a:extLst>
          </p:cNvPr>
          <p:cNvSpPr/>
          <p:nvPr/>
        </p:nvSpPr>
        <p:spPr>
          <a:xfrm>
            <a:off x="2204153" y="1364679"/>
            <a:ext cx="607540" cy="4015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807BDA-E2C7-0263-7E0F-30BD0A676E10}"/>
              </a:ext>
            </a:extLst>
          </p:cNvPr>
          <p:cNvSpPr/>
          <p:nvPr/>
        </p:nvSpPr>
        <p:spPr>
          <a:xfrm>
            <a:off x="3084165" y="736489"/>
            <a:ext cx="1966783" cy="5663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A2B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 Packs &amp; Prints</a:t>
            </a:r>
            <a:endParaRPr lang="en-GB">
              <a:solidFill>
                <a:schemeClr val="tx1"/>
              </a:solidFill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B33F4-519B-38AC-67D9-619D4D91AF12}"/>
              </a:ext>
            </a:extLst>
          </p:cNvPr>
          <p:cNvSpPr/>
          <p:nvPr/>
        </p:nvSpPr>
        <p:spPr>
          <a:xfrm>
            <a:off x="3084165" y="1498489"/>
            <a:ext cx="1966783" cy="5663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rgbClr val="000000"/>
                </a:solidFill>
                <a:cs typeface="Calibri"/>
              </a:rPr>
              <a:t>STAR </a:t>
            </a:r>
            <a:r>
              <a:rPr lang="en-GB" err="1">
                <a:solidFill>
                  <a:srgbClr val="000000"/>
                </a:solidFill>
                <a:cs typeface="Calibri"/>
              </a:rPr>
              <a:t>Briyani</a:t>
            </a:r>
            <a:endParaRPr lang="en-US" err="1">
              <a:solidFill>
                <a:srgbClr val="000000"/>
              </a:solidFill>
              <a:cs typeface="Calibri"/>
            </a:endParaRPr>
          </a:p>
          <a:p>
            <a:pPr algn="ctr"/>
            <a:r>
              <a:rPr lang="en-GB" dirty="0">
                <a:solidFill>
                  <a:srgbClr val="000000"/>
                </a:solidFill>
                <a:cs typeface="Calibri"/>
              </a:rPr>
              <a:t>Packs &amp; Prints</a:t>
            </a:r>
            <a:endParaRPr lang="en-GB">
              <a:solidFill>
                <a:srgbClr val="000000"/>
              </a:solidFill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4D8965-FE0D-E01D-9444-6CE59C7E26B0}"/>
              </a:ext>
            </a:extLst>
          </p:cNvPr>
          <p:cNvSpPr/>
          <p:nvPr/>
        </p:nvSpPr>
        <p:spPr>
          <a:xfrm>
            <a:off x="3084165" y="2229597"/>
            <a:ext cx="1966783" cy="566350"/>
          </a:xfrm>
          <a:prstGeom prst="rect">
            <a:avLst/>
          </a:prstGeom>
          <a:solidFill>
            <a:srgbClr val="BA45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rgbClr val="000000"/>
                </a:solidFill>
                <a:cs typeface="Calibri"/>
              </a:rPr>
              <a:t>Sangeetha</a:t>
            </a:r>
            <a:endParaRPr lang="en-US" dirty="0">
              <a:solidFill>
                <a:srgbClr val="000000"/>
              </a:solidFill>
              <a:cs typeface="Calibri"/>
            </a:endParaRPr>
          </a:p>
          <a:p>
            <a:pPr algn="ctr"/>
            <a:r>
              <a:rPr lang="en-GB" dirty="0">
                <a:solidFill>
                  <a:srgbClr val="000000"/>
                </a:solidFill>
                <a:cs typeface="Calibri"/>
              </a:rPr>
              <a:t>Packs &amp; Prints</a:t>
            </a:r>
            <a:endParaRPr lang="en-GB">
              <a:solidFill>
                <a:srgbClr val="000000"/>
              </a:solidFill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B2CE3-3D71-4CDC-35A8-2A87BBF1673C}"/>
              </a:ext>
            </a:extLst>
          </p:cNvPr>
          <p:cNvSpPr/>
          <p:nvPr/>
        </p:nvSpPr>
        <p:spPr>
          <a:xfrm>
            <a:off x="7985679" y="818868"/>
            <a:ext cx="937054" cy="1771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QBOX </a:t>
            </a:r>
            <a:endParaRPr lang="en-US" dirty="0">
              <a:cs typeface="Calibri"/>
            </a:endParaRPr>
          </a:p>
          <a:p>
            <a:pPr algn="ctr"/>
            <a:r>
              <a:rPr lang="en-GB" dirty="0">
                <a:cs typeface="Calibri"/>
              </a:rPr>
              <a:t>LOC -1</a:t>
            </a:r>
            <a:endParaRPr lang="en-US" dirty="0">
              <a:cs typeface="Calibri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E7947A8-780B-8831-787E-E3D629B239F1}"/>
              </a:ext>
            </a:extLst>
          </p:cNvPr>
          <p:cNvSpPr/>
          <p:nvPr/>
        </p:nvSpPr>
        <p:spPr>
          <a:xfrm>
            <a:off x="5262450" y="818922"/>
            <a:ext cx="2409567" cy="4427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Delivered to</a:t>
            </a:r>
            <a:endParaRPr lang="en-GB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F2AF2BF-291F-1DDB-1F38-90E842DD489A}"/>
              </a:ext>
            </a:extLst>
          </p:cNvPr>
          <p:cNvSpPr/>
          <p:nvPr/>
        </p:nvSpPr>
        <p:spPr>
          <a:xfrm>
            <a:off x="5303639" y="1436759"/>
            <a:ext cx="2409567" cy="4427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Delivered to</a:t>
            </a:r>
            <a:endParaRPr lang="en-GB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2708F57-1F06-2B56-B783-DA95F2DC96EF}"/>
              </a:ext>
            </a:extLst>
          </p:cNvPr>
          <p:cNvSpPr/>
          <p:nvPr/>
        </p:nvSpPr>
        <p:spPr>
          <a:xfrm>
            <a:off x="5303639" y="2147273"/>
            <a:ext cx="2409567" cy="4427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Delivered to</a:t>
            </a:r>
            <a:endParaRPr lang="en-GB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83E089E-0B16-D60C-D3AA-CA253B594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348581"/>
              </p:ext>
            </p:extLst>
          </p:nvPr>
        </p:nvGraphicFramePr>
        <p:xfrm>
          <a:off x="9154297" y="1081216"/>
          <a:ext cx="26173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513">
                  <a:extLst>
                    <a:ext uri="{9D8B030D-6E8A-4147-A177-3AD203B41FA5}">
                      <a16:colId xmlns:a16="http://schemas.microsoft.com/office/drawing/2014/main" val="2636596187"/>
                    </a:ext>
                  </a:extLst>
                </a:gridCol>
                <a:gridCol w="763864">
                  <a:extLst>
                    <a:ext uri="{9D8B030D-6E8A-4147-A177-3AD203B41FA5}">
                      <a16:colId xmlns:a16="http://schemas.microsoft.com/office/drawing/2014/main" val="235834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0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Star </a:t>
                      </a:r>
                      <a:r>
                        <a:rPr lang="en-GB" err="1">
                          <a:highlight>
                            <a:srgbClr val="FFFF00"/>
                          </a:highlight>
                        </a:rPr>
                        <a:t>Briyani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1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00FF00"/>
                          </a:highlight>
                        </a:rPr>
                        <a:t>A2B 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60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00FF"/>
                          </a:highlight>
                        </a:rPr>
                        <a:t>Sangeetha 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36242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EBDC18-83D5-84D9-4F90-50899C2E617E}"/>
              </a:ext>
            </a:extLst>
          </p:cNvPr>
          <p:cNvSpPr txBox="1"/>
          <p:nvPr/>
        </p:nvSpPr>
        <p:spPr>
          <a:xfrm>
            <a:off x="9066240" y="682339"/>
            <a:ext cx="24589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cs typeface="Calibri"/>
              </a:rPr>
              <a:t>Warehouse Inventory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2801CE-74F2-FB8A-2186-B41F9E19AD05}"/>
              </a:ext>
            </a:extLst>
          </p:cNvPr>
          <p:cNvCxnSpPr/>
          <p:nvPr/>
        </p:nvCxnSpPr>
        <p:spPr>
          <a:xfrm>
            <a:off x="-36297" y="4216484"/>
            <a:ext cx="12189937" cy="12150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9CE378D-E3E8-D0CD-280D-8B0D08D73957}"/>
              </a:ext>
            </a:extLst>
          </p:cNvPr>
          <p:cNvSpPr/>
          <p:nvPr/>
        </p:nvSpPr>
        <p:spPr>
          <a:xfrm>
            <a:off x="211219" y="4948083"/>
            <a:ext cx="1647567" cy="1307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QBOX Filling by Admin</a:t>
            </a:r>
            <a:endParaRPr lang="en-US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1EE3A29-9B55-CEE0-25E4-9474F3257872}"/>
              </a:ext>
            </a:extLst>
          </p:cNvPr>
          <p:cNvSpPr/>
          <p:nvPr/>
        </p:nvSpPr>
        <p:spPr>
          <a:xfrm>
            <a:off x="2029099" y="5401218"/>
            <a:ext cx="607540" cy="4015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7A89922-0C51-4BD0-D053-4B3AF69A0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67028"/>
              </p:ext>
            </p:extLst>
          </p:nvPr>
        </p:nvGraphicFramePr>
        <p:xfrm>
          <a:off x="2780270" y="5158944"/>
          <a:ext cx="26173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513">
                  <a:extLst>
                    <a:ext uri="{9D8B030D-6E8A-4147-A177-3AD203B41FA5}">
                      <a16:colId xmlns:a16="http://schemas.microsoft.com/office/drawing/2014/main" val="2636596187"/>
                    </a:ext>
                  </a:extLst>
                </a:gridCol>
                <a:gridCol w="763864">
                  <a:extLst>
                    <a:ext uri="{9D8B030D-6E8A-4147-A177-3AD203B41FA5}">
                      <a16:colId xmlns:a16="http://schemas.microsoft.com/office/drawing/2014/main" val="235834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0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Star </a:t>
                      </a:r>
                      <a:r>
                        <a:rPr lang="en-GB" err="1">
                          <a:highlight>
                            <a:srgbClr val="FFFF00"/>
                          </a:highlight>
                        </a:rPr>
                        <a:t>Briyani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1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00FF00"/>
                          </a:highlight>
                        </a:rPr>
                        <a:t>A2B 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60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00FF"/>
                          </a:highlight>
                        </a:rPr>
                        <a:t>Sangeetha 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36242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9E8A73C-96C1-8003-A389-638A2C9FC96B}"/>
              </a:ext>
            </a:extLst>
          </p:cNvPr>
          <p:cNvSpPr txBox="1"/>
          <p:nvPr/>
        </p:nvSpPr>
        <p:spPr>
          <a:xfrm>
            <a:off x="2970239" y="4760067"/>
            <a:ext cx="23456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cs typeface="Calibri"/>
              </a:rPr>
              <a:t>Warehouse Inventory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6F92023-3295-BDEB-0386-AA97F70C1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708578"/>
              </p:ext>
            </p:extLst>
          </p:nvPr>
        </p:nvGraphicFramePr>
        <p:xfrm>
          <a:off x="5704703" y="5107458"/>
          <a:ext cx="26173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513">
                  <a:extLst>
                    <a:ext uri="{9D8B030D-6E8A-4147-A177-3AD203B41FA5}">
                      <a16:colId xmlns:a16="http://schemas.microsoft.com/office/drawing/2014/main" val="2636596187"/>
                    </a:ext>
                  </a:extLst>
                </a:gridCol>
                <a:gridCol w="763864">
                  <a:extLst>
                    <a:ext uri="{9D8B030D-6E8A-4147-A177-3AD203B41FA5}">
                      <a16:colId xmlns:a16="http://schemas.microsoft.com/office/drawing/2014/main" val="2358342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03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Star </a:t>
                      </a:r>
                      <a:r>
                        <a:rPr lang="en-GB" err="1">
                          <a:highlight>
                            <a:srgbClr val="FFFF00"/>
                          </a:highlight>
                        </a:rPr>
                        <a:t>Briyani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91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00FF00"/>
                          </a:highlight>
                        </a:rPr>
                        <a:t>A2B 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60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00FF"/>
                          </a:highlight>
                        </a:rPr>
                        <a:t>Sangeetha Meals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36242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CB1AED9B-AC81-DAD3-065E-E51E59E24A4C}"/>
              </a:ext>
            </a:extLst>
          </p:cNvPr>
          <p:cNvSpPr txBox="1"/>
          <p:nvPr/>
        </p:nvSpPr>
        <p:spPr>
          <a:xfrm>
            <a:off x="5894672" y="4708581"/>
            <a:ext cx="23456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cs typeface="Calibri"/>
              </a:rPr>
              <a:t>QBOX Inventory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5D1D99-FB01-68EF-3778-1204EB9836F9}"/>
              </a:ext>
            </a:extLst>
          </p:cNvPr>
          <p:cNvCxnSpPr>
            <a:cxnSpLocks/>
          </p:cNvCxnSpPr>
          <p:nvPr/>
        </p:nvCxnSpPr>
        <p:spPr>
          <a:xfrm>
            <a:off x="-36297" y="2980809"/>
            <a:ext cx="12189937" cy="12150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BAEB941-E54A-495D-4788-EB0E08AE923D}"/>
              </a:ext>
            </a:extLst>
          </p:cNvPr>
          <p:cNvSpPr/>
          <p:nvPr/>
        </p:nvSpPr>
        <p:spPr>
          <a:xfrm>
            <a:off x="273003" y="3084273"/>
            <a:ext cx="1647567" cy="957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cs typeface="Calibri"/>
              </a:rPr>
              <a:t>Printing Reference</a:t>
            </a:r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5316BA9A-11B1-C0CB-D237-EDD232915115}"/>
              </a:ext>
            </a:extLst>
          </p:cNvPr>
          <p:cNvSpPr/>
          <p:nvPr/>
        </p:nvSpPr>
        <p:spPr>
          <a:xfrm>
            <a:off x="2204153" y="3362355"/>
            <a:ext cx="607540" cy="4015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9C7D53-ECD7-4889-29A3-BD557B232D00}"/>
              </a:ext>
            </a:extLst>
          </p:cNvPr>
          <p:cNvSpPr/>
          <p:nvPr/>
        </p:nvSpPr>
        <p:spPr>
          <a:xfrm>
            <a:off x="3135651" y="3300516"/>
            <a:ext cx="1451919" cy="566350"/>
          </a:xfrm>
          <a:prstGeom prst="rect">
            <a:avLst/>
          </a:prstGeom>
          <a:solidFill>
            <a:srgbClr val="FFFF00">
              <a:alpha val="93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cs typeface="Calibri"/>
              </a:rPr>
              <a:t>A2B Meals</a:t>
            </a:r>
            <a:endParaRPr lang="en-GB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GB" sz="1400" b="1" dirty="0">
                <a:solidFill>
                  <a:schemeClr val="tx1"/>
                </a:solidFill>
                <a:highlight>
                  <a:srgbClr val="FFFF00"/>
                </a:highlight>
                <a:ea typeface="+mn-lt"/>
                <a:cs typeface="+mn-lt"/>
              </a:rPr>
              <a:t>QBSku1 (1-15) </a:t>
            </a:r>
            <a:endParaRPr lang="en-GB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012B55-0696-0313-34DF-49A639BFD191}"/>
              </a:ext>
            </a:extLst>
          </p:cNvPr>
          <p:cNvSpPr/>
          <p:nvPr/>
        </p:nvSpPr>
        <p:spPr>
          <a:xfrm>
            <a:off x="4793516" y="3300516"/>
            <a:ext cx="1451919" cy="5663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rgbClr val="000000"/>
                </a:solidFill>
                <a:cs typeface="Calibri"/>
              </a:rPr>
              <a:t>STAR </a:t>
            </a:r>
            <a:r>
              <a:rPr lang="en-GB" dirty="0" err="1">
                <a:solidFill>
                  <a:srgbClr val="000000"/>
                </a:solidFill>
                <a:cs typeface="Calibri"/>
              </a:rPr>
              <a:t>Briyani</a:t>
            </a:r>
            <a:r>
              <a:rPr lang="en-GB" dirty="0">
                <a:solidFill>
                  <a:srgbClr val="000000"/>
                </a:solidFill>
                <a:cs typeface="Calibri"/>
              </a:rPr>
              <a:t> </a:t>
            </a:r>
            <a:endParaRPr lang="en-GB" b="1" dirty="0">
              <a:solidFill>
                <a:srgbClr val="000000"/>
              </a:solidFill>
              <a:highlight>
                <a:srgbClr val="00FF00"/>
              </a:highlight>
              <a:cs typeface="Calibri"/>
            </a:endParaRPr>
          </a:p>
          <a:p>
            <a:pPr algn="ctr"/>
            <a:r>
              <a:rPr lang="en-GB" sz="1400" b="1" dirty="0">
                <a:solidFill>
                  <a:schemeClr val="tx1"/>
                </a:solidFill>
                <a:highlight>
                  <a:srgbClr val="00FF00"/>
                </a:highlight>
                <a:ea typeface="+mn-lt"/>
                <a:cs typeface="+mn-lt"/>
              </a:rPr>
              <a:t>QBSku2 - (1-10)</a:t>
            </a:r>
            <a:endParaRPr lang="en-GB" b="1" dirty="0">
              <a:solidFill>
                <a:schemeClr val="tx1"/>
              </a:solidFill>
              <a:highlight>
                <a:srgbClr val="00FF00"/>
              </a:highlight>
              <a:cs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9B6C55-3120-4079-E125-DCE692D54CAE}"/>
              </a:ext>
            </a:extLst>
          </p:cNvPr>
          <p:cNvSpPr/>
          <p:nvPr/>
        </p:nvSpPr>
        <p:spPr>
          <a:xfrm>
            <a:off x="6471976" y="3300516"/>
            <a:ext cx="1946189" cy="566350"/>
          </a:xfrm>
          <a:prstGeom prst="rect">
            <a:avLst/>
          </a:prstGeom>
          <a:solidFill>
            <a:srgbClr val="BA45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solidFill>
                  <a:srgbClr val="000000"/>
                </a:solidFill>
                <a:cs typeface="Calibri"/>
              </a:rPr>
              <a:t>Sangeetha Meals </a:t>
            </a:r>
            <a:endParaRPr lang="en-GB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GB" sz="1400" b="1" dirty="0">
                <a:solidFill>
                  <a:schemeClr val="tx1"/>
                </a:solidFill>
                <a:highlight>
                  <a:srgbClr val="FF00FF"/>
                </a:highlight>
                <a:ea typeface="+mn-lt"/>
                <a:cs typeface="+mn-lt"/>
              </a:rPr>
              <a:t>QBSku3 - (1-5) </a:t>
            </a:r>
            <a:endParaRPr lang="en-US" b="1" dirty="0">
              <a:solidFill>
                <a:schemeClr val="tx1"/>
              </a:solidFill>
              <a:highlight>
                <a:srgbClr val="FF00FF"/>
              </a:highlight>
              <a:ea typeface="+mn-lt"/>
              <a:cs typeface="+mn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BF607F-BFF8-66C7-5E28-0840AD9773D9}"/>
              </a:ext>
            </a:extLst>
          </p:cNvPr>
          <p:cNvSpPr txBox="1"/>
          <p:nvPr/>
        </p:nvSpPr>
        <p:spPr>
          <a:xfrm>
            <a:off x="206076" y="2191225"/>
            <a:ext cx="19130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cs typeface="Calibri"/>
              </a:rPr>
              <a:t>Auto Triggered (?)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7D2DD6-80C8-C42A-2C34-30BC708B3F3D}"/>
              </a:ext>
            </a:extLst>
          </p:cNvPr>
          <p:cNvSpPr txBox="1"/>
          <p:nvPr/>
        </p:nvSpPr>
        <p:spPr>
          <a:xfrm>
            <a:off x="6209401" y="2675198"/>
            <a:ext cx="38180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cs typeface="Calibri"/>
              </a:rPr>
              <a:t>Exchange b/w Swiggy &amp; </a:t>
            </a:r>
            <a:r>
              <a:rPr lang="en-GB" sz="1600" dirty="0" err="1">
                <a:cs typeface="Calibri"/>
              </a:rPr>
              <a:t>QBox</a:t>
            </a:r>
            <a:r>
              <a:rPr lang="en-GB" sz="1600" dirty="0">
                <a:cs typeface="Calibri"/>
              </a:rPr>
              <a:t> Inventory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2022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2023</cp:revision>
  <dcterms:created xsi:type="dcterms:W3CDTF">2024-01-04T12:40:04Z</dcterms:created>
  <dcterms:modified xsi:type="dcterms:W3CDTF">2025-08-11T05:45:36Z</dcterms:modified>
</cp:coreProperties>
</file>