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A56795-6C60-4FB7-AEB8-D780DB71BC03}">
  <a:tblStyle styleId="{3EA56795-6C60-4FB7-AEB8-D780DB71B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c34c408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c34c408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c34c40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c34c40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c34c40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c34c40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fb6fc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fb6fc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fb6fc7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fb6fc7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fb6fc7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fb6fc7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fb6fc7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fb6fc7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fb6fc7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fb6fc7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fb6fc7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fb6fc7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c425cd6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c425cd6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c34c40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c34c40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Idealu būtų rizikos įtaką projektui išreikšti </a:t>
            </a:r>
            <a:r>
              <a:rPr b="1" lang="en-GB"/>
              <a:t>pinigais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Padauginus rizikos įtakos sąnaudas iš jos tikimybės</a:t>
            </a:r>
            <a:r>
              <a:rPr lang="en-GB"/>
              <a:t> gautume rizikos vertę.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Pagal gautus rezultatus galima nuspręsti, ar verta imtis atsargumo priemonių.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rizikos verte priklauso: 1. nuo rizikos pasirodymo tikimybės 2. jos įtakos projektui dydžio.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Rizikos vertė apskaičiuojama rizikos tikimybės įvertinimą padauginus iš rizikos įtakos įvertinimo.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izikos planavimas ir valdymas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Edu-game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Rizikos veiksnių apibūdinimo lentelė</a:t>
            </a:r>
            <a:endParaRPr/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459450" y="11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{3EA56795-6C60-4FB7-AEB8-D780DB71BC03}</a:tableStyleId>
              </a:tblPr>
              <a:tblGrid>
                <a:gridCol w="1232125"/>
                <a:gridCol w="1234275"/>
                <a:gridCol w="2149850"/>
                <a:gridCol w="1955450"/>
                <a:gridCol w="1708625"/>
              </a:tblGrid>
              <a:tr h="381000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Tikimybė</a:t>
                      </a:r>
                      <a:endParaRPr b="1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810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Aukšta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Vidutinė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Žema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Poveikis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Aukštas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Išorinis (užsakovo) veiksnys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Personalo veiksnys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Vidutinis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Išorinis (tiekėjo) veiksnys</a:t>
                      </a:r>
                      <a:br>
                        <a:rPr lang="en-GB" sz="1200">
                          <a:solidFill>
                            <a:schemeClr val="dk1"/>
                          </a:solidFill>
                        </a:rPr>
                      </a:b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PĮ veiksnys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Žemas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Projekto valdymo veiksnys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22"/>
          <p:cNvSpPr txBox="1"/>
          <p:nvPr/>
        </p:nvSpPr>
        <p:spPr>
          <a:xfrm>
            <a:off x="962425" y="3747175"/>
            <a:ext cx="34473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Tikimybė</a:t>
            </a:r>
            <a:br>
              <a:rPr lang="en-GB"/>
            </a:br>
            <a:r>
              <a:rPr lang="en-GB"/>
              <a:t>Aukšta: 7</a:t>
            </a:r>
            <a:r>
              <a:rPr lang="en-GB"/>
              <a:t>0%</a:t>
            </a:r>
            <a:r>
              <a:rPr lang="en-GB"/>
              <a:t>-100%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Vidutinė: 40</a:t>
            </a:r>
            <a:r>
              <a:rPr lang="en-GB"/>
              <a:t>%</a:t>
            </a:r>
            <a:r>
              <a:rPr lang="en-GB"/>
              <a:t>-70%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Žema: iki 40%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3770825" y="3794500"/>
            <a:ext cx="45123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Poveikis (įtakojama projekto procentinė dalis)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Aukštas: </a:t>
            </a:r>
            <a:r>
              <a:rPr lang="en-GB">
                <a:solidFill>
                  <a:schemeClr val="dk1"/>
                </a:solidFill>
              </a:rPr>
              <a:t> 80%-100%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Vidutinis:</a:t>
            </a:r>
            <a:r>
              <a:rPr lang="en-GB">
                <a:solidFill>
                  <a:schemeClr val="dk1"/>
                </a:solidFill>
              </a:rPr>
              <a:t> 40%-80%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Žemas: </a:t>
            </a:r>
            <a:r>
              <a:rPr lang="en-GB">
                <a:solidFill>
                  <a:schemeClr val="dk1"/>
                </a:solidFill>
              </a:rPr>
              <a:t>iki 40%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8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Rizikos mažinimo metodai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658175"/>
            <a:ext cx="8520600" cy="24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Atliksime rizikos analizę, naudodami kokybinės rizikos analizavimo metodus. Rizikos mažinimo priemonės: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Rizikos prevencija: sudarysime darbo grupės susitikimų grafiką (įtraukiant ir  vadovybę). </a:t>
            </a:r>
            <a:r>
              <a:rPr lang="en-GB" sz="1200">
                <a:solidFill>
                  <a:srgbClr val="000000"/>
                </a:solidFill>
              </a:rPr>
              <a:t>Skirsime lėšų prevencijai vykdyti.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Rizikos mažinimas: atliksime grupės narių apklausą</a:t>
            </a:r>
            <a:r>
              <a:rPr lang="en-GB" sz="1200">
                <a:solidFill>
                  <a:srgbClr val="000000"/>
                </a:solidFill>
              </a:rPr>
              <a:t> (kaip išvengti problemų, kaip sumažinti tikimybę). Kursime sistemos prototipus ir  bendradarbiausime su užsakovu.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Rizikos vengimas: sudarysime  veiklos instrukciją kraštutiniams atvejams, kas būtų, jeigu nutiktų… (pvz.: netelpame į numatytą terminą - atsisakome kai kurių realizacijos funkcijų ir numatome  tai atlikti sistemos tolimesniame plėtojime).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Atsitiktinumų planavimas: numatysime  laiko rezervą nenumatytiems atvejams.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952200" y="303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{3EA56795-6C60-4FB7-AEB8-D780DB71BC03}</a:tableStyleId>
              </a:tblPr>
              <a:tblGrid>
                <a:gridCol w="3619800"/>
                <a:gridCol w="3619800"/>
              </a:tblGrid>
              <a:tr h="39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Rizika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Sprendimas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Žaidimas nesudomins mokinių.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Tobulinti projektą, įdiegti naujų funkcijų, reklamavimas.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Duomenų bazės informacijos nutekinimas (saugumas).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Užšifruoti duomenis.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Sistema gali turėti rimtų defektų.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Skirti papildomo laiko testavimui ir taisymui.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49013" y="7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</a:rPr>
              <a:t>Rizikos valdymo planas</a:t>
            </a:r>
            <a:endParaRPr b="1" sz="2400">
              <a:solidFill>
                <a:srgbClr val="000000"/>
              </a:solidFill>
            </a:endParaRPr>
          </a:p>
        </p:txBody>
      </p:sp>
      <p:graphicFrame>
        <p:nvGraphicFramePr>
          <p:cNvPr id="129" name="Google Shape;129;p24"/>
          <p:cNvGraphicFramePr/>
          <p:nvPr/>
        </p:nvGraphicFramePr>
        <p:xfrm>
          <a:off x="-12" y="64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{3EA56795-6C60-4FB7-AEB8-D780DB71BC03}</a:tableStyleId>
              </a:tblPr>
              <a:tblGrid>
                <a:gridCol w="1671725"/>
                <a:gridCol w="928800"/>
                <a:gridCol w="957300"/>
                <a:gridCol w="2910025"/>
                <a:gridCol w="2621200"/>
              </a:tblGrid>
              <a:tr h="407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Rizikos veiksnys</a:t>
                      </a:r>
                      <a:endParaRPr b="1" sz="12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Tikimybė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Poveikio dydis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Galimos pasekmės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Prevencinės priemonės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36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Riboti žmogiškieji resursai.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Žema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Aukštas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Pailgėja projekto kūrimo laikas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Turėti darbo grupėje specialistų galinčių laikinai pakeisti bet kurį grupės narį.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Darbo grupės kvalifikacija.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Žema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Aukštas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Sunkiau įvykdomi projektai, mažai patirties.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Skatinti darbuotojų profesinį tobulėjimą.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Kvalifikacijos kėlimas.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Užsakovo reikalavimų kitimas.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Aukšta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Aukštas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Prailgina projekto kūrimo procesą, sunku nustatyti projekto baigimo datą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Prototipų kūrimas.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Bendradarbiavimas su užsakovu.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Perkamų paslaugų pasiūla, kokybė  ir kaina.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Vidutinė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Vidutinis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Projektas gali neatsipirkti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Sutarties sudarymas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Edukacinės žaidimo dalies panaudojamumas.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Vidutinė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Vidutinis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Prarastas užsakovų susidomėjimas.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Sunkiai integruojama  į ugdymą.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Bendradarbiavimas su ugdymo specialistais. Edukacinių žaidimų pritaikymas prie ugdymo medžiagos.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Žaidimo efektingumas (mokinių įsitraukimo lygis).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Vidutinė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Vidutinis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Mokiniai nenoriai naudosis edukaciniu žaidimu (nepatogus valdymas, personažų pasirinkimo galimybės nebuvimas, efektų trūkumas).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Mokinių dalyvavimas testavime.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Netinkamas išteklių paskirstymas.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Žema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Žema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Projektas gali neatsipirkti arba gali būti išleista daug pinigų netinkamose vietose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Finansinių išteklių paskirstymo planas.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Kūrimo proceso standartizavimas.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Rizikos valdymas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●  Rizikos analizė ir valdymas yra žingsnių seka, kuria vadovaudamiesi projektuotojai suranda ir analizuoja  iškilusias problemas.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●  Rizika yra veiksnys, kuris gali įvykti arba ne. Labai svarbu nustatyti tą problemą ir jos tikimybę, įtaką projektui, sprendimo planą.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●  Rizikos valdymas ir įvertinimas yra raktas sėkmingam projekto įgyvendinimui.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Rizikos valdymo tikslas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Sumažinti nuostolius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Sumažinti įtampa darbo grupėse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Numatyti  galimas rizikas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Parengti tinkamą planą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Veiklos instrukcijas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75" y="1960525"/>
            <a:ext cx="4686675" cy="2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Rizikos valdymo procesas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50" y="1175500"/>
            <a:ext cx="6041101" cy="32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2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Mūsų projekto rizikos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81000"/>
            <a:ext cx="85206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Esame maža grupė ir pareigybėse dirba po vieną  specialistą, tad ligos ar kt. atveju atsiranda rizika nespėti laiku atlikti projektą.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Kuriamas edukacinis žaidimas nepateisins edukacinių tikslų.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Žaidimas nesudomins mokinių.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Užsakovas pakeis reikalavimus sistemai.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Perkamų paslaugų pasiūla, kokybė  ir kaina (pvz.: reikalingos paslaugos iš trečiųjų šalių ar samdomas specialistas: garso prodiuseris, grafikos dizaineris).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Darbo grupės kvalifikacija.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Netinkamas išteklių paskirstymas.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Duomenų bazės informacijos nutekinimas (saugumas).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Sistema gali turėti rimtų defektų.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0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Projekto rizikos ir veiksnių lentelė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1023500" y="82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{3EA56795-6C60-4FB7-AEB8-D780DB71BC03}</a:tableStyleId>
              </a:tblPr>
              <a:tblGrid>
                <a:gridCol w="4237625"/>
                <a:gridCol w="2965875"/>
              </a:tblGrid>
              <a:tr h="34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Rizika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Veiksnys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Riboti žmogiškieji resursai (nėra specialisto galinčio pakeisti komandos narį).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Personalo veiksnys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1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Darbo grupės kvalifikacija.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Personalo veiksnys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1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Užsakovo reikalavimų kitimas.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Išorinis (užsakovo) veiksnys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9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Perkamų paslaugų pasiūla, kokybė  ir kaina.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Išorinis (tiekėjo) veiksnys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9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Edukacinės žaidimo dalies panaudojamumas.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PĮ veiksnys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9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Žaidimo efektingumas (mokinių įsitraukimo lygis).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PĮ veiksnys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9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Netinkamas išteklių paskirstymas.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Projekto valdymo veiksnys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Rizikų vertės nustatymo būdas ir vertė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</a:t>
            </a:r>
            <a:r>
              <a:rPr lang="en-GB">
                <a:solidFill>
                  <a:srgbClr val="000000"/>
                </a:solidFill>
              </a:rPr>
              <a:t>izikos įtakos ir vertės nustatymui, m</a:t>
            </a:r>
            <a:r>
              <a:rPr lang="en-GB">
                <a:solidFill>
                  <a:srgbClr val="000000"/>
                </a:solidFill>
              </a:rPr>
              <a:t>es t</a:t>
            </a:r>
            <a:r>
              <a:rPr lang="en-GB">
                <a:solidFill>
                  <a:srgbClr val="000000"/>
                </a:solidFill>
              </a:rPr>
              <a:t>aikome </a:t>
            </a:r>
            <a:r>
              <a:rPr b="1" lang="en-GB">
                <a:solidFill>
                  <a:srgbClr val="000000"/>
                </a:solidFill>
              </a:rPr>
              <a:t>balų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metodą.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Rizikos tikimybė vertinama 1-10 balų skalėje. Konkrečios rizikos atveju apklausiami komandos nariai ir išvedamas bendras rodiklis (rizikos tikimybės vidurkis). Tikimybę išreiškiame  procentais.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25" y="2761697"/>
            <a:ext cx="6624200" cy="2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2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Rizikos įtaka projektui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765925"/>
            <a:ext cx="85206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Rizikos įtaka projektui vertinama eurais, kurie reikalingi finansuoti problemoms šalinti.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Žmogiškieji resursai projekte vertinami skirtingai (praradus vieną iš grupės narių, įtaka projektui gali būti skirtinga). Lentelėje naudojamas darbuotojų įtakos vidurkis pagal darbo trukmę ir valandinį atlyginimą: </a:t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Programuotojo įkainis : </a:t>
            </a:r>
            <a:r>
              <a:rPr lang="en-GB" sz="12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1500 eur/mėn.</a:t>
            </a:r>
            <a:endParaRPr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Projektuotojas įkainis: </a:t>
            </a:r>
            <a:r>
              <a:rPr lang="en-GB" sz="12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1200 eur/mėn.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IT darbuotojas (dokumentuotojas, specifikacijų rengėjas): </a:t>
            </a:r>
            <a:r>
              <a:rPr lang="en-GB" sz="12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1000 eur/mėn.</a:t>
            </a:r>
            <a:endParaRPr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Samdomas testuotojas: 800 eur/mėn.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Darbuotojų kvalifikacijos rizikos įtakoje,  atsižvelgiama  į darbuotojų algos skirtumą  tarp  patyrusio ir aukštesnės kvalifikacijos darbuotojo bei pradedančiojo darbuotojo.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050" y="3757975"/>
            <a:ext cx="2649300" cy="11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556250" y="14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Rizikos įvertinimas</a:t>
            </a:r>
            <a:endParaRPr/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629050" y="131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{3EA56795-6C60-4FB7-AEB8-D780DB71BC03}</a:tableStyleId>
              </a:tblPr>
              <a:tblGrid>
                <a:gridCol w="4483950"/>
                <a:gridCol w="1228125"/>
                <a:gridCol w="1079275"/>
                <a:gridCol w="1201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Rizika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Tikimybė (RT)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Įtaka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Rizikos vertė*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Riboti žmogiškieji resursai.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1240 </a:t>
                      </a:r>
                      <a:r>
                        <a:rPr lang="en-GB"/>
                        <a:t>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744 </a:t>
                      </a:r>
                      <a:r>
                        <a:rPr lang="en-GB"/>
                        <a:t>eur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Darbo grupės kvalifikacija.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 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 eur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Užsakovo reikalavimų kitimas.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 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 </a:t>
                      </a:r>
                      <a:r>
                        <a:rPr lang="en-GB"/>
                        <a:t>eur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Perkamų paslaugų pasiūla, kokybė ir kaina.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800 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 </a:t>
                      </a:r>
                      <a:r>
                        <a:rPr lang="en-GB"/>
                        <a:t>eur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Edukacinės žaidimo dalies panaudojamumas.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1500 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600 </a:t>
                      </a:r>
                      <a:r>
                        <a:rPr lang="en-GB"/>
                        <a:t>eur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Žaidimo efektingumas (mokinių įsitraukimo lygis).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1500 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750 </a:t>
                      </a:r>
                      <a:r>
                        <a:rPr lang="en-GB"/>
                        <a:t>eur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Netinkamas išteklių paskirstymas.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 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 </a:t>
                      </a:r>
                      <a:r>
                        <a:rPr lang="en-GB"/>
                        <a:t>eur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1"/>
          <p:cNvSpPr txBox="1"/>
          <p:nvPr/>
        </p:nvSpPr>
        <p:spPr>
          <a:xfrm>
            <a:off x="686325" y="4777300"/>
            <a:ext cx="75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 * mėnesinė rizikos vertė (gali kisti kintant  rizikos  šalinimo trukmei).</a:t>
            </a:r>
            <a:endParaRPr i="1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275" y="145250"/>
            <a:ext cx="2420585" cy="10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