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</p:sldMasterIdLst>
  <p:sldIdLst>
    <p:sldId id="256" r:id="rId6"/>
    <p:sldId id="291" r:id="rId7"/>
    <p:sldId id="398" r:id="rId8"/>
    <p:sldId id="399" r:id="rId9"/>
    <p:sldId id="289" r:id="rId10"/>
    <p:sldId id="294" r:id="rId11"/>
    <p:sldId id="265" r:id="rId12"/>
    <p:sldId id="288" r:id="rId13"/>
    <p:sldId id="397" r:id="rId14"/>
    <p:sldId id="286" r:id="rId15"/>
    <p:sldId id="280" r:id="rId16"/>
    <p:sldId id="299" r:id="rId17"/>
    <p:sldId id="270" r:id="rId18"/>
    <p:sldId id="281" r:id="rId19"/>
    <p:sldId id="388" r:id="rId20"/>
    <p:sldId id="387" r:id="rId21"/>
    <p:sldId id="389" r:id="rId22"/>
    <p:sldId id="273" r:id="rId23"/>
    <p:sldId id="266" r:id="rId24"/>
    <p:sldId id="393" r:id="rId25"/>
    <p:sldId id="293" r:id="rId26"/>
    <p:sldId id="268" r:id="rId27"/>
    <p:sldId id="283" r:id="rId28"/>
    <p:sldId id="258" r:id="rId29"/>
    <p:sldId id="396" r:id="rId30"/>
    <p:sldId id="395" r:id="rId31"/>
    <p:sldId id="394" r:id="rId32"/>
    <p:sldId id="392" r:id="rId33"/>
    <p:sldId id="391" r:id="rId34"/>
    <p:sldId id="386" r:id="rId35"/>
  </p:sldIdLst>
  <p:sldSz cx="9906000" cy="6858000" type="A4"/>
  <p:notesSz cx="6858000" cy="9144000"/>
  <p:defaultTextStyle>
    <a:defPPr>
      <a:defRPr lang="nl-NL"/>
    </a:defPPr>
    <a:lvl1pPr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514350" indent="-57150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1030288" indent="-115888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546225" indent="-174625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2062163" indent="-233363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10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e, JCJ (Jink)" userId="4ef21b44-81b7-4ebc-bb7e-31efdeb29dd8" providerId="ADAL" clId="{25E1E5B4-7334-4A9B-A816-43A7C0C4305F}"/>
    <pc:docChg chg="modSld">
      <pc:chgData name="Gude, JCJ (Jink)" userId="4ef21b44-81b7-4ebc-bb7e-31efdeb29dd8" providerId="ADAL" clId="{25E1E5B4-7334-4A9B-A816-43A7C0C4305F}" dt="2022-03-01T11:20:13.359" v="47" actId="20577"/>
      <pc:docMkLst>
        <pc:docMk/>
      </pc:docMkLst>
      <pc:sldChg chg="addSp modSp mod">
        <pc:chgData name="Gude, JCJ (Jink)" userId="4ef21b44-81b7-4ebc-bb7e-31efdeb29dd8" providerId="ADAL" clId="{25E1E5B4-7334-4A9B-A816-43A7C0C4305F}" dt="2022-03-01T11:20:13.359" v="47" actId="20577"/>
        <pc:sldMkLst>
          <pc:docMk/>
          <pc:sldMk cId="3522872022" sldId="265"/>
        </pc:sldMkLst>
        <pc:spChg chg="add mod">
          <ac:chgData name="Gude, JCJ (Jink)" userId="4ef21b44-81b7-4ebc-bb7e-31efdeb29dd8" providerId="ADAL" clId="{25E1E5B4-7334-4A9B-A816-43A7C0C4305F}" dt="2022-03-01T11:20:13.359" v="47" actId="20577"/>
          <ac:spMkLst>
            <pc:docMk/>
            <pc:sldMk cId="3522872022" sldId="265"/>
            <ac:spMk id="8" creationId="{851BAFDA-537B-4E3C-A786-CB67C5E8F7EC}"/>
          </ac:spMkLst>
        </pc:spChg>
      </pc:sldChg>
    </pc:docChg>
  </pc:docChgLst>
  <pc:docChgLst>
    <pc:chgData name="Gude, JCJ (Jink)" userId="4ef21b44-81b7-4ebc-bb7e-31efdeb29dd8" providerId="ADAL" clId="{56E4BEB5-87D3-410C-9504-C830529010DA}"/>
    <pc:docChg chg="custSel addSld modSld sldOrd">
      <pc:chgData name="Gude, JCJ (Jink)" userId="4ef21b44-81b7-4ebc-bb7e-31efdeb29dd8" providerId="ADAL" clId="{56E4BEB5-87D3-410C-9504-C830529010DA}" dt="2021-12-07T11:52:06.221" v="797" actId="20577"/>
      <pc:docMkLst>
        <pc:docMk/>
      </pc:docMkLst>
      <pc:sldChg chg="modSp mod">
        <pc:chgData name="Gude, JCJ (Jink)" userId="4ef21b44-81b7-4ebc-bb7e-31efdeb29dd8" providerId="ADAL" clId="{56E4BEB5-87D3-410C-9504-C830529010DA}" dt="2021-12-07T09:24:20.512" v="96" actId="20577"/>
        <pc:sldMkLst>
          <pc:docMk/>
          <pc:sldMk cId="0" sldId="256"/>
        </pc:sldMkLst>
        <pc:spChg chg="mod">
          <ac:chgData name="Gude, JCJ (Jink)" userId="4ef21b44-81b7-4ebc-bb7e-31efdeb29dd8" providerId="ADAL" clId="{56E4BEB5-87D3-410C-9504-C830529010DA}" dt="2021-12-07T09:23:42.154" v="50" actId="20577"/>
          <ac:spMkLst>
            <pc:docMk/>
            <pc:sldMk cId="0" sldId="256"/>
            <ac:spMk id="22530" creationId="{00000000-0000-0000-0000-000000000000}"/>
          </ac:spMkLst>
        </pc:spChg>
        <pc:spChg chg="mod">
          <ac:chgData name="Gude, JCJ (Jink)" userId="4ef21b44-81b7-4ebc-bb7e-31efdeb29dd8" providerId="ADAL" clId="{56E4BEB5-87D3-410C-9504-C830529010DA}" dt="2021-12-07T09:24:20.512" v="96" actId="20577"/>
          <ac:spMkLst>
            <pc:docMk/>
            <pc:sldMk cId="0" sldId="256"/>
            <ac:spMk id="22531" creationId="{00000000-0000-0000-0000-000000000000}"/>
          </ac:spMkLst>
        </pc:spChg>
      </pc:sldChg>
      <pc:sldChg chg="ord">
        <pc:chgData name="Gude, JCJ (Jink)" userId="4ef21b44-81b7-4ebc-bb7e-31efdeb29dd8" providerId="ADAL" clId="{56E4BEB5-87D3-410C-9504-C830529010DA}" dt="2021-12-07T09:30:37.696" v="313"/>
        <pc:sldMkLst>
          <pc:docMk/>
          <pc:sldMk cId="3522872022" sldId="265"/>
        </pc:sldMkLst>
      </pc:sldChg>
      <pc:sldChg chg="ord">
        <pc:chgData name="Gude, JCJ (Jink)" userId="4ef21b44-81b7-4ebc-bb7e-31efdeb29dd8" providerId="ADAL" clId="{56E4BEB5-87D3-410C-9504-C830529010DA}" dt="2021-12-07T09:32:18.776" v="315"/>
        <pc:sldMkLst>
          <pc:docMk/>
          <pc:sldMk cId="2543405355" sldId="270"/>
        </pc:sldMkLst>
      </pc:sldChg>
      <pc:sldChg chg="ord">
        <pc:chgData name="Gude, JCJ (Jink)" userId="4ef21b44-81b7-4ebc-bb7e-31efdeb29dd8" providerId="ADAL" clId="{56E4BEB5-87D3-410C-9504-C830529010DA}" dt="2021-12-07T09:32:18.776" v="315"/>
        <pc:sldMkLst>
          <pc:docMk/>
          <pc:sldMk cId="3253142768" sldId="280"/>
        </pc:sldMkLst>
      </pc:sldChg>
      <pc:sldChg chg="modSp mod ord">
        <pc:chgData name="Gude, JCJ (Jink)" userId="4ef21b44-81b7-4ebc-bb7e-31efdeb29dd8" providerId="ADAL" clId="{56E4BEB5-87D3-410C-9504-C830529010DA}" dt="2021-12-07T09:47:14.939" v="382" actId="20577"/>
        <pc:sldMkLst>
          <pc:docMk/>
          <pc:sldMk cId="2426939940" sldId="286"/>
        </pc:sldMkLst>
        <pc:spChg chg="mod">
          <ac:chgData name="Gude, JCJ (Jink)" userId="4ef21b44-81b7-4ebc-bb7e-31efdeb29dd8" providerId="ADAL" clId="{56E4BEB5-87D3-410C-9504-C830529010DA}" dt="2021-12-07T09:47:14.939" v="382" actId="20577"/>
          <ac:spMkLst>
            <pc:docMk/>
            <pc:sldMk cId="2426939940" sldId="286"/>
            <ac:spMk id="3" creationId="{AD2FAD11-F4DE-4493-99A7-AA3D698CE77D}"/>
          </ac:spMkLst>
        </pc:spChg>
      </pc:sldChg>
      <pc:sldChg chg="addSp modSp mod">
        <pc:chgData name="Gude, JCJ (Jink)" userId="4ef21b44-81b7-4ebc-bb7e-31efdeb29dd8" providerId="ADAL" clId="{56E4BEB5-87D3-410C-9504-C830529010DA}" dt="2021-12-07T09:23:01.553" v="27" actId="692"/>
        <pc:sldMkLst>
          <pc:docMk/>
          <pc:sldMk cId="2598766529" sldId="289"/>
        </pc:sldMkLst>
        <pc:spChg chg="add mod">
          <ac:chgData name="Gude, JCJ (Jink)" userId="4ef21b44-81b7-4ebc-bb7e-31efdeb29dd8" providerId="ADAL" clId="{56E4BEB5-87D3-410C-9504-C830529010DA}" dt="2021-12-07T09:16:29.350" v="18" actId="207"/>
          <ac:spMkLst>
            <pc:docMk/>
            <pc:sldMk cId="2598766529" sldId="289"/>
            <ac:spMk id="6" creationId="{D9780A02-60BC-4EED-BDEE-8A605B2383E8}"/>
          </ac:spMkLst>
        </pc:spChg>
        <pc:cxnChg chg="add mod">
          <ac:chgData name="Gude, JCJ (Jink)" userId="4ef21b44-81b7-4ebc-bb7e-31efdeb29dd8" providerId="ADAL" clId="{56E4BEB5-87D3-410C-9504-C830529010DA}" dt="2021-12-07T09:23:01.553" v="27" actId="692"/>
          <ac:cxnSpMkLst>
            <pc:docMk/>
            <pc:sldMk cId="2598766529" sldId="289"/>
            <ac:cxnSpMk id="8" creationId="{9EC0D81C-F472-4E8A-A640-07A82E41475E}"/>
          </ac:cxnSpMkLst>
        </pc:cxnChg>
      </pc:sldChg>
      <pc:sldChg chg="modSp mod ord">
        <pc:chgData name="Gude, JCJ (Jink)" userId="4ef21b44-81b7-4ebc-bb7e-31efdeb29dd8" providerId="ADAL" clId="{56E4BEB5-87D3-410C-9504-C830529010DA}" dt="2021-12-07T11:52:06.221" v="797" actId="20577"/>
        <pc:sldMkLst>
          <pc:docMk/>
          <pc:sldMk cId="4035839533" sldId="294"/>
        </pc:sldMkLst>
        <pc:spChg chg="mod">
          <ac:chgData name="Gude, JCJ (Jink)" userId="4ef21b44-81b7-4ebc-bb7e-31efdeb29dd8" providerId="ADAL" clId="{56E4BEB5-87D3-410C-9504-C830529010DA}" dt="2021-12-07T11:52:06.221" v="797" actId="20577"/>
          <ac:spMkLst>
            <pc:docMk/>
            <pc:sldMk cId="4035839533" sldId="294"/>
            <ac:spMk id="2" creationId="{02B2DDF6-EEBE-4ECF-9F00-EF5341DE927F}"/>
          </ac:spMkLst>
        </pc:spChg>
        <pc:spChg chg="mod">
          <ac:chgData name="Gude, JCJ (Jink)" userId="4ef21b44-81b7-4ebc-bb7e-31efdeb29dd8" providerId="ADAL" clId="{56E4BEB5-87D3-410C-9504-C830529010DA}" dt="2021-12-07T09:50:02.094" v="400" actId="20577"/>
          <ac:spMkLst>
            <pc:docMk/>
            <pc:sldMk cId="4035839533" sldId="294"/>
            <ac:spMk id="3" creationId="{5A5B7DA4-BF45-47EE-BDBA-2FE6E99F1A59}"/>
          </ac:spMkLst>
        </pc:spChg>
      </pc:sldChg>
      <pc:sldChg chg="ord">
        <pc:chgData name="Gude, JCJ (Jink)" userId="4ef21b44-81b7-4ebc-bb7e-31efdeb29dd8" providerId="ADAL" clId="{56E4BEB5-87D3-410C-9504-C830529010DA}" dt="2021-12-07T09:32:18.776" v="315"/>
        <pc:sldMkLst>
          <pc:docMk/>
          <pc:sldMk cId="1491047481" sldId="299"/>
        </pc:sldMkLst>
      </pc:sldChg>
      <pc:sldChg chg="addSp modSp new mod">
        <pc:chgData name="Gude, JCJ (Jink)" userId="4ef21b44-81b7-4ebc-bb7e-31efdeb29dd8" providerId="ADAL" clId="{56E4BEB5-87D3-410C-9504-C830529010DA}" dt="2021-12-07T09:37:41.421" v="350" actId="20577"/>
        <pc:sldMkLst>
          <pc:docMk/>
          <pc:sldMk cId="1849357801" sldId="396"/>
        </pc:sldMkLst>
        <pc:spChg chg="mod">
          <ac:chgData name="Gude, JCJ (Jink)" userId="4ef21b44-81b7-4ebc-bb7e-31efdeb29dd8" providerId="ADAL" clId="{56E4BEB5-87D3-410C-9504-C830529010DA}" dt="2021-12-07T09:37:41.421" v="350" actId="20577"/>
          <ac:spMkLst>
            <pc:docMk/>
            <pc:sldMk cId="1849357801" sldId="396"/>
            <ac:spMk id="2" creationId="{6F9E288D-C01B-4797-B53F-4A9638BB9241}"/>
          </ac:spMkLst>
        </pc:spChg>
        <pc:graphicFrameChg chg="add mod">
          <ac:chgData name="Gude, JCJ (Jink)" userId="4ef21b44-81b7-4ebc-bb7e-31efdeb29dd8" providerId="ADAL" clId="{56E4BEB5-87D3-410C-9504-C830529010DA}" dt="2021-12-07T09:37:34.400" v="320" actId="1076"/>
          <ac:graphicFrameMkLst>
            <pc:docMk/>
            <pc:sldMk cId="1849357801" sldId="396"/>
            <ac:graphicFrameMk id="4" creationId="{F4D04BEE-C281-4CB9-A159-BFCF438FFCFE}"/>
          </ac:graphicFrameMkLst>
        </pc:graphicFrameChg>
      </pc:sldChg>
      <pc:sldChg chg="addSp modSp new mod">
        <pc:chgData name="Gude, JCJ (Jink)" userId="4ef21b44-81b7-4ebc-bb7e-31efdeb29dd8" providerId="ADAL" clId="{56E4BEB5-87D3-410C-9504-C830529010DA}" dt="2021-12-07T10:48:49.089" v="403" actId="1076"/>
        <pc:sldMkLst>
          <pc:docMk/>
          <pc:sldMk cId="1414511822" sldId="397"/>
        </pc:sldMkLst>
        <pc:picChg chg="add mod">
          <ac:chgData name="Gude, JCJ (Jink)" userId="4ef21b44-81b7-4ebc-bb7e-31efdeb29dd8" providerId="ADAL" clId="{56E4BEB5-87D3-410C-9504-C830529010DA}" dt="2021-12-07T10:48:49.089" v="403" actId="1076"/>
          <ac:picMkLst>
            <pc:docMk/>
            <pc:sldMk cId="1414511822" sldId="397"/>
            <ac:picMk id="5" creationId="{279A8AF6-B13E-4C17-9C18-8116CC67A589}"/>
          </ac:picMkLst>
        </pc:picChg>
      </pc:sldChg>
      <pc:sldChg chg="modSp new mod">
        <pc:chgData name="Gude, JCJ (Jink)" userId="4ef21b44-81b7-4ebc-bb7e-31efdeb29dd8" providerId="ADAL" clId="{56E4BEB5-87D3-410C-9504-C830529010DA}" dt="2021-12-07T11:35:29.913" v="454" actId="20577"/>
        <pc:sldMkLst>
          <pc:docMk/>
          <pc:sldMk cId="1587151396" sldId="398"/>
        </pc:sldMkLst>
        <pc:spChg chg="mod">
          <ac:chgData name="Gude, JCJ (Jink)" userId="4ef21b44-81b7-4ebc-bb7e-31efdeb29dd8" providerId="ADAL" clId="{56E4BEB5-87D3-410C-9504-C830529010DA}" dt="2021-12-07T11:35:29.913" v="454" actId="20577"/>
          <ac:spMkLst>
            <pc:docMk/>
            <pc:sldMk cId="1587151396" sldId="398"/>
            <ac:spMk id="2" creationId="{F52CFF5A-BA76-4555-AF2B-4BD206BFEB48}"/>
          </ac:spMkLst>
        </pc:spChg>
        <pc:spChg chg="mod">
          <ac:chgData name="Gude, JCJ (Jink)" userId="4ef21b44-81b7-4ebc-bb7e-31efdeb29dd8" providerId="ADAL" clId="{56E4BEB5-87D3-410C-9504-C830529010DA}" dt="2021-12-07T11:35:01.783" v="430" actId="5793"/>
          <ac:spMkLst>
            <pc:docMk/>
            <pc:sldMk cId="1587151396" sldId="398"/>
            <ac:spMk id="3" creationId="{3350F122-FAC9-44B8-8282-E97B38436B59}"/>
          </ac:spMkLst>
        </pc:spChg>
      </pc:sldChg>
      <pc:sldChg chg="modSp new mod">
        <pc:chgData name="Gude, JCJ (Jink)" userId="4ef21b44-81b7-4ebc-bb7e-31efdeb29dd8" providerId="ADAL" clId="{56E4BEB5-87D3-410C-9504-C830529010DA}" dt="2021-12-07T11:47:21.606" v="777" actId="20577"/>
        <pc:sldMkLst>
          <pc:docMk/>
          <pc:sldMk cId="2541278227" sldId="399"/>
        </pc:sldMkLst>
        <pc:spChg chg="mod">
          <ac:chgData name="Gude, JCJ (Jink)" userId="4ef21b44-81b7-4ebc-bb7e-31efdeb29dd8" providerId="ADAL" clId="{56E4BEB5-87D3-410C-9504-C830529010DA}" dt="2021-12-07T11:45:44.270" v="728" actId="20577"/>
          <ac:spMkLst>
            <pc:docMk/>
            <pc:sldMk cId="2541278227" sldId="399"/>
            <ac:spMk id="2" creationId="{65DBA9CD-2089-44E7-A1FD-D4CCFC74E11A}"/>
          </ac:spMkLst>
        </pc:spChg>
        <pc:spChg chg="mod">
          <ac:chgData name="Gude, JCJ (Jink)" userId="4ef21b44-81b7-4ebc-bb7e-31efdeb29dd8" providerId="ADAL" clId="{56E4BEB5-87D3-410C-9504-C830529010DA}" dt="2021-12-07T11:47:21.606" v="777" actId="20577"/>
          <ac:spMkLst>
            <pc:docMk/>
            <pc:sldMk cId="2541278227" sldId="399"/>
            <ac:spMk id="3" creationId="{61AFB811-E161-4EA3-9416-2E3C24D4C69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wnkia.sharepoint.com/sites/wrk-CoagulatievoorCeramac/Gedeelde%20documenten/General/Experimenten/Rekensheets/bezinksnelhei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94225721784777"/>
          <c:y val="5.0925925925925923E-2"/>
          <c:w val="0.82783552055993015"/>
          <c:h val="0.77591061533974914"/>
        </c:manualLayout>
      </c:layout>
      <c:scatterChart>
        <c:scatterStyle val="lineMarker"/>
        <c:varyColors val="0"/>
        <c:ser>
          <c:idx val="0"/>
          <c:order val="0"/>
          <c:tx>
            <c:v>Bezinksnelheid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Vloeiweide!$C$8:$H$8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Vloeiweide!$C$22:$H$22</c:f>
              <c:numCache>
                <c:formatCode>0.000</c:formatCode>
                <c:ptCount val="6"/>
                <c:pt idx="0">
                  <c:v>0.56629992496012005</c:v>
                </c:pt>
                <c:pt idx="1">
                  <c:v>0.64617928745022557</c:v>
                </c:pt>
                <c:pt idx="2">
                  <c:v>0.75084721415555478</c:v>
                </c:pt>
                <c:pt idx="3">
                  <c:v>0.86062584831053868</c:v>
                </c:pt>
                <c:pt idx="4">
                  <c:v>0.97528747001546234</c:v>
                </c:pt>
                <c:pt idx="5">
                  <c:v>1.0946323476337525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B3-4FCE-A236-879AEC002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910224"/>
        <c:axId val="700911536"/>
      </c:scatterChart>
      <c:valAx>
        <c:axId val="70091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Watertemperatuur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00911536"/>
        <c:crosses val="autoZero"/>
        <c:crossBetween val="midCat"/>
      </c:valAx>
      <c:valAx>
        <c:axId val="7009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Bezinksnelheid deeltje [m/h]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00910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D3117-BD0C-4DB6-A67A-B7AB82CBD21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A40A989-97AB-4303-B838-1226EB20BA36}">
      <dgm:prSet phldrT="[Tekst]"/>
      <dgm:spPr/>
      <dgm:t>
        <a:bodyPr/>
        <a:lstStyle/>
        <a:p>
          <a:r>
            <a:rPr lang="nl-NL" dirty="0"/>
            <a:t>CO2</a:t>
          </a:r>
        </a:p>
      </dgm:t>
    </dgm:pt>
    <dgm:pt modelId="{3AC65E71-4DDC-4DED-8170-B61D940F29D4}" type="parTrans" cxnId="{CF0816F7-24A3-4EB0-905C-403AAB02C9B1}">
      <dgm:prSet/>
      <dgm:spPr/>
      <dgm:t>
        <a:bodyPr/>
        <a:lstStyle/>
        <a:p>
          <a:endParaRPr lang="nl-NL"/>
        </a:p>
      </dgm:t>
    </dgm:pt>
    <dgm:pt modelId="{69EC28DF-DEA4-4C90-BA70-ECC8FF62CFE3}" type="sibTrans" cxnId="{CF0816F7-24A3-4EB0-905C-403AAB02C9B1}">
      <dgm:prSet/>
      <dgm:spPr/>
      <dgm:t>
        <a:bodyPr/>
        <a:lstStyle/>
        <a:p>
          <a:endParaRPr lang="nl-NL"/>
        </a:p>
      </dgm:t>
    </dgm:pt>
    <dgm:pt modelId="{E1B00E5E-1447-4F7F-8F2F-81A8E0DBC69A}">
      <dgm:prSet phldrT="[Tekst]"/>
      <dgm:spPr/>
      <dgm:t>
        <a:bodyPr/>
        <a:lstStyle/>
        <a:p>
          <a:r>
            <a:rPr lang="nl-NL" dirty="0" err="1"/>
            <a:t>NaOH</a:t>
          </a:r>
          <a:endParaRPr lang="nl-NL" dirty="0"/>
        </a:p>
      </dgm:t>
    </dgm:pt>
    <dgm:pt modelId="{32E5DC17-BA59-4B9B-A1E9-E152B927678F}" type="parTrans" cxnId="{6C357FAE-2922-440E-A45B-C973FC221AF1}">
      <dgm:prSet/>
      <dgm:spPr/>
      <dgm:t>
        <a:bodyPr/>
        <a:lstStyle/>
        <a:p>
          <a:endParaRPr lang="nl-NL"/>
        </a:p>
      </dgm:t>
    </dgm:pt>
    <dgm:pt modelId="{C11903D1-9E48-40A1-AA7C-B19EE7D56F97}" type="sibTrans" cxnId="{6C357FAE-2922-440E-A45B-C973FC221AF1}">
      <dgm:prSet/>
      <dgm:spPr/>
      <dgm:t>
        <a:bodyPr/>
        <a:lstStyle/>
        <a:p>
          <a:endParaRPr lang="nl-NL"/>
        </a:p>
      </dgm:t>
    </dgm:pt>
    <dgm:pt modelId="{B7E606BB-ADD3-4A47-9D3C-E6D699BC28B8}">
      <dgm:prSet phldrT="[Tekst]"/>
      <dgm:spPr/>
      <dgm:t>
        <a:bodyPr/>
        <a:lstStyle/>
        <a:p>
          <a:r>
            <a:rPr lang="nl-NL" dirty="0"/>
            <a:t>FeCl3</a:t>
          </a:r>
        </a:p>
      </dgm:t>
    </dgm:pt>
    <dgm:pt modelId="{CC2B9E51-73CF-494D-A9D9-1E84F957555F}" type="parTrans" cxnId="{4754ECA6-08F9-46B6-A395-7221CC025A3F}">
      <dgm:prSet/>
      <dgm:spPr/>
      <dgm:t>
        <a:bodyPr/>
        <a:lstStyle/>
        <a:p>
          <a:endParaRPr lang="nl-NL"/>
        </a:p>
      </dgm:t>
    </dgm:pt>
    <dgm:pt modelId="{E98F5F3D-C8FA-4DB6-8911-0D82A19C60F3}" type="sibTrans" cxnId="{4754ECA6-08F9-46B6-A395-7221CC025A3F}">
      <dgm:prSet/>
      <dgm:spPr/>
      <dgm:t>
        <a:bodyPr/>
        <a:lstStyle/>
        <a:p>
          <a:endParaRPr lang="nl-NL"/>
        </a:p>
      </dgm:t>
    </dgm:pt>
    <dgm:pt modelId="{6ECCD06C-95C2-458B-A34D-8E373AB2DD53}" type="pres">
      <dgm:prSet presAssocID="{A97D3117-BD0C-4DB6-A67A-B7AB82CBD21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2DAFC93-F832-424C-B214-FBD245C7A3BE}" type="pres">
      <dgm:prSet presAssocID="{2A40A989-97AB-4303-B838-1226EB20BA36}" presName="gear1" presStyleLbl="node1" presStyleIdx="0" presStyleCnt="3">
        <dgm:presLayoutVars>
          <dgm:chMax val="1"/>
          <dgm:bulletEnabled val="1"/>
        </dgm:presLayoutVars>
      </dgm:prSet>
      <dgm:spPr/>
    </dgm:pt>
    <dgm:pt modelId="{55777E50-26CE-4FA5-99E9-DC0664B8073C}" type="pres">
      <dgm:prSet presAssocID="{2A40A989-97AB-4303-B838-1226EB20BA36}" presName="gear1srcNode" presStyleLbl="node1" presStyleIdx="0" presStyleCnt="3"/>
      <dgm:spPr/>
    </dgm:pt>
    <dgm:pt modelId="{52FB7AAA-7AA6-4116-A8B9-3C4B408C9E25}" type="pres">
      <dgm:prSet presAssocID="{2A40A989-97AB-4303-B838-1226EB20BA36}" presName="gear1dstNode" presStyleLbl="node1" presStyleIdx="0" presStyleCnt="3"/>
      <dgm:spPr/>
    </dgm:pt>
    <dgm:pt modelId="{8AE9D84B-7185-475F-93AE-CDD68D7456A3}" type="pres">
      <dgm:prSet presAssocID="{E1B00E5E-1447-4F7F-8F2F-81A8E0DBC69A}" presName="gear2" presStyleLbl="node1" presStyleIdx="1" presStyleCnt="3">
        <dgm:presLayoutVars>
          <dgm:chMax val="1"/>
          <dgm:bulletEnabled val="1"/>
        </dgm:presLayoutVars>
      </dgm:prSet>
      <dgm:spPr/>
    </dgm:pt>
    <dgm:pt modelId="{B661446B-175B-40F5-B48B-384868C509B2}" type="pres">
      <dgm:prSet presAssocID="{E1B00E5E-1447-4F7F-8F2F-81A8E0DBC69A}" presName="gear2srcNode" presStyleLbl="node1" presStyleIdx="1" presStyleCnt="3"/>
      <dgm:spPr/>
    </dgm:pt>
    <dgm:pt modelId="{E6842ABF-588F-4CEC-8382-C5B04624A433}" type="pres">
      <dgm:prSet presAssocID="{E1B00E5E-1447-4F7F-8F2F-81A8E0DBC69A}" presName="gear2dstNode" presStyleLbl="node1" presStyleIdx="1" presStyleCnt="3"/>
      <dgm:spPr/>
    </dgm:pt>
    <dgm:pt modelId="{A30FCF52-BE14-4E5E-AA27-0A4D5EB9C421}" type="pres">
      <dgm:prSet presAssocID="{B7E606BB-ADD3-4A47-9D3C-E6D699BC28B8}" presName="gear3" presStyleLbl="node1" presStyleIdx="2" presStyleCnt="3"/>
      <dgm:spPr/>
    </dgm:pt>
    <dgm:pt modelId="{517E6775-CF56-4832-8644-DBA9655D7E31}" type="pres">
      <dgm:prSet presAssocID="{B7E606BB-ADD3-4A47-9D3C-E6D699BC28B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71784E9-C809-4799-8376-4995485A669D}" type="pres">
      <dgm:prSet presAssocID="{B7E606BB-ADD3-4A47-9D3C-E6D699BC28B8}" presName="gear3srcNode" presStyleLbl="node1" presStyleIdx="2" presStyleCnt="3"/>
      <dgm:spPr/>
    </dgm:pt>
    <dgm:pt modelId="{2E921A45-CB8B-4DE3-A969-0B8A824359D0}" type="pres">
      <dgm:prSet presAssocID="{B7E606BB-ADD3-4A47-9D3C-E6D699BC28B8}" presName="gear3dstNode" presStyleLbl="node1" presStyleIdx="2" presStyleCnt="3"/>
      <dgm:spPr/>
    </dgm:pt>
    <dgm:pt modelId="{51E2AE62-5661-4A4F-806E-2910487DFD7A}" type="pres">
      <dgm:prSet presAssocID="{69EC28DF-DEA4-4C90-BA70-ECC8FF62CFE3}" presName="connector1" presStyleLbl="sibTrans2D1" presStyleIdx="0" presStyleCnt="3"/>
      <dgm:spPr/>
    </dgm:pt>
    <dgm:pt modelId="{1D041ABE-5300-4B6B-B33F-474DCEDB95CF}" type="pres">
      <dgm:prSet presAssocID="{C11903D1-9E48-40A1-AA7C-B19EE7D56F97}" presName="connector2" presStyleLbl="sibTrans2D1" presStyleIdx="1" presStyleCnt="3"/>
      <dgm:spPr/>
    </dgm:pt>
    <dgm:pt modelId="{63D815B1-02BB-4809-9BBF-128F44B40FD2}" type="pres">
      <dgm:prSet presAssocID="{E98F5F3D-C8FA-4DB6-8911-0D82A19C60F3}" presName="connector3" presStyleLbl="sibTrans2D1" presStyleIdx="2" presStyleCnt="3"/>
      <dgm:spPr/>
    </dgm:pt>
  </dgm:ptLst>
  <dgm:cxnLst>
    <dgm:cxn modelId="{B6106814-A3E5-4453-BAA2-6F6A3BC54B21}" type="presOf" srcId="{A97D3117-BD0C-4DB6-A67A-B7AB82CBD21D}" destId="{6ECCD06C-95C2-458B-A34D-8E373AB2DD53}" srcOrd="0" destOrd="0" presId="urn:microsoft.com/office/officeart/2005/8/layout/gear1"/>
    <dgm:cxn modelId="{330B0935-69A7-4051-BB45-58132D210D82}" type="presOf" srcId="{B7E606BB-ADD3-4A47-9D3C-E6D699BC28B8}" destId="{2E921A45-CB8B-4DE3-A969-0B8A824359D0}" srcOrd="3" destOrd="0" presId="urn:microsoft.com/office/officeart/2005/8/layout/gear1"/>
    <dgm:cxn modelId="{91C4F539-55FC-4E7B-A905-4CB1E182DCE0}" type="presOf" srcId="{B7E606BB-ADD3-4A47-9D3C-E6D699BC28B8}" destId="{A30FCF52-BE14-4E5E-AA27-0A4D5EB9C421}" srcOrd="0" destOrd="0" presId="urn:microsoft.com/office/officeart/2005/8/layout/gear1"/>
    <dgm:cxn modelId="{CB07D460-EB5C-436E-B032-FCDA9A6BF350}" type="presOf" srcId="{C11903D1-9E48-40A1-AA7C-B19EE7D56F97}" destId="{1D041ABE-5300-4B6B-B33F-474DCEDB95CF}" srcOrd="0" destOrd="0" presId="urn:microsoft.com/office/officeart/2005/8/layout/gear1"/>
    <dgm:cxn modelId="{0FA5B083-EF8B-4B02-ADA1-657832BF1259}" type="presOf" srcId="{2A40A989-97AB-4303-B838-1226EB20BA36}" destId="{52FB7AAA-7AA6-4116-A8B9-3C4B408C9E25}" srcOrd="2" destOrd="0" presId="urn:microsoft.com/office/officeart/2005/8/layout/gear1"/>
    <dgm:cxn modelId="{2744438A-24E2-4A97-8D85-F4B786216D39}" type="presOf" srcId="{E1B00E5E-1447-4F7F-8F2F-81A8E0DBC69A}" destId="{E6842ABF-588F-4CEC-8382-C5B04624A433}" srcOrd="2" destOrd="0" presId="urn:microsoft.com/office/officeart/2005/8/layout/gear1"/>
    <dgm:cxn modelId="{75CF6D8A-2B58-47DD-A57B-72BE0EC3BAEF}" type="presOf" srcId="{E1B00E5E-1447-4F7F-8F2F-81A8E0DBC69A}" destId="{B661446B-175B-40F5-B48B-384868C509B2}" srcOrd="1" destOrd="0" presId="urn:microsoft.com/office/officeart/2005/8/layout/gear1"/>
    <dgm:cxn modelId="{80D5BC95-E4C2-41BC-9557-86BAD500DF27}" type="presOf" srcId="{2A40A989-97AB-4303-B838-1226EB20BA36}" destId="{55777E50-26CE-4FA5-99E9-DC0664B8073C}" srcOrd="1" destOrd="0" presId="urn:microsoft.com/office/officeart/2005/8/layout/gear1"/>
    <dgm:cxn modelId="{4754ECA6-08F9-46B6-A395-7221CC025A3F}" srcId="{A97D3117-BD0C-4DB6-A67A-B7AB82CBD21D}" destId="{B7E606BB-ADD3-4A47-9D3C-E6D699BC28B8}" srcOrd="2" destOrd="0" parTransId="{CC2B9E51-73CF-494D-A9D9-1E84F957555F}" sibTransId="{E98F5F3D-C8FA-4DB6-8911-0D82A19C60F3}"/>
    <dgm:cxn modelId="{07E100A7-2ACA-45CD-9821-55EEDC8E998F}" type="presOf" srcId="{B7E606BB-ADD3-4A47-9D3C-E6D699BC28B8}" destId="{571784E9-C809-4799-8376-4995485A669D}" srcOrd="2" destOrd="0" presId="urn:microsoft.com/office/officeart/2005/8/layout/gear1"/>
    <dgm:cxn modelId="{C29821A8-AA19-4266-BEDA-E6FB328525EE}" type="presOf" srcId="{E1B00E5E-1447-4F7F-8F2F-81A8E0DBC69A}" destId="{8AE9D84B-7185-475F-93AE-CDD68D7456A3}" srcOrd="0" destOrd="0" presId="urn:microsoft.com/office/officeart/2005/8/layout/gear1"/>
    <dgm:cxn modelId="{D61E6BAB-895A-474D-BCDF-2EF5D1AB6371}" type="presOf" srcId="{2A40A989-97AB-4303-B838-1226EB20BA36}" destId="{52DAFC93-F832-424C-B214-FBD245C7A3BE}" srcOrd="0" destOrd="0" presId="urn:microsoft.com/office/officeart/2005/8/layout/gear1"/>
    <dgm:cxn modelId="{6C357FAE-2922-440E-A45B-C973FC221AF1}" srcId="{A97D3117-BD0C-4DB6-A67A-B7AB82CBD21D}" destId="{E1B00E5E-1447-4F7F-8F2F-81A8E0DBC69A}" srcOrd="1" destOrd="0" parTransId="{32E5DC17-BA59-4B9B-A1E9-E152B927678F}" sibTransId="{C11903D1-9E48-40A1-AA7C-B19EE7D56F97}"/>
    <dgm:cxn modelId="{3F0133B2-B8EB-4FB1-A61F-8D1FAD09959E}" type="presOf" srcId="{B7E606BB-ADD3-4A47-9D3C-E6D699BC28B8}" destId="{517E6775-CF56-4832-8644-DBA9655D7E31}" srcOrd="1" destOrd="0" presId="urn:microsoft.com/office/officeart/2005/8/layout/gear1"/>
    <dgm:cxn modelId="{0B3194C6-447C-4858-8AF9-5EEF6D1C3D63}" type="presOf" srcId="{69EC28DF-DEA4-4C90-BA70-ECC8FF62CFE3}" destId="{51E2AE62-5661-4A4F-806E-2910487DFD7A}" srcOrd="0" destOrd="0" presId="urn:microsoft.com/office/officeart/2005/8/layout/gear1"/>
    <dgm:cxn modelId="{AD23D1DF-96B2-40FA-AA1A-4C6023FF3ADC}" type="presOf" srcId="{E98F5F3D-C8FA-4DB6-8911-0D82A19C60F3}" destId="{63D815B1-02BB-4809-9BBF-128F44B40FD2}" srcOrd="0" destOrd="0" presId="urn:microsoft.com/office/officeart/2005/8/layout/gear1"/>
    <dgm:cxn modelId="{CF0816F7-24A3-4EB0-905C-403AAB02C9B1}" srcId="{A97D3117-BD0C-4DB6-A67A-B7AB82CBD21D}" destId="{2A40A989-97AB-4303-B838-1226EB20BA36}" srcOrd="0" destOrd="0" parTransId="{3AC65E71-4DDC-4DED-8170-B61D940F29D4}" sibTransId="{69EC28DF-DEA4-4C90-BA70-ECC8FF62CFE3}"/>
    <dgm:cxn modelId="{BB39CCAB-EAA6-41F8-958B-26EF5CEFED7A}" type="presParOf" srcId="{6ECCD06C-95C2-458B-A34D-8E373AB2DD53}" destId="{52DAFC93-F832-424C-B214-FBD245C7A3BE}" srcOrd="0" destOrd="0" presId="urn:microsoft.com/office/officeart/2005/8/layout/gear1"/>
    <dgm:cxn modelId="{E7D3C3C4-4197-4AF2-9081-314EF1166533}" type="presParOf" srcId="{6ECCD06C-95C2-458B-A34D-8E373AB2DD53}" destId="{55777E50-26CE-4FA5-99E9-DC0664B8073C}" srcOrd="1" destOrd="0" presId="urn:microsoft.com/office/officeart/2005/8/layout/gear1"/>
    <dgm:cxn modelId="{075B7FA0-9334-4B16-B5D1-0975772BAF5B}" type="presParOf" srcId="{6ECCD06C-95C2-458B-A34D-8E373AB2DD53}" destId="{52FB7AAA-7AA6-4116-A8B9-3C4B408C9E25}" srcOrd="2" destOrd="0" presId="urn:microsoft.com/office/officeart/2005/8/layout/gear1"/>
    <dgm:cxn modelId="{FFE627E6-0CB2-409A-A011-6E65364E24E6}" type="presParOf" srcId="{6ECCD06C-95C2-458B-A34D-8E373AB2DD53}" destId="{8AE9D84B-7185-475F-93AE-CDD68D7456A3}" srcOrd="3" destOrd="0" presId="urn:microsoft.com/office/officeart/2005/8/layout/gear1"/>
    <dgm:cxn modelId="{C085B852-DB20-4152-83CF-1708A3F25171}" type="presParOf" srcId="{6ECCD06C-95C2-458B-A34D-8E373AB2DD53}" destId="{B661446B-175B-40F5-B48B-384868C509B2}" srcOrd="4" destOrd="0" presId="urn:microsoft.com/office/officeart/2005/8/layout/gear1"/>
    <dgm:cxn modelId="{5B02161C-EAA0-4C70-9A65-F3F6265C7627}" type="presParOf" srcId="{6ECCD06C-95C2-458B-A34D-8E373AB2DD53}" destId="{E6842ABF-588F-4CEC-8382-C5B04624A433}" srcOrd="5" destOrd="0" presId="urn:microsoft.com/office/officeart/2005/8/layout/gear1"/>
    <dgm:cxn modelId="{8084E952-E6AB-403F-A59F-50FE52FC040F}" type="presParOf" srcId="{6ECCD06C-95C2-458B-A34D-8E373AB2DD53}" destId="{A30FCF52-BE14-4E5E-AA27-0A4D5EB9C421}" srcOrd="6" destOrd="0" presId="urn:microsoft.com/office/officeart/2005/8/layout/gear1"/>
    <dgm:cxn modelId="{53763088-0732-4ED5-BB72-35738C5314FC}" type="presParOf" srcId="{6ECCD06C-95C2-458B-A34D-8E373AB2DD53}" destId="{517E6775-CF56-4832-8644-DBA9655D7E31}" srcOrd="7" destOrd="0" presId="urn:microsoft.com/office/officeart/2005/8/layout/gear1"/>
    <dgm:cxn modelId="{CA09B352-9B79-4E61-8BCC-1E88ED6299BA}" type="presParOf" srcId="{6ECCD06C-95C2-458B-A34D-8E373AB2DD53}" destId="{571784E9-C809-4799-8376-4995485A669D}" srcOrd="8" destOrd="0" presId="urn:microsoft.com/office/officeart/2005/8/layout/gear1"/>
    <dgm:cxn modelId="{938A31BB-5B81-48CE-814E-9DCF021EF69A}" type="presParOf" srcId="{6ECCD06C-95C2-458B-A34D-8E373AB2DD53}" destId="{2E921A45-CB8B-4DE3-A969-0B8A824359D0}" srcOrd="9" destOrd="0" presId="urn:microsoft.com/office/officeart/2005/8/layout/gear1"/>
    <dgm:cxn modelId="{C2D1F215-099C-4DBD-9AE2-BF1DCDE0C939}" type="presParOf" srcId="{6ECCD06C-95C2-458B-A34D-8E373AB2DD53}" destId="{51E2AE62-5661-4A4F-806E-2910487DFD7A}" srcOrd="10" destOrd="0" presId="urn:microsoft.com/office/officeart/2005/8/layout/gear1"/>
    <dgm:cxn modelId="{1CC6556B-B66F-4074-8A56-6E14D4B2AEC1}" type="presParOf" srcId="{6ECCD06C-95C2-458B-A34D-8E373AB2DD53}" destId="{1D041ABE-5300-4B6B-B33F-474DCEDB95CF}" srcOrd="11" destOrd="0" presId="urn:microsoft.com/office/officeart/2005/8/layout/gear1"/>
    <dgm:cxn modelId="{A06193D0-CFE6-467A-BB73-9870B5D52ADF}" type="presParOf" srcId="{6ECCD06C-95C2-458B-A34D-8E373AB2DD53}" destId="{63D815B1-02BB-4809-9BBF-128F44B40FD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AFC93-F832-424C-B214-FBD245C7A3BE}">
      <dsp:nvSpPr>
        <dsp:cNvPr id="0" name=""/>
        <dsp:cNvSpPr/>
      </dsp:nvSpPr>
      <dsp:spPr>
        <a:xfrm>
          <a:off x="3081866" y="1981200"/>
          <a:ext cx="2421466" cy="24214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CO2</a:t>
          </a:r>
        </a:p>
      </dsp:txBody>
      <dsp:txXfrm>
        <a:off x="3568688" y="2548417"/>
        <a:ext cx="1447822" cy="1244683"/>
      </dsp:txXfrm>
    </dsp:sp>
    <dsp:sp modelId="{8AE9D84B-7185-475F-93AE-CDD68D7456A3}">
      <dsp:nvSpPr>
        <dsp:cNvPr id="0" name=""/>
        <dsp:cNvSpPr/>
      </dsp:nvSpPr>
      <dsp:spPr>
        <a:xfrm>
          <a:off x="1673013" y="1408853"/>
          <a:ext cx="1761066" cy="17610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NaOH</a:t>
          </a:r>
          <a:endParaRPr lang="nl-NL" sz="2300" kern="1200" dirty="0"/>
        </a:p>
      </dsp:txBody>
      <dsp:txXfrm>
        <a:off x="2116367" y="1854886"/>
        <a:ext cx="874358" cy="869000"/>
      </dsp:txXfrm>
    </dsp:sp>
    <dsp:sp modelId="{A30FCF52-BE14-4E5E-AA27-0A4D5EB9C421}">
      <dsp:nvSpPr>
        <dsp:cNvPr id="0" name=""/>
        <dsp:cNvSpPr/>
      </dsp:nvSpPr>
      <dsp:spPr>
        <a:xfrm rot="20700000">
          <a:off x="2659390" y="193897"/>
          <a:ext cx="1725486" cy="172548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FeCl3</a:t>
          </a:r>
        </a:p>
      </dsp:txBody>
      <dsp:txXfrm rot="-20700000">
        <a:off x="3037839" y="572346"/>
        <a:ext cx="968586" cy="968586"/>
      </dsp:txXfrm>
    </dsp:sp>
    <dsp:sp modelId="{51E2AE62-5661-4A4F-806E-2910487DFD7A}">
      <dsp:nvSpPr>
        <dsp:cNvPr id="0" name=""/>
        <dsp:cNvSpPr/>
      </dsp:nvSpPr>
      <dsp:spPr>
        <a:xfrm>
          <a:off x="2897962" y="1614501"/>
          <a:ext cx="3099477" cy="3099477"/>
        </a:xfrm>
        <a:prstGeom prst="circularArrow">
          <a:avLst>
            <a:gd name="adj1" fmla="val 4688"/>
            <a:gd name="adj2" fmla="val 299029"/>
            <a:gd name="adj3" fmla="val 2520962"/>
            <a:gd name="adj4" fmla="val 1585098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1ABE-5300-4B6B-B33F-474DCEDB95CF}">
      <dsp:nvSpPr>
        <dsp:cNvPr id="0" name=""/>
        <dsp:cNvSpPr/>
      </dsp:nvSpPr>
      <dsp:spPr>
        <a:xfrm>
          <a:off x="1361131" y="1018301"/>
          <a:ext cx="2251964" cy="225196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815B1-02BB-4809-9BBF-128F44B40FD2}">
      <dsp:nvSpPr>
        <dsp:cNvPr id="0" name=""/>
        <dsp:cNvSpPr/>
      </dsp:nvSpPr>
      <dsp:spPr>
        <a:xfrm>
          <a:off x="2260267" y="-184943"/>
          <a:ext cx="2428070" cy="242807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jdelijke aanduiding voor 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2306638"/>
          </a:xfrm>
        </p:spPr>
        <p:txBody>
          <a:bodyPr anchor="ctr"/>
          <a:lstStyle>
            <a:lvl1pPr algn="ctr">
              <a:defRPr sz="3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stijl te bewerken</a:t>
            </a:r>
          </a:p>
        </p:txBody>
      </p:sp>
      <p:sp>
        <p:nvSpPr>
          <p:cNvPr id="18435" name="Tijdelijke aanduiding voor tekst 2"/>
          <p:cNvSpPr>
            <a:spLocks noGrp="1"/>
          </p:cNvSpPr>
          <p:nvPr>
            <p:ph type="subTitle" idx="1"/>
          </p:nvPr>
        </p:nvSpPr>
        <p:spPr>
          <a:xfrm>
            <a:off x="760413" y="4437063"/>
            <a:ext cx="8353425" cy="914400"/>
          </a:xfrm>
        </p:spPr>
        <p:txBody>
          <a:bodyPr/>
          <a:lstStyle>
            <a:lvl1pPr marL="0" indent="0" algn="ctr">
              <a:buFont typeface="Arial" charset="0"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5F0A63F-10AA-4F87-B474-F5EC7F44C3EC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888019-FFA9-48D9-B9FA-39579BBF3D0F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5F28E-221E-4D98-A202-A7D101726225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37450-25B1-44F3-BBE8-CC2B25CF334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60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809BB-540A-4053-80AA-A3C175A073ED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22B6D-5481-4562-A9F4-233D8E56C64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4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00C3-0206-4577-853A-D51DF408C911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309D-8A77-405A-A9A5-9BB735FAE9F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jdelijke aanduiding voor 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2306638"/>
          </a:xfrm>
        </p:spPr>
        <p:txBody>
          <a:bodyPr anchor="ctr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het opmaakprofiel te bewerken</a:t>
            </a:r>
          </a:p>
        </p:txBody>
      </p:sp>
      <p:sp>
        <p:nvSpPr>
          <p:cNvPr id="21508" name="Tijdelijke aanduiding voor tekst 2"/>
          <p:cNvSpPr>
            <a:spLocks noGrp="1"/>
          </p:cNvSpPr>
          <p:nvPr>
            <p:ph type="subTitle" idx="1"/>
          </p:nvPr>
        </p:nvSpPr>
        <p:spPr>
          <a:xfrm>
            <a:off x="760413" y="4437063"/>
            <a:ext cx="8353425" cy="914400"/>
          </a:xfrm>
        </p:spPr>
        <p:txBody>
          <a:bodyPr/>
          <a:lstStyle>
            <a:lvl1pPr marL="0" indent="0" algn="ctr"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49FD3F9-5544-487F-BFB9-C2848EEE1F8A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614E4D-4D14-4FE6-A797-92E3AEF22B81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3B23A-D296-48F3-8948-913EC3E43545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3A9DE-8F31-4129-A108-706B5F5FA89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32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FD959-39DA-4A14-AD81-9C77C9F205D1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3C528-AE39-4D86-AC05-8BCA86E141B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8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2085975"/>
            <a:ext cx="4381500" cy="386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29200" y="2085975"/>
            <a:ext cx="4381500" cy="386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38691-70A0-41DD-B9BC-419DE6EDD0B9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ABF43-A9A7-4061-8670-4A419299513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20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C20F1-C716-40FD-BE23-C3F6987FC02C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369EE-47A2-4286-ADA6-131E71548EE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73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380E2-FF49-49CC-AA52-42BCD0EA5694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4B68E-0642-45C3-BC24-F253A1B36A5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3287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49C0B-7287-4AF0-9F72-D90E9283D5E2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03E00-EDF1-4D1F-AD88-03A0B469FFE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0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56A537-8E1D-4432-AFF9-F5F89A025DE8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5F101-18DC-4191-82DA-E707BF033D31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04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40E54-4D44-4F75-9B1F-EB7B287D49E1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07FA5-ACF0-4B22-90B0-FAEB4F6C95A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13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E6EB3-543D-4313-B67D-FA4C5AF1581E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03391-FA45-44B3-AEFB-C4D7215C980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042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1BF8-FD9C-4250-B41E-C69C2F3A3AF6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8DD45-9300-46C8-9073-A113754AEEA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405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557213"/>
            <a:ext cx="2228850" cy="539273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557213"/>
            <a:ext cx="6534150" cy="53927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4C641B-4FC8-4A9C-9551-B0D8072AB7A5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76A63-3EEA-4028-8FBA-1AF84F657910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89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D61A25-EE4E-4BCC-B986-E96F72C7223D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DC576-B1E0-44A4-987C-06BC18A1F5B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94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9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5FEEE4-F7CE-4597-9376-61331290AC43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277E7-87A4-4D3A-A3A3-77BCEF87F81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86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32008-41BC-4F7D-9DAD-2F15AAE38F0D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A55-ECD2-4FC1-A85A-A898B7237CF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91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5E448-8973-4F92-A7D6-722770D64227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0C3F6-8231-4ACE-A7CE-256E62557E8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A6158-2DDE-49EC-8C23-04940DAE01E0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54589-E39A-46CB-8AC6-E1A1F3C77B3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5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B847A-3BBE-44C2-8C29-CBBD9388E6B1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CE793-96FF-4144-9DF5-9BCD907B308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71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02C055-6618-4532-B3F7-CB731D400D06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9A569-556F-4096-861E-7C768E2F112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1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1" t="83611"/>
          <a:stretch>
            <a:fillRect/>
          </a:stretch>
        </p:blipFill>
        <p:spPr bwMode="auto">
          <a:xfrm>
            <a:off x="7113588" y="5734050"/>
            <a:ext cx="279241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2" b="85695"/>
          <a:stretch>
            <a:fillRect/>
          </a:stretch>
        </p:blipFill>
        <p:spPr bwMode="auto">
          <a:xfrm>
            <a:off x="7400925" y="0"/>
            <a:ext cx="2505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5300" y="557213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95300" y="2085975"/>
            <a:ext cx="8915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6650" y="6356350"/>
            <a:ext cx="2160588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28A6C34-98DB-4C7F-94FD-F5A4E4E31DC8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0050" y="6361113"/>
            <a:ext cx="6477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69590F07-7A13-4AD7-86C9-26E35B870C28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txStyles>
    <p:titleStyle>
      <a:lvl1pPr algn="l" defTabSz="1030288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836613" indent="-322263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1289050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804988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2320925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2836972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1" t="83611"/>
          <a:stretch>
            <a:fillRect/>
          </a:stretch>
        </p:blipFill>
        <p:spPr bwMode="auto">
          <a:xfrm>
            <a:off x="7113588" y="5734050"/>
            <a:ext cx="279241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2" b="85695"/>
          <a:stretch>
            <a:fillRect/>
          </a:stretch>
        </p:blipFill>
        <p:spPr bwMode="auto">
          <a:xfrm>
            <a:off x="7400925" y="0"/>
            <a:ext cx="2505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5300" y="557213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20484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95300" y="2085975"/>
            <a:ext cx="8915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6650" y="6356350"/>
            <a:ext cx="2160588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AF8307A1-122D-4DAD-AAC6-8F61982A0745}" type="datetimeFigureOut">
              <a:rPr lang="nl-NL"/>
              <a:pPr/>
              <a:t>1-3-2022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0050" y="6361113"/>
            <a:ext cx="6477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C1E0095-1E91-43FA-9112-92BEC9E4F489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defTabSz="1030288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36613" indent="-322263" algn="l" defTabSz="1030288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2"/>
          </a:solidFill>
          <a:latin typeface="+mn-lt"/>
        </a:defRPr>
      </a:lvl2pPr>
      <a:lvl3pPr marL="1289050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•"/>
        <a:defRPr sz="1700">
          <a:solidFill>
            <a:schemeClr val="tx2"/>
          </a:solidFill>
          <a:latin typeface="+mn-lt"/>
        </a:defRPr>
      </a:lvl3pPr>
      <a:lvl4pPr marL="1804988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2"/>
          </a:solidFill>
          <a:latin typeface="+mn-lt"/>
        </a:defRPr>
      </a:lvl4pPr>
      <a:lvl5pPr marL="23209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5pPr>
      <a:lvl6pPr marL="27781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6pPr>
      <a:lvl7pPr marL="32353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7pPr>
      <a:lvl8pPr marL="36925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8pPr>
      <a:lvl9pPr marL="41497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–no go pilot WPJ </a:t>
            </a:r>
            <a:r>
              <a:rPr lang="en-US" dirty="0" err="1"/>
              <a:t>uitbreiding</a:t>
            </a:r>
            <a:br>
              <a:rPr lang="en-US" dirty="0"/>
            </a:br>
            <a:r>
              <a:rPr lang="en-US" sz="2400" dirty="0" err="1"/>
              <a:t>Technologie</a:t>
            </a:r>
            <a:endParaRPr lang="en-US" sz="2400" dirty="0"/>
          </a:p>
        </p:txBody>
      </p:sp>
      <p:sp>
        <p:nvSpPr>
          <p:cNvPr id="22531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Namens projectteam uitbreiding WPJ</a:t>
            </a:r>
          </a:p>
          <a:p>
            <a:r>
              <a:rPr lang="nl-NL" dirty="0"/>
              <a:t>Jink Gude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E9DF07D-42C3-4CC0-9004-3DBA118D6DAC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F8BB6D-F73E-4DE5-9A30-8F84B089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711547"/>
          </a:xfrm>
        </p:spPr>
        <p:txBody>
          <a:bodyPr/>
          <a:lstStyle/>
          <a:p>
            <a:r>
              <a:rPr lang="en-US" dirty="0" err="1"/>
              <a:t>Bestaande</a:t>
            </a:r>
            <a:r>
              <a:rPr lang="en-US" dirty="0"/>
              <a:t> </a:t>
            </a:r>
            <a:r>
              <a:rPr lang="en-US" dirty="0" err="1"/>
              <a:t>installatie</a:t>
            </a:r>
            <a:r>
              <a:rPr lang="en-US" dirty="0"/>
              <a:t> WPJ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FAD11-F4DE-4493-99A7-AA3D698C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5013176"/>
          </a:xfrm>
        </p:spPr>
        <p:txBody>
          <a:bodyPr/>
          <a:lstStyle/>
          <a:p>
            <a:pPr lvl="0"/>
            <a:r>
              <a:rPr lang="en-GB" dirty="0"/>
              <a:t>In </a:t>
            </a:r>
            <a:r>
              <a:rPr lang="en-GB" dirty="0" err="1"/>
              <a:t>bedrijf</a:t>
            </a:r>
            <a:r>
              <a:rPr lang="en-GB" dirty="0"/>
              <a:t> </a:t>
            </a:r>
            <a:r>
              <a:rPr lang="en-GB" dirty="0" err="1"/>
              <a:t>sinds</a:t>
            </a:r>
            <a:r>
              <a:rPr lang="en-GB" dirty="0"/>
              <a:t> 1981, </a:t>
            </a:r>
            <a:r>
              <a:rPr lang="en-GB" dirty="0" err="1"/>
              <a:t>ontwerpcapaciteit</a:t>
            </a:r>
            <a:r>
              <a:rPr lang="en-GB" dirty="0"/>
              <a:t> 14.000 m</a:t>
            </a:r>
            <a:r>
              <a:rPr lang="en-GB" baseline="30000" dirty="0"/>
              <a:t>3</a:t>
            </a:r>
            <a:r>
              <a:rPr lang="en-GB" dirty="0"/>
              <a:t>/h, </a:t>
            </a:r>
            <a:r>
              <a:rPr lang="en-GB" dirty="0" err="1"/>
              <a:t>reele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max. 9000 m</a:t>
            </a:r>
            <a:r>
              <a:rPr lang="en-GB" baseline="30000" dirty="0"/>
              <a:t>3</a:t>
            </a:r>
            <a:r>
              <a:rPr lang="en-GB" dirty="0"/>
              <a:t>/h</a:t>
            </a:r>
          </a:p>
          <a:p>
            <a:pPr lvl="0"/>
            <a:r>
              <a:rPr lang="nl-NL" dirty="0"/>
              <a:t>Processtappen:</a:t>
            </a:r>
          </a:p>
          <a:p>
            <a:pPr lvl="1"/>
            <a:r>
              <a:rPr lang="en-GB" dirty="0" err="1"/>
              <a:t>Trommelzeven</a:t>
            </a:r>
            <a:r>
              <a:rPr lang="en-GB" dirty="0"/>
              <a:t>, 200 µm</a:t>
            </a:r>
            <a:endParaRPr lang="nl-NL" dirty="0"/>
          </a:p>
          <a:p>
            <a:pPr lvl="1"/>
            <a:r>
              <a:rPr lang="en-GB" dirty="0" err="1"/>
              <a:t>Coagulatie</a:t>
            </a:r>
            <a:r>
              <a:rPr lang="en-GB" dirty="0"/>
              <a:t> </a:t>
            </a:r>
            <a:r>
              <a:rPr lang="en-GB" dirty="0" err="1"/>
              <a:t>d.m.v.</a:t>
            </a:r>
            <a:r>
              <a:rPr lang="en-GB" dirty="0"/>
              <a:t> FeCl</a:t>
            </a:r>
            <a:r>
              <a:rPr lang="en-GB" baseline="-25000" dirty="0"/>
              <a:t>3</a:t>
            </a:r>
            <a:r>
              <a:rPr lang="en-GB" dirty="0"/>
              <a:t>, c.a. 14 – 26 mg Fe/l</a:t>
            </a:r>
            <a:endParaRPr lang="nl-NL" dirty="0"/>
          </a:p>
          <a:p>
            <a:pPr lvl="1"/>
            <a:r>
              <a:rPr lang="en-GB" dirty="0" err="1"/>
              <a:t>Flocculatie</a:t>
            </a:r>
            <a:r>
              <a:rPr lang="en-GB" dirty="0"/>
              <a:t> 15 min </a:t>
            </a:r>
            <a:r>
              <a:rPr lang="en-GB" dirty="0" err="1"/>
              <a:t>ontwerp</a:t>
            </a:r>
            <a:r>
              <a:rPr lang="en-GB" dirty="0"/>
              <a:t> en 34 min </a:t>
            </a:r>
            <a:r>
              <a:rPr lang="en-GB" dirty="0" err="1"/>
              <a:t>reeel</a:t>
            </a:r>
            <a:endParaRPr lang="en-GB" dirty="0"/>
          </a:p>
          <a:p>
            <a:pPr lvl="1"/>
            <a:r>
              <a:rPr lang="en-GB" dirty="0" err="1"/>
              <a:t>Lamellenseparators</a:t>
            </a:r>
            <a:r>
              <a:rPr lang="en-GB" dirty="0"/>
              <a:t> </a:t>
            </a:r>
            <a:r>
              <a:rPr lang="en-GB" u="sng" dirty="0"/>
              <a:t>(1,6 m</a:t>
            </a:r>
            <a:r>
              <a:rPr lang="en-GB" u="sng" baseline="30000" dirty="0"/>
              <a:t>3</a:t>
            </a:r>
            <a:r>
              <a:rPr lang="en-GB" u="sng" dirty="0"/>
              <a:t>/ m</a:t>
            </a:r>
            <a:r>
              <a:rPr lang="en-GB" u="sng" baseline="30000" dirty="0"/>
              <a:t>2</a:t>
            </a:r>
            <a:r>
              <a:rPr lang="en-GB" u="sng" dirty="0"/>
              <a:t>/h </a:t>
            </a:r>
            <a:r>
              <a:rPr lang="en-GB" u="sng" dirty="0" err="1"/>
              <a:t>ontwerp</a:t>
            </a:r>
            <a:r>
              <a:rPr lang="en-GB" u="sng" dirty="0"/>
              <a:t> </a:t>
            </a:r>
            <a:r>
              <a:rPr lang="en-GB" u="sng" dirty="0">
                <a:sym typeface="Wingdings" panose="05000000000000000000" pitchFamily="2" charset="2"/>
              </a:rPr>
              <a:t> 1,0</a:t>
            </a:r>
            <a:r>
              <a:rPr lang="en-GB" u="sng" dirty="0"/>
              <a:t> m</a:t>
            </a:r>
            <a:r>
              <a:rPr lang="en-GB" u="sng" baseline="30000" dirty="0"/>
              <a:t>3</a:t>
            </a:r>
            <a:r>
              <a:rPr lang="en-GB" u="sng" dirty="0"/>
              <a:t>/ m</a:t>
            </a:r>
            <a:r>
              <a:rPr lang="en-GB" u="sng" baseline="30000" dirty="0"/>
              <a:t>2</a:t>
            </a:r>
            <a:r>
              <a:rPr lang="en-GB" u="sng" dirty="0"/>
              <a:t>/h </a:t>
            </a:r>
            <a:r>
              <a:rPr lang="en-GB" u="sng" dirty="0" err="1"/>
              <a:t>reeel</a:t>
            </a:r>
            <a:r>
              <a:rPr lang="en-GB" u="sng" dirty="0"/>
              <a:t>) </a:t>
            </a:r>
            <a:endParaRPr lang="nl-NL" u="sng" dirty="0"/>
          </a:p>
          <a:p>
            <a:pPr lvl="1"/>
            <a:r>
              <a:rPr lang="nl-NL" dirty="0"/>
              <a:t>Opwaartse zandfiltratie</a:t>
            </a:r>
          </a:p>
          <a:p>
            <a:pPr lvl="1"/>
            <a:r>
              <a:rPr lang="en-GB" dirty="0" err="1"/>
              <a:t>Slibverwerking</a:t>
            </a:r>
            <a:r>
              <a:rPr lang="en-GB" dirty="0"/>
              <a:t> in </a:t>
            </a:r>
            <a:r>
              <a:rPr lang="en-GB" dirty="0" err="1"/>
              <a:t>bezinkvijvers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slibdroogbedden</a:t>
            </a:r>
            <a:endParaRPr lang="en-GB" dirty="0"/>
          </a:p>
          <a:p>
            <a:pPr lvl="1"/>
            <a:endParaRPr lang="en-GB" dirty="0"/>
          </a:p>
          <a:p>
            <a:r>
              <a:rPr lang="nl-NL" dirty="0"/>
              <a:t>Pilot nodig omdat:</a:t>
            </a:r>
          </a:p>
          <a:p>
            <a:pPr lvl="1"/>
            <a:r>
              <a:rPr lang="nl-NL" dirty="0"/>
              <a:t>Ontwerpuitgangspunten nooit gehaald door krappe sedimentatie als zwakste schakel </a:t>
            </a:r>
          </a:p>
          <a:p>
            <a:pPr lvl="1"/>
            <a:r>
              <a:rPr lang="nl-NL" dirty="0"/>
              <a:t>Organisch materiaal verwijdering moet beter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693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52763441-0553-40AB-A58A-ECC7C90D6154}"/>
              </a:ext>
            </a:extLst>
          </p:cNvPr>
          <p:cNvSpPr/>
          <p:nvPr/>
        </p:nvSpPr>
        <p:spPr>
          <a:xfrm>
            <a:off x="7113240" y="5589240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EB9462C-F4D1-456C-9880-1EFBFA0C9185}"/>
              </a:ext>
            </a:extLst>
          </p:cNvPr>
          <p:cNvSpPr/>
          <p:nvPr/>
        </p:nvSpPr>
        <p:spPr>
          <a:xfrm>
            <a:off x="7185248" y="557185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7CB1B8-66F9-4F10-876C-BE43F2BE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60648"/>
            <a:ext cx="8915400" cy="567531"/>
          </a:xfrm>
        </p:spPr>
        <p:txBody>
          <a:bodyPr/>
          <a:lstStyle/>
          <a:p>
            <a:r>
              <a:rPr lang="en-US" sz="2800"/>
              <a:t>Identified Process Improvements WPJ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DDFB14-4F18-4337-B3F4-DABFEE39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14" y="1043988"/>
            <a:ext cx="8915400" cy="5328592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To be considered for extension project:</a:t>
            </a:r>
          </a:p>
          <a:p>
            <a:endParaRPr lang="en-US" sz="1600"/>
          </a:p>
          <a:p>
            <a:r>
              <a:rPr lang="en-US" sz="1600"/>
              <a:t>Enhanced coagulation possibly with additional pH correction (CO</a:t>
            </a:r>
            <a:r>
              <a:rPr lang="en-US" sz="1600" baseline="-25000"/>
              <a:t>2</a:t>
            </a:r>
            <a:r>
              <a:rPr lang="en-US" sz="1600"/>
              <a:t>) </a:t>
            </a:r>
          </a:p>
          <a:p>
            <a:pPr lvl="1"/>
            <a:r>
              <a:rPr lang="en-US" sz="1400"/>
              <a:t>Improvement in water quality (UV-T, removal of organic material)</a:t>
            </a:r>
          </a:p>
          <a:p>
            <a:pPr lvl="1"/>
            <a:r>
              <a:rPr lang="en-US" sz="1400"/>
              <a:t>Lower iron dosage and chemical use (NaOH)</a:t>
            </a:r>
          </a:p>
          <a:p>
            <a:pPr lvl="1"/>
            <a:r>
              <a:rPr lang="en-US" sz="1400"/>
              <a:t>Minimize floc-agent</a:t>
            </a:r>
          </a:p>
          <a:p>
            <a:pPr lvl="1"/>
            <a:endParaRPr lang="en-US" sz="1400"/>
          </a:p>
          <a:p>
            <a:r>
              <a:rPr lang="en-US" sz="1600"/>
              <a:t>CO</a:t>
            </a:r>
            <a:r>
              <a:rPr lang="en-US" sz="1600" baseline="-25000"/>
              <a:t>2</a:t>
            </a:r>
            <a:r>
              <a:rPr lang="en-US" sz="1600"/>
              <a:t> removal after sedimentation</a:t>
            </a:r>
          </a:p>
          <a:p>
            <a:pPr lvl="1"/>
            <a:r>
              <a:rPr lang="en-US" sz="1400"/>
              <a:t>Lower chemical usage (NaOH)</a:t>
            </a:r>
          </a:p>
          <a:p>
            <a:pPr lvl="1"/>
            <a:endParaRPr lang="en-US" sz="1400"/>
          </a:p>
          <a:p>
            <a:r>
              <a:rPr lang="en-US" sz="1600"/>
              <a:t>Rapid sand filtration flow direction (change from upwards to downwards)</a:t>
            </a:r>
          </a:p>
          <a:p>
            <a:pPr lvl="1"/>
            <a:r>
              <a:rPr lang="en-US" sz="1400"/>
              <a:t>Lower losses during backwashing?</a:t>
            </a:r>
          </a:p>
          <a:p>
            <a:pPr lvl="1"/>
            <a:r>
              <a:rPr lang="en-US" sz="1400"/>
              <a:t>Improvement in water quality (TSS?, hydrobiology?)</a:t>
            </a:r>
          </a:p>
          <a:p>
            <a:pPr lvl="1"/>
            <a:r>
              <a:rPr lang="en-US" sz="1400"/>
              <a:t>Flowrate?</a:t>
            </a:r>
          </a:p>
          <a:p>
            <a:pPr lvl="1"/>
            <a:endParaRPr lang="en-US" sz="1400"/>
          </a:p>
          <a:p>
            <a:r>
              <a:rPr lang="en-US" sz="1600"/>
              <a:t>Use of a smaller screen size (35 instead of 200 µm)</a:t>
            </a:r>
          </a:p>
          <a:p>
            <a:pPr lvl="1"/>
            <a:r>
              <a:rPr lang="en-US" sz="1400"/>
              <a:t>Possible positive influence on all downstream processes (including mussels?)</a:t>
            </a:r>
          </a:p>
          <a:p>
            <a:pPr lvl="1"/>
            <a:endParaRPr lang="en-US" sz="1400"/>
          </a:p>
          <a:p>
            <a:r>
              <a:rPr lang="en-US" sz="1600"/>
              <a:t>Finding optimized LS surface loading with respect to coagulation parameters (chemical addition; Fe, floc-agent, CO</a:t>
            </a:r>
            <a:r>
              <a:rPr lang="en-US" sz="1600" baseline="-25000"/>
              <a:t>2</a:t>
            </a:r>
            <a:r>
              <a:rPr lang="en-US" sz="1600"/>
              <a:t> vs. pH)</a:t>
            </a:r>
          </a:p>
          <a:p>
            <a:pPr lvl="1"/>
            <a:r>
              <a:rPr lang="en-US" sz="1400"/>
              <a:t>Original design c.a. 1,7 m/h, too high</a:t>
            </a:r>
          </a:p>
          <a:p>
            <a:pPr lvl="1"/>
            <a:endParaRPr lang="en-US" sz="1400"/>
          </a:p>
          <a:p>
            <a:pPr lvl="1"/>
            <a:endParaRPr lang="en-US" sz="14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5314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2DDF6-EEBE-4ECF-9F00-EF5341DE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sz="3200" dirty="0"/>
              <a:t>Pilot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5B7DA4-BF45-47EE-BDBA-2FE6E99F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04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8BB6D-F73E-4DE5-9A30-8F84B089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07440"/>
            <a:ext cx="8915400" cy="711547"/>
          </a:xfrm>
        </p:spPr>
        <p:txBody>
          <a:bodyPr/>
          <a:lstStyle/>
          <a:p>
            <a:r>
              <a:rPr lang="en-US" dirty="0" err="1"/>
              <a:t>Procestechnologie</a:t>
            </a:r>
            <a:r>
              <a:rPr lang="en-US" dirty="0"/>
              <a:t> (pilot)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031CB60-C804-4895-8338-D1331F4B1D26}"/>
              </a:ext>
            </a:extLst>
          </p:cNvPr>
          <p:cNvSpPr/>
          <p:nvPr/>
        </p:nvSpPr>
        <p:spPr>
          <a:xfrm>
            <a:off x="7313712" y="5805264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FAD11-F4DE-4493-99A7-AA3D698C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00" y="1093057"/>
            <a:ext cx="8915400" cy="5112568"/>
          </a:xfrm>
        </p:spPr>
        <p:txBody>
          <a:bodyPr/>
          <a:lstStyle/>
          <a:p>
            <a:r>
              <a:rPr lang="nl-NL" sz="1800" dirty="0"/>
              <a:t>Uitgangspunt: Het behalen van alle kwaliteitsdoelen met effectieve organische verwijdering en het minimaliseren van het gebruik van chemicaliën, vooral die Cl</a:t>
            </a:r>
            <a:r>
              <a:rPr lang="nl-NL" sz="1800" baseline="30000" dirty="0"/>
              <a:t>-</a:t>
            </a:r>
            <a:r>
              <a:rPr lang="nl-NL" sz="1800" dirty="0"/>
              <a:t>, SO</a:t>
            </a:r>
            <a:r>
              <a:rPr lang="nl-NL" sz="1800" baseline="-25000" dirty="0"/>
              <a:t>4</a:t>
            </a:r>
            <a:r>
              <a:rPr lang="nl-NL" sz="1800" baseline="30000" dirty="0"/>
              <a:t>2-</a:t>
            </a:r>
            <a:r>
              <a:rPr lang="nl-NL" sz="1800" dirty="0"/>
              <a:t> en Na</a:t>
            </a:r>
            <a:r>
              <a:rPr lang="nl-NL" sz="1800" baseline="30000" dirty="0"/>
              <a:t>+</a:t>
            </a:r>
          </a:p>
          <a:p>
            <a:pPr lvl="1"/>
            <a:r>
              <a:rPr lang="nl-NL" sz="1600" dirty="0"/>
              <a:t>Opmerking: geen doelstellingen voor OMP en hygiënische parameters</a:t>
            </a:r>
            <a:endParaRPr lang="en-GB" sz="1600" dirty="0"/>
          </a:p>
          <a:p>
            <a:endParaRPr lang="en-GB" sz="1800" dirty="0"/>
          </a:p>
          <a:p>
            <a:r>
              <a:rPr lang="nl-NL" sz="1800" dirty="0"/>
              <a:t>Veel technologieën zouden hiervoor in aanmerking kunnen komen, maar PWN heeft besloten om zich te beperken tot: micro</a:t>
            </a:r>
            <a:r>
              <a:rPr lang="en-GB" sz="1800" dirty="0" err="1"/>
              <a:t>zeven-coagulatie-flocculatie-flokafscheiding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snelfiltratie</a:t>
            </a:r>
            <a:r>
              <a:rPr lang="en-GB" sz="1800" dirty="0"/>
              <a:t> met het </a:t>
            </a:r>
            <a:r>
              <a:rPr lang="en-GB" sz="1800" dirty="0" err="1"/>
              <a:t>oog</a:t>
            </a:r>
            <a:r>
              <a:rPr lang="en-GB" sz="1800" dirty="0"/>
              <a:t> op;</a:t>
            </a:r>
          </a:p>
          <a:p>
            <a:pPr lvl="1"/>
            <a:r>
              <a:rPr lang="nl-NL" sz="1600" dirty="0"/>
              <a:t>Beperkte onderzoeks- en realisatietijd;</a:t>
            </a:r>
          </a:p>
          <a:p>
            <a:pPr lvl="1"/>
            <a:r>
              <a:rPr lang="nl-NL" sz="1600" dirty="0"/>
              <a:t>Ervaring met proces;</a:t>
            </a:r>
          </a:p>
          <a:p>
            <a:pPr lvl="1"/>
            <a:r>
              <a:rPr lang="nl-NL" sz="1600" dirty="0"/>
              <a:t>Bekende reststromen.</a:t>
            </a:r>
          </a:p>
          <a:p>
            <a:endParaRPr lang="nl-NL" sz="1800" dirty="0"/>
          </a:p>
          <a:p>
            <a:r>
              <a:rPr lang="nl-NL" sz="1800" dirty="0"/>
              <a:t>Literatuur en ervaring van andere drinkwaterbedrijven (</a:t>
            </a:r>
            <a:r>
              <a:rPr lang="nl-NL" sz="1800" dirty="0" err="1"/>
              <a:t>Evides</a:t>
            </a:r>
            <a:r>
              <a:rPr lang="nl-NL" sz="1800" dirty="0"/>
              <a:t> industriewater, AWW) suggereren dat </a:t>
            </a:r>
            <a:r>
              <a:rPr lang="nl-NL" sz="1800" dirty="0" err="1"/>
              <a:t>Dissolved</a:t>
            </a:r>
            <a:r>
              <a:rPr lang="nl-NL" sz="1800" dirty="0"/>
              <a:t> Air </a:t>
            </a:r>
            <a:r>
              <a:rPr lang="nl-NL" sz="1800" dirty="0" err="1"/>
              <a:t>Flotation</a:t>
            </a:r>
            <a:r>
              <a:rPr lang="nl-NL" sz="1800" dirty="0"/>
              <a:t> (DAF) een interessante technologie zou zijn voor onze bronwaterkwaliteit.</a:t>
            </a:r>
          </a:p>
          <a:p>
            <a:endParaRPr lang="nl-NL" sz="1800" dirty="0"/>
          </a:p>
          <a:p>
            <a:r>
              <a:rPr lang="nl-NL" sz="1800" dirty="0"/>
              <a:t>Daarom richt dit onderzoek zich op het vergelijken van onze 40 jaar ervaring met lamellen kolonisten en gewenste procesverbeteringen in het DAF-proces dat nieuw is voor PWN.</a:t>
            </a:r>
            <a:endParaRPr lang="en-GB" sz="1800" dirty="0"/>
          </a:p>
          <a:p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54340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5A5917E5-F6E5-4B01-B9A2-7681FABA699B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218604-9A71-4556-B227-17387999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88640"/>
            <a:ext cx="8915400" cy="588332"/>
          </a:xfrm>
        </p:spPr>
        <p:txBody>
          <a:bodyPr/>
          <a:lstStyle/>
          <a:p>
            <a:r>
              <a:rPr lang="nl-NL" dirty="0" err="1"/>
              <a:t>Coagulatant</a:t>
            </a:r>
            <a:r>
              <a:rPr lang="nl-NL" dirty="0"/>
              <a:t> dosering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59D477-3667-4AC8-A345-81E273F3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8" y="5942861"/>
            <a:ext cx="8915400" cy="1224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Ter </a:t>
            </a:r>
            <a:r>
              <a:rPr lang="en-US" dirty="0" err="1"/>
              <a:t>referentie</a:t>
            </a:r>
            <a:r>
              <a:rPr lang="en-US" dirty="0"/>
              <a:t>: Waternet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Evides</a:t>
            </a:r>
            <a:r>
              <a:rPr lang="en-US" dirty="0"/>
              <a:t> </a:t>
            </a:r>
            <a:r>
              <a:rPr lang="en-US" dirty="0" err="1"/>
              <a:t>doseren</a:t>
            </a:r>
            <a:r>
              <a:rPr lang="en-US" dirty="0"/>
              <a:t> &lt; 3 mg Fe/L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1CF7D71-D53A-4883-BFD2-232046DF33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8585"/>
            <a:ext cx="7344816" cy="465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D767907-6982-4A57-A44A-260B65EB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90" y="1903548"/>
            <a:ext cx="4760068" cy="26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4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26640-AFB4-45DD-9055-D216F05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1E3960-8F2F-48B2-AD4C-F160BFD9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3A7F7A6-B820-4E5F-8728-B6771314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1" y="1316553"/>
            <a:ext cx="969957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7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5EA52-A58B-4295-9244-C1A2417D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3BA11-230D-4443-BE96-FD268214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AD1B133-7EC6-48E9-B46C-CAC9D8B9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3" y="1508593"/>
            <a:ext cx="8547333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4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FCB67-4E1C-49A5-9D2B-DC7B38E4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26E637-3E1C-47AF-A595-68227EBD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BB371D0-0955-424E-845E-86DAD5C0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68" y="1923804"/>
            <a:ext cx="7334124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5A5917E5-F6E5-4B01-B9A2-7681FABA699B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218604-9A71-4556-B227-17387999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90519"/>
            <a:ext cx="8915400" cy="588332"/>
          </a:xfrm>
        </p:spPr>
        <p:txBody>
          <a:bodyPr/>
          <a:lstStyle/>
          <a:p>
            <a:r>
              <a:rPr lang="nl-NL" dirty="0"/>
              <a:t>Watertemperatuur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59D477-3667-4AC8-A345-81E273F3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82" y="1196753"/>
            <a:ext cx="8915400" cy="1224136"/>
          </a:xfrm>
        </p:spPr>
        <p:txBody>
          <a:bodyPr/>
          <a:lstStyle/>
          <a:p>
            <a:r>
              <a:rPr lang="en-US" dirty="0"/>
              <a:t>IJsselmeer </a:t>
            </a:r>
            <a:r>
              <a:rPr lang="en-US" dirty="0" err="1"/>
              <a:t>varieert</a:t>
            </a:r>
            <a:r>
              <a:rPr lang="en-US" dirty="0"/>
              <a:t> van c.a. 1 tot 25 °C</a:t>
            </a:r>
          </a:p>
          <a:p>
            <a:r>
              <a:rPr lang="en-US" dirty="0"/>
              <a:t>Lage </a:t>
            </a:r>
            <a:r>
              <a:rPr lang="en-US" dirty="0" err="1"/>
              <a:t>temperatuur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negative impact </a:t>
            </a:r>
            <a:r>
              <a:rPr lang="en-US" dirty="0" err="1"/>
              <a:t>flocculatie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sedimentatie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door </a:t>
            </a:r>
            <a:r>
              <a:rPr lang="en-US" dirty="0" err="1"/>
              <a:t>hoge</a:t>
            </a:r>
            <a:r>
              <a:rPr lang="en-US" dirty="0"/>
              <a:t> </a:t>
            </a:r>
            <a:r>
              <a:rPr lang="en-US" dirty="0" err="1"/>
              <a:t>viscositiet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beperkte</a:t>
            </a:r>
            <a:r>
              <a:rPr lang="en-US" dirty="0"/>
              <a:t> </a:t>
            </a:r>
            <a:r>
              <a:rPr lang="en-US" dirty="0" err="1"/>
              <a:t>diffusie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2566010-F91F-42ED-9551-19C57C66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9" y="2420889"/>
            <a:ext cx="9093761" cy="36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7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F3A8F-C4D1-4B50-8C30-71FC979E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57213"/>
            <a:ext cx="8915400" cy="351507"/>
          </a:xfrm>
        </p:spPr>
        <p:txBody>
          <a:bodyPr/>
          <a:lstStyle/>
          <a:p>
            <a:r>
              <a:rPr lang="en-US" dirty="0" err="1"/>
              <a:t>Biologische</a:t>
            </a:r>
            <a:r>
              <a:rPr lang="en-US" dirty="0"/>
              <a:t> </a:t>
            </a:r>
            <a:r>
              <a:rPr lang="en-US" dirty="0" err="1"/>
              <a:t>activiteit</a:t>
            </a:r>
            <a:r>
              <a:rPr lang="en-US" dirty="0"/>
              <a:t> IJsselmeer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102100D-2B89-4592-B7F5-A2627F27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085975"/>
            <a:ext cx="8915400" cy="2351137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1093720-450D-4B5A-92E4-15BEB8BD9785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FA5C507-48BB-417C-B460-BE3584CB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7" y="1122474"/>
            <a:ext cx="9906000" cy="57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19C584-BED9-48F5-B288-0455D469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997" y="1495733"/>
            <a:ext cx="8162722" cy="51736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PWN </a:t>
            </a:r>
            <a:r>
              <a:rPr lang="en-US" sz="2400" dirty="0" err="1"/>
              <a:t>systeem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Waterkwaliteit</a:t>
            </a:r>
            <a:r>
              <a:rPr lang="en-US" sz="2400" dirty="0"/>
              <a:t> </a:t>
            </a:r>
            <a:r>
              <a:rPr lang="en-US" sz="2400" dirty="0" err="1"/>
              <a:t>eisen</a:t>
            </a:r>
            <a:r>
              <a:rPr lang="en-US" sz="2400" dirty="0"/>
              <a:t> </a:t>
            </a:r>
            <a:r>
              <a:rPr lang="en-US" sz="2400" dirty="0" err="1"/>
              <a:t>nieuwbouw</a:t>
            </a:r>
            <a:r>
              <a:rPr lang="en-US" sz="2400" dirty="0"/>
              <a:t> en </a:t>
            </a:r>
            <a:r>
              <a:rPr lang="en-US" sz="2400" dirty="0" err="1"/>
              <a:t>huidige</a:t>
            </a:r>
            <a:r>
              <a:rPr lang="en-US" sz="2400" dirty="0"/>
              <a:t> </a:t>
            </a:r>
            <a:r>
              <a:rPr lang="en-US" sz="2400" dirty="0" err="1"/>
              <a:t>prestaties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Bronkwaliteit</a:t>
            </a:r>
            <a:r>
              <a:rPr lang="en-US" sz="2400" dirty="0"/>
              <a:t> Ijsselmeer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Pilot </a:t>
            </a:r>
            <a:r>
              <a:rPr lang="en-US" sz="2400" dirty="0" err="1"/>
              <a:t>opzet</a:t>
            </a:r>
            <a:endParaRPr lang="en-US" sz="2400" dirty="0"/>
          </a:p>
          <a:p>
            <a:pPr marL="908050" lvl="1" indent="-457200">
              <a:buFont typeface="+mj-lt"/>
              <a:buAutoNum type="arabicPeriod"/>
            </a:pPr>
            <a:endParaRPr lang="en-US" sz="2400" dirty="0"/>
          </a:p>
          <a:p>
            <a:pPr marL="908050" lvl="1" indent="-457200">
              <a:buFont typeface="+mj-lt"/>
              <a:buAutoNum type="arabicPeriod"/>
            </a:pPr>
            <a:endParaRPr lang="en-US" sz="2400" dirty="0"/>
          </a:p>
          <a:p>
            <a:pPr marL="457200" indent="-457200"/>
            <a:endParaRPr lang="en-US" sz="2800" dirty="0"/>
          </a:p>
          <a:p>
            <a:pPr marL="1360487" lvl="2" indent="-457200"/>
            <a:endParaRPr lang="en-US" sz="20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7FE35D7-F708-4AC2-8FC8-AC34118F4438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8C13013-E213-4077-80D4-FEA866AB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04665"/>
            <a:ext cx="8915400" cy="504056"/>
          </a:xfrm>
        </p:spPr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62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DDDF7-8273-4092-BDB2-DAC475A3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UVT </a:t>
            </a:r>
            <a:r>
              <a:rPr lang="nl-NL" dirty="0" err="1"/>
              <a:t>vs</a:t>
            </a:r>
            <a:r>
              <a:rPr lang="nl-NL" dirty="0"/>
              <a:t> pH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9D7110-AF2B-42EF-80B0-C826F802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28-4-2021 en 29-4-2021 UVT IJsselmeer 68%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76EC27-9FD5-472F-8533-CFDFAD80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71" y="2516957"/>
            <a:ext cx="5975763" cy="43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F63ED-D37F-462B-B26F-6F7FC654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DAF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D3DBD52-5BDC-4C79-A21D-12F083A1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3" y="333161"/>
            <a:ext cx="6396284" cy="3259645"/>
          </a:xfrm>
          <a:prstGeom prst="rect">
            <a:avLst/>
          </a:prstGeom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2798B7E-9313-4007-AA0F-681D1BC8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225754"/>
            <a:ext cx="8915400" cy="3863975"/>
          </a:xfrm>
        </p:spPr>
        <p:txBody>
          <a:bodyPr/>
          <a:lstStyle/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Vooral toegepast op waters met hoge organische belasting</a:t>
            </a:r>
          </a:p>
          <a:p>
            <a:pPr marL="0" indent="0">
              <a:buNone/>
            </a:pPr>
            <a:r>
              <a:rPr lang="nl-NL" dirty="0"/>
              <a:t>voordelen t.o.v. sedimentatie: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Lager chemicaliënverbruik</a:t>
            </a:r>
          </a:p>
          <a:p>
            <a:pPr marL="908050" lvl="1" indent="-457200"/>
            <a:r>
              <a:rPr lang="nl-NL" dirty="0"/>
              <a:t>Kleinere vlokken gunstig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Kleiner ruimtebeslag</a:t>
            </a:r>
          </a:p>
          <a:p>
            <a:pPr marL="908050" lvl="1" indent="-457200"/>
            <a:r>
              <a:rPr lang="nl-NL" dirty="0"/>
              <a:t>Korte benodigde flocculatie tijd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Robuuster proces bij lage temperaturen</a:t>
            </a:r>
          </a:p>
          <a:p>
            <a:pPr lvl="1"/>
            <a:r>
              <a:rPr lang="nl-NL" dirty="0"/>
              <a:t>Er lost meer lucht op in de winter (kouder water)</a:t>
            </a:r>
          </a:p>
          <a:p>
            <a:pPr lvl="1"/>
            <a:r>
              <a:rPr lang="nl-NL" dirty="0"/>
              <a:t>Vlokken mogen kleiner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D75CB3A-7788-45E8-8A7B-D384CE12A7D2}"/>
              </a:ext>
            </a:extLst>
          </p:cNvPr>
          <p:cNvSpPr/>
          <p:nvPr/>
        </p:nvSpPr>
        <p:spPr>
          <a:xfrm>
            <a:off x="9906000" y="4157741"/>
            <a:ext cx="4953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optimizing flocculation processes ahead of DAF, reducing hydraulic detention time (HDT) by a factor of four from 20 to 5 min, and increasing surface loading from 10 m/h to 40 m/h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7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8BB6D-F73E-4DE5-9A30-8F84B089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96" y="172716"/>
            <a:ext cx="8915400" cy="711547"/>
          </a:xfrm>
        </p:spPr>
        <p:txBody>
          <a:bodyPr/>
          <a:lstStyle/>
          <a:p>
            <a:r>
              <a:rPr lang="nl-NL"/>
              <a:t>Concept water treatment </a:t>
            </a:r>
            <a:r>
              <a:rPr lang="nl-NL" err="1"/>
              <a:t>trains</a:t>
            </a:r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D8377E6-80F3-4315-9FBE-BBD6D5740E13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A06948B-720A-433A-9FA6-2916EAA32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" t="1137"/>
          <a:stretch/>
        </p:blipFill>
        <p:spPr>
          <a:xfrm>
            <a:off x="2739997" y="813241"/>
            <a:ext cx="4640333" cy="58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9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8BB6D-F73E-4DE5-9A30-8F84B089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07440"/>
            <a:ext cx="8915400" cy="711547"/>
          </a:xfrm>
        </p:spPr>
        <p:txBody>
          <a:bodyPr/>
          <a:lstStyle/>
          <a:p>
            <a:r>
              <a:rPr lang="en-US" dirty="0"/>
              <a:t>Pilot </a:t>
            </a:r>
            <a:r>
              <a:rPr lang="en-US" dirty="0" err="1"/>
              <a:t>doelen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FAD11-F4DE-4493-99A7-AA3D698C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25033"/>
            <a:ext cx="8915400" cy="51125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Het </a:t>
            </a:r>
            <a:r>
              <a:rPr lang="en-US" dirty="0" err="1"/>
              <a:t>verkrijgen</a:t>
            </a:r>
            <a:r>
              <a:rPr lang="en-US" dirty="0"/>
              <a:t> van </a:t>
            </a:r>
            <a:r>
              <a:rPr lang="en-US" dirty="0" err="1"/>
              <a:t>betrouwbare</a:t>
            </a:r>
            <a:r>
              <a:rPr lang="en-US" dirty="0"/>
              <a:t> </a:t>
            </a:r>
            <a:r>
              <a:rPr lang="en-US" dirty="0" err="1"/>
              <a:t>resulaten</a:t>
            </a:r>
            <a:r>
              <a:rPr lang="en-US" dirty="0"/>
              <a:t> om: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 </a:t>
            </a:r>
            <a:r>
              <a:rPr lang="en-US" dirty="0" err="1"/>
              <a:t>geselecteerde</a:t>
            </a:r>
            <a:r>
              <a:rPr lang="en-US" dirty="0"/>
              <a:t> </a:t>
            </a:r>
            <a:r>
              <a:rPr lang="en-US" dirty="0" err="1"/>
              <a:t>technologieen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 (DAF </a:t>
            </a:r>
            <a:r>
              <a:rPr lang="en-US" dirty="0" err="1"/>
              <a:t>en</a:t>
            </a:r>
            <a:r>
              <a:rPr lang="en-US" dirty="0"/>
              <a:t> LS) </a:t>
            </a:r>
            <a:r>
              <a:rPr lang="en-US" dirty="0" err="1"/>
              <a:t>gebaseerd</a:t>
            </a:r>
            <a:r>
              <a:rPr lang="en-US" dirty="0"/>
              <a:t> op:</a:t>
            </a:r>
          </a:p>
          <a:p>
            <a:pPr lvl="1"/>
            <a:r>
              <a:rPr lang="en-US" dirty="0" err="1"/>
              <a:t>Waterkwaliteit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CAPEX (</a:t>
            </a:r>
            <a:r>
              <a:rPr lang="en-US" dirty="0" err="1"/>
              <a:t>investeringskosten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OPEX (</a:t>
            </a:r>
            <a:r>
              <a:rPr lang="en-US" dirty="0" err="1"/>
              <a:t>operationele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Duurzaamheid</a:t>
            </a:r>
            <a:endParaRPr lang="en-US" dirty="0"/>
          </a:p>
          <a:p>
            <a:pPr lvl="1"/>
            <a:r>
              <a:rPr lang="en-US" dirty="0" err="1"/>
              <a:t>Robuustheid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Onderhoud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Definieren</a:t>
            </a:r>
            <a:r>
              <a:rPr lang="en-US" dirty="0"/>
              <a:t> van </a:t>
            </a:r>
            <a:r>
              <a:rPr lang="en-US" dirty="0" err="1"/>
              <a:t>ontwerpuitgangspunten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passende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:</a:t>
            </a:r>
          </a:p>
          <a:p>
            <a:pPr marL="908050" lvl="1" indent="-457200"/>
            <a:r>
              <a:rPr lang="en-US" dirty="0" err="1"/>
              <a:t>Uitgangspunten</a:t>
            </a:r>
            <a:r>
              <a:rPr lang="en-US" dirty="0"/>
              <a:t> </a:t>
            </a:r>
            <a:r>
              <a:rPr lang="en-US" dirty="0" err="1"/>
              <a:t>geschikt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betrouwbaar</a:t>
            </a:r>
            <a:r>
              <a:rPr lang="en-US" dirty="0"/>
              <a:t> </a:t>
            </a:r>
            <a:r>
              <a:rPr lang="en-US" dirty="0" err="1"/>
              <a:t>opschalen</a:t>
            </a:r>
            <a:r>
              <a:rPr lang="en-US" dirty="0"/>
              <a:t>;</a:t>
            </a:r>
          </a:p>
          <a:p>
            <a:pPr marL="908050" lvl="1" indent="-457200"/>
            <a:r>
              <a:rPr lang="en-US" dirty="0" err="1"/>
              <a:t>Testen</a:t>
            </a:r>
            <a:r>
              <a:rPr lang="en-US" dirty="0"/>
              <a:t> equipment</a:t>
            </a:r>
          </a:p>
          <a:p>
            <a:pPr marL="908050" lvl="1" indent="-457200"/>
            <a:endParaRPr lang="en-US" dirty="0"/>
          </a:p>
          <a:p>
            <a:pPr marL="908050" lvl="1" indent="-457200"/>
            <a:endParaRPr lang="en-US" dirty="0"/>
          </a:p>
          <a:p>
            <a:pPr marL="908050" lvl="1" indent="-457200"/>
            <a:endParaRPr lang="en-US" dirty="0"/>
          </a:p>
          <a:p>
            <a:endParaRPr lang="en-US" sz="14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031CB60-C804-4895-8338-D1331F4B1D26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4581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E288D-C01B-4797-B53F-4A9638BB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Bezinksnelheid en temperatuur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F78AA5-B3D4-4EE7-8D2D-F38AAD9C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F4D04BEE-C281-4CB9-A159-BFCF438FF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251374"/>
              </p:ext>
            </p:extLst>
          </p:nvPr>
        </p:nvGraphicFramePr>
        <p:xfrm>
          <a:off x="616722" y="2006517"/>
          <a:ext cx="7069318" cy="402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935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1EDBF-8959-4EC5-8574-8BD1FC9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91B4BC-5B38-4EF1-BE6F-1A15EC5B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Chemicalienkosten</a:t>
            </a:r>
            <a:r>
              <a:rPr lang="nl-NL" dirty="0"/>
              <a:t> en waterkwaliteit</a:t>
            </a:r>
          </a:p>
          <a:p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6E237AAE-98C3-4D97-9D6A-9F658B044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15412"/>
              </p:ext>
            </p:extLst>
          </p:nvPr>
        </p:nvGraphicFramePr>
        <p:xfrm>
          <a:off x="1415329" y="2915063"/>
          <a:ext cx="6603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92779618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2245988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98536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</a:t>
                      </a:r>
                      <a:r>
                        <a:rPr lang="nl-NL" baseline="-25000" dirty="0"/>
                        <a:t>2</a:t>
                      </a:r>
                      <a:r>
                        <a:rPr lang="nl-NL" baseline="0" dirty="0"/>
                        <a:t> footprint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8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Eur</a:t>
                      </a:r>
                      <a:r>
                        <a:rPr lang="nl-NL" dirty="0"/>
                        <a:t> / 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Kg CO</a:t>
                      </a:r>
                      <a:r>
                        <a:rPr lang="nl-NL" baseline="-25000" dirty="0"/>
                        <a:t>2</a:t>
                      </a:r>
                      <a:r>
                        <a:rPr lang="nl-NL" baseline="0" dirty="0"/>
                        <a:t>-eq / kg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1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4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8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9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0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5EB39-7377-4AF7-8F22-FBFF21AA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Waterkwaliteit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23F1CA-E361-4A9C-A779-B66A7E73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Ca, HCO</a:t>
            </a:r>
            <a:r>
              <a:rPr lang="nl-NL" baseline="-25000" dirty="0"/>
              <a:t>3</a:t>
            </a:r>
            <a:r>
              <a:rPr lang="nl-NL" dirty="0"/>
              <a:t>, pH en TOC (=UVT)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HCO3 120-150</a:t>
            </a:r>
          </a:p>
          <a:p>
            <a:r>
              <a:rPr lang="nl-NL" dirty="0"/>
              <a:t>Cascade max. 8 trappen = 1,6m </a:t>
            </a:r>
            <a:r>
              <a:rPr lang="nl-NL" dirty="0" err="1"/>
              <a:t>dH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452590A-939D-4ED8-9DB8-F50FED85C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779898"/>
              </p:ext>
            </p:extLst>
          </p:nvPr>
        </p:nvGraphicFramePr>
        <p:xfrm>
          <a:off x="3460947" y="1128713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47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7CB03-2EFB-4FB6-AA40-1386C42A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humic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B5C77E-484D-413E-86D5-4A853BDD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F2E14A4-FBF5-453A-A807-F36290D6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14" y="2085975"/>
            <a:ext cx="7745491" cy="42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63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944F-3D2E-4FF2-B9BB-9493D5D1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biopolymeren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94ACD9-0EDA-4422-8361-0CA519DD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1D8757-80E7-4696-B3CA-6967E0D7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68" y="2213293"/>
            <a:ext cx="7374889" cy="44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CFF5A-BA76-4555-AF2B-4BD206BF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pilot 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50F122-FAC9-44B8-8282-E97B3843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Het doel van de pilot onderzoek is om de optimale ontwerp parameters te bepalen die voldoen aan de waterkwaliteitseisen voor de gekozen zuiveringstreinen met </a:t>
            </a:r>
            <a:r>
              <a:rPr lang="nl-NL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LS (Lamellen Separatie)</a:t>
            </a:r>
            <a:r>
              <a:rPr lang="nl-NL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en </a:t>
            </a:r>
            <a:r>
              <a:rPr lang="nl-NL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DAF (“</a:t>
            </a:r>
            <a:r>
              <a:rPr lang="nl-NL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Dissolved</a:t>
            </a:r>
            <a:r>
              <a:rPr lang="nl-NL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Air </a:t>
            </a:r>
            <a:r>
              <a:rPr lang="nl-NL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Floatation</a:t>
            </a:r>
            <a:r>
              <a:rPr lang="nl-NL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”)</a:t>
            </a:r>
            <a:r>
              <a:rPr lang="nl-NL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als alternatieven voor de separatie stap, om daarna en keuze te kunnen maken van de beste zuiveringsstraat voor het definitieve ontwerp middels een “Trade Off Matrix”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7151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583D5-6276-4718-9F41-8383680C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UVT na coagulatie door jaar heen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317898-0B09-4E8D-9047-AD928B8B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UVT en NO3 data PSA voor UV reactoren in 2021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Mei slechtste situatie met 8 mg/L NO</a:t>
            </a:r>
            <a:r>
              <a:rPr lang="nl-NL" baseline="-25000" dirty="0"/>
              <a:t>3</a:t>
            </a:r>
            <a:r>
              <a:rPr lang="nl-NL" dirty="0"/>
              <a:t> valt samen met laagste UVT van 91% </a:t>
            </a:r>
            <a:endParaRPr lang="nl-NL" baseline="-25000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3AEE286-053D-4559-A20A-D86FF4F5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73" y="2651890"/>
            <a:ext cx="4978592" cy="304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9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BA9CD-2089-44E7-A1FD-D4CCFC74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Opzet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AFB811-E161-4EA3-9416-2E3C24D4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  <a:p>
            <a:pPr lvl="1"/>
            <a:r>
              <a:rPr lang="nl-NL" dirty="0"/>
              <a:t>Bestaande WPJ</a:t>
            </a:r>
          </a:p>
          <a:p>
            <a:pPr lvl="1"/>
            <a:r>
              <a:rPr lang="nl-NL" dirty="0"/>
              <a:t>Kansen</a:t>
            </a:r>
          </a:p>
          <a:p>
            <a:pPr lvl="1"/>
            <a:r>
              <a:rPr lang="nl-NL" dirty="0"/>
              <a:t>Uitwerken</a:t>
            </a:r>
          </a:p>
          <a:p>
            <a:r>
              <a:rPr lang="nl-NL" dirty="0"/>
              <a:t>Doelstelling pilot</a:t>
            </a:r>
          </a:p>
          <a:p>
            <a:r>
              <a:rPr lang="nl-NL" dirty="0"/>
              <a:t>Pilot opzet</a:t>
            </a:r>
          </a:p>
          <a:p>
            <a:pPr lvl="1"/>
            <a:r>
              <a:rPr lang="nl-NL" dirty="0"/>
              <a:t>Hardware [blokkenschema]</a:t>
            </a:r>
          </a:p>
          <a:p>
            <a:pPr lvl="1"/>
            <a:r>
              <a:rPr lang="nl-NL" dirty="0"/>
              <a:t>Onderzoek variabelen [</a:t>
            </a:r>
          </a:p>
          <a:p>
            <a:pPr lvl="1"/>
            <a:r>
              <a:rPr lang="nl-NL" dirty="0"/>
              <a:t>Instellingen</a:t>
            </a:r>
          </a:p>
          <a:p>
            <a:pPr lvl="2"/>
            <a:r>
              <a:rPr lang="nl-NL" dirty="0"/>
              <a:t>Cyclisch door seizoenen en continue verbetering</a:t>
            </a:r>
          </a:p>
          <a:p>
            <a:pPr lvl="2"/>
            <a:r>
              <a:rPr lang="nl-NL" dirty="0" err="1"/>
              <a:t>koudwater</a:t>
            </a:r>
            <a:endParaRPr lang="nl-NL" dirty="0"/>
          </a:p>
          <a:p>
            <a:r>
              <a:rPr lang="nl-NL" dirty="0"/>
              <a:t>Activiteiten</a:t>
            </a:r>
          </a:p>
          <a:p>
            <a:r>
              <a:rPr lang="nl-NL" dirty="0"/>
              <a:t>Deliverables</a:t>
            </a:r>
          </a:p>
          <a:p>
            <a:r>
              <a:rPr lang="nl-NL" dirty="0"/>
              <a:t>Planning pilot</a:t>
            </a:r>
          </a:p>
          <a:p>
            <a:r>
              <a:rPr lang="nl-NL" dirty="0"/>
              <a:t>Budget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127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B1B8-66F9-4F10-876C-BE43F2BE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24" y="332656"/>
            <a:ext cx="8915400" cy="570251"/>
          </a:xfrm>
        </p:spPr>
        <p:txBody>
          <a:bodyPr/>
          <a:lstStyle/>
          <a:p>
            <a:r>
              <a:rPr lang="en-US" dirty="0"/>
              <a:t>PWN system en WPJ </a:t>
            </a:r>
            <a:r>
              <a:rPr lang="en-US" dirty="0" err="1"/>
              <a:t>gebruikers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DDFB14-4F18-4337-B3F4-DABFEE39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24" y="1349128"/>
            <a:ext cx="3882672" cy="53202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u="sng" dirty="0" err="1"/>
              <a:t>Voorgezuiverd</a:t>
            </a:r>
            <a:r>
              <a:rPr lang="en-US" u="sng" dirty="0"/>
              <a:t> water </a:t>
            </a:r>
            <a:r>
              <a:rPr lang="en-US" u="sng" dirty="0" err="1"/>
              <a:t>t.b.v</a:t>
            </a:r>
            <a:r>
              <a:rPr lang="en-US" u="sng" dirty="0"/>
              <a:t>. </a:t>
            </a:r>
            <a:r>
              <a:rPr lang="en-US" u="sng" dirty="0" err="1"/>
              <a:t>drinkwaterproductie</a:t>
            </a:r>
            <a:endParaRPr lang="en-US" dirty="0"/>
          </a:p>
          <a:p>
            <a:pPr lvl="1"/>
            <a:r>
              <a:rPr lang="en-US" dirty="0"/>
              <a:t>PWN </a:t>
            </a:r>
          </a:p>
          <a:p>
            <a:pPr lvl="2"/>
            <a:r>
              <a:rPr lang="en-US" dirty="0"/>
              <a:t>UF/HF 		</a:t>
            </a:r>
            <a:r>
              <a:rPr lang="en-US" dirty="0" err="1"/>
              <a:t>t.b.v</a:t>
            </a:r>
            <a:r>
              <a:rPr lang="en-US" dirty="0"/>
              <a:t>. </a:t>
            </a:r>
            <a:r>
              <a:rPr lang="en-US" dirty="0" err="1"/>
              <a:t>ontharding</a:t>
            </a:r>
            <a:endParaRPr lang="en-US" dirty="0"/>
          </a:p>
          <a:p>
            <a:pPr lvl="2"/>
            <a:r>
              <a:rPr lang="en-US" dirty="0"/>
              <a:t>UV/H2O2 	</a:t>
            </a:r>
            <a:r>
              <a:rPr lang="en-US" dirty="0" err="1"/>
              <a:t>t.b.v</a:t>
            </a:r>
            <a:r>
              <a:rPr lang="en-US" dirty="0"/>
              <a:t>. </a:t>
            </a:r>
            <a:r>
              <a:rPr lang="en-US" dirty="0" err="1"/>
              <a:t>duininfiltratie</a:t>
            </a:r>
            <a:endParaRPr lang="en-US" dirty="0"/>
          </a:p>
          <a:p>
            <a:pPr lvl="2"/>
            <a:r>
              <a:rPr lang="en-US" dirty="0"/>
              <a:t>UV/H2O2–AKF 	</a:t>
            </a:r>
            <a:r>
              <a:rPr lang="en-US" dirty="0" err="1"/>
              <a:t>t.b.v</a:t>
            </a:r>
            <a:r>
              <a:rPr lang="en-US" dirty="0"/>
              <a:t>. (back-up) PSA</a:t>
            </a:r>
          </a:p>
          <a:p>
            <a:pPr lvl="1"/>
            <a:r>
              <a:rPr lang="en-US" dirty="0"/>
              <a:t>Waternet</a:t>
            </a:r>
          </a:p>
          <a:p>
            <a:pPr lvl="2"/>
            <a:r>
              <a:rPr lang="en-US" dirty="0" err="1"/>
              <a:t>Infiltratiewater</a:t>
            </a:r>
            <a:r>
              <a:rPr lang="en-US" dirty="0"/>
              <a:t> (direct?)</a:t>
            </a:r>
          </a:p>
          <a:p>
            <a:pPr lvl="2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/>
              <a:t>Industrie</a:t>
            </a:r>
            <a:r>
              <a:rPr lang="en-US" u="sng" dirty="0"/>
              <a:t> water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Bestaande</a:t>
            </a:r>
            <a:r>
              <a:rPr lang="en-US" dirty="0"/>
              <a:t> WRK </a:t>
            </a:r>
            <a:r>
              <a:rPr lang="en-US" dirty="0" err="1"/>
              <a:t>contractanten</a:t>
            </a:r>
            <a:r>
              <a:rPr lang="en-US" dirty="0"/>
              <a:t> (Tata, </a:t>
            </a:r>
            <a:r>
              <a:rPr lang="en-US" dirty="0" err="1"/>
              <a:t>CvG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klanten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D5C8A86-BC61-4BDD-B283-97F5F94A43FF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F0B5801-D8D0-4067-8EBE-475601AC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6" y="1053942"/>
            <a:ext cx="5746198" cy="404149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D9780A02-60BC-4EED-BDEE-8A605B2383E8}"/>
              </a:ext>
            </a:extLst>
          </p:cNvPr>
          <p:cNvSpPr/>
          <p:nvPr/>
        </p:nvSpPr>
        <p:spPr>
          <a:xfrm>
            <a:off x="1395167" y="3525625"/>
            <a:ext cx="2894029" cy="603315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EC0D81C-F472-4E8A-A640-07A82E41475E}"/>
              </a:ext>
            </a:extLst>
          </p:cNvPr>
          <p:cNvCxnSpPr>
            <a:cxnSpLocks/>
          </p:cNvCxnSpPr>
          <p:nvPr/>
        </p:nvCxnSpPr>
        <p:spPr>
          <a:xfrm flipH="1">
            <a:off x="4694549" y="3073138"/>
            <a:ext cx="16119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6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2DDF6-EEBE-4ECF-9F00-EF5341DE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sz="3200" strike="sngStrike" dirty="0"/>
              <a:t>Bron </a:t>
            </a:r>
            <a:r>
              <a:rPr lang="nl-NL" sz="3200" strike="sngStrike" dirty="0" err="1"/>
              <a:t>Ijsselmeer</a:t>
            </a:r>
            <a:r>
              <a:rPr lang="nl-NL" sz="3200" strike="sngStrike"/>
              <a:t>   </a:t>
            </a:r>
            <a:r>
              <a:rPr lang="nl-NL" sz="3200"/>
              <a:t>waterkwalitei</a:t>
            </a:r>
            <a:r>
              <a:rPr lang="nl-NL" sz="3200" strike="sngStrike"/>
              <a:t>t</a:t>
            </a:r>
            <a:endParaRPr lang="nl-NL" strike="sngStrik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5B7DA4-BF45-47EE-BDBA-2FE6E99F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seizoen variatie:</a:t>
            </a:r>
          </a:p>
          <a:p>
            <a:pPr lvl="1"/>
            <a:r>
              <a:rPr lang="nl-NL" dirty="0"/>
              <a:t>Temperatuur</a:t>
            </a:r>
          </a:p>
          <a:p>
            <a:pPr lvl="1"/>
            <a:r>
              <a:rPr lang="nl-NL" dirty="0"/>
              <a:t>Algen</a:t>
            </a:r>
          </a:p>
          <a:p>
            <a:pPr lvl="1"/>
            <a:r>
              <a:rPr lang="nl-NL" dirty="0"/>
              <a:t>Opgelost organisch materiaal</a:t>
            </a:r>
          </a:p>
          <a:p>
            <a:pPr lvl="1"/>
            <a:r>
              <a:rPr lang="nl-NL" dirty="0"/>
              <a:t>Nutriënten</a:t>
            </a:r>
          </a:p>
          <a:p>
            <a:pPr lvl="1"/>
            <a:r>
              <a:rPr lang="nl-NL" dirty="0"/>
              <a:t>Slib en zand (wind en zandwinning)</a:t>
            </a:r>
          </a:p>
          <a:p>
            <a:r>
              <a:rPr lang="nl-NL" dirty="0"/>
              <a:t>Hoog chloride</a:t>
            </a:r>
          </a:p>
          <a:p>
            <a:r>
              <a:rPr lang="nl-NL" dirty="0"/>
              <a:t>Redelijk hoog natrium en sulfaat</a:t>
            </a:r>
          </a:p>
          <a:p>
            <a:endParaRPr lang="nl-NL" dirty="0"/>
          </a:p>
          <a:p>
            <a:r>
              <a:rPr lang="nl-NL" dirty="0"/>
              <a:t>Toevoegen:</a:t>
            </a:r>
          </a:p>
          <a:p>
            <a:r>
              <a:rPr lang="nl-NL" dirty="0"/>
              <a:t>Cl</a:t>
            </a:r>
          </a:p>
          <a:p>
            <a:r>
              <a:rPr lang="nl-NL" dirty="0"/>
              <a:t>Na</a:t>
            </a:r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83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53FAA9BC-43B7-40C5-B637-50813A633B86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7F3A8F-C4D1-4B50-8C30-71FC979E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750449"/>
            <a:ext cx="8915400" cy="351507"/>
          </a:xfrm>
        </p:spPr>
        <p:txBody>
          <a:bodyPr/>
          <a:lstStyle/>
          <a:p>
            <a:r>
              <a:rPr lang="en-US" dirty="0" err="1"/>
              <a:t>Uitdagende</a:t>
            </a:r>
            <a:r>
              <a:rPr lang="en-US" dirty="0"/>
              <a:t> </a:t>
            </a:r>
            <a:r>
              <a:rPr lang="en-US" dirty="0" err="1"/>
              <a:t>bron</a:t>
            </a:r>
            <a:br>
              <a:rPr lang="en-US" dirty="0"/>
            </a:br>
            <a:endParaRPr lang="en-US" sz="1200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929BBE3-491B-4B10-83F7-97DA2D5DA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848832"/>
              </p:ext>
            </p:extLst>
          </p:nvPr>
        </p:nvGraphicFramePr>
        <p:xfrm>
          <a:off x="804889" y="1775605"/>
          <a:ext cx="8737092" cy="3133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9221">
                  <a:extLst>
                    <a:ext uri="{9D8B030D-6E8A-4147-A177-3AD203B41FA5}">
                      <a16:colId xmlns:a16="http://schemas.microsoft.com/office/drawing/2014/main" val="2647264910"/>
                    </a:ext>
                  </a:extLst>
                </a:gridCol>
                <a:gridCol w="915647">
                  <a:extLst>
                    <a:ext uri="{9D8B030D-6E8A-4147-A177-3AD203B41FA5}">
                      <a16:colId xmlns:a16="http://schemas.microsoft.com/office/drawing/2014/main" val="2236330411"/>
                    </a:ext>
                  </a:extLst>
                </a:gridCol>
                <a:gridCol w="653534">
                  <a:extLst>
                    <a:ext uri="{9D8B030D-6E8A-4147-A177-3AD203B41FA5}">
                      <a16:colId xmlns:a16="http://schemas.microsoft.com/office/drawing/2014/main" val="2175339166"/>
                    </a:ext>
                  </a:extLst>
                </a:gridCol>
                <a:gridCol w="562669">
                  <a:extLst>
                    <a:ext uri="{9D8B030D-6E8A-4147-A177-3AD203B41FA5}">
                      <a16:colId xmlns:a16="http://schemas.microsoft.com/office/drawing/2014/main" val="2260310240"/>
                    </a:ext>
                  </a:extLst>
                </a:gridCol>
                <a:gridCol w="620334">
                  <a:extLst>
                    <a:ext uri="{9D8B030D-6E8A-4147-A177-3AD203B41FA5}">
                      <a16:colId xmlns:a16="http://schemas.microsoft.com/office/drawing/2014/main" val="1779233349"/>
                    </a:ext>
                  </a:extLst>
                </a:gridCol>
                <a:gridCol w="777601">
                  <a:extLst>
                    <a:ext uri="{9D8B030D-6E8A-4147-A177-3AD203B41FA5}">
                      <a16:colId xmlns:a16="http://schemas.microsoft.com/office/drawing/2014/main" val="3622752920"/>
                    </a:ext>
                  </a:extLst>
                </a:gridCol>
                <a:gridCol w="622081">
                  <a:extLst>
                    <a:ext uri="{9D8B030D-6E8A-4147-A177-3AD203B41FA5}">
                      <a16:colId xmlns:a16="http://schemas.microsoft.com/office/drawing/2014/main" val="292189867"/>
                    </a:ext>
                  </a:extLst>
                </a:gridCol>
                <a:gridCol w="560921">
                  <a:extLst>
                    <a:ext uri="{9D8B030D-6E8A-4147-A177-3AD203B41FA5}">
                      <a16:colId xmlns:a16="http://schemas.microsoft.com/office/drawing/2014/main" val="1618959786"/>
                    </a:ext>
                  </a:extLst>
                </a:gridCol>
                <a:gridCol w="555679">
                  <a:extLst>
                    <a:ext uri="{9D8B030D-6E8A-4147-A177-3AD203B41FA5}">
                      <a16:colId xmlns:a16="http://schemas.microsoft.com/office/drawing/2014/main" val="1307919734"/>
                    </a:ext>
                  </a:extLst>
                </a:gridCol>
                <a:gridCol w="695473">
                  <a:extLst>
                    <a:ext uri="{9D8B030D-6E8A-4147-A177-3AD203B41FA5}">
                      <a16:colId xmlns:a16="http://schemas.microsoft.com/office/drawing/2014/main" val="2512711472"/>
                    </a:ext>
                  </a:extLst>
                </a:gridCol>
                <a:gridCol w="553932">
                  <a:extLst>
                    <a:ext uri="{9D8B030D-6E8A-4147-A177-3AD203B41FA5}">
                      <a16:colId xmlns:a16="http://schemas.microsoft.com/office/drawing/2014/main" val="3200198270"/>
                    </a:ext>
                  </a:extLst>
                </a:gridCol>
              </a:tblGrid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Parameter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Eenheid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PWN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Waternet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Evides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4467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Supply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IJsselmeer (Rijn)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Lek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Bergsche Maas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6369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Type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Reservoir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Reservoir (with coagulation)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Reservoir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9044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Area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Ha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45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200m x 120m = 2,4 Ha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615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063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Volume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m</a:t>
                      </a:r>
                      <a:r>
                        <a:rPr lang="en-US" sz="1400" baseline="30000" noProof="0">
                          <a:effectLst/>
                        </a:rPr>
                        <a:t>3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3.760.000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n.v.t.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 dirty="0">
                          <a:effectLst/>
                        </a:rPr>
                        <a:t>86.000.000</a:t>
                      </a:r>
                      <a:endParaRPr lang="en-US" sz="140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7908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Residence time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weken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n.v.t.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112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4935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Buffer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weken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n.v.t.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10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939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min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solidFill>
                            <a:srgbClr val="0070C0"/>
                          </a:solidFill>
                          <a:effectLst/>
                        </a:rPr>
                        <a:t>gem</a:t>
                      </a:r>
                      <a:endParaRPr lang="en-US" sz="1400" b="1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max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min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gem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max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min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gem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max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025327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Chloride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mg/l Cl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59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solidFill>
                            <a:srgbClr val="0070C0"/>
                          </a:solidFill>
                          <a:effectLst/>
                        </a:rPr>
                        <a:t>124</a:t>
                      </a:r>
                      <a:endParaRPr lang="en-US" sz="1400" b="1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231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44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98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124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21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47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76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28190148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TOC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mg/L C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US" sz="1400" b="1" noProof="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 dirty="0">
                          <a:effectLst/>
                        </a:rPr>
                        <a:t>3</a:t>
                      </a:r>
                      <a:endParaRPr lang="en-US" sz="1400" b="1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3,5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3,5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5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7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58882259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UV-extinction, 254 nm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1/m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solidFill>
                            <a:srgbClr val="0070C0"/>
                          </a:solidFill>
                          <a:effectLst/>
                        </a:rPr>
                        <a:t>14</a:t>
                      </a:r>
                      <a:endParaRPr lang="en-US" sz="1400" b="1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24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6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7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11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9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12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15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91931106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Suspended solids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mg/l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0,5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solidFill>
                            <a:srgbClr val="0070C0"/>
                          </a:solidFill>
                          <a:effectLst/>
                        </a:rPr>
                        <a:t>18</a:t>
                      </a:r>
                      <a:endParaRPr lang="en-US" sz="1400" b="1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</a:rPr>
                        <a:t>70</a:t>
                      </a:r>
                      <a:endParaRPr lang="en-US" sz="1400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11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33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76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7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14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28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86687799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Chlorofyl-A (algen)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400" noProof="0">
                          <a:effectLst/>
                        </a:rPr>
                        <a:t>µg/l</a:t>
                      </a: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4*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solidFill>
                            <a:srgbClr val="0070C0"/>
                          </a:solidFill>
                          <a:effectLst/>
                        </a:rPr>
                        <a:t>48</a:t>
                      </a:r>
                      <a:endParaRPr lang="en-US" sz="1400" b="1" noProof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70*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7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noProof="0">
                          <a:effectLst/>
                        </a:rPr>
                        <a:t>2</a:t>
                      </a:r>
                      <a:endParaRPr lang="en-US" sz="1400" b="1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097338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23A3679-83AC-45C7-9FE4-C8BFE1AAA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89" y="1368227"/>
            <a:ext cx="490070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Tabel 1 Bronwaterkwaliteit (ca. 2018) en behandeling bij PWN (*2000 – 2020), Waternet en </a:t>
            </a:r>
            <a:r>
              <a:rPr kumimoji="0" lang="nl-NL" altLang="nl-NL" sz="9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Evides</a:t>
            </a:r>
            <a:r>
              <a:rPr kumimoji="0" lang="nl-NL" altLang="nl-NL" sz="9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404EDD5-655B-46F2-9564-EB107411E136}"/>
              </a:ext>
            </a:extLst>
          </p:cNvPr>
          <p:cNvSpPr txBox="1">
            <a:spLocks/>
          </p:cNvSpPr>
          <p:nvPr/>
        </p:nvSpPr>
        <p:spPr bwMode="auto">
          <a:xfrm>
            <a:off x="272734" y="5085184"/>
            <a:ext cx="8915400" cy="91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>
            <a:lvl1pPr marL="385763" indent="-385763" algn="l" defTabSz="103028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836613" indent="-322263" algn="l" defTabSz="103028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1289050" indent="-257175" algn="l" defTabSz="103028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7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804988" indent="-257175" algn="l" defTabSz="103028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2320925" indent="-257175" algn="l" defTabSz="1030288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836972" indent="-257907" algn="l" defTabSz="1031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52785" indent="-257907" algn="l" defTabSz="1031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8598" indent="-257907" algn="l" defTabSz="1031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4411" indent="-257907" algn="l" defTabSz="1031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1800" dirty="0"/>
              <a:t>Hoge </a:t>
            </a:r>
            <a:r>
              <a:rPr lang="en-US" sz="1800" dirty="0" err="1"/>
              <a:t>organische</a:t>
            </a:r>
            <a:r>
              <a:rPr lang="en-US" sz="1800" dirty="0"/>
              <a:t> </a:t>
            </a:r>
            <a:r>
              <a:rPr lang="en-US" sz="1800" dirty="0" err="1"/>
              <a:t>belasting</a:t>
            </a:r>
            <a:r>
              <a:rPr lang="en-US" sz="1800" dirty="0"/>
              <a:t> </a:t>
            </a:r>
            <a:r>
              <a:rPr lang="en-US" sz="1800" dirty="0" err="1"/>
              <a:t>resulteert</a:t>
            </a:r>
            <a:r>
              <a:rPr lang="en-US" sz="1800" dirty="0"/>
              <a:t> in </a:t>
            </a:r>
            <a:r>
              <a:rPr lang="en-US" sz="1800" dirty="0" err="1"/>
              <a:t>hoge</a:t>
            </a:r>
            <a:r>
              <a:rPr lang="en-US" sz="1800" dirty="0"/>
              <a:t> </a:t>
            </a:r>
            <a:r>
              <a:rPr lang="en-US" sz="1800" dirty="0" err="1"/>
              <a:t>dosering</a:t>
            </a:r>
            <a:r>
              <a:rPr lang="en-US" sz="1800" dirty="0"/>
              <a:t> </a:t>
            </a:r>
            <a:r>
              <a:rPr lang="en-US" sz="1800" dirty="0" err="1"/>
              <a:t>chemicaliën</a:t>
            </a:r>
            <a:r>
              <a:rPr lang="en-US" sz="1800" dirty="0"/>
              <a:t> </a:t>
            </a:r>
            <a:r>
              <a:rPr lang="en-US" sz="1800" dirty="0" err="1"/>
              <a:t>tijdens</a:t>
            </a:r>
            <a:r>
              <a:rPr lang="en-US" sz="1800" dirty="0"/>
              <a:t> </a:t>
            </a:r>
            <a:r>
              <a:rPr lang="en-US" sz="1800" dirty="0" err="1"/>
              <a:t>coagulatie</a:t>
            </a:r>
            <a:r>
              <a:rPr lang="en-US" sz="1800" dirty="0"/>
              <a:t> (FeCl</a:t>
            </a:r>
            <a:r>
              <a:rPr lang="en-US" sz="1800" baseline="-25000" dirty="0"/>
              <a:t>3</a:t>
            </a:r>
            <a:r>
              <a:rPr lang="en-US" sz="1800" dirty="0"/>
              <a:t>, NaOH)</a:t>
            </a:r>
          </a:p>
          <a:p>
            <a:pPr marL="457200" indent="-457200"/>
            <a:endParaRPr lang="en-US" sz="1800" dirty="0"/>
          </a:p>
          <a:p>
            <a:pPr marL="457200" indent="-457200"/>
            <a:r>
              <a:rPr lang="en-US" sz="1800" dirty="0" err="1"/>
              <a:t>Terwijl</a:t>
            </a:r>
            <a:r>
              <a:rPr lang="en-US" sz="1800" dirty="0"/>
              <a:t> </a:t>
            </a:r>
            <a:r>
              <a:rPr lang="en-US" sz="1800" dirty="0" err="1"/>
              <a:t>regulering</a:t>
            </a:r>
            <a:r>
              <a:rPr lang="en-US" sz="1800" dirty="0"/>
              <a:t> van parameters Cl</a:t>
            </a:r>
            <a:r>
              <a:rPr lang="en-US" sz="1800" baseline="30000" dirty="0"/>
              <a:t>-</a:t>
            </a:r>
            <a:r>
              <a:rPr lang="en-US" sz="1800" dirty="0"/>
              <a:t>, SO</a:t>
            </a:r>
            <a:r>
              <a:rPr lang="en-US" sz="1800" baseline="-25000" dirty="0"/>
              <a:t>4</a:t>
            </a:r>
            <a:r>
              <a:rPr lang="en-US" sz="1800" baseline="30000" dirty="0"/>
              <a:t>2-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Na</a:t>
            </a:r>
            <a:r>
              <a:rPr lang="en-US" sz="1800" baseline="30000" dirty="0"/>
              <a:t>+</a:t>
            </a:r>
            <a:r>
              <a:rPr lang="en-US" sz="1800" dirty="0"/>
              <a:t> </a:t>
            </a:r>
            <a:r>
              <a:rPr lang="en-US" sz="1800" dirty="0" err="1"/>
              <a:t>beperkt</a:t>
            </a:r>
            <a:r>
              <a:rPr lang="en-US" sz="1800" dirty="0"/>
              <a:t> </a:t>
            </a:r>
            <a:r>
              <a:rPr lang="en-US" sz="1800" dirty="0" err="1"/>
              <a:t>grote</a:t>
            </a:r>
            <a:r>
              <a:rPr lang="en-US" sz="1800" dirty="0"/>
              <a:t> </a:t>
            </a:r>
            <a:r>
              <a:rPr lang="en-US" sz="1800" dirty="0" err="1"/>
              <a:t>concentratieverhoging</a:t>
            </a:r>
            <a:r>
              <a:rPr lang="en-US" sz="1800" dirty="0"/>
              <a:t> van </a:t>
            </a:r>
            <a:r>
              <a:rPr lang="en-US" sz="1800" dirty="0" err="1"/>
              <a:t>deze</a:t>
            </a:r>
            <a:r>
              <a:rPr lang="en-US" sz="1800" dirty="0"/>
              <a:t> parameters.</a:t>
            </a:r>
          </a:p>
          <a:p>
            <a:pPr marL="908050" lvl="1" indent="-457200"/>
            <a:endParaRPr lang="nl-NL" sz="1800" dirty="0"/>
          </a:p>
          <a:p>
            <a:pPr marL="908050" lvl="1" indent="-457200">
              <a:buFont typeface="+mj-lt"/>
              <a:buAutoNum type="arabicPeriod"/>
            </a:pPr>
            <a:endParaRPr lang="nl-NL" sz="1800" dirty="0"/>
          </a:p>
          <a:p>
            <a:pPr marL="908050" lvl="1" indent="-457200">
              <a:buFont typeface="+mj-lt"/>
              <a:buAutoNum type="arabicPeriod"/>
            </a:pPr>
            <a:endParaRPr lang="nl-NL" sz="1800" dirty="0"/>
          </a:p>
          <a:p>
            <a:pPr marL="457200" indent="-457200"/>
            <a:endParaRPr lang="nl-NL" dirty="0"/>
          </a:p>
          <a:p>
            <a:pPr marL="1360487" lvl="2" indent="-457200"/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51BAFDA-537B-4E3C-A786-CB67C5E8F7EC}"/>
              </a:ext>
            </a:extLst>
          </p:cNvPr>
          <p:cNvSpPr txBox="1"/>
          <p:nvPr/>
        </p:nvSpPr>
        <p:spPr>
          <a:xfrm>
            <a:off x="2778549" y="750449"/>
            <a:ext cx="73458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Nitraat WCB ruw mg/L 	9,01	3,64	13,10</a:t>
            </a:r>
          </a:p>
          <a:p>
            <a:r>
              <a:rPr lang="nl-NL" sz="20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Nitraat </a:t>
            </a:r>
            <a:r>
              <a:rPr lang="nl-NL" sz="20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ijsselmeer</a:t>
            </a:r>
            <a:r>
              <a:rPr lang="nl-NL" sz="20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287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B1B8-66F9-4F10-876C-BE43F2BE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85" y="339469"/>
            <a:ext cx="8915400" cy="570251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Waterkwaliteitseisen</a:t>
            </a:r>
            <a:endParaRPr lang="en-US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D5C8A86-BC61-4BDD-B283-97F5F94A43FF}"/>
              </a:ext>
            </a:extLst>
          </p:cNvPr>
          <p:cNvSpPr/>
          <p:nvPr/>
        </p:nvSpPr>
        <p:spPr>
          <a:xfrm>
            <a:off x="7257256" y="5661248"/>
            <a:ext cx="259228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13B4BD47-EDB4-4A73-9F78-0053CCA0F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70092"/>
              </p:ext>
            </p:extLst>
          </p:nvPr>
        </p:nvGraphicFramePr>
        <p:xfrm>
          <a:off x="243230" y="1375639"/>
          <a:ext cx="9606314" cy="5293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6698">
                  <a:extLst>
                    <a:ext uri="{9D8B030D-6E8A-4147-A177-3AD203B41FA5}">
                      <a16:colId xmlns:a16="http://schemas.microsoft.com/office/drawing/2014/main" val="1533999540"/>
                    </a:ext>
                  </a:extLst>
                </a:gridCol>
                <a:gridCol w="774256">
                  <a:extLst>
                    <a:ext uri="{9D8B030D-6E8A-4147-A177-3AD203B41FA5}">
                      <a16:colId xmlns:a16="http://schemas.microsoft.com/office/drawing/2014/main" val="2707881965"/>
                    </a:ext>
                  </a:extLst>
                </a:gridCol>
                <a:gridCol w="1977394">
                  <a:extLst>
                    <a:ext uri="{9D8B030D-6E8A-4147-A177-3AD203B41FA5}">
                      <a16:colId xmlns:a16="http://schemas.microsoft.com/office/drawing/2014/main" val="2732822382"/>
                    </a:ext>
                  </a:extLst>
                </a:gridCol>
                <a:gridCol w="980388">
                  <a:extLst>
                    <a:ext uri="{9D8B030D-6E8A-4147-A177-3AD203B41FA5}">
                      <a16:colId xmlns:a16="http://schemas.microsoft.com/office/drawing/2014/main" val="326123032"/>
                    </a:ext>
                  </a:extLst>
                </a:gridCol>
                <a:gridCol w="3827578">
                  <a:extLst>
                    <a:ext uri="{9D8B030D-6E8A-4147-A177-3AD203B41FA5}">
                      <a16:colId xmlns:a16="http://schemas.microsoft.com/office/drawing/2014/main" val="4026708426"/>
                    </a:ext>
                  </a:extLst>
                </a:gridCol>
              </a:tblGrid>
              <a:tr h="275211">
                <a:tc>
                  <a:txBody>
                    <a:bodyPr/>
                    <a:lstStyle/>
                    <a:p>
                      <a:pPr algn="l"/>
                      <a:r>
                        <a:rPr lang="en-US" sz="1600" noProof="0">
                          <a:effectLst/>
                        </a:rPr>
                        <a:t>Parameter</a:t>
                      </a:r>
                      <a:endParaRPr lang="en-US" sz="18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600" b="1" kern="1200" noProof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600" b="1" kern="1200" noProof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new extension</a:t>
                      </a:r>
                    </a:p>
                  </a:txBody>
                  <a:tcPr marL="68580" marR="68580" marT="36195" marB="36195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noProof="0" dirty="0">
                          <a:effectLst/>
                        </a:rPr>
                        <a:t>WPJ actual (typical average, and limit) 2000 – 2020</a:t>
                      </a:r>
                      <a:endParaRPr lang="en-US" sz="18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06219009"/>
                  </a:ext>
                </a:extLst>
              </a:tr>
              <a:tr h="316762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Total suspended solids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mg/l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&lt; 0.1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90%&lt;0.08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011314595"/>
                  </a:ext>
                </a:extLst>
              </a:tr>
              <a:tr h="316762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FTE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&lt; 0.15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90%&lt; 0.15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017255628"/>
                  </a:ext>
                </a:extLst>
              </a:tr>
              <a:tr h="316762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DOC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mg/l C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&lt;3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90%&lt;4.0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345302677"/>
                  </a:ext>
                </a:extLst>
              </a:tr>
              <a:tr h="316762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UV-Transmissie 254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&gt; 89%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90%&gt;87%, 100%&gt;77%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807289028"/>
                  </a:ext>
                </a:extLst>
              </a:tr>
              <a:tr h="316762">
                <a:tc>
                  <a:txBody>
                    <a:bodyPr/>
                    <a:lstStyle/>
                    <a:p>
                      <a:pPr algn="l"/>
                      <a:r>
                        <a:rPr lang="en-US" sz="1400" b="1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Iron</a:t>
                      </a:r>
                      <a:endParaRPr lang="en-US" sz="1600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µg/l Fe</a:t>
                      </a:r>
                      <a:endParaRPr lang="en-US" sz="1600" b="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&lt;30 </a:t>
                      </a:r>
                      <a:endParaRPr lang="en-US" sz="1600" b="1" noProof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90%&lt;27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187803981"/>
                  </a:ext>
                </a:extLst>
              </a:tr>
              <a:tr h="659069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Manganese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µg/l Mn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&lt; 1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90%&gt;0.7</a:t>
                      </a:r>
                    </a:p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(higher after changing sand filters, c.a. 2 - 6)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017335415"/>
                  </a:ext>
                </a:extLst>
              </a:tr>
              <a:tr h="316762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Ammonium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mg/l N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&lt; 0.1 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0.015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100%&lt;0.1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105540062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Bicarbonate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nl-NL" sz="14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mg/l HCO3</a:t>
                      </a:r>
                      <a:endParaRPr lang="en-US" sz="1400" b="0" kern="1200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&gt; 90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100%&gt;100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476762504"/>
                  </a:ext>
                </a:extLst>
              </a:tr>
              <a:tr h="460260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Chloride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mg/l Cl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Minimum addition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regularly &gt; 200, trend increasing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702983993"/>
                  </a:ext>
                </a:extLst>
              </a:tr>
              <a:tr h="460260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Sodium 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mg/l Na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Minimum addition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regularly &gt; 120, trend increasing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313630097"/>
                  </a:ext>
                </a:extLst>
              </a:tr>
              <a:tr h="316762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Sulphate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mg/l SO4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Minimum addition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100%&lt; 80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002227412"/>
                  </a:ext>
                </a:extLst>
              </a:tr>
              <a:tr h="316762">
                <a:tc>
                  <a:txBody>
                    <a:bodyPr/>
                    <a:lstStyle/>
                    <a:p>
                      <a:pPr marL="0" algn="l" defTabSz="1031626" rtl="0" eaLnBrk="1" latinLnBrk="0" hangingPunct="1"/>
                      <a:r>
                        <a:rPr lang="en-US" sz="1400" b="1" kern="1200" noProof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pH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algn="ctr" defTabSz="1031626" rtl="0" eaLnBrk="1" latinLnBrk="0" hangingPunct="1"/>
                      <a:r>
                        <a:rPr lang="en-US" sz="1400" b="1" kern="1200" noProof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0.1 – 0.4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ctr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1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marL="0" lvl="0" indent="0" algn="l" defTabSz="1031626" rtl="0" eaLnBrk="1" latinLnBrk="0" hangingPunct="1">
                        <a:lnSpc>
                          <a:spcPct val="110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b="0" kern="12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 – 0.3</a:t>
                      </a: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22762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3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EC6DE-57E6-43D3-A5A5-2777D6A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396719-B699-4551-BCEF-0CEDE6EF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79A8AF6-B13E-4C17-9C18-8116CC67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9" y="1700213"/>
            <a:ext cx="8420830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1822"/>
      </p:ext>
    </p:extLst>
  </p:cSld>
  <p:clrMapOvr>
    <a:masterClrMapping/>
  </p:clrMapOvr>
</p:sld>
</file>

<file path=ppt/theme/theme1.xml><?xml version="1.0" encoding="utf-8"?>
<a:theme xmlns:a="http://schemas.openxmlformats.org/drawingml/2006/main" name="PWN_PPT">
  <a:themeElements>
    <a:clrScheme name="PWN_PPT 2">
      <a:dk1>
        <a:srgbClr val="000000"/>
      </a:dk1>
      <a:lt1>
        <a:srgbClr val="FFFFFF"/>
      </a:lt1>
      <a:dk2>
        <a:srgbClr val="005EAA"/>
      </a:dk2>
      <a:lt2>
        <a:srgbClr val="EEECE1"/>
      </a:lt2>
      <a:accent1>
        <a:srgbClr val="5EA42F"/>
      </a:accent1>
      <a:accent2>
        <a:srgbClr val="3F7D2E"/>
      </a:accent2>
      <a:accent3>
        <a:srgbClr val="FFFFFF"/>
      </a:accent3>
      <a:accent4>
        <a:srgbClr val="000000"/>
      </a:accent4>
      <a:accent5>
        <a:srgbClr val="B6CFAD"/>
      </a:accent5>
      <a:accent6>
        <a:srgbClr val="387129"/>
      </a:accent6>
      <a:hlink>
        <a:srgbClr val="093450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WN_PP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N_PPT 2">
        <a:dk1>
          <a:srgbClr val="000000"/>
        </a:dk1>
        <a:lt1>
          <a:srgbClr val="FFFFFF"/>
        </a:lt1>
        <a:dk2>
          <a:srgbClr val="005EAA"/>
        </a:dk2>
        <a:lt2>
          <a:srgbClr val="EEECE1"/>
        </a:lt2>
        <a:accent1>
          <a:srgbClr val="5EA42F"/>
        </a:accent1>
        <a:accent2>
          <a:srgbClr val="3F7D2E"/>
        </a:accent2>
        <a:accent3>
          <a:srgbClr val="FFFFFF"/>
        </a:accent3>
        <a:accent4>
          <a:srgbClr val="000000"/>
        </a:accent4>
        <a:accent5>
          <a:srgbClr val="B6CFAD"/>
        </a:accent5>
        <a:accent6>
          <a:srgbClr val="387129"/>
        </a:accent6>
        <a:hlink>
          <a:srgbClr val="0934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WN_Groen">
  <a:themeElements>
    <a:clrScheme name="PWN_Groen 2">
      <a:dk1>
        <a:srgbClr val="000000"/>
      </a:dk1>
      <a:lt1>
        <a:srgbClr val="FFFFFF"/>
      </a:lt1>
      <a:dk2>
        <a:srgbClr val="005EAA"/>
      </a:dk2>
      <a:lt2>
        <a:srgbClr val="EEECE1"/>
      </a:lt2>
      <a:accent1>
        <a:srgbClr val="5EA42F"/>
      </a:accent1>
      <a:accent2>
        <a:srgbClr val="3F7D2E"/>
      </a:accent2>
      <a:accent3>
        <a:srgbClr val="FFFFFF"/>
      </a:accent3>
      <a:accent4>
        <a:srgbClr val="000000"/>
      </a:accent4>
      <a:accent5>
        <a:srgbClr val="B6CFAD"/>
      </a:accent5>
      <a:accent6>
        <a:srgbClr val="387129"/>
      </a:accent6>
      <a:hlink>
        <a:srgbClr val="093450"/>
      </a:hlink>
      <a:folHlink>
        <a:srgbClr val="800080"/>
      </a:folHlink>
    </a:clrScheme>
    <a:fontScheme name="PWN_Gro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WN_Groe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N_Groen 2">
        <a:dk1>
          <a:srgbClr val="000000"/>
        </a:dk1>
        <a:lt1>
          <a:srgbClr val="FFFFFF"/>
        </a:lt1>
        <a:dk2>
          <a:srgbClr val="005EAA"/>
        </a:dk2>
        <a:lt2>
          <a:srgbClr val="EEECE1"/>
        </a:lt2>
        <a:accent1>
          <a:srgbClr val="5EA42F"/>
        </a:accent1>
        <a:accent2>
          <a:srgbClr val="3F7D2E"/>
        </a:accent2>
        <a:accent3>
          <a:srgbClr val="FFFFFF"/>
        </a:accent3>
        <a:accent4>
          <a:srgbClr val="000000"/>
        </a:accent4>
        <a:accent5>
          <a:srgbClr val="B6CFAD"/>
        </a:accent5>
        <a:accent6>
          <a:srgbClr val="387129"/>
        </a:accent6>
        <a:hlink>
          <a:srgbClr val="0934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BB5889287CF42BC6E2776B943232E" ma:contentTypeVersion="4" ma:contentTypeDescription="Create a new document." ma:contentTypeScope="" ma:versionID="5387e7cbef480b8df1b51dc0ef55ac8c">
  <xsd:schema xmlns:xsd="http://www.w3.org/2001/XMLSchema" xmlns:xs="http://www.w3.org/2001/XMLSchema" xmlns:p="http://schemas.microsoft.com/office/2006/metadata/properties" xmlns:ns2="71564668-aa87-48e2-b8b4-12fb9ab27000" targetNamespace="http://schemas.microsoft.com/office/2006/metadata/properties" ma:root="true" ma:fieldsID="e2e762edc8edaccd985098fccf56031c" ns2:_="">
    <xsd:import namespace="71564668-aa87-48e2-b8b4-12fb9ab270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4668-aa87-48e2-b8b4-12fb9ab27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3FD0D2-32CB-4EBA-B44A-66A61A84A6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CC5FE0-B34E-4786-AC48-4AD875295DE2}">
  <ds:schemaRefs>
    <ds:schemaRef ds:uri="http://schemas.microsoft.com/office/2006/metadata/properties"/>
    <ds:schemaRef ds:uri="8a8f937e-0343-45ed-92f2-7a534bc7d221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d9df584-7641-4873-b4f3-cdb8af566a2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5427E2-151E-4B48-94E1-7B676CDFBDE0}"/>
</file>

<file path=docProps/app.xml><?xml version="1.0" encoding="utf-8"?>
<Properties xmlns="http://schemas.openxmlformats.org/officeDocument/2006/extended-properties" xmlns:vt="http://schemas.openxmlformats.org/officeDocument/2006/docPropsVTypes">
  <Template>PWN</Template>
  <TotalTime>3867</TotalTime>
  <Words>1292</Words>
  <Application>Microsoft Office PowerPoint</Application>
  <PresentationFormat>A4 (210 x 297 mm)</PresentationFormat>
  <Paragraphs>350</Paragraphs>
  <Slides>30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30</vt:i4>
      </vt:variant>
    </vt:vector>
  </HeadingPairs>
  <TitlesOfParts>
    <vt:vector size="37" baseType="lpstr">
      <vt:lpstr>Arial</vt:lpstr>
      <vt:lpstr>Calibri</vt:lpstr>
      <vt:lpstr>Segoe UI</vt:lpstr>
      <vt:lpstr>Symbol</vt:lpstr>
      <vt:lpstr>Tahoma</vt:lpstr>
      <vt:lpstr>PWN_PPT</vt:lpstr>
      <vt:lpstr>PWN_Groen</vt:lpstr>
      <vt:lpstr>Go –no go pilot WPJ uitbreiding Technologie</vt:lpstr>
      <vt:lpstr>Inhoud</vt:lpstr>
      <vt:lpstr>Doel pilot onderzoek</vt:lpstr>
      <vt:lpstr>Opzet</vt:lpstr>
      <vt:lpstr>PWN system en WPJ gebruikers</vt:lpstr>
      <vt:lpstr>3. Bron Ijsselmeer   waterkwaliteit</vt:lpstr>
      <vt:lpstr>Uitdagende bron </vt:lpstr>
      <vt:lpstr>2. Waterkwaliteitseisen</vt:lpstr>
      <vt:lpstr>PowerPoint-presentatie</vt:lpstr>
      <vt:lpstr>Bestaande installatie WPJ</vt:lpstr>
      <vt:lpstr>Identified Process Improvements WPJ</vt:lpstr>
      <vt:lpstr>4. Pilot</vt:lpstr>
      <vt:lpstr>Procestechnologie (pilot) </vt:lpstr>
      <vt:lpstr>Coagulatant dosering</vt:lpstr>
      <vt:lpstr>PowerPoint-presentatie</vt:lpstr>
      <vt:lpstr>PowerPoint-presentatie</vt:lpstr>
      <vt:lpstr>PowerPoint-presentatie</vt:lpstr>
      <vt:lpstr>Watertemperatuur</vt:lpstr>
      <vt:lpstr>Biologische activiteit IJsselmeer</vt:lpstr>
      <vt:lpstr>UVT vs pH</vt:lpstr>
      <vt:lpstr>DAF</vt:lpstr>
      <vt:lpstr>Concept water treatment trains</vt:lpstr>
      <vt:lpstr>Pilot doelen</vt:lpstr>
      <vt:lpstr>PowerPoint-presentatie</vt:lpstr>
      <vt:lpstr>Bezinksnelheid en temperatuur</vt:lpstr>
      <vt:lpstr>PowerPoint-presentatie</vt:lpstr>
      <vt:lpstr>Waterkwaliteit</vt:lpstr>
      <vt:lpstr>humic</vt:lpstr>
      <vt:lpstr>biopolymeren</vt:lpstr>
      <vt:lpstr>UVT na coagulatie door jaar heen</vt:lpstr>
    </vt:vector>
  </TitlesOfParts>
  <Company>NV PWN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Gude, JCJ (Jink)</dc:creator>
  <cp:lastModifiedBy>Gude, JCJ (Jink)</cp:lastModifiedBy>
  <cp:revision>4</cp:revision>
  <dcterms:created xsi:type="dcterms:W3CDTF">2021-04-08T07:38:50Z</dcterms:created>
  <dcterms:modified xsi:type="dcterms:W3CDTF">2022-03-01T11:21:08Z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0x010100D54BB5889287CF42BC6E2776B943232E</vt:lpwstr>
  </property>
</Properties>
</file>