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0" r:id="rId5"/>
  </p:sldMasterIdLst>
  <p:notesMasterIdLst>
    <p:notesMasterId r:id="rId23"/>
  </p:notesMasterIdLst>
  <p:sldIdLst>
    <p:sldId id="256" r:id="rId6"/>
    <p:sldId id="397" r:id="rId7"/>
    <p:sldId id="259" r:id="rId8"/>
    <p:sldId id="398" r:id="rId9"/>
    <p:sldId id="268" r:id="rId10"/>
    <p:sldId id="408" r:id="rId11"/>
    <p:sldId id="401" r:id="rId12"/>
    <p:sldId id="402" r:id="rId13"/>
    <p:sldId id="403" r:id="rId14"/>
    <p:sldId id="404" r:id="rId15"/>
    <p:sldId id="405" r:id="rId16"/>
    <p:sldId id="407" r:id="rId17"/>
    <p:sldId id="399" r:id="rId18"/>
    <p:sldId id="406" r:id="rId19"/>
    <p:sldId id="263" r:id="rId20"/>
    <p:sldId id="258" r:id="rId21"/>
    <p:sldId id="261" r:id="rId22"/>
  </p:sldIdLst>
  <p:sldSz cx="9906000" cy="6858000" type="A4"/>
  <p:notesSz cx="6858000" cy="9144000"/>
  <p:defaultTextStyle>
    <a:defPPr>
      <a:defRPr lang="nl-NL"/>
    </a:defPPr>
    <a:lvl1pPr algn="ctr" defTabSz="1030288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1pPr>
    <a:lvl2pPr marL="514350" indent="-57150" algn="ctr" defTabSz="1030288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2pPr>
    <a:lvl3pPr marL="1030288" indent="-115888" algn="ctr" defTabSz="1030288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3pPr>
    <a:lvl4pPr marL="1546225" indent="-174625" algn="ctr" defTabSz="1030288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4pPr>
    <a:lvl5pPr marL="2062163" indent="-233363" algn="ctr" defTabSz="1030288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1774" autoAdjust="0"/>
  </p:normalViewPr>
  <p:slideViewPr>
    <p:cSldViewPr snapToGrid="0">
      <p:cViewPr varScale="1">
        <p:scale>
          <a:sx n="79" d="100"/>
          <a:sy n="79" d="100"/>
        </p:scale>
        <p:origin x="1574" y="4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de, JCJ (Jink)" userId="4ef21b44-81b7-4ebc-bb7e-31efdeb29dd8" providerId="ADAL" clId="{29A4E344-3FAB-47CA-99C3-D0E1D6C18F1D}"/>
    <pc:docChg chg="custSel delSld modSld">
      <pc:chgData name="Gude, JCJ (Jink)" userId="4ef21b44-81b7-4ebc-bb7e-31efdeb29dd8" providerId="ADAL" clId="{29A4E344-3FAB-47CA-99C3-D0E1D6C18F1D}" dt="2022-04-11T13:07:44.569" v="221" actId="6549"/>
      <pc:docMkLst>
        <pc:docMk/>
      </pc:docMkLst>
      <pc:sldChg chg="del">
        <pc:chgData name="Gude, JCJ (Jink)" userId="4ef21b44-81b7-4ebc-bb7e-31efdeb29dd8" providerId="ADAL" clId="{29A4E344-3FAB-47CA-99C3-D0E1D6C18F1D}" dt="2022-04-11T11:26:39.595" v="0" actId="47"/>
        <pc:sldMkLst>
          <pc:docMk/>
          <pc:sldMk cId="3161972711" sldId="400"/>
        </pc:sldMkLst>
      </pc:sldChg>
      <pc:sldChg chg="modSp mod">
        <pc:chgData name="Gude, JCJ (Jink)" userId="4ef21b44-81b7-4ebc-bb7e-31efdeb29dd8" providerId="ADAL" clId="{29A4E344-3FAB-47CA-99C3-D0E1D6C18F1D}" dt="2022-04-11T13:07:44.569" v="221" actId="6549"/>
        <pc:sldMkLst>
          <pc:docMk/>
          <pc:sldMk cId="3699731457" sldId="408"/>
        </pc:sldMkLst>
        <pc:spChg chg="mod">
          <ac:chgData name="Gude, JCJ (Jink)" userId="4ef21b44-81b7-4ebc-bb7e-31efdeb29dd8" providerId="ADAL" clId="{29A4E344-3FAB-47CA-99C3-D0E1D6C18F1D}" dt="2022-04-11T13:05:45.486" v="20" actId="6549"/>
          <ac:spMkLst>
            <pc:docMk/>
            <pc:sldMk cId="3699731457" sldId="408"/>
            <ac:spMk id="2" creationId="{ED851ECC-84AE-47FC-8FEF-E779AED592C4}"/>
          </ac:spMkLst>
        </pc:spChg>
        <pc:spChg chg="mod">
          <ac:chgData name="Gude, JCJ (Jink)" userId="4ef21b44-81b7-4ebc-bb7e-31efdeb29dd8" providerId="ADAL" clId="{29A4E344-3FAB-47CA-99C3-D0E1D6C18F1D}" dt="2022-04-11T13:07:44.569" v="221" actId="6549"/>
          <ac:spMkLst>
            <pc:docMk/>
            <pc:sldMk cId="3699731457" sldId="408"/>
            <ac:spMk id="3" creationId="{63C5F29A-5142-4B2A-8D79-C860EDF3525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1853-9B2E-4FF7-988F-A5201BA617E0}" type="datetimeFigureOut">
              <a:rPr lang="nl-NL" smtClean="0"/>
              <a:t>11-4-2022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038FC-DC78-4973-B42F-523C1F82CF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0406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Welkom bij de kennisdelingssessie van het hoofdonderdeel Productie.</a:t>
            </a:r>
          </a:p>
          <a:p>
            <a:r>
              <a:rPr lang="nl-NL" dirty="0"/>
              <a:t>Leuk dat jullie met zo een grote groep aanwezig zijn.</a:t>
            </a:r>
          </a:p>
          <a:p>
            <a:r>
              <a:rPr lang="nl-NL" dirty="0"/>
              <a:t>Er zijn ook veel reactie gekomen van collega’s die niet aanwezig konden zijn maar wel graag de opname terug willen kijken.</a:t>
            </a:r>
          </a:p>
          <a:p>
            <a:r>
              <a:rPr lang="nl-NL" dirty="0"/>
              <a:t>We gaan de presentatie dus ook opnemen en volgende week via e-</a:t>
            </a:r>
            <a:r>
              <a:rPr lang="nl-NL" dirty="0" err="1"/>
              <a:t>plaza</a:t>
            </a:r>
            <a:r>
              <a:rPr lang="nl-NL" dirty="0"/>
              <a:t> beschikbaar stellen.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38FC-DC78-4973-B42F-523C1F82CF4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807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38FC-DC78-4973-B42F-523C1F82CF4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961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Korte </a:t>
            </a:r>
            <a:r>
              <a:rPr lang="nl-NL" dirty="0" err="1"/>
              <a:t>wrap</a:t>
            </a:r>
            <a:r>
              <a:rPr lang="nl-NL" dirty="0"/>
              <a:t>-up.</a:t>
            </a:r>
          </a:p>
          <a:p>
            <a:endParaRPr lang="nl-NL" dirty="0"/>
          </a:p>
          <a:p>
            <a:r>
              <a:rPr lang="nl-NL" dirty="0"/>
              <a:t>Goede presentaties.</a:t>
            </a:r>
          </a:p>
          <a:p>
            <a:r>
              <a:rPr lang="nl-NL" dirty="0"/>
              <a:t>Met eerst hoog over en daarna wat verdieping van een aantal onderzoeken.</a:t>
            </a:r>
          </a:p>
          <a:p>
            <a:r>
              <a:rPr lang="nl-NL" dirty="0"/>
              <a:t>Mooi verwoord belang van data met een inzicht in de keuken bij </a:t>
            </a:r>
            <a:r>
              <a:rPr lang="nl-NL" dirty="0" err="1"/>
              <a:t>Vitens</a:t>
            </a:r>
            <a:r>
              <a:rPr lang="nl-NL" dirty="0"/>
              <a:t> die al een stapje verder is met ontwikkelingen richting digital </a:t>
            </a:r>
            <a:r>
              <a:rPr lang="nl-NL" dirty="0" err="1"/>
              <a:t>twin</a:t>
            </a:r>
            <a:r>
              <a:rPr lang="nl-NL" dirty="0"/>
              <a:t>.  </a:t>
            </a:r>
          </a:p>
          <a:p>
            <a:r>
              <a:rPr lang="nl-NL" dirty="0"/>
              <a:t>Leuke interactie maar ik verwacht dat er na deze sessie nog wel vragen zijn. Die kun je stellen aan Jink als trekker van Innovatie &amp; Onderzoek onderdeel Productie of aan degene die de presentatie vandaag heeft gegeven.</a:t>
            </a:r>
          </a:p>
          <a:p>
            <a:r>
              <a:rPr lang="nl-NL" dirty="0"/>
              <a:t>De vragen naar Christiaan zullen via Jink gesteld worden.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38FC-DC78-4973-B42F-523C1F82CF4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7152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Je ziet hier een visualisatie van de opbouw van onze ondernemingsvisie.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Het doel van deze sessie is om:</a:t>
            </a:r>
          </a:p>
          <a:p>
            <a:r>
              <a:rPr lang="nl-NL" dirty="0"/>
              <a:t>-   jullie in hoofdlijnen inzicht te geven in de innovatie &amp; onderzoeken die lopen binnen het onderdeel productie</a:t>
            </a:r>
          </a:p>
          <a:p>
            <a:pPr marL="171450" indent="-171450">
              <a:buFontTx/>
              <a:buChar char="-"/>
            </a:pPr>
            <a:r>
              <a:rPr lang="nl-NL" dirty="0"/>
              <a:t>een beeld te geven van de onderzoeken m.b.t. coagulatie in Andijk waar mogelijk meerdere vanuit de operatie straks ook bij betrokken worden</a:t>
            </a:r>
          </a:p>
          <a:p>
            <a:pPr marL="171450" indent="-171450">
              <a:buFontTx/>
              <a:buChar char="-"/>
            </a:pPr>
            <a:r>
              <a:rPr lang="nl-NL" dirty="0"/>
              <a:t>het belang van </a:t>
            </a:r>
            <a:r>
              <a:rPr lang="nl-NL" dirty="0" err="1"/>
              <a:t>datagedreven</a:t>
            </a:r>
            <a:r>
              <a:rPr lang="nl-NL" dirty="0"/>
              <a:t> werken en digitale transformatie t.b.v. optimalisatie van de zuiveringsprocessen.  </a:t>
            </a:r>
          </a:p>
          <a:p>
            <a:endParaRPr lang="nl-NL" dirty="0"/>
          </a:p>
          <a:p>
            <a:r>
              <a:rPr lang="nl-NL" dirty="0"/>
              <a:t>Om het doel te bereiken hebben we de volgende agenda samengesteld: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38FC-DC78-4973-B42F-523C1F82CF4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7628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38FC-DC78-4973-B42F-523C1F82CF4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5198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38FC-DC78-4973-B42F-523C1F82CF4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5580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38FC-DC78-4973-B42F-523C1F82CF4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516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38FC-DC78-4973-B42F-523C1F82CF4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7972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38FC-DC78-4973-B42F-523C1F82CF4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2380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38FC-DC78-4973-B42F-523C1F82CF4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5049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38FC-DC78-4973-B42F-523C1F82CF4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9549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41A47"/>
              </a:clrFrom>
              <a:clrTo>
                <a:srgbClr val="E41A4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jdelijke aanduiding voor titel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2306638"/>
          </a:xfrm>
        </p:spPr>
        <p:txBody>
          <a:bodyPr anchor="ctr"/>
          <a:lstStyle>
            <a:lvl1pPr algn="ctr">
              <a:defRPr sz="34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Klik om stijl te bewerken</a:t>
            </a:r>
          </a:p>
        </p:txBody>
      </p:sp>
      <p:sp>
        <p:nvSpPr>
          <p:cNvPr id="18435" name="Tijdelijke aanduiding voor tekst 2"/>
          <p:cNvSpPr>
            <a:spLocks noGrp="1"/>
          </p:cNvSpPr>
          <p:nvPr>
            <p:ph type="subTitle" idx="1"/>
          </p:nvPr>
        </p:nvSpPr>
        <p:spPr>
          <a:xfrm>
            <a:off x="760413" y="4437063"/>
            <a:ext cx="8353425" cy="914400"/>
          </a:xfrm>
        </p:spPr>
        <p:txBody>
          <a:bodyPr/>
          <a:lstStyle>
            <a:lvl1pPr marL="0" indent="0" algn="ctr">
              <a:buFont typeface="Arial" charset="0"/>
              <a:buNone/>
              <a:defRPr sz="14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Klikken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5F0A63F-10AA-4F87-B474-F5EC7F44C3EC}" type="datetimeFigureOut">
              <a:rPr lang="nl-NL"/>
              <a:pPr/>
              <a:t>11-4-2022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6888019-FFA9-48D9-B9FA-39579BBF3D0F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300" b="1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15813" indent="0">
              <a:buNone/>
              <a:defRPr sz="3200"/>
            </a:lvl2pPr>
            <a:lvl3pPr marL="1031626" indent="0">
              <a:buNone/>
              <a:defRPr sz="2700"/>
            </a:lvl3pPr>
            <a:lvl4pPr marL="1547439" indent="0">
              <a:buNone/>
              <a:defRPr sz="2300"/>
            </a:lvl4pPr>
            <a:lvl5pPr marL="2063252" indent="0">
              <a:buNone/>
              <a:defRPr sz="2300"/>
            </a:lvl5pPr>
            <a:lvl6pPr marL="2579065" indent="0">
              <a:buNone/>
              <a:defRPr sz="2300"/>
            </a:lvl6pPr>
            <a:lvl7pPr marL="3094878" indent="0">
              <a:buNone/>
              <a:defRPr sz="2300"/>
            </a:lvl7pPr>
            <a:lvl8pPr marL="3610691" indent="0">
              <a:buNone/>
              <a:defRPr sz="2300"/>
            </a:lvl8pPr>
            <a:lvl9pPr marL="4126504" indent="0">
              <a:buNone/>
              <a:defRPr sz="2300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15813" indent="0">
              <a:buNone/>
              <a:defRPr sz="1400"/>
            </a:lvl2pPr>
            <a:lvl3pPr marL="1031626" indent="0">
              <a:buNone/>
              <a:defRPr sz="1100"/>
            </a:lvl3pPr>
            <a:lvl4pPr marL="1547439" indent="0">
              <a:buNone/>
              <a:defRPr sz="1000"/>
            </a:lvl4pPr>
            <a:lvl5pPr marL="2063252" indent="0">
              <a:buNone/>
              <a:defRPr sz="1000"/>
            </a:lvl5pPr>
            <a:lvl6pPr marL="2579065" indent="0">
              <a:buNone/>
              <a:defRPr sz="1000"/>
            </a:lvl6pPr>
            <a:lvl7pPr marL="3094878" indent="0">
              <a:buNone/>
              <a:defRPr sz="1000"/>
            </a:lvl7pPr>
            <a:lvl8pPr marL="3610691" indent="0">
              <a:buNone/>
              <a:defRPr sz="1000"/>
            </a:lvl8pPr>
            <a:lvl9pPr marL="4126504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75F28E-221E-4D98-A202-A7D101726225}" type="datetimeFigureOut">
              <a:rPr lang="nl-NL"/>
              <a:pPr/>
              <a:t>11-4-2022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37450-25B1-44F3-BBE8-CC2B25CF3346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060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9809BB-540A-4053-80AA-A3C175A073ED}" type="datetimeFigureOut">
              <a:rPr lang="nl-NL"/>
              <a:pPr/>
              <a:t>11-4-2022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322B6D-5481-4562-A9F4-233D8E56C645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7847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8800C3-0206-4577-853A-D51DF408C911}" type="datetimeFigureOut">
              <a:rPr lang="nl-NL"/>
              <a:pPr/>
              <a:t>11-4-2022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B309D-8A77-405A-A9A5-9BB735FAE9FE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1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41A47"/>
              </a:clrFrom>
              <a:clrTo>
                <a:srgbClr val="E41A4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jdelijke aanduiding voor titel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2306638"/>
          </a:xfrm>
        </p:spPr>
        <p:txBody>
          <a:bodyPr anchor="ctr"/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Klik om het opmaakprofiel te bewerken</a:t>
            </a:r>
          </a:p>
        </p:txBody>
      </p:sp>
      <p:sp>
        <p:nvSpPr>
          <p:cNvPr id="21508" name="Tijdelijke aanduiding voor tekst 2"/>
          <p:cNvSpPr>
            <a:spLocks noGrp="1"/>
          </p:cNvSpPr>
          <p:nvPr>
            <p:ph type="subTitle" idx="1"/>
          </p:nvPr>
        </p:nvSpPr>
        <p:spPr>
          <a:xfrm>
            <a:off x="760413" y="4437063"/>
            <a:ext cx="8353425" cy="914400"/>
          </a:xfrm>
        </p:spPr>
        <p:txBody>
          <a:bodyPr/>
          <a:lstStyle>
            <a:lvl1pPr marL="0" indent="0" algn="ctr"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49FD3F9-5544-487F-BFB9-C2848EEE1F8A}" type="datetimeFigureOut">
              <a:rPr lang="nl-NL"/>
              <a:pPr/>
              <a:t>11-4-2022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E614E4D-4D14-4FE6-A797-92E3AEF22B81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F3B23A-D296-48F3-8948-913EC3E43545}" type="datetimeFigureOut">
              <a:rPr lang="nl-NL"/>
              <a:pPr/>
              <a:t>11-4-2022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3A9DE-8F31-4129-A108-706B5F5FA899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1329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4FD959-39DA-4A14-AD81-9C77C9F205D1}" type="datetimeFigureOut">
              <a:rPr lang="nl-NL"/>
              <a:pPr/>
              <a:t>11-4-2022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3C528-AE39-4D86-AC05-8BCA86E141B4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087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300" y="2085975"/>
            <a:ext cx="4381500" cy="3863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29200" y="2085975"/>
            <a:ext cx="4381500" cy="3863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238691-70A0-41DD-B9BC-419DE6EDD0B9}" type="datetimeFigureOut">
              <a:rPr lang="nl-NL"/>
              <a:pPr/>
              <a:t>11-4-2022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4ABF43-A9A7-4061-8670-4A4192995139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8202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C20F1-C716-40FD-BE23-C3F6987FC02C}" type="datetimeFigureOut">
              <a:rPr lang="nl-NL"/>
              <a:pPr/>
              <a:t>11-4-2022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4369EE-47A2-4286-ADA6-131E71548EE9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7736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380E2-FF49-49CC-AA52-42BCD0EA5694}" type="datetimeFigureOut">
              <a:rPr lang="nl-NL"/>
              <a:pPr/>
              <a:t>11-4-2022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4B68E-0642-45C3-BC24-F253A1B36A5B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3287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949C0B-7287-4AF0-9F72-D90E9283D5E2}" type="datetimeFigureOut">
              <a:rPr lang="nl-NL"/>
              <a:pPr/>
              <a:t>11-4-2022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03E00-EDF1-4D1F-AD88-03A0B469FFED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06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1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7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3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94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26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56A537-8E1D-4432-AFF9-F5F89A025DE8}" type="datetimeFigureOut">
              <a:rPr lang="nl-NL"/>
              <a:pPr/>
              <a:t>11-4-2022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15F101-18DC-4191-82DA-E707BF033D31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2304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40E54-4D44-4F75-9B1F-EB7B287D49E1}" type="datetimeFigureOut">
              <a:rPr lang="nl-NL"/>
              <a:pPr/>
              <a:t>11-4-2022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007FA5-ACF0-4B22-90B0-FAEB4F6C95A7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8131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3E6EB3-543D-4313-B67D-FA4C5AF1581E}" type="datetimeFigureOut">
              <a:rPr lang="nl-NL"/>
              <a:pPr/>
              <a:t>11-4-2022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03391-FA45-44B3-AEFB-C4D7215C9803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7042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611BF8-FD9C-4250-B41E-C69C2F3A3AF6}" type="datetimeFigureOut">
              <a:rPr lang="nl-NL"/>
              <a:pPr/>
              <a:t>11-4-2022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8DD45-9300-46C8-9073-A113754AEEA2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9405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181850" y="557213"/>
            <a:ext cx="2228850" cy="5392737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557213"/>
            <a:ext cx="6534150" cy="5392737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4C641B-4FC8-4A9C-9551-B0D8072AB7A5}" type="datetimeFigureOut">
              <a:rPr lang="nl-NL"/>
              <a:pPr/>
              <a:t>11-4-2022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76A63-3EEA-4028-8FBA-1AF84F657910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189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D61A25-EE4E-4BCC-B986-E96F72C7223D}" type="datetimeFigureOut">
              <a:rPr lang="nl-NL"/>
              <a:pPr/>
              <a:t>11-4-2022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6DC576-B1E0-44A4-987C-06BC18A1F5BE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594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4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58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316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74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632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90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948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10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265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5FEEE4-F7CE-4597-9376-61331290AC43}" type="datetimeFigureOut">
              <a:rPr lang="nl-NL"/>
              <a:pPr/>
              <a:t>11-4-2022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277E7-87A4-4D3A-A3A3-77BCEF87F81B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386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A32008-41BC-4F7D-9DAD-2F15AAE38F0D}" type="datetimeFigureOut">
              <a:rPr lang="nl-NL"/>
              <a:pPr/>
              <a:t>11-4-2022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5CA55-ECD2-4FC1-A85A-A898B7237CF7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591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813" indent="0">
              <a:buNone/>
              <a:defRPr sz="2300" b="1"/>
            </a:lvl2pPr>
            <a:lvl3pPr marL="1031626" indent="0">
              <a:buNone/>
              <a:defRPr sz="2000" b="1"/>
            </a:lvl3pPr>
            <a:lvl4pPr marL="1547439" indent="0">
              <a:buNone/>
              <a:defRPr sz="1800" b="1"/>
            </a:lvl4pPr>
            <a:lvl5pPr marL="2063252" indent="0">
              <a:buNone/>
              <a:defRPr sz="1800" b="1"/>
            </a:lvl5pPr>
            <a:lvl6pPr marL="2579065" indent="0">
              <a:buNone/>
              <a:defRPr sz="1800" b="1"/>
            </a:lvl6pPr>
            <a:lvl7pPr marL="3094878" indent="0">
              <a:buNone/>
              <a:defRPr sz="1800" b="1"/>
            </a:lvl7pPr>
            <a:lvl8pPr marL="3610691" indent="0">
              <a:buNone/>
              <a:defRPr sz="1800" b="1"/>
            </a:lvl8pPr>
            <a:lvl9pPr marL="4126504" indent="0">
              <a:buNone/>
              <a:defRPr sz="18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813" indent="0">
              <a:buNone/>
              <a:defRPr sz="2300" b="1"/>
            </a:lvl2pPr>
            <a:lvl3pPr marL="1031626" indent="0">
              <a:buNone/>
              <a:defRPr sz="2000" b="1"/>
            </a:lvl3pPr>
            <a:lvl4pPr marL="1547439" indent="0">
              <a:buNone/>
              <a:defRPr sz="1800" b="1"/>
            </a:lvl4pPr>
            <a:lvl5pPr marL="2063252" indent="0">
              <a:buNone/>
              <a:defRPr sz="1800" b="1"/>
            </a:lvl5pPr>
            <a:lvl6pPr marL="2579065" indent="0">
              <a:buNone/>
              <a:defRPr sz="1800" b="1"/>
            </a:lvl6pPr>
            <a:lvl7pPr marL="3094878" indent="0">
              <a:buNone/>
              <a:defRPr sz="1800" b="1"/>
            </a:lvl7pPr>
            <a:lvl8pPr marL="3610691" indent="0">
              <a:buNone/>
              <a:defRPr sz="1800" b="1"/>
            </a:lvl8pPr>
            <a:lvl9pPr marL="4126504" indent="0">
              <a:buNone/>
              <a:defRPr sz="18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5E448-8973-4F92-A7D6-722770D64227}" type="datetimeFigureOut">
              <a:rPr lang="nl-NL"/>
              <a:pPr/>
              <a:t>11-4-2022</a:t>
            </a:fld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0C3F6-8231-4ACE-A7CE-256E62557E83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148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EA6158-2DDE-49EC-8C23-04940DAE01E0}" type="datetimeFigureOut">
              <a:rPr lang="nl-NL"/>
              <a:pPr/>
              <a:t>11-4-2022</a:t>
            </a:fld>
            <a:endParaRPr lang="nl-NL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254589-E39A-46CB-8AC6-E1A1F3C77B33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58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FB847A-3BBE-44C2-8C29-CBBD9388E6B1}" type="datetimeFigureOut">
              <a:rPr lang="nl-NL"/>
              <a:pPr/>
              <a:t>11-4-2022</a:t>
            </a:fld>
            <a:endParaRPr lang="nl-NL"/>
          </a:p>
        </p:txBody>
      </p:sp>
      <p:sp>
        <p:nvSpPr>
          <p:cNvPr id="3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CE793-96FF-4144-9DF5-9BCD907B3082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071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3" y="273049"/>
            <a:ext cx="3259006" cy="1162051"/>
          </a:xfrm>
        </p:spPr>
        <p:txBody>
          <a:bodyPr/>
          <a:lstStyle>
            <a:lvl1pPr algn="l">
              <a:defRPr sz="2300" b="1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5303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15813" indent="0">
              <a:buNone/>
              <a:defRPr sz="1400"/>
            </a:lvl2pPr>
            <a:lvl3pPr marL="1031626" indent="0">
              <a:buNone/>
              <a:defRPr sz="1100"/>
            </a:lvl3pPr>
            <a:lvl4pPr marL="1547439" indent="0">
              <a:buNone/>
              <a:defRPr sz="1000"/>
            </a:lvl4pPr>
            <a:lvl5pPr marL="2063252" indent="0">
              <a:buNone/>
              <a:defRPr sz="1000"/>
            </a:lvl5pPr>
            <a:lvl6pPr marL="2579065" indent="0">
              <a:buNone/>
              <a:defRPr sz="1000"/>
            </a:lvl6pPr>
            <a:lvl7pPr marL="3094878" indent="0">
              <a:buNone/>
              <a:defRPr sz="1000"/>
            </a:lvl7pPr>
            <a:lvl8pPr marL="3610691" indent="0">
              <a:buNone/>
              <a:defRPr sz="1000"/>
            </a:lvl8pPr>
            <a:lvl9pPr marL="4126504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02C055-6618-4532-B3F7-CB731D400D06}" type="datetimeFigureOut">
              <a:rPr lang="nl-NL"/>
              <a:pPr/>
              <a:t>11-4-2022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19A569-556F-4096-861E-7C768E2F112F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113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E41A47"/>
              </a:clrFrom>
              <a:clrTo>
                <a:srgbClr val="E41A4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11" t="83611"/>
          <a:stretch>
            <a:fillRect/>
          </a:stretch>
        </p:blipFill>
        <p:spPr bwMode="auto">
          <a:xfrm>
            <a:off x="7113588" y="5734050"/>
            <a:ext cx="2792412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2" b="85695"/>
          <a:stretch>
            <a:fillRect/>
          </a:stretch>
        </p:blipFill>
        <p:spPr bwMode="auto">
          <a:xfrm>
            <a:off x="7400925" y="0"/>
            <a:ext cx="25050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95300" y="557213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163" tIns="51581" rIns="103163" bIns="5158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stijl te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95300" y="2085975"/>
            <a:ext cx="8915400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136650" y="6356350"/>
            <a:ext cx="2160588" cy="365125"/>
          </a:xfrm>
          <a:prstGeom prst="rect">
            <a:avLst/>
          </a:prstGeom>
        </p:spPr>
        <p:txBody>
          <a:bodyPr vert="horz" wrap="square" lIns="103163" tIns="51581" rIns="103163" bIns="51581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928A6C34-98DB-4C7F-94FD-F5A4E4E31DC8}" type="datetimeFigureOut">
              <a:rPr lang="nl-NL"/>
              <a:pPr/>
              <a:t>11-4-2022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103163" tIns="51581" rIns="103163" bIns="51581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0050" y="6361113"/>
            <a:ext cx="647700" cy="365125"/>
          </a:xfrm>
          <a:prstGeom prst="rect">
            <a:avLst/>
          </a:prstGeom>
        </p:spPr>
        <p:txBody>
          <a:bodyPr vert="horz" wrap="square" lIns="103163" tIns="51581" rIns="103163" bIns="51581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69590F07-7A13-4AD7-86C9-26E35B870C28}" type="slidenum">
              <a:rPr lang="nl-NL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  <p:sldLayoutId id="2147483652" r:id="rId12"/>
  </p:sldLayoutIdLst>
  <p:txStyles>
    <p:titleStyle>
      <a:lvl1pPr algn="l" defTabSz="1030288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defTabSz="1030288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30288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30288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30288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30288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30288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30288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30288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85763" indent="-385763" algn="l" defTabSz="103028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2"/>
          </a:solidFill>
          <a:latin typeface="Arial" charset="0"/>
          <a:ea typeface="+mn-ea"/>
          <a:cs typeface="+mn-cs"/>
        </a:defRPr>
      </a:lvl1pPr>
      <a:lvl2pPr marL="836613" indent="-322263" algn="l" defTabSz="103028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2"/>
          </a:solidFill>
          <a:latin typeface="Arial" charset="0"/>
          <a:ea typeface="+mn-ea"/>
          <a:cs typeface="+mn-cs"/>
        </a:defRPr>
      </a:lvl2pPr>
      <a:lvl3pPr marL="1289050" indent="-257175" algn="l" defTabSz="103028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700" kern="1200">
          <a:solidFill>
            <a:schemeClr val="tx2"/>
          </a:solidFill>
          <a:latin typeface="Arial" charset="0"/>
          <a:ea typeface="+mn-ea"/>
          <a:cs typeface="+mn-cs"/>
        </a:defRPr>
      </a:lvl3pPr>
      <a:lvl4pPr marL="1804988" indent="-257175" algn="l" defTabSz="103028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2"/>
          </a:solidFill>
          <a:latin typeface="Arial" charset="0"/>
          <a:ea typeface="+mn-ea"/>
          <a:cs typeface="+mn-cs"/>
        </a:defRPr>
      </a:lvl4pPr>
      <a:lvl5pPr marL="2320925" indent="-257175" algn="l" defTabSz="1030288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2"/>
          </a:solidFill>
          <a:latin typeface="Arial" charset="0"/>
          <a:ea typeface="+mn-ea"/>
          <a:cs typeface="+mn-cs"/>
        </a:defRPr>
      </a:lvl5pPr>
      <a:lvl6pPr marL="2836972" indent="-257907" algn="l" defTabSz="10316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52785" indent="-257907" algn="l" defTabSz="10316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68598" indent="-257907" algn="l" defTabSz="10316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4411" indent="-257907" algn="l" defTabSz="10316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813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626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7439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252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9065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4878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0691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6504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0" name="Picture 3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E41A47"/>
              </a:clrFrom>
              <a:clrTo>
                <a:srgbClr val="E41A4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11" t="83611"/>
          <a:stretch>
            <a:fillRect/>
          </a:stretch>
        </p:blipFill>
        <p:spPr bwMode="auto">
          <a:xfrm>
            <a:off x="7113588" y="5734050"/>
            <a:ext cx="2792412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2" b="85695"/>
          <a:stretch>
            <a:fillRect/>
          </a:stretch>
        </p:blipFill>
        <p:spPr bwMode="auto">
          <a:xfrm>
            <a:off x="7400925" y="0"/>
            <a:ext cx="25050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95300" y="557213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163" tIns="51581" rIns="103163" bIns="5158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stijl te bewerken</a:t>
            </a:r>
          </a:p>
        </p:txBody>
      </p:sp>
      <p:sp>
        <p:nvSpPr>
          <p:cNvPr id="20484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95300" y="2085975"/>
            <a:ext cx="8915400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136650" y="6356350"/>
            <a:ext cx="2160588" cy="365125"/>
          </a:xfrm>
          <a:prstGeom prst="rect">
            <a:avLst/>
          </a:prstGeom>
        </p:spPr>
        <p:txBody>
          <a:bodyPr vert="horz" wrap="square" lIns="103163" tIns="51581" rIns="103163" bIns="51581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AF8307A1-122D-4DAD-AAC6-8F61982A0745}" type="datetimeFigureOut">
              <a:rPr lang="nl-NL"/>
              <a:pPr/>
              <a:t>11-4-2022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103163" tIns="51581" rIns="103163" bIns="51581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0050" y="6361113"/>
            <a:ext cx="647700" cy="365125"/>
          </a:xfrm>
          <a:prstGeom prst="rect">
            <a:avLst/>
          </a:prstGeom>
        </p:spPr>
        <p:txBody>
          <a:bodyPr vert="horz" wrap="square" lIns="103163" tIns="51581" rIns="103163" bIns="51581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8C1E0095-1E91-43FA-9112-92BEC9E4F489}" type="slidenum">
              <a:rPr lang="nl-NL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85763" indent="-385763" algn="l" defTabSz="1030288" rtl="0" fontAlgn="base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836613" indent="-322263" algn="l" defTabSz="1030288" rtl="0" fontAlgn="base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2"/>
          </a:solidFill>
          <a:latin typeface="+mn-lt"/>
        </a:defRPr>
      </a:lvl2pPr>
      <a:lvl3pPr marL="1289050" indent="-257175" algn="l" defTabSz="1030288" rtl="0" fontAlgn="base">
        <a:spcBef>
          <a:spcPct val="20000"/>
        </a:spcBef>
        <a:spcAft>
          <a:spcPct val="0"/>
        </a:spcAft>
        <a:buFont typeface="Arial" charset="0"/>
        <a:buChar char="•"/>
        <a:defRPr sz="1700">
          <a:solidFill>
            <a:schemeClr val="tx2"/>
          </a:solidFill>
          <a:latin typeface="+mn-lt"/>
        </a:defRPr>
      </a:lvl3pPr>
      <a:lvl4pPr marL="1804988" indent="-257175" algn="l" defTabSz="10302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2"/>
          </a:solidFill>
          <a:latin typeface="+mn-lt"/>
        </a:defRPr>
      </a:lvl4pPr>
      <a:lvl5pPr marL="2320925" indent="-257175" algn="l" defTabSz="1030288" rtl="0" fontAlgn="base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2"/>
          </a:solidFill>
          <a:latin typeface="+mn-lt"/>
        </a:defRPr>
      </a:lvl5pPr>
      <a:lvl6pPr marL="2778125" indent="-257175" algn="l" defTabSz="1030288" rtl="0" fontAlgn="base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2"/>
          </a:solidFill>
          <a:latin typeface="+mn-lt"/>
        </a:defRPr>
      </a:lvl6pPr>
      <a:lvl7pPr marL="3235325" indent="-257175" algn="l" defTabSz="1030288" rtl="0" fontAlgn="base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2"/>
          </a:solidFill>
          <a:latin typeface="+mn-lt"/>
        </a:defRPr>
      </a:lvl7pPr>
      <a:lvl8pPr marL="3692525" indent="-257175" algn="l" defTabSz="1030288" rtl="0" fontAlgn="base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2"/>
          </a:solidFill>
          <a:latin typeface="+mn-lt"/>
        </a:defRPr>
      </a:lvl8pPr>
      <a:lvl9pPr marL="4149725" indent="-257175" algn="l" defTabSz="1030288" rtl="0" fontAlgn="base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2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Kennisdelen DW-Productie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Onderzoek &amp; Innovatie Productie</a:t>
            </a:r>
          </a:p>
          <a:p>
            <a:r>
              <a:rPr lang="nl-NL" dirty="0"/>
              <a:t>O&amp;I-trekker is Jink Gude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7A82156-3DF4-4163-A137-C2348717E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Jim Plooij:</a:t>
            </a:r>
            <a:br>
              <a:rPr lang="nl-NL" dirty="0"/>
            </a:br>
            <a:r>
              <a:rPr lang="nl-NL" dirty="0">
                <a:latin typeface="Arial"/>
                <a:cs typeface="Arial"/>
              </a:rPr>
              <a:t>Coagulatie </a:t>
            </a:r>
            <a:r>
              <a:rPr lang="nl-NL" dirty="0" err="1">
                <a:latin typeface="Arial"/>
                <a:cs typeface="Arial"/>
              </a:rPr>
              <a:t>ipv</a:t>
            </a:r>
            <a:r>
              <a:rPr lang="nl-NL" dirty="0">
                <a:latin typeface="Arial"/>
                <a:cs typeface="Arial"/>
              </a:rPr>
              <a:t> ionenwisseling PSA3</a:t>
            </a:r>
            <a:endParaRPr lang="nl-NL" dirty="0"/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34FE9C9E-C07C-43FC-9EDA-2E12178B7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001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7A82156-3DF4-4163-A137-C2348717E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PAUZE</a:t>
            </a: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45EA6E8B-7F29-487F-8934-B25902B4E1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7042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7A82156-3DF4-4163-A137-C2348717E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Bram Martijn:</a:t>
            </a:r>
            <a:br>
              <a:rPr lang="nl-NL" dirty="0"/>
            </a:br>
            <a:r>
              <a:rPr lang="nl-NL" dirty="0">
                <a:latin typeface="Arial"/>
                <a:cs typeface="Arial"/>
              </a:rPr>
              <a:t>Relatie tussen technologie en data bij PWN</a:t>
            </a:r>
            <a:endParaRPr lang="nl-NL" dirty="0"/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5F17FAE6-C6E5-4EC4-8987-587348125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1856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8E46D35B-602C-4452-B715-B1C4BD2D0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2938"/>
            <a:ext cx="9986963" cy="5572125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7F267511-6495-457A-BF6D-0E84B12B5583}"/>
              </a:ext>
            </a:extLst>
          </p:cNvPr>
          <p:cNvSpPr/>
          <p:nvPr/>
        </p:nvSpPr>
        <p:spPr>
          <a:xfrm>
            <a:off x="4914900" y="1562100"/>
            <a:ext cx="977900" cy="8382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5A990E7-26BC-4B9E-A40D-F62ADA7D8CBC}"/>
              </a:ext>
            </a:extLst>
          </p:cNvPr>
          <p:cNvSpPr/>
          <p:nvPr/>
        </p:nvSpPr>
        <p:spPr>
          <a:xfrm>
            <a:off x="7810500" y="5651500"/>
            <a:ext cx="1574800" cy="4445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340C404-73B5-435F-AA06-86F859F0E727}"/>
              </a:ext>
            </a:extLst>
          </p:cNvPr>
          <p:cNvSpPr/>
          <p:nvPr/>
        </p:nvSpPr>
        <p:spPr>
          <a:xfrm>
            <a:off x="5956300" y="5651500"/>
            <a:ext cx="1638300" cy="444500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529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7A82156-3DF4-4163-A137-C2348717E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Christiaan Slippens :</a:t>
            </a:r>
            <a:br>
              <a:rPr lang="nl-NL" dirty="0"/>
            </a:br>
            <a:r>
              <a:rPr lang="nl-NL" dirty="0" err="1">
                <a:latin typeface="Arial"/>
                <a:cs typeface="Arial"/>
              </a:rPr>
              <a:t>Vitens</a:t>
            </a:r>
            <a:r>
              <a:rPr lang="nl-NL" dirty="0">
                <a:latin typeface="Arial"/>
                <a:cs typeface="Arial"/>
              </a:rPr>
              <a:t>: modellen en datavalidatie</a:t>
            </a:r>
            <a:endParaRPr lang="nl-NL" dirty="0"/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34FE9C9E-C07C-43FC-9EDA-2E12178B7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224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2E2C-EA5C-4731-BBE9-E59A079A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Afsluiting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5F91A-90A5-4571-A997-091179BFE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Wrap up….</a:t>
            </a:r>
          </a:p>
          <a:p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meeting……….</a:t>
            </a:r>
          </a:p>
          <a:p>
            <a:r>
              <a:rPr lang="en-US" dirty="0" err="1"/>
              <a:t>Opname</a:t>
            </a:r>
            <a:r>
              <a:rPr lang="en-US" dirty="0"/>
              <a:t> </a:t>
            </a:r>
            <a:r>
              <a:rPr lang="en-US" dirty="0" err="1"/>
              <a:t>volgende</a:t>
            </a:r>
            <a:r>
              <a:rPr lang="en-US" dirty="0"/>
              <a:t> week </a:t>
            </a:r>
            <a:r>
              <a:rPr lang="en-US" dirty="0" err="1"/>
              <a:t>beschikbaar</a:t>
            </a:r>
            <a:r>
              <a:rPr lang="en-US" dirty="0"/>
              <a:t> via e-plaza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29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4581" name="Rectang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CC5B-E6EF-472F-BBB3-22054DA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Doel en </a:t>
            </a:r>
            <a:r>
              <a:rPr lang="en-US" err="1">
                <a:latin typeface="Arial"/>
                <a:cs typeface="Arial"/>
              </a:rPr>
              <a:t>inleiding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B282-00D1-4233-9414-1D3CE5812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445" indent="-385445"/>
            <a:endParaRPr lang="en-US">
              <a:latin typeface="Arial"/>
              <a:cs typeface="Arial"/>
            </a:endParaRPr>
          </a:p>
          <a:p>
            <a:pPr marL="385445" indent="-385445"/>
            <a:r>
              <a:rPr lang="en-US">
                <a:latin typeface="Arial"/>
                <a:cs typeface="Arial"/>
              </a:rPr>
              <a:t>Welkom en </a:t>
            </a:r>
            <a:r>
              <a:rPr lang="en-US" err="1">
                <a:latin typeface="Arial"/>
                <a:cs typeface="Arial"/>
              </a:rPr>
              <a:t>waarom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zijn</a:t>
            </a:r>
            <a:r>
              <a:rPr lang="en-US">
                <a:latin typeface="Arial"/>
                <a:cs typeface="Arial"/>
              </a:rPr>
              <a:t> we </a:t>
            </a:r>
            <a:r>
              <a:rPr lang="en-US" err="1">
                <a:latin typeface="Arial"/>
                <a:cs typeface="Arial"/>
              </a:rPr>
              <a:t>samen</a:t>
            </a:r>
          </a:p>
          <a:p>
            <a:pPr marL="385445" indent="-385445"/>
            <a:r>
              <a:rPr lang="en-US">
                <a:latin typeface="Arial"/>
                <a:cs typeface="Arial"/>
              </a:rPr>
              <a:t>Link </a:t>
            </a:r>
            <a:r>
              <a:rPr lang="en-US" err="1">
                <a:latin typeface="Arial"/>
                <a:cs typeface="Arial"/>
              </a:rPr>
              <a:t>tussen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technologie</a:t>
            </a:r>
            <a:r>
              <a:rPr lang="en-US">
                <a:latin typeface="Arial"/>
                <a:cs typeface="Arial"/>
              </a:rPr>
              <a:t> data en </a:t>
            </a:r>
            <a:r>
              <a:rPr lang="en-US" err="1">
                <a:latin typeface="Arial"/>
                <a:cs typeface="Arial"/>
              </a:rPr>
              <a:t>ontwikkeling</a:t>
            </a:r>
            <a:r>
              <a:rPr lang="en-US">
                <a:latin typeface="Arial"/>
                <a:cs typeface="Arial"/>
              </a:rPr>
              <a:t>/</a:t>
            </a:r>
            <a:r>
              <a:rPr lang="en-US" err="1">
                <a:latin typeface="Arial"/>
                <a:cs typeface="Arial"/>
              </a:rPr>
              <a:t>innovatie</a:t>
            </a:r>
            <a:endParaRPr lang="en-US">
              <a:latin typeface="Arial"/>
              <a:cs typeface="Arial"/>
            </a:endParaRPr>
          </a:p>
          <a:p>
            <a:pPr marL="385445" indent="-385445"/>
            <a:r>
              <a:rPr lang="en-US" err="1">
                <a:latin typeface="Arial"/>
                <a:cs typeface="Arial"/>
              </a:rPr>
              <a:t>Daarom</a:t>
            </a:r>
            <a:r>
              <a:rPr lang="en-US">
                <a:latin typeface="Arial"/>
                <a:cs typeface="Arial"/>
              </a:rPr>
              <a:t> Jink Suze en Dragan</a:t>
            </a:r>
          </a:p>
          <a:p>
            <a:pPr marL="385445" indent="-385445"/>
            <a:endParaRPr lang="en-US">
              <a:cs typeface="Arial" charset="0"/>
            </a:endParaRPr>
          </a:p>
          <a:p>
            <a:pPr marL="385445" indent="-385445"/>
            <a:r>
              <a:rPr lang="en-US">
                <a:latin typeface="Arial"/>
                <a:cs typeface="Arial"/>
              </a:rPr>
              <a:t>Doel is </a:t>
            </a:r>
            <a:r>
              <a:rPr lang="en-US" err="1">
                <a:latin typeface="Arial"/>
                <a:cs typeface="Arial"/>
              </a:rPr>
              <a:t>binnen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productie</a:t>
            </a:r>
            <a:r>
              <a:rPr lang="en-US">
                <a:latin typeface="Arial"/>
                <a:cs typeface="Arial"/>
              </a:rPr>
              <a:t> de </a:t>
            </a:r>
            <a:r>
              <a:rPr lang="en-US" err="1">
                <a:latin typeface="Arial"/>
                <a:cs typeface="Arial"/>
              </a:rPr>
              <a:t>samenhang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tussen</a:t>
            </a:r>
            <a:r>
              <a:rPr lang="en-US">
                <a:latin typeface="Arial"/>
                <a:cs typeface="Arial"/>
              </a:rPr>
              <a:t> (</a:t>
            </a:r>
            <a:r>
              <a:rPr lang="en-US" err="1">
                <a:latin typeface="Arial"/>
                <a:cs typeface="Arial"/>
              </a:rPr>
              <a:t>een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selectie</a:t>
            </a:r>
            <a:r>
              <a:rPr lang="en-US">
                <a:latin typeface="Arial"/>
                <a:cs typeface="Arial"/>
              </a:rPr>
              <a:t> van) </a:t>
            </a:r>
            <a:r>
              <a:rPr lang="en-US" err="1">
                <a:latin typeface="Arial"/>
                <a:cs typeface="Arial"/>
              </a:rPr>
              <a:t>initiatieven</a:t>
            </a:r>
            <a:r>
              <a:rPr lang="en-US">
                <a:latin typeface="Arial"/>
                <a:cs typeface="Arial"/>
              </a:rPr>
              <a:t> toe </a:t>
            </a:r>
            <a:r>
              <a:rPr lang="en-US" err="1">
                <a:latin typeface="Arial"/>
                <a:cs typeface="Arial"/>
              </a:rPr>
              <a:t>te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lichten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én</a:t>
            </a:r>
            <a:r>
              <a:rPr lang="en-US">
                <a:latin typeface="Arial"/>
                <a:cs typeface="Arial"/>
              </a:rPr>
              <a:t> op </a:t>
            </a:r>
            <a:r>
              <a:rPr lang="en-US" err="1">
                <a:latin typeface="Arial"/>
                <a:cs typeface="Arial"/>
              </a:rPr>
              <a:t>beleids</a:t>
            </a:r>
            <a:r>
              <a:rPr lang="en-US">
                <a:latin typeface="Arial"/>
                <a:cs typeface="Arial"/>
              </a:rPr>
              <a:t>- en </a:t>
            </a:r>
            <a:r>
              <a:rPr lang="en-US" err="1">
                <a:latin typeface="Arial"/>
                <a:cs typeface="Arial"/>
              </a:rPr>
              <a:t>bestuurlijk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niveau</a:t>
            </a:r>
            <a:r>
              <a:rPr lang="en-US">
                <a:latin typeface="Arial"/>
                <a:cs typeface="Arial"/>
              </a:rPr>
              <a:t> de </a:t>
            </a:r>
            <a:r>
              <a:rPr lang="en-US" err="1">
                <a:latin typeface="Arial"/>
                <a:cs typeface="Arial"/>
              </a:rPr>
              <a:t>urgentie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mbt</a:t>
            </a:r>
            <a:r>
              <a:rPr lang="en-US">
                <a:latin typeface="Arial"/>
                <a:cs typeface="Arial"/>
              </a:rPr>
              <a:t> de </a:t>
            </a:r>
            <a:r>
              <a:rPr lang="en-US" err="1">
                <a:latin typeface="Arial"/>
                <a:cs typeface="Arial"/>
              </a:rPr>
              <a:t>koppeling</a:t>
            </a:r>
            <a:r>
              <a:rPr lang="en-US">
                <a:latin typeface="Arial"/>
                <a:cs typeface="Arial"/>
              </a:rPr>
              <a:t> van data, </a:t>
            </a:r>
            <a:r>
              <a:rPr lang="en-US" err="1">
                <a:latin typeface="Arial"/>
                <a:cs typeface="Arial"/>
              </a:rPr>
              <a:t>technologie</a:t>
            </a:r>
            <a:r>
              <a:rPr lang="en-US">
                <a:latin typeface="Arial"/>
                <a:cs typeface="Arial"/>
              </a:rPr>
              <a:t> en performance van de </a:t>
            </a:r>
            <a:r>
              <a:rPr lang="en-US" err="1">
                <a:latin typeface="Arial"/>
                <a:cs typeface="Arial"/>
              </a:rPr>
              <a:t>kernprocessen</a:t>
            </a:r>
            <a:r>
              <a:rPr lang="en-US">
                <a:latin typeface="Arial"/>
                <a:cs typeface="Arial"/>
              </a:rPr>
              <a:t> van PWN </a:t>
            </a:r>
            <a:r>
              <a:rPr lang="en-US" err="1">
                <a:latin typeface="Arial"/>
                <a:cs typeface="Arial"/>
              </a:rPr>
              <a:t>aan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te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geven</a:t>
            </a:r>
            <a:endParaRPr lang="en-US" err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3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8E46D35B-602C-4452-B715-B1C4BD2D0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2938"/>
            <a:ext cx="9986963" cy="5572125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7F267511-6495-457A-BF6D-0E84B12B5583}"/>
              </a:ext>
            </a:extLst>
          </p:cNvPr>
          <p:cNvSpPr/>
          <p:nvPr/>
        </p:nvSpPr>
        <p:spPr>
          <a:xfrm>
            <a:off x="4914900" y="1562100"/>
            <a:ext cx="977900" cy="8382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5A990E7-26BC-4B9E-A40D-F62ADA7D8CBC}"/>
              </a:ext>
            </a:extLst>
          </p:cNvPr>
          <p:cNvSpPr/>
          <p:nvPr/>
        </p:nvSpPr>
        <p:spPr>
          <a:xfrm>
            <a:off x="7810500" y="5651500"/>
            <a:ext cx="1574800" cy="4445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340C404-73B5-435F-AA06-86F859F0E727}"/>
              </a:ext>
            </a:extLst>
          </p:cNvPr>
          <p:cNvSpPr/>
          <p:nvPr/>
        </p:nvSpPr>
        <p:spPr>
          <a:xfrm>
            <a:off x="5956300" y="5651500"/>
            <a:ext cx="1638300" cy="444500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054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495300" y="-292532"/>
            <a:ext cx="8915400" cy="1143000"/>
          </a:xfrm>
        </p:spPr>
        <p:txBody>
          <a:bodyPr/>
          <a:lstStyle/>
          <a:p>
            <a:r>
              <a:rPr lang="nl-NL" dirty="0"/>
              <a:t>Programma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495300" y="998250"/>
            <a:ext cx="9276773" cy="3863975"/>
          </a:xfrm>
        </p:spPr>
        <p:txBody>
          <a:bodyPr/>
          <a:lstStyle/>
          <a:p>
            <a:pPr marL="385445" indent="-385445"/>
            <a:r>
              <a:rPr lang="nl-NL" dirty="0">
                <a:latin typeface="Arial"/>
                <a:cs typeface="Arial"/>
              </a:rPr>
              <a:t>14.00 Opening + Spelregel (Myrthe)</a:t>
            </a:r>
          </a:p>
          <a:p>
            <a:pPr marL="385445" indent="-385445"/>
            <a:r>
              <a:rPr lang="nl-NL" dirty="0">
                <a:latin typeface="Arial"/>
                <a:cs typeface="Arial"/>
              </a:rPr>
              <a:t>14.05 Overzicht lopende onderzoeken productie (Jink Gude)		</a:t>
            </a:r>
          </a:p>
          <a:p>
            <a:pPr marL="385445" indent="-385445"/>
            <a:r>
              <a:rPr lang="nl-NL" dirty="0"/>
              <a:t>14.10 Jaarplan PWNT  (Bram Martijn)				</a:t>
            </a:r>
            <a:endParaRPr lang="nl-NL" dirty="0">
              <a:cs typeface="Arial" charset="0"/>
            </a:endParaRPr>
          </a:p>
          <a:p>
            <a:pPr marL="385445" indent="-385445"/>
            <a:r>
              <a:rPr lang="nl-NL" dirty="0">
                <a:latin typeface="Arial"/>
                <a:cs typeface="Arial"/>
              </a:rPr>
              <a:t>14.20 Coagulatie initiatieven Andijk</a:t>
            </a:r>
          </a:p>
          <a:p>
            <a:pPr marL="836295" lvl="1" indent="-321945"/>
            <a:r>
              <a:rPr lang="nl-NL" dirty="0">
                <a:latin typeface="Arial"/>
                <a:cs typeface="Arial"/>
              </a:rPr>
              <a:t>14.20 – 14.30 WPJ uitbreiding (Marcel Wink)</a:t>
            </a:r>
          </a:p>
          <a:p>
            <a:pPr marL="836295" lvl="1" indent="-321945"/>
            <a:r>
              <a:rPr lang="nl-NL" dirty="0">
                <a:latin typeface="Arial"/>
                <a:cs typeface="Arial"/>
              </a:rPr>
              <a:t>14.30 – 14.50 Technologie WPJ (</a:t>
            </a:r>
            <a:r>
              <a:rPr lang="nl-NL" dirty="0" err="1">
                <a:latin typeface="Arial"/>
                <a:cs typeface="Arial"/>
              </a:rPr>
              <a:t>Jink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Gude</a:t>
            </a:r>
            <a:r>
              <a:rPr lang="nl-NL" dirty="0">
                <a:latin typeface="Arial"/>
                <a:cs typeface="Arial"/>
              </a:rPr>
              <a:t>)</a:t>
            </a:r>
          </a:p>
          <a:p>
            <a:pPr marL="836295" lvl="1" indent="-321945"/>
            <a:r>
              <a:rPr lang="nl-NL" dirty="0">
                <a:latin typeface="Arial"/>
                <a:cs typeface="Arial"/>
              </a:rPr>
              <a:t>14.50 – 15.05 Coagulatie </a:t>
            </a:r>
            <a:r>
              <a:rPr lang="nl-NL" dirty="0" err="1">
                <a:latin typeface="Arial"/>
                <a:cs typeface="Arial"/>
              </a:rPr>
              <a:t>ipv</a:t>
            </a:r>
            <a:r>
              <a:rPr lang="nl-NL" dirty="0">
                <a:latin typeface="Arial"/>
                <a:cs typeface="Arial"/>
              </a:rPr>
              <a:t> ionenwisseling PSA3 (Jim Plooij)</a:t>
            </a:r>
          </a:p>
          <a:p>
            <a:pPr marL="836295" lvl="1" indent="-321945"/>
            <a:r>
              <a:rPr lang="nl-NL" dirty="0">
                <a:latin typeface="Arial"/>
                <a:cs typeface="Arial"/>
              </a:rPr>
              <a:t>15.05 – 15.15 Interactie vanuit productie met projectteam</a:t>
            </a:r>
          </a:p>
          <a:p>
            <a:pPr marL="385445" indent="-385445"/>
            <a:r>
              <a:rPr lang="nl-NL" dirty="0">
                <a:latin typeface="Arial"/>
                <a:cs typeface="Arial"/>
              </a:rPr>
              <a:t>15.15 Pauze (10 min)</a:t>
            </a:r>
          </a:p>
          <a:p>
            <a:pPr marL="385445" indent="-385445"/>
            <a:r>
              <a:rPr lang="nl-NL" dirty="0">
                <a:latin typeface="Arial"/>
                <a:cs typeface="Arial"/>
              </a:rPr>
              <a:t>15.25 Relatie tussen technologie en data bij PWN (Bram Martijn) 	</a:t>
            </a:r>
          </a:p>
          <a:p>
            <a:pPr marL="836295" lvl="1" indent="-385445"/>
            <a:r>
              <a:rPr lang="nl-NL" dirty="0">
                <a:latin typeface="Arial"/>
                <a:cs typeface="Arial"/>
              </a:rPr>
              <a:t>15.30 </a:t>
            </a:r>
            <a:r>
              <a:rPr lang="nl-NL" dirty="0" err="1">
                <a:latin typeface="Arial"/>
                <a:cs typeface="Arial"/>
              </a:rPr>
              <a:t>Vitens</a:t>
            </a:r>
            <a:r>
              <a:rPr lang="nl-NL" dirty="0">
                <a:latin typeface="Arial"/>
                <a:cs typeface="Arial"/>
              </a:rPr>
              <a:t>: modellen en datavalidatie (</a:t>
            </a:r>
            <a:r>
              <a:rPr lang="nl-NL" dirty="0"/>
              <a:t>Christiaan Slippens</a:t>
            </a:r>
            <a:r>
              <a:rPr lang="nl-NL" dirty="0">
                <a:latin typeface="Arial"/>
                <a:cs typeface="Arial"/>
              </a:rPr>
              <a:t>)</a:t>
            </a:r>
          </a:p>
          <a:p>
            <a:pPr marL="836295" lvl="1" indent="-385445"/>
            <a:r>
              <a:rPr lang="nl-NL" dirty="0">
                <a:latin typeface="Arial"/>
                <a:cs typeface="Arial"/>
              </a:rPr>
              <a:t>15.55 Interactie</a:t>
            </a:r>
            <a:endParaRPr lang="nl-NL" dirty="0">
              <a:cs typeface="Arial"/>
            </a:endParaRPr>
          </a:p>
          <a:p>
            <a:pPr marL="385445" indent="-385445"/>
            <a:r>
              <a:rPr lang="nl-NL" dirty="0">
                <a:latin typeface="Arial"/>
                <a:cs typeface="Arial"/>
              </a:rPr>
              <a:t>16.00 Afsluiting + uitloop (Myrthe)</a:t>
            </a:r>
          </a:p>
          <a:p>
            <a:pPr marL="385445" indent="-385445"/>
            <a:r>
              <a:rPr lang="nl-NL" dirty="0">
                <a:latin typeface="Arial"/>
                <a:cs typeface="Arial"/>
              </a:rPr>
              <a:t>16.15 Einde</a:t>
            </a:r>
          </a:p>
          <a:p>
            <a:pPr marL="385445" indent="-385445"/>
            <a:endParaRPr lang="nl-NL" dirty="0">
              <a:cs typeface="Arial" charset="0"/>
            </a:endParaRPr>
          </a:p>
          <a:p>
            <a:pPr marL="385445" indent="-385445"/>
            <a:endParaRPr lang="nl-NL" dirty="0"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428AD-755F-4255-8186-A900E4E4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Spelregels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D699D5-0939-4837-AA2A-6DCB09846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Alleen spreker heeft camera en geluid aan . 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Stel de vragen tijdens de presentaties via de chat. </a:t>
            </a:r>
          </a:p>
          <a:p>
            <a:r>
              <a:rPr lang="nl-NL" dirty="0"/>
              <a:t>Na presentatie is een interactie-moment. Doe dan je hand omhoog om vraag te stellen. </a:t>
            </a:r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Presentaties worden opgenomen.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287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145FC-EC39-4DB5-A6A3-418CF66B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Inleiding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4102BD-178C-4635-8B79-C10469679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Technologie als </a:t>
            </a:r>
            <a:r>
              <a:rPr lang="nl-NL" err="1"/>
              <a:t>toolbox</a:t>
            </a:r>
            <a:r>
              <a:rPr lang="nl-NL"/>
              <a:t>/</a:t>
            </a:r>
            <a:r>
              <a:rPr lang="nl-NL" err="1"/>
              <a:t>gereedsschapskist</a:t>
            </a:r>
            <a:r>
              <a:rPr lang="nl-NL"/>
              <a:t> tussen bronwater en drinkwater</a:t>
            </a:r>
          </a:p>
          <a:p>
            <a:pPr lvl="1"/>
            <a:r>
              <a:rPr lang="nl-NL"/>
              <a:t>Technologie naast het altijd opwerken van de waterkwaliteit moet voldoen aan:</a:t>
            </a:r>
          </a:p>
          <a:p>
            <a:pPr lvl="2"/>
            <a:r>
              <a:rPr lang="nl-NL"/>
              <a:t>Leveringszekerheid</a:t>
            </a:r>
          </a:p>
          <a:p>
            <a:pPr lvl="2"/>
            <a:r>
              <a:rPr lang="nl-NL"/>
              <a:t>Bestuurbaar</a:t>
            </a:r>
          </a:p>
          <a:p>
            <a:pPr lvl="2"/>
            <a:r>
              <a:rPr lang="nl-NL"/>
              <a:t>Te onderhouden</a:t>
            </a:r>
          </a:p>
          <a:p>
            <a:pPr lvl="2"/>
            <a:r>
              <a:rPr lang="nl-NL"/>
              <a:t>Energiezuinig en minimaal chemicaliënverbruik</a:t>
            </a:r>
          </a:p>
          <a:p>
            <a:r>
              <a:rPr lang="nl-NL"/>
              <a:t>Strategie rondom technologie is het up-to-date houden van de </a:t>
            </a:r>
            <a:r>
              <a:rPr lang="nl-NL" err="1"/>
              <a:t>toolbox</a:t>
            </a:r>
            <a:endParaRPr lang="nl-NL"/>
          </a:p>
          <a:p>
            <a:pPr lvl="1"/>
            <a:r>
              <a:rPr lang="nl-NL"/>
              <a:t>Opkomende stoffen, verandering in productiecapaciteit, verandering in bronkwaliteit</a:t>
            </a:r>
          </a:p>
          <a:p>
            <a:endParaRPr lang="nl-NL"/>
          </a:p>
          <a:p>
            <a:r>
              <a:rPr lang="nl-NL" err="1"/>
              <a:t>Onderzoekspartners</a:t>
            </a:r>
            <a:r>
              <a:rPr lang="nl-NL"/>
              <a:t>: Zelf (PWN-PWNT), KWR, </a:t>
            </a:r>
            <a:r>
              <a:rPr lang="nl-NL" err="1"/>
              <a:t>Wetsus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440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51ECC-84AE-47FC-8FEF-E779AED5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loopt er voor onderzoek bij productie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C5F29A-5142-4B2A-8D79-C860EDF35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400" dirty="0"/>
              <a:t>PWNT</a:t>
            </a:r>
          </a:p>
          <a:p>
            <a:pPr lvl="1"/>
            <a:r>
              <a:rPr lang="nl-NL" sz="1200" dirty="0"/>
              <a:t>Coagulatie voor </a:t>
            </a:r>
            <a:r>
              <a:rPr lang="nl-NL" sz="1200" dirty="0" err="1"/>
              <a:t>ceramac</a:t>
            </a:r>
            <a:endParaRPr lang="nl-NL" sz="1200" dirty="0"/>
          </a:p>
          <a:p>
            <a:pPr lvl="1"/>
            <a:r>
              <a:rPr lang="nl-NL" sz="1200" dirty="0"/>
              <a:t>Pilot WPJ uitbreiding (DAF en Lamellen)</a:t>
            </a:r>
          </a:p>
          <a:p>
            <a:pPr lvl="1"/>
            <a:r>
              <a:rPr lang="nl-NL" sz="1200" dirty="0" err="1"/>
              <a:t>Capilarry</a:t>
            </a:r>
            <a:r>
              <a:rPr lang="nl-NL" sz="1200" dirty="0"/>
              <a:t> </a:t>
            </a:r>
            <a:r>
              <a:rPr lang="nl-NL" sz="1200" dirty="0" err="1"/>
              <a:t>nanofiltration</a:t>
            </a:r>
            <a:endParaRPr lang="nl-NL" sz="1200" dirty="0"/>
          </a:p>
          <a:p>
            <a:pPr lvl="1"/>
            <a:r>
              <a:rPr lang="nl-NL" sz="1200" dirty="0"/>
              <a:t>Biologische stabiliteit</a:t>
            </a:r>
          </a:p>
          <a:p>
            <a:pPr lvl="1"/>
            <a:r>
              <a:rPr lang="nl-NL" sz="1200" dirty="0"/>
              <a:t>Technologische inventarisatie productiemiddelen</a:t>
            </a:r>
          </a:p>
          <a:p>
            <a:endParaRPr lang="nl-NL" sz="1400" dirty="0"/>
          </a:p>
          <a:p>
            <a:r>
              <a:rPr lang="nl-NL" sz="1400" dirty="0"/>
              <a:t>BTO TG zuivering</a:t>
            </a:r>
          </a:p>
          <a:p>
            <a:pPr lvl="1"/>
            <a:r>
              <a:rPr lang="nl-NL" sz="1200" dirty="0"/>
              <a:t>Biologische zuiveringsprocessen</a:t>
            </a:r>
          </a:p>
          <a:p>
            <a:pPr lvl="1"/>
            <a:r>
              <a:rPr lang="nl-NL" sz="1200" dirty="0"/>
              <a:t>Organische- en deeltjesfracties gerelateerd aan biologische stabiliteit</a:t>
            </a:r>
          </a:p>
          <a:p>
            <a:pPr lvl="1"/>
            <a:r>
              <a:rPr lang="nl-NL" sz="1200" dirty="0"/>
              <a:t>Voorspellingsmodellen voor zuivering van </a:t>
            </a:r>
            <a:r>
              <a:rPr lang="nl-NL" sz="1200" dirty="0" err="1"/>
              <a:t>OMVs</a:t>
            </a:r>
            <a:endParaRPr lang="nl-NL" sz="1200" dirty="0"/>
          </a:p>
          <a:p>
            <a:pPr lvl="1"/>
            <a:r>
              <a:rPr lang="nl-NL" sz="1200" dirty="0"/>
              <a:t>Workshop micro- en </a:t>
            </a:r>
            <a:r>
              <a:rPr lang="nl-NL" sz="1200" dirty="0" err="1"/>
              <a:t>nanoplastics</a:t>
            </a:r>
            <a:r>
              <a:rPr lang="nl-NL" sz="1200" dirty="0"/>
              <a:t> in water 	</a:t>
            </a:r>
          </a:p>
          <a:p>
            <a:pPr lvl="1"/>
            <a:endParaRPr lang="nl-NL" sz="1200" dirty="0"/>
          </a:p>
          <a:p>
            <a:r>
              <a:rPr lang="nl-NL" sz="1400" dirty="0"/>
              <a:t>BO 2021</a:t>
            </a:r>
            <a:endParaRPr lang="nl-NL" sz="1200" dirty="0"/>
          </a:p>
          <a:p>
            <a:pPr lvl="1"/>
            <a:r>
              <a:rPr lang="nl-NL" sz="1200" dirty="0"/>
              <a:t>UF </a:t>
            </a:r>
            <a:r>
              <a:rPr lang="nl-NL" sz="1200" dirty="0" err="1"/>
              <a:t>fouling</a:t>
            </a:r>
            <a:r>
              <a:rPr lang="nl-NL" sz="1200" dirty="0"/>
              <a:t> simulator / </a:t>
            </a:r>
            <a:r>
              <a:rPr lang="nl-NL" sz="1200" dirty="0" err="1"/>
              <a:t>early</a:t>
            </a:r>
            <a:r>
              <a:rPr lang="nl-NL" sz="1200" dirty="0"/>
              <a:t> </a:t>
            </a:r>
            <a:r>
              <a:rPr lang="nl-NL" sz="1200" dirty="0" err="1"/>
              <a:t>warning</a:t>
            </a:r>
            <a:endParaRPr lang="nl-NL" sz="1200" dirty="0"/>
          </a:p>
          <a:p>
            <a:pPr lvl="1"/>
            <a:r>
              <a:rPr lang="nl-NL" sz="1200" dirty="0"/>
              <a:t>Electrocoagulatie</a:t>
            </a:r>
          </a:p>
          <a:p>
            <a:pPr lvl="1"/>
            <a:r>
              <a:rPr lang="nl-NL" sz="1200" dirty="0"/>
              <a:t>PFAS verwijdering</a:t>
            </a:r>
          </a:p>
          <a:p>
            <a:pPr lvl="1"/>
            <a:r>
              <a:rPr lang="nl-NL" sz="1200" dirty="0"/>
              <a:t>Vervolg vaststellen van de beste parameter om de agressiviteit van drinkwater te bepalen voor leidingen met een cementbekleding</a:t>
            </a:r>
          </a:p>
          <a:p>
            <a:pPr marL="514350" lvl="1" indent="0">
              <a:buNone/>
            </a:pPr>
            <a:endParaRPr lang="nl-NL" sz="1200" dirty="0"/>
          </a:p>
          <a:p>
            <a:r>
              <a:rPr lang="nl-NL" sz="1400" dirty="0"/>
              <a:t>DPWE</a:t>
            </a:r>
          </a:p>
          <a:p>
            <a:pPr lvl="1"/>
            <a:r>
              <a:rPr lang="nl-NL" sz="1200" dirty="0" err="1"/>
              <a:t>Softsensor</a:t>
            </a:r>
            <a:r>
              <a:rPr lang="nl-NL" sz="1200" dirty="0"/>
              <a:t> coagulatie</a:t>
            </a:r>
          </a:p>
          <a:p>
            <a:pPr lvl="1"/>
            <a:r>
              <a:rPr lang="nl-NL" sz="1200" dirty="0"/>
              <a:t>Robuustheid zuivering</a:t>
            </a:r>
          </a:p>
          <a:p>
            <a:pPr lvl="1"/>
            <a:r>
              <a:rPr lang="nl-NL" sz="1200" dirty="0"/>
              <a:t>Oeverfiltratie</a:t>
            </a:r>
          </a:p>
          <a:p>
            <a:pPr lvl="1"/>
            <a:r>
              <a:rPr lang="nl-NL" sz="1200" dirty="0"/>
              <a:t>Nanofiltratie</a:t>
            </a:r>
          </a:p>
          <a:p>
            <a:pPr lvl="1"/>
            <a:endParaRPr lang="nl-NL" sz="1200" dirty="0"/>
          </a:p>
          <a:p>
            <a:pPr lvl="1"/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69973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7A82156-3DF4-4163-A137-C2348717E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Bram Martijn:</a:t>
            </a:r>
            <a:br>
              <a:rPr lang="nl-NL" dirty="0"/>
            </a:br>
            <a:r>
              <a:rPr lang="nl-NL" dirty="0"/>
              <a:t>Jaarplan PWNT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34FE9C9E-C07C-43FC-9EDA-2E12178B7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918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7A82156-3DF4-4163-A137-C2348717E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Marcel Wink:</a:t>
            </a:r>
            <a:br>
              <a:rPr lang="nl-NL" dirty="0"/>
            </a:br>
            <a:r>
              <a:rPr lang="nl-NL" dirty="0">
                <a:latin typeface="Arial"/>
                <a:cs typeface="Arial"/>
              </a:rPr>
              <a:t>WPJ uitbreiding</a:t>
            </a:r>
            <a:endParaRPr lang="nl-NL" dirty="0"/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34FE9C9E-C07C-43FC-9EDA-2E12178B7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221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7A82156-3DF4-4163-A137-C2348717E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Jink Gude:</a:t>
            </a:r>
            <a:br>
              <a:rPr lang="nl-NL" dirty="0"/>
            </a:br>
            <a:r>
              <a:rPr lang="nl-NL" dirty="0">
                <a:latin typeface="Arial"/>
                <a:cs typeface="Arial"/>
              </a:rPr>
              <a:t>Technologie WPJ</a:t>
            </a:r>
            <a:endParaRPr lang="nl-NL" dirty="0"/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34FE9C9E-C07C-43FC-9EDA-2E12178B7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9318718"/>
      </p:ext>
    </p:extLst>
  </p:cSld>
  <p:clrMapOvr>
    <a:masterClrMapping/>
  </p:clrMapOvr>
</p:sld>
</file>

<file path=ppt/theme/theme1.xml><?xml version="1.0" encoding="utf-8"?>
<a:theme xmlns:a="http://schemas.openxmlformats.org/drawingml/2006/main" name="PWN_PPT">
  <a:themeElements>
    <a:clrScheme name="PWN_PPT 2">
      <a:dk1>
        <a:srgbClr val="000000"/>
      </a:dk1>
      <a:lt1>
        <a:srgbClr val="FFFFFF"/>
      </a:lt1>
      <a:dk2>
        <a:srgbClr val="005EAA"/>
      </a:dk2>
      <a:lt2>
        <a:srgbClr val="EEECE1"/>
      </a:lt2>
      <a:accent1>
        <a:srgbClr val="5EA42F"/>
      </a:accent1>
      <a:accent2>
        <a:srgbClr val="3F7D2E"/>
      </a:accent2>
      <a:accent3>
        <a:srgbClr val="FFFFFF"/>
      </a:accent3>
      <a:accent4>
        <a:srgbClr val="000000"/>
      </a:accent4>
      <a:accent5>
        <a:srgbClr val="B6CFAD"/>
      </a:accent5>
      <a:accent6>
        <a:srgbClr val="387129"/>
      </a:accent6>
      <a:hlink>
        <a:srgbClr val="093450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WN_PP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WN_PPT 2">
        <a:dk1>
          <a:srgbClr val="000000"/>
        </a:dk1>
        <a:lt1>
          <a:srgbClr val="FFFFFF"/>
        </a:lt1>
        <a:dk2>
          <a:srgbClr val="005EAA"/>
        </a:dk2>
        <a:lt2>
          <a:srgbClr val="EEECE1"/>
        </a:lt2>
        <a:accent1>
          <a:srgbClr val="5EA42F"/>
        </a:accent1>
        <a:accent2>
          <a:srgbClr val="3F7D2E"/>
        </a:accent2>
        <a:accent3>
          <a:srgbClr val="FFFFFF"/>
        </a:accent3>
        <a:accent4>
          <a:srgbClr val="000000"/>
        </a:accent4>
        <a:accent5>
          <a:srgbClr val="B6CFAD"/>
        </a:accent5>
        <a:accent6>
          <a:srgbClr val="387129"/>
        </a:accent6>
        <a:hlink>
          <a:srgbClr val="09345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WN_Groen">
  <a:themeElements>
    <a:clrScheme name="PWN_Groen 2">
      <a:dk1>
        <a:srgbClr val="000000"/>
      </a:dk1>
      <a:lt1>
        <a:srgbClr val="FFFFFF"/>
      </a:lt1>
      <a:dk2>
        <a:srgbClr val="005EAA"/>
      </a:dk2>
      <a:lt2>
        <a:srgbClr val="EEECE1"/>
      </a:lt2>
      <a:accent1>
        <a:srgbClr val="5EA42F"/>
      </a:accent1>
      <a:accent2>
        <a:srgbClr val="3F7D2E"/>
      </a:accent2>
      <a:accent3>
        <a:srgbClr val="FFFFFF"/>
      </a:accent3>
      <a:accent4>
        <a:srgbClr val="000000"/>
      </a:accent4>
      <a:accent5>
        <a:srgbClr val="B6CFAD"/>
      </a:accent5>
      <a:accent6>
        <a:srgbClr val="387129"/>
      </a:accent6>
      <a:hlink>
        <a:srgbClr val="093450"/>
      </a:hlink>
      <a:folHlink>
        <a:srgbClr val="800080"/>
      </a:folHlink>
    </a:clrScheme>
    <a:fontScheme name="PWN_Gro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WN_Groe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WN_Groen 2">
        <a:dk1>
          <a:srgbClr val="000000"/>
        </a:dk1>
        <a:lt1>
          <a:srgbClr val="FFFFFF"/>
        </a:lt1>
        <a:dk2>
          <a:srgbClr val="005EAA"/>
        </a:dk2>
        <a:lt2>
          <a:srgbClr val="EEECE1"/>
        </a:lt2>
        <a:accent1>
          <a:srgbClr val="5EA42F"/>
        </a:accent1>
        <a:accent2>
          <a:srgbClr val="3F7D2E"/>
        </a:accent2>
        <a:accent3>
          <a:srgbClr val="FFFFFF"/>
        </a:accent3>
        <a:accent4>
          <a:srgbClr val="000000"/>
        </a:accent4>
        <a:accent5>
          <a:srgbClr val="B6CFAD"/>
        </a:accent5>
        <a:accent6>
          <a:srgbClr val="387129"/>
        </a:accent6>
        <a:hlink>
          <a:srgbClr val="09345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4BB5889287CF42BC6E2776B943232E" ma:contentTypeVersion="4" ma:contentTypeDescription="Create a new document." ma:contentTypeScope="" ma:versionID="5387e7cbef480b8df1b51dc0ef55ac8c">
  <xsd:schema xmlns:xsd="http://www.w3.org/2001/XMLSchema" xmlns:xs="http://www.w3.org/2001/XMLSchema" xmlns:p="http://schemas.microsoft.com/office/2006/metadata/properties" xmlns:ns2="71564668-aa87-48e2-b8b4-12fb9ab27000" targetNamespace="http://schemas.microsoft.com/office/2006/metadata/properties" ma:root="true" ma:fieldsID="e2e762edc8edaccd985098fccf56031c" ns2:_="">
    <xsd:import namespace="71564668-aa87-48e2-b8b4-12fb9ab270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64668-aa87-48e2-b8b4-12fb9ab270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2C3A35-4AB3-4F05-90C9-A02C690F64A7}"/>
</file>

<file path=customXml/itemProps2.xml><?xml version="1.0" encoding="utf-8"?>
<ds:datastoreItem xmlns:ds="http://schemas.openxmlformats.org/officeDocument/2006/customXml" ds:itemID="{C3D59C1A-C991-45D3-8201-8C2E66E290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9F9A17-8CC8-4EA2-B43C-03E366FCA62B}">
  <ds:schemaRefs>
    <ds:schemaRef ds:uri="http://purl.org/dc/terms/"/>
    <ds:schemaRef ds:uri="http://schemas.openxmlformats.org/package/2006/metadata/core-properties"/>
    <ds:schemaRef ds:uri="8a8f937e-0343-45ed-92f2-7a534bc7d221"/>
    <ds:schemaRef ds:uri="http://schemas.microsoft.com/office/2006/documentManagement/types"/>
    <ds:schemaRef ds:uri="7d9df584-7641-4873-b4f3-cdb8af566a20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PWN</Template>
  <TotalTime>630</TotalTime>
  <Words>691</Words>
  <Application>Microsoft Office PowerPoint</Application>
  <PresentationFormat>A4 (210 x 297 mm)</PresentationFormat>
  <Paragraphs>117</Paragraphs>
  <Slides>17</Slides>
  <Notes>11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Calibri</vt:lpstr>
      <vt:lpstr>PWN_PPT</vt:lpstr>
      <vt:lpstr>PWN_Groen</vt:lpstr>
      <vt:lpstr>Kennisdelen DW-Productie</vt:lpstr>
      <vt:lpstr>PowerPoint-presentatie</vt:lpstr>
      <vt:lpstr>Programma</vt:lpstr>
      <vt:lpstr>Spelregels</vt:lpstr>
      <vt:lpstr>Inleiding</vt:lpstr>
      <vt:lpstr>Wat loopt er voor onderzoek bij productie</vt:lpstr>
      <vt:lpstr>Bram Martijn: Jaarplan PWNT</vt:lpstr>
      <vt:lpstr>Marcel Wink: WPJ uitbreiding</vt:lpstr>
      <vt:lpstr>Jink Gude: Technologie WPJ</vt:lpstr>
      <vt:lpstr>Jim Plooij: Coagulatie ipv ionenwisseling PSA3</vt:lpstr>
      <vt:lpstr>PAUZE</vt:lpstr>
      <vt:lpstr>Bram Martijn: Relatie tussen technologie en data bij PWN</vt:lpstr>
      <vt:lpstr>PowerPoint-presentatie</vt:lpstr>
      <vt:lpstr>Christiaan Slippens : Vitens: modellen en datavalidatie</vt:lpstr>
      <vt:lpstr>Afsluiting</vt:lpstr>
      <vt:lpstr>PowerPoint-presentatie</vt:lpstr>
      <vt:lpstr>Doel en inleiding</vt:lpstr>
    </vt:vector>
  </TitlesOfParts>
  <Company>NV PWN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Kennisdelen DW-Productie</dc:title>
  <dc:creator>Gude, JCJ (Jink)</dc:creator>
  <cp:lastModifiedBy>Gude, JCJ (Jink)</cp:lastModifiedBy>
  <cp:revision>2</cp:revision>
  <dcterms:created xsi:type="dcterms:W3CDTF">2021-03-19T12:09:43Z</dcterms:created>
  <dcterms:modified xsi:type="dcterms:W3CDTF">2022-04-11T13:13:26Z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0x010100D54BB5889287CF42BC6E2776B943232E</vt:lpwstr>
  </property>
</Properties>
</file>