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3" r:id="rId31"/>
    <p:sldId id="285" r:id="rId32"/>
    <p:sldId id="286" r:id="rId33"/>
    <p:sldId id="287" r:id="rId34"/>
    <p:sldId id="288" r:id="rId35"/>
    <p:sldId id="289" r:id="rId36"/>
    <p:sldId id="290" r:id="rId37"/>
    <p:sldId id="291" r:id="rId38"/>
  </p:sldIdLst>
  <p:sldSz cx="18288000" cy="10287000"/>
  <p:notesSz cx="6858000" cy="9144000"/>
  <p:embeddedFontLst>
    <p:embeddedFont>
      <p:font typeface="Arimo Bold" panose="020B0604020202020204" charset="0"/>
      <p:regular r:id="rId39"/>
    </p:embeddedFont>
    <p:embeddedFont>
      <p:font typeface="Times New Roman Bold" panose="02020803070505020304" pitchFamily="18" charset="0"/>
      <p:regular r:id="rId40"/>
      <p:bold r:id="rId41"/>
    </p:embeddedFont>
    <p:embeddedFont>
      <p:font typeface="TT Rounds Condensed" panose="020B0604020202020204" charset="0"/>
      <p:regular r:id="rId42"/>
    </p:embeddedFont>
    <p:embeddedFont>
      <p:font typeface="TT Rounds Condensed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 y="5709"/>
            <a:ext cx="18288000" cy="10452101"/>
            <a:chOff x="0" y="0"/>
            <a:chExt cx="24384000" cy="13936135"/>
          </a:xfrm>
        </p:grpSpPr>
        <p:sp>
          <p:nvSpPr>
            <p:cNvPr id="3" name="Freeform 3" descr="A picture containing text, sky, outdoor, place of worship  Description automatically generated"/>
            <p:cNvSpPr/>
            <p:nvPr/>
          </p:nvSpPr>
          <p:spPr>
            <a:xfrm>
              <a:off x="0" y="0"/>
              <a:ext cx="24384000" cy="13936090"/>
            </a:xfrm>
            <a:custGeom>
              <a:avLst/>
              <a:gdLst/>
              <a:ahLst/>
              <a:cxnLst/>
              <a:rect l="l" t="t" r="r" b="b"/>
              <a:pathLst>
                <a:path w="24384000" h="13936090">
                  <a:moveTo>
                    <a:pt x="0" y="0"/>
                  </a:moveTo>
                  <a:lnTo>
                    <a:pt x="24384000" y="0"/>
                  </a:lnTo>
                  <a:lnTo>
                    <a:pt x="24384000" y="13936090"/>
                  </a:lnTo>
                  <a:lnTo>
                    <a:pt x="0" y="13936090"/>
                  </a:lnTo>
                  <a:lnTo>
                    <a:pt x="0" y="0"/>
                  </a:lnTo>
                  <a:close/>
                </a:path>
              </a:pathLst>
            </a:custGeom>
            <a:blipFill>
              <a:blip r:embed="rId2"/>
              <a:stretch>
                <a:fillRect l="-821" r="-821"/>
              </a:stretch>
            </a:blipFill>
          </p:spPr>
          <p:txBody>
            <a:bodyPr/>
            <a:lstStyle/>
            <a:p>
              <a:endParaRPr lang="ar-SA"/>
            </a:p>
          </p:txBody>
        </p:sp>
      </p:grpSp>
      <p:sp>
        <p:nvSpPr>
          <p:cNvPr id="4" name="Freeform 4"/>
          <p:cNvSpPr/>
          <p:nvPr/>
        </p:nvSpPr>
        <p:spPr>
          <a:xfrm>
            <a:off x="13397266" y="49527"/>
            <a:ext cx="4886707" cy="1493806"/>
          </a:xfrm>
          <a:custGeom>
            <a:avLst/>
            <a:gdLst/>
            <a:ahLst/>
            <a:cxnLst/>
            <a:rect l="l" t="t" r="r" b="b"/>
            <a:pathLst>
              <a:path w="4886707" h="1493806">
                <a:moveTo>
                  <a:pt x="0" y="0"/>
                </a:moveTo>
                <a:lnTo>
                  <a:pt x="4886707" y="0"/>
                </a:lnTo>
                <a:lnTo>
                  <a:pt x="4886707" y="1493806"/>
                </a:lnTo>
                <a:lnTo>
                  <a:pt x="0" y="149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ar-SA"/>
          </a:p>
        </p:txBody>
      </p:sp>
      <p:grpSp>
        <p:nvGrpSpPr>
          <p:cNvPr id="5" name="Group 5"/>
          <p:cNvGrpSpPr/>
          <p:nvPr/>
        </p:nvGrpSpPr>
        <p:grpSpPr>
          <a:xfrm>
            <a:off x="-7930" y="6995"/>
            <a:ext cx="18288000" cy="10452101"/>
            <a:chOff x="0" y="0"/>
            <a:chExt cx="24384000" cy="13936135"/>
          </a:xfrm>
        </p:grpSpPr>
        <p:sp>
          <p:nvSpPr>
            <p:cNvPr id="6" name="Freeform 6" descr="A picture containing text, sky, outdoor, place of worship  Description automatically generated"/>
            <p:cNvSpPr/>
            <p:nvPr/>
          </p:nvSpPr>
          <p:spPr>
            <a:xfrm>
              <a:off x="0" y="0"/>
              <a:ext cx="24384000" cy="13936090"/>
            </a:xfrm>
            <a:custGeom>
              <a:avLst/>
              <a:gdLst/>
              <a:ahLst/>
              <a:cxnLst/>
              <a:rect l="l" t="t" r="r" b="b"/>
              <a:pathLst>
                <a:path w="24384000" h="13936090">
                  <a:moveTo>
                    <a:pt x="0" y="0"/>
                  </a:moveTo>
                  <a:lnTo>
                    <a:pt x="24384000" y="0"/>
                  </a:lnTo>
                  <a:lnTo>
                    <a:pt x="24384000" y="13936090"/>
                  </a:lnTo>
                  <a:lnTo>
                    <a:pt x="0" y="13936090"/>
                  </a:lnTo>
                  <a:lnTo>
                    <a:pt x="0" y="0"/>
                  </a:lnTo>
                  <a:close/>
                </a:path>
              </a:pathLst>
            </a:custGeom>
            <a:blipFill>
              <a:blip r:embed="rId2"/>
              <a:stretch>
                <a:fillRect l="-821" r="-821"/>
              </a:stretch>
            </a:blipFill>
          </p:spPr>
          <p:txBody>
            <a:bodyPr/>
            <a:lstStyle/>
            <a:p>
              <a:endParaRPr lang="ar-SA"/>
            </a:p>
          </p:txBody>
        </p:sp>
      </p:grpSp>
      <p:sp>
        <p:nvSpPr>
          <p:cNvPr id="7" name="Freeform 7"/>
          <p:cNvSpPr/>
          <p:nvPr/>
        </p:nvSpPr>
        <p:spPr>
          <a:xfrm>
            <a:off x="13391622" y="50812"/>
            <a:ext cx="4886705" cy="1493806"/>
          </a:xfrm>
          <a:custGeom>
            <a:avLst/>
            <a:gdLst/>
            <a:ahLst/>
            <a:cxnLst/>
            <a:rect l="l" t="t" r="r" b="b"/>
            <a:pathLst>
              <a:path w="4886705" h="1493806">
                <a:moveTo>
                  <a:pt x="0" y="0"/>
                </a:moveTo>
                <a:lnTo>
                  <a:pt x="4886705" y="0"/>
                </a:lnTo>
                <a:lnTo>
                  <a:pt x="4886705" y="1493806"/>
                </a:lnTo>
                <a:lnTo>
                  <a:pt x="0" y="149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ar-SA"/>
          </a:p>
        </p:txBody>
      </p:sp>
      <p:grpSp>
        <p:nvGrpSpPr>
          <p:cNvPr id="8" name="Group 8"/>
          <p:cNvGrpSpPr/>
          <p:nvPr/>
        </p:nvGrpSpPr>
        <p:grpSpPr>
          <a:xfrm>
            <a:off x="13400075" y="89770"/>
            <a:ext cx="4749801" cy="2642876"/>
            <a:chOff x="0" y="0"/>
            <a:chExt cx="6333068" cy="3523835"/>
          </a:xfrm>
        </p:grpSpPr>
        <p:sp>
          <p:nvSpPr>
            <p:cNvPr id="9" name="Freeform 9" descr="Logo, company name  Description automatically generated"/>
            <p:cNvSpPr/>
            <p:nvPr/>
          </p:nvSpPr>
          <p:spPr>
            <a:xfrm>
              <a:off x="0" y="0"/>
              <a:ext cx="6333109" cy="3523869"/>
            </a:xfrm>
            <a:custGeom>
              <a:avLst/>
              <a:gdLst/>
              <a:ahLst/>
              <a:cxnLst/>
              <a:rect l="l" t="t" r="r" b="b"/>
              <a:pathLst>
                <a:path w="6333109" h="3523869">
                  <a:moveTo>
                    <a:pt x="0" y="0"/>
                  </a:moveTo>
                  <a:lnTo>
                    <a:pt x="6333109" y="0"/>
                  </a:lnTo>
                  <a:lnTo>
                    <a:pt x="6333109" y="3523869"/>
                  </a:lnTo>
                  <a:lnTo>
                    <a:pt x="0" y="3523869"/>
                  </a:lnTo>
                  <a:lnTo>
                    <a:pt x="0" y="0"/>
                  </a:lnTo>
                  <a:close/>
                </a:path>
              </a:pathLst>
            </a:custGeom>
            <a:blipFill>
              <a:blip r:embed="rId5"/>
              <a:stretch>
                <a:fillRect t="-24867" b="-24866"/>
              </a:stretch>
            </a:blipFill>
          </p:spPr>
          <p:txBody>
            <a:bodyPr/>
            <a:lstStyle/>
            <a:p>
              <a:endParaRPr lang="ar-SA"/>
            </a:p>
          </p:txBody>
        </p:sp>
      </p:grpSp>
      <p:sp>
        <p:nvSpPr>
          <p:cNvPr id="10" name="TextBox 10"/>
          <p:cNvSpPr txBox="1"/>
          <p:nvPr/>
        </p:nvSpPr>
        <p:spPr>
          <a:xfrm>
            <a:off x="332740" y="3152319"/>
            <a:ext cx="17668074" cy="2034363"/>
          </a:xfrm>
          <a:prstGeom prst="rect">
            <a:avLst/>
          </a:prstGeom>
        </p:spPr>
        <p:txBody>
          <a:bodyPr lIns="0" tIns="0" rIns="0" bIns="0" rtlCol="0" anchor="t">
            <a:spAutoFit/>
          </a:bodyPr>
          <a:lstStyle/>
          <a:p>
            <a:pPr algn="ctr">
              <a:lnSpc>
                <a:spcPts val="8640"/>
              </a:lnSpc>
            </a:pPr>
            <a:r>
              <a:rPr lang="en-US" sz="7200">
                <a:solidFill>
                  <a:srgbClr val="843C0B"/>
                </a:solidFill>
                <a:latin typeface="Times New Roman Bold"/>
              </a:rPr>
              <a:t>Find Doctor</a:t>
            </a:r>
          </a:p>
        </p:txBody>
      </p:sp>
      <p:sp>
        <p:nvSpPr>
          <p:cNvPr id="11" name="TextBox 11"/>
          <p:cNvSpPr txBox="1"/>
          <p:nvPr/>
        </p:nvSpPr>
        <p:spPr>
          <a:xfrm>
            <a:off x="8024163" y="5163529"/>
            <a:ext cx="10751822" cy="2866132"/>
          </a:xfrm>
          <a:prstGeom prst="rect">
            <a:avLst/>
          </a:prstGeom>
        </p:spPr>
        <p:txBody>
          <a:bodyPr lIns="0" tIns="0" rIns="0" bIns="0" rtlCol="0" anchor="t">
            <a:spAutoFit/>
          </a:bodyPr>
          <a:lstStyle/>
          <a:p>
            <a:pPr algn="ctr">
              <a:lnSpc>
                <a:spcPts val="3060"/>
              </a:lnSpc>
            </a:pPr>
            <a:r>
              <a:rPr lang="en-US" sz="2550">
                <a:solidFill>
                  <a:srgbClr val="843C0B"/>
                </a:solidFill>
                <a:latin typeface="Times New Roman Bold"/>
              </a:rPr>
              <a:t>By: </a:t>
            </a:r>
            <a:r>
              <a:rPr lang="en-US" sz="2550">
                <a:solidFill>
                  <a:srgbClr val="843C0B"/>
                </a:solidFill>
                <a:latin typeface="Times New Roman"/>
              </a:rPr>
              <a:t>Arwa Al-Shammari , Rawan Al-Maimony</a:t>
            </a:r>
          </a:p>
          <a:p>
            <a:pPr algn="ctr">
              <a:lnSpc>
                <a:spcPts val="3060"/>
              </a:lnSpc>
            </a:pPr>
            <a:r>
              <a:rPr lang="en-US" sz="2550">
                <a:solidFill>
                  <a:srgbClr val="843C0B"/>
                </a:solidFill>
                <a:latin typeface="Times New Roman"/>
              </a:rPr>
              <a:t> Razan  Al-Mutairi , Amal Al-Shammari</a:t>
            </a:r>
          </a:p>
          <a:p>
            <a:pPr algn="ctr">
              <a:lnSpc>
                <a:spcPts val="3060"/>
              </a:lnSpc>
            </a:pPr>
            <a:r>
              <a:rPr lang="en-US" sz="2550">
                <a:solidFill>
                  <a:srgbClr val="843C0B"/>
                </a:solidFill>
                <a:latin typeface="Times New Roman"/>
              </a:rPr>
              <a:t>          Amjad Al-Shammari , Maram Al-Anazi</a:t>
            </a:r>
          </a:p>
          <a:p>
            <a:pPr algn="ctr">
              <a:lnSpc>
                <a:spcPts val="3600"/>
              </a:lnSpc>
            </a:pPr>
            <a:r>
              <a:rPr lang="en-US" sz="3000">
                <a:solidFill>
                  <a:srgbClr val="843C0B"/>
                </a:solidFill>
                <a:latin typeface="Times New Roman Bold"/>
              </a:rPr>
              <a:t>Supervisor</a:t>
            </a:r>
            <a:r>
              <a:rPr lang="en-US" sz="3000">
                <a:solidFill>
                  <a:srgbClr val="843C0B"/>
                </a:solidFill>
                <a:latin typeface="Times New Roman"/>
              </a:rPr>
              <a:t>: Dr. Basma  </a:t>
            </a:r>
          </a:p>
          <a:p>
            <a:pPr algn="ctr">
              <a:lnSpc>
                <a:spcPts val="3060"/>
              </a:lnSpc>
            </a:pPr>
            <a:endParaRPr lang="en-US" sz="3000">
              <a:solidFill>
                <a:srgbClr val="843C0B"/>
              </a:solidFill>
              <a:latin typeface="Times New Roman"/>
            </a:endParaRPr>
          </a:p>
          <a:p>
            <a:pPr algn="ctr">
              <a:lnSpc>
                <a:spcPts val="3600"/>
              </a:lnSpc>
            </a:pPr>
            <a:r>
              <a:rPr lang="en-US" sz="3000">
                <a:solidFill>
                  <a:srgbClr val="843C0B"/>
                </a:solidFill>
                <a:latin typeface="Times New Roman Bold"/>
              </a:rPr>
              <a:t>may 4,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5401"/>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5361939" y="2149556"/>
            <a:ext cx="7564120"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Research Problem</a:t>
            </a:r>
          </a:p>
        </p:txBody>
      </p:sp>
      <p:sp>
        <p:nvSpPr>
          <p:cNvPr id="5" name="TextBox 5"/>
          <p:cNvSpPr txBox="1"/>
          <p:nvPr/>
        </p:nvSpPr>
        <p:spPr>
          <a:xfrm>
            <a:off x="766524" y="2802020"/>
            <a:ext cx="17079993" cy="1728103"/>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rPr>
              <a:t>The problem of difficulty finding a doctor in a hospital is a common problem faced by many people around the world, and it arises as a result of several factors. Here's a description of this issue:</a:t>
            </a:r>
          </a:p>
          <a:p>
            <a:pPr algn="l">
              <a:lnSpc>
                <a:spcPts val="3240"/>
              </a:lnSpc>
            </a:pPr>
            <a:r>
              <a:rPr lang="en-US" sz="2700" spc="25">
                <a:solidFill>
                  <a:srgbClr val="000000"/>
                </a:solidFill>
                <a:latin typeface="TT Rounds Condensed"/>
              </a:rPr>
              <a:t>Increased workload: A small number of doctors may cause increased practical pressure on available doctors, making it difficult to meet patients' needs in a timely manner.</a:t>
            </a:r>
          </a:p>
        </p:txBody>
      </p:sp>
      <p:sp>
        <p:nvSpPr>
          <p:cNvPr id="6" name="TextBox 6"/>
          <p:cNvSpPr txBox="1"/>
          <p:nvPr/>
        </p:nvSpPr>
        <p:spPr>
          <a:xfrm>
            <a:off x="916542" y="4602513"/>
            <a:ext cx="17079993" cy="2231199"/>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rPr>
              <a:t>Poor coordination and organization: There may be a lack of coordination between doctors and medical facilities, making it difficult for patients to find the right doctor for their needs.</a:t>
            </a:r>
          </a:p>
          <a:p>
            <a:pPr algn="l">
              <a:lnSpc>
                <a:spcPts val="3240"/>
              </a:lnSpc>
            </a:pPr>
            <a:r>
              <a:rPr lang="en-US" sz="2700" spc="25">
                <a:solidFill>
                  <a:srgbClr val="000000"/>
                </a:solidFill>
                <a:latin typeface="TT Rounds Condensed"/>
              </a:rPr>
              <a:t>Technical challenges: Sometimes, there may be technical challenges in contacting doctors or getting information about their schedules and appointments, making it more difficult to find a doctor.</a:t>
            </a:r>
          </a:p>
          <a:p>
            <a:pPr algn="l">
              <a:lnSpc>
                <a:spcPts val="3240"/>
              </a:lnSpc>
            </a:pPr>
            <a:endParaRPr lang="en-US" sz="2700" spc="25">
              <a:solidFill>
                <a:srgbClr val="000000"/>
              </a:solidFill>
              <a:latin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6077241"/>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000000"/>
                </a:solidFill>
                <a:latin typeface="TT Rounds Condensed Bold"/>
              </a:rPr>
              <a:t>Contribution</a:t>
            </a:r>
          </a:p>
          <a:p>
            <a:pPr marL="1441766" lvl="3" indent="-360441" algn="l">
              <a:lnSpc>
                <a:spcPts val="5184"/>
              </a:lnSpc>
              <a:buFont typeface="Arial"/>
              <a:buChar char="￭"/>
            </a:pPr>
            <a:r>
              <a:rPr lang="en-US" sz="3600" spc="32">
                <a:solidFill>
                  <a:srgbClr val="000000"/>
                </a:solidFill>
                <a:latin typeface="TT Rounds Condensed"/>
              </a:rPr>
              <a:t>Goals</a:t>
            </a:r>
          </a:p>
          <a:p>
            <a:pPr marL="1441766" lvl="3" indent="-360441" algn="l">
              <a:lnSpc>
                <a:spcPts val="5184"/>
              </a:lnSpc>
              <a:buFont typeface="Arial"/>
              <a:buChar char="￭"/>
            </a:pPr>
            <a:r>
              <a:rPr lang="en-US" sz="3600" spc="32">
                <a:solidFill>
                  <a:srgbClr val="000000"/>
                </a:solidFill>
                <a:latin typeface="TT Rounds Condensed"/>
              </a:rPr>
              <a:t>Motivations</a:t>
            </a:r>
          </a:p>
          <a:p>
            <a:pPr marL="1441766" lvl="3" indent="-360441" algn="l">
              <a:lnSpc>
                <a:spcPts val="5184"/>
              </a:lnSpc>
              <a:buFont typeface="Arial"/>
              <a:buChar char="￭"/>
            </a:pPr>
            <a:r>
              <a:rPr lang="en-US" sz="3600" spc="32">
                <a:solidFill>
                  <a:srgbClr val="000000"/>
                </a:solidFill>
                <a:latin typeface="TT Rounds Condensed"/>
              </a:rPr>
              <a:t>Findings</a:t>
            </a:r>
          </a:p>
          <a:p>
            <a:pPr marL="973693" lvl="2" indent="-324564" algn="l">
              <a:lnSpc>
                <a:spcPts val="6048"/>
              </a:lnSpc>
              <a:buFont typeface="Arial"/>
              <a:buChar char="⚬"/>
            </a:pPr>
            <a:r>
              <a:rPr lang="en-US" sz="4200" spc="39">
                <a:solidFill>
                  <a:srgbClr val="BA9F97"/>
                </a:solidFill>
                <a:latin typeface="TT Rounds Condensed"/>
              </a:rPr>
              <a:t>Related Work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39416"/>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923790" y="2149556"/>
            <a:ext cx="844041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Contribution: Goals</a:t>
            </a:r>
          </a:p>
        </p:txBody>
      </p:sp>
      <p:sp>
        <p:nvSpPr>
          <p:cNvPr id="5" name="TextBox 5"/>
          <p:cNvSpPr txBox="1"/>
          <p:nvPr/>
        </p:nvSpPr>
        <p:spPr>
          <a:xfrm>
            <a:off x="841534" y="2920427"/>
            <a:ext cx="16683512" cy="2143602"/>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Facilitating</a:t>
            </a:r>
            <a:r>
              <a:rPr lang="en-US" sz="2700" spc="25">
                <a:solidFill>
                  <a:srgbClr val="000000"/>
                </a:solidFill>
                <a:latin typeface="TT Rounds Condensed"/>
              </a:rPr>
              <a:t> </a:t>
            </a:r>
            <a:r>
              <a:rPr lang="en-US" sz="2700" spc="25">
                <a:solidFill>
                  <a:srgbClr val="000000"/>
                </a:solidFill>
                <a:latin typeface="TT Rounds Condensed Bold"/>
              </a:rPr>
              <a:t>access</a:t>
            </a:r>
            <a:r>
              <a:rPr lang="en-US" sz="2700" spc="25">
                <a:solidFill>
                  <a:srgbClr val="000000"/>
                </a:solidFill>
                <a:latin typeface="TT Rounds Condensed"/>
              </a:rPr>
              <a:t> </a:t>
            </a:r>
            <a:r>
              <a:rPr lang="en-US" sz="2700" spc="25">
                <a:solidFill>
                  <a:srgbClr val="000000"/>
                </a:solidFill>
                <a:latin typeface="TT Rounds Condensed Bold"/>
              </a:rPr>
              <a:t>to</a:t>
            </a:r>
            <a:r>
              <a:rPr lang="en-US" sz="2700" spc="25">
                <a:solidFill>
                  <a:srgbClr val="000000"/>
                </a:solidFill>
                <a:latin typeface="TT Rounds Condensed"/>
              </a:rPr>
              <a:t> </a:t>
            </a:r>
            <a:r>
              <a:rPr lang="en-US" sz="2700" spc="25">
                <a:solidFill>
                  <a:srgbClr val="000000"/>
                </a:solidFill>
                <a:latin typeface="TT Rounds Condensed Bold"/>
              </a:rPr>
              <a:t>medical</a:t>
            </a:r>
            <a:r>
              <a:rPr lang="en-US" sz="2700" spc="25">
                <a:solidFill>
                  <a:srgbClr val="000000"/>
                </a:solidFill>
                <a:latin typeface="TT Rounds Condensed"/>
              </a:rPr>
              <a:t> </a:t>
            </a:r>
            <a:r>
              <a:rPr lang="en-US" sz="2700" spc="25">
                <a:solidFill>
                  <a:srgbClr val="000000"/>
                </a:solidFill>
                <a:latin typeface="TT Rounds Condensed Bold"/>
              </a:rPr>
              <a:t>care:</a:t>
            </a:r>
            <a:r>
              <a:rPr lang="en-US" sz="2700" spc="25">
                <a:solidFill>
                  <a:srgbClr val="000000"/>
                </a:solidFill>
                <a:latin typeface="TT Rounds Condensed"/>
              </a:rPr>
              <a:t> The site helps make it easier to find a doctor suitable for the individual health needs of users, reducing the time and effort required by traditional research.</a:t>
            </a:r>
          </a:p>
          <a:p>
            <a:pPr algn="l">
              <a:lnSpc>
                <a:spcPts val="3240"/>
              </a:lnSpc>
            </a:pPr>
            <a:r>
              <a:rPr lang="en-US" sz="2700" spc="25">
                <a:solidFill>
                  <a:srgbClr val="000000"/>
                </a:solidFill>
                <a:latin typeface="TT Rounds Condensed Bold"/>
              </a:rPr>
              <a:t>Increase</a:t>
            </a:r>
            <a:r>
              <a:rPr lang="en-US" sz="2700" spc="25">
                <a:solidFill>
                  <a:srgbClr val="000000"/>
                </a:solidFill>
                <a:latin typeface="TT Rounds Condensed"/>
              </a:rPr>
              <a:t> </a:t>
            </a:r>
            <a:r>
              <a:rPr lang="en-US" sz="2700" spc="25">
                <a:solidFill>
                  <a:srgbClr val="000000"/>
                </a:solidFill>
                <a:latin typeface="TT Rounds Condensed Bold"/>
              </a:rPr>
              <a:t>transparency</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knowledge:</a:t>
            </a:r>
            <a:r>
              <a:rPr lang="en-US" sz="2700" spc="25">
                <a:solidFill>
                  <a:srgbClr val="000000"/>
                </a:solidFill>
                <a:latin typeface="TT Rounds Condensed"/>
              </a:rPr>
              <a:t> The site can provide detailed information about available doctors, such as their specialties, patient assessments, and work schedules, increasing the transparency of the selection process and helping users make informed decisions.</a:t>
            </a:r>
          </a:p>
        </p:txBody>
      </p:sp>
      <p:sp>
        <p:nvSpPr>
          <p:cNvPr id="6" name="TextBox 6"/>
          <p:cNvSpPr txBox="1"/>
          <p:nvPr/>
        </p:nvSpPr>
        <p:spPr>
          <a:xfrm>
            <a:off x="841534" y="5274531"/>
            <a:ext cx="17069276" cy="3390096"/>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Providing</a:t>
            </a:r>
            <a:r>
              <a:rPr lang="en-US" sz="2700" spc="25">
                <a:solidFill>
                  <a:srgbClr val="000000"/>
                </a:solidFill>
                <a:latin typeface="TT Rounds Condensed"/>
              </a:rPr>
              <a:t> </a:t>
            </a:r>
            <a:r>
              <a:rPr lang="en-US" sz="2700" spc="25">
                <a:solidFill>
                  <a:srgbClr val="000000"/>
                </a:solidFill>
                <a:latin typeface="TT Rounds Condensed Bold"/>
              </a:rPr>
              <a:t>a</a:t>
            </a:r>
            <a:r>
              <a:rPr lang="en-US" sz="2700" spc="25">
                <a:solidFill>
                  <a:srgbClr val="000000"/>
                </a:solidFill>
                <a:latin typeface="TT Rounds Condensed"/>
              </a:rPr>
              <a:t> </a:t>
            </a:r>
            <a:r>
              <a:rPr lang="en-US" sz="2700" spc="25">
                <a:solidFill>
                  <a:srgbClr val="000000"/>
                </a:solidFill>
                <a:latin typeface="TT Rounds Condensed Bold"/>
              </a:rPr>
              <a:t>diverse</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comprehensive</a:t>
            </a:r>
            <a:r>
              <a:rPr lang="en-US" sz="2700" spc="25">
                <a:solidFill>
                  <a:srgbClr val="000000"/>
                </a:solidFill>
                <a:latin typeface="TT Rounds Condensed"/>
              </a:rPr>
              <a:t> </a:t>
            </a:r>
            <a:r>
              <a:rPr lang="en-US" sz="2700" spc="25">
                <a:solidFill>
                  <a:srgbClr val="000000"/>
                </a:solidFill>
                <a:latin typeface="TT Rounds Condensed Bold"/>
              </a:rPr>
              <a:t>service:</a:t>
            </a:r>
            <a:r>
              <a:rPr lang="en-US" sz="2700" spc="25">
                <a:solidFill>
                  <a:srgbClr val="000000"/>
                </a:solidFill>
                <a:latin typeface="TT Rounds Condensed"/>
              </a:rPr>
              <a:t> The site can allow users to search for doctors based on various criteria, such as geographical location, medical specialization, and health insurance, providing multiple and comprehensive options.</a:t>
            </a:r>
          </a:p>
          <a:p>
            <a:pPr algn="l">
              <a:lnSpc>
                <a:spcPts val="3240"/>
              </a:lnSpc>
            </a:pPr>
            <a:r>
              <a:rPr lang="en-US" sz="2700" spc="25">
                <a:solidFill>
                  <a:srgbClr val="000000"/>
                </a:solidFill>
                <a:latin typeface="TT Rounds Condensed Bold"/>
              </a:rPr>
              <a:t>Enhance</a:t>
            </a:r>
            <a:r>
              <a:rPr lang="en-US" sz="2700" spc="25">
                <a:solidFill>
                  <a:srgbClr val="000000"/>
                </a:solidFill>
                <a:latin typeface="TT Rounds Condensed"/>
              </a:rPr>
              <a:t> </a:t>
            </a:r>
            <a:r>
              <a:rPr lang="en-US" sz="2700" spc="25">
                <a:solidFill>
                  <a:srgbClr val="000000"/>
                </a:solidFill>
                <a:latin typeface="TT Rounds Condensed Bold"/>
              </a:rPr>
              <a:t>interaction</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communication:</a:t>
            </a:r>
            <a:r>
              <a:rPr lang="en-US" sz="2700" spc="25">
                <a:solidFill>
                  <a:srgbClr val="000000"/>
                </a:solidFill>
                <a:latin typeface="TT Rounds Condensed"/>
              </a:rPr>
              <a:t> The site can allow users to communicate directly with doctors, whether through online booking, or sending direct medical inquiries and consultations, which enhances the interaction between doctor and patient.</a:t>
            </a:r>
          </a:p>
          <a:p>
            <a:pPr algn="l">
              <a:lnSpc>
                <a:spcPts val="3240"/>
              </a:lnSpc>
            </a:pPr>
            <a:endParaRPr lang="en-US" sz="2700" spc="25">
              <a:solidFill>
                <a:srgbClr val="000000"/>
              </a:solidFill>
              <a:latin typeface="TT Rounds Condensed"/>
            </a:endParaRPr>
          </a:p>
          <a:p>
            <a:pPr algn="l">
              <a:lnSpc>
                <a:spcPts val="3240"/>
              </a:lnSpc>
            </a:pPr>
            <a:endParaRPr lang="en-US" sz="2700" spc="25">
              <a:solidFill>
                <a:srgbClr val="000000"/>
              </a:solidFill>
              <a:latin typeface="TT Rounds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Contribution: Motivations</a:t>
            </a:r>
          </a:p>
        </p:txBody>
      </p:sp>
      <p:sp>
        <p:nvSpPr>
          <p:cNvPr id="5" name="TextBox 5"/>
          <p:cNvSpPr txBox="1"/>
          <p:nvPr/>
        </p:nvSpPr>
        <p:spPr>
          <a:xfrm>
            <a:off x="305754" y="3029427"/>
            <a:ext cx="17744361" cy="2974598"/>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Meet</a:t>
            </a:r>
            <a:r>
              <a:rPr lang="en-US" sz="2700" spc="25">
                <a:solidFill>
                  <a:srgbClr val="000000"/>
                </a:solidFill>
                <a:latin typeface="TT Rounds Condensed"/>
              </a:rPr>
              <a:t> </a:t>
            </a:r>
            <a:r>
              <a:rPr lang="en-US" sz="2700" spc="25">
                <a:solidFill>
                  <a:srgbClr val="000000"/>
                </a:solidFill>
                <a:latin typeface="TT Rounds Condensed Bold"/>
              </a:rPr>
              <a:t>the</a:t>
            </a:r>
            <a:r>
              <a:rPr lang="en-US" sz="2700" spc="25">
                <a:solidFill>
                  <a:srgbClr val="000000"/>
                </a:solidFill>
                <a:latin typeface="TT Rounds Condensed"/>
              </a:rPr>
              <a:t> </a:t>
            </a:r>
            <a:r>
              <a:rPr lang="en-US" sz="2700" spc="25">
                <a:solidFill>
                  <a:srgbClr val="000000"/>
                </a:solidFill>
                <a:latin typeface="TT Rounds Condensed Bold"/>
              </a:rPr>
              <a:t>need:</a:t>
            </a:r>
            <a:r>
              <a:rPr lang="en-US" sz="2700" spc="25">
                <a:solidFill>
                  <a:srgbClr val="000000"/>
                </a:solidFill>
                <a:latin typeface="TT Rounds Condensed"/>
              </a:rPr>
              <a:t> You may be familiar with the challenges people face in finding a qualified and suitable doctor easily, and you may want to provide a solution to this problem.</a:t>
            </a:r>
          </a:p>
          <a:p>
            <a:pPr algn="l">
              <a:lnSpc>
                <a:spcPts val="3240"/>
              </a:lnSpc>
            </a:pPr>
            <a:r>
              <a:rPr lang="en-US" sz="2700" spc="25">
                <a:solidFill>
                  <a:srgbClr val="000000"/>
                </a:solidFill>
                <a:latin typeface="TT Rounds Condensed Bold"/>
              </a:rPr>
              <a:t>Provide</a:t>
            </a:r>
            <a:r>
              <a:rPr lang="en-US" sz="2700" spc="25">
                <a:solidFill>
                  <a:srgbClr val="000000"/>
                </a:solidFill>
                <a:latin typeface="TT Rounds Condensed"/>
              </a:rPr>
              <a:t> </a:t>
            </a:r>
            <a:r>
              <a:rPr lang="en-US" sz="2700" spc="25">
                <a:solidFill>
                  <a:srgbClr val="000000"/>
                </a:solidFill>
                <a:latin typeface="TT Rounds Condensed Bold"/>
              </a:rPr>
              <a:t>convenience:</a:t>
            </a:r>
            <a:r>
              <a:rPr lang="en-US" sz="2700" spc="25">
                <a:solidFill>
                  <a:srgbClr val="000000"/>
                </a:solidFill>
                <a:latin typeface="TT Rounds Condensed"/>
              </a:rPr>
              <a:t> A doctor search site can make it easier for people to find the medical services they need without the hassle of a long and complex search.</a:t>
            </a:r>
          </a:p>
          <a:p>
            <a:pPr algn="l">
              <a:lnSpc>
                <a:spcPts val="3240"/>
              </a:lnSpc>
            </a:pPr>
            <a:r>
              <a:rPr lang="en-US" sz="2700" spc="25">
                <a:solidFill>
                  <a:srgbClr val="000000"/>
                </a:solidFill>
                <a:latin typeface="TT Rounds Condensed Bold"/>
              </a:rPr>
              <a:t>Improving</a:t>
            </a:r>
            <a:r>
              <a:rPr lang="en-US" sz="2700" spc="25">
                <a:solidFill>
                  <a:srgbClr val="000000"/>
                </a:solidFill>
                <a:latin typeface="TT Rounds Condensed"/>
              </a:rPr>
              <a:t> </a:t>
            </a:r>
            <a:r>
              <a:rPr lang="en-US" sz="2700" spc="25">
                <a:solidFill>
                  <a:srgbClr val="000000"/>
                </a:solidFill>
                <a:latin typeface="TT Rounds Condensed Bold"/>
              </a:rPr>
              <a:t>access</a:t>
            </a:r>
            <a:r>
              <a:rPr lang="en-US" sz="2700" spc="25">
                <a:solidFill>
                  <a:srgbClr val="000000"/>
                </a:solidFill>
                <a:latin typeface="TT Rounds Condensed"/>
              </a:rPr>
              <a:t> </a:t>
            </a:r>
            <a:r>
              <a:rPr lang="en-US" sz="2700" spc="25">
                <a:solidFill>
                  <a:srgbClr val="000000"/>
                </a:solidFill>
                <a:latin typeface="TT Rounds Condensed Bold"/>
              </a:rPr>
              <a:t>to</a:t>
            </a:r>
            <a:r>
              <a:rPr lang="en-US" sz="2700" spc="25">
                <a:solidFill>
                  <a:srgbClr val="000000"/>
                </a:solidFill>
                <a:latin typeface="TT Rounds Condensed"/>
              </a:rPr>
              <a:t> </a:t>
            </a:r>
            <a:r>
              <a:rPr lang="en-US" sz="2700" spc="25">
                <a:solidFill>
                  <a:srgbClr val="000000"/>
                </a:solidFill>
                <a:latin typeface="TT Rounds Condensed Bold"/>
              </a:rPr>
              <a:t>healthcare:</a:t>
            </a:r>
            <a:r>
              <a:rPr lang="en-US" sz="2700" spc="25">
                <a:solidFill>
                  <a:srgbClr val="000000"/>
                </a:solidFill>
                <a:latin typeface="TT Rounds Condensed"/>
              </a:rPr>
              <a:t> By providing a centralized platform for searching for doctors, it can contribute to increasing access to health care and improving its quality.</a:t>
            </a:r>
          </a:p>
          <a:p>
            <a:pPr algn="l">
              <a:lnSpc>
                <a:spcPts val="3240"/>
              </a:lnSpc>
            </a:pPr>
            <a:endParaRPr lang="en-US" sz="2700" spc="25">
              <a:solidFill>
                <a:srgbClr val="000000"/>
              </a:solidFill>
              <a:latin typeface="TT Rounds Condensed"/>
            </a:endParaRPr>
          </a:p>
        </p:txBody>
      </p:sp>
      <p:sp>
        <p:nvSpPr>
          <p:cNvPr id="6" name="TextBox 6"/>
          <p:cNvSpPr txBox="1"/>
          <p:nvPr/>
        </p:nvSpPr>
        <p:spPr>
          <a:xfrm>
            <a:off x="305754" y="5616656"/>
            <a:ext cx="17594340" cy="2559099"/>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Enhance</a:t>
            </a:r>
            <a:r>
              <a:rPr lang="en-US" sz="2700" spc="25">
                <a:solidFill>
                  <a:srgbClr val="000000"/>
                </a:solidFill>
                <a:latin typeface="TT Rounds Condensed"/>
              </a:rPr>
              <a:t> </a:t>
            </a:r>
            <a:r>
              <a:rPr lang="en-US" sz="2700" spc="25">
                <a:solidFill>
                  <a:srgbClr val="000000"/>
                </a:solidFill>
                <a:latin typeface="TT Rounds Condensed Bold"/>
              </a:rPr>
              <a:t>transparency:</a:t>
            </a:r>
            <a:r>
              <a:rPr lang="en-US" sz="2700" spc="25">
                <a:solidFill>
                  <a:srgbClr val="000000"/>
                </a:solidFill>
                <a:latin typeface="TT Rounds Condensed"/>
              </a:rPr>
              <a:t> By providing comprehensive information about physicians and patient assessments, it can enhance trust and transparency in the healthcare system.</a:t>
            </a:r>
          </a:p>
          <a:p>
            <a:pPr algn="l">
              <a:lnSpc>
                <a:spcPts val="3240"/>
              </a:lnSpc>
            </a:pPr>
            <a:r>
              <a:rPr lang="en-US" sz="2700" spc="25">
                <a:solidFill>
                  <a:srgbClr val="000000"/>
                </a:solidFill>
                <a:latin typeface="TT Rounds Condensed Bold"/>
              </a:rPr>
              <a:t>Market</a:t>
            </a:r>
            <a:r>
              <a:rPr lang="en-US" sz="2700" spc="25">
                <a:solidFill>
                  <a:srgbClr val="000000"/>
                </a:solidFill>
                <a:latin typeface="TT Rounds Condensed"/>
              </a:rPr>
              <a:t> </a:t>
            </a:r>
            <a:r>
              <a:rPr lang="en-US" sz="2700" spc="25">
                <a:solidFill>
                  <a:srgbClr val="000000"/>
                </a:solidFill>
                <a:latin typeface="TT Rounds Condensed Bold"/>
              </a:rPr>
              <a:t>expansion:</a:t>
            </a:r>
            <a:r>
              <a:rPr lang="en-US" sz="2700" spc="25">
                <a:solidFill>
                  <a:srgbClr val="000000"/>
                </a:solidFill>
                <a:latin typeface="TT Rounds Condensed"/>
              </a:rPr>
              <a:t> You may see the opportunity to expand into new markets or offer specialized medical services to a wider audience.</a:t>
            </a:r>
          </a:p>
          <a:p>
            <a:pPr algn="l">
              <a:lnSpc>
                <a:spcPts val="3240"/>
              </a:lnSpc>
            </a:pPr>
            <a:r>
              <a:rPr lang="en-US" sz="2700" spc="25">
                <a:solidFill>
                  <a:srgbClr val="000000"/>
                </a:solidFill>
                <a:latin typeface="TT Rounds Condensed Bold"/>
              </a:rPr>
              <a:t>Economic</a:t>
            </a:r>
            <a:r>
              <a:rPr lang="en-US" sz="2700" spc="25">
                <a:solidFill>
                  <a:srgbClr val="000000"/>
                </a:solidFill>
                <a:latin typeface="TT Rounds Condensed"/>
              </a:rPr>
              <a:t> </a:t>
            </a:r>
            <a:r>
              <a:rPr lang="en-US" sz="2700" spc="25">
                <a:solidFill>
                  <a:srgbClr val="000000"/>
                </a:solidFill>
                <a:latin typeface="TT Rounds Condensed Bold"/>
              </a:rPr>
              <a:t>benefit:</a:t>
            </a:r>
            <a:r>
              <a:rPr lang="en-US" sz="2700" spc="25">
                <a:solidFill>
                  <a:srgbClr val="000000"/>
                </a:solidFill>
                <a:latin typeface="TT Rounds Condensed"/>
              </a:rPr>
              <a:t> There can be an economic aspect to this project, as you can offer ads or charge doctors or patients to use the platform.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7164"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Contribution: Findings</a:t>
            </a:r>
          </a:p>
        </p:txBody>
      </p:sp>
      <p:sp>
        <p:nvSpPr>
          <p:cNvPr id="5" name="TextBox 5"/>
          <p:cNvSpPr txBox="1"/>
          <p:nvPr/>
        </p:nvSpPr>
        <p:spPr>
          <a:xfrm>
            <a:off x="248606" y="2791464"/>
            <a:ext cx="17790792" cy="3509010"/>
          </a:xfrm>
          <a:prstGeom prst="rect">
            <a:avLst/>
          </a:prstGeom>
        </p:spPr>
        <p:txBody>
          <a:bodyPr lIns="0" tIns="0" rIns="0" bIns="0" rtlCol="0" anchor="t">
            <a:spAutoFit/>
          </a:bodyPr>
          <a:lstStyle/>
          <a:p>
            <a:pPr algn="l">
              <a:lnSpc>
                <a:spcPts val="3240"/>
              </a:lnSpc>
            </a:pPr>
            <a:r>
              <a:rPr lang="en-US" sz="2700" spc="25" dirty="0">
                <a:solidFill>
                  <a:srgbClr val="000000"/>
                </a:solidFill>
                <a:latin typeface="TT Rounds Condensed Bold"/>
              </a:rPr>
              <a:t>Streamline</a:t>
            </a:r>
            <a:r>
              <a:rPr lang="en-US" sz="2700" spc="25" dirty="0">
                <a:solidFill>
                  <a:srgbClr val="000000"/>
                </a:solidFill>
                <a:latin typeface="TT Rounds Condensed"/>
              </a:rPr>
              <a:t> </a:t>
            </a:r>
            <a:r>
              <a:rPr lang="en-US" sz="2700" spc="25" dirty="0">
                <a:solidFill>
                  <a:srgbClr val="000000"/>
                </a:solidFill>
                <a:latin typeface="TT Rounds Condensed Bold"/>
              </a:rPr>
              <a:t>the</a:t>
            </a:r>
            <a:r>
              <a:rPr lang="en-US" sz="2700" spc="25" dirty="0">
                <a:solidFill>
                  <a:srgbClr val="000000"/>
                </a:solidFill>
                <a:latin typeface="TT Rounds Condensed"/>
              </a:rPr>
              <a:t> </a:t>
            </a:r>
            <a:r>
              <a:rPr lang="en-US" sz="2700" spc="25" dirty="0">
                <a:solidFill>
                  <a:srgbClr val="000000"/>
                </a:solidFill>
                <a:latin typeface="TT Rounds Condensed Bold"/>
              </a:rPr>
              <a:t>search</a:t>
            </a:r>
            <a:r>
              <a:rPr lang="en-US" sz="2700" spc="25" dirty="0">
                <a:solidFill>
                  <a:srgbClr val="000000"/>
                </a:solidFill>
                <a:latin typeface="TT Rounds Condensed"/>
              </a:rPr>
              <a:t> </a:t>
            </a:r>
            <a:r>
              <a:rPr lang="en-US" sz="2700" spc="25" dirty="0">
                <a:solidFill>
                  <a:srgbClr val="000000"/>
                </a:solidFill>
                <a:latin typeface="TT Rounds Condensed Bold"/>
              </a:rPr>
              <a:t>process:</a:t>
            </a:r>
            <a:r>
              <a:rPr lang="en-US" sz="2700" spc="25" dirty="0">
                <a:solidFill>
                  <a:srgbClr val="000000"/>
                </a:solidFill>
                <a:latin typeface="TT Rounds Condensed"/>
              </a:rPr>
              <a:t> The site can provide a simplified search interface that allows users to specify specific criteria such as geographic location, specialization, or patient assessments.</a:t>
            </a:r>
          </a:p>
          <a:p>
            <a:pPr algn="l">
              <a:lnSpc>
                <a:spcPts val="3240"/>
              </a:lnSpc>
            </a:pPr>
            <a:r>
              <a:rPr lang="en-US" sz="2700" spc="25" dirty="0">
                <a:solidFill>
                  <a:srgbClr val="000000"/>
                </a:solidFill>
                <a:latin typeface="TT Rounds Condensed Bold"/>
              </a:rPr>
              <a:t>Book</a:t>
            </a:r>
            <a:r>
              <a:rPr lang="en-US" sz="2700" spc="25" dirty="0">
                <a:solidFill>
                  <a:srgbClr val="000000"/>
                </a:solidFill>
                <a:latin typeface="TT Rounds Condensed"/>
              </a:rPr>
              <a:t> </a:t>
            </a:r>
            <a:r>
              <a:rPr lang="en-US" sz="2700" spc="25" dirty="0">
                <a:solidFill>
                  <a:srgbClr val="000000"/>
                </a:solidFill>
                <a:latin typeface="TT Rounds Condensed Bold"/>
              </a:rPr>
              <a:t>appointments:</a:t>
            </a:r>
            <a:r>
              <a:rPr lang="en-US" sz="2700" spc="25" dirty="0">
                <a:solidFill>
                  <a:srgbClr val="000000"/>
                </a:solidFill>
                <a:latin typeface="TT Rounds Condensed"/>
              </a:rPr>
              <a:t> The site can allow patients to book appointments directly with doctors online, saving time and effort for both.</a:t>
            </a:r>
          </a:p>
          <a:p>
            <a:pPr algn="l">
              <a:lnSpc>
                <a:spcPts val="3240"/>
              </a:lnSpc>
            </a:pPr>
            <a:r>
              <a:rPr lang="en-US" sz="2700" spc="25" dirty="0">
                <a:solidFill>
                  <a:srgbClr val="000000"/>
                </a:solidFill>
                <a:latin typeface="TT Rounds Condensed Bold"/>
              </a:rPr>
              <a:t>Providing</a:t>
            </a:r>
            <a:r>
              <a:rPr lang="en-US" sz="2700" spc="25" dirty="0">
                <a:solidFill>
                  <a:srgbClr val="000000"/>
                </a:solidFill>
                <a:latin typeface="TT Rounds Condensed"/>
              </a:rPr>
              <a:t> </a:t>
            </a:r>
            <a:r>
              <a:rPr lang="en-US" sz="2700" spc="25" dirty="0">
                <a:solidFill>
                  <a:srgbClr val="000000"/>
                </a:solidFill>
                <a:latin typeface="TT Rounds Condensed Bold"/>
              </a:rPr>
              <a:t>information</a:t>
            </a:r>
            <a:r>
              <a:rPr lang="en-US" sz="2700" spc="25" dirty="0">
                <a:solidFill>
                  <a:srgbClr val="000000"/>
                </a:solidFill>
                <a:latin typeface="TT Rounds Condensed"/>
              </a:rPr>
              <a:t> </a:t>
            </a:r>
            <a:r>
              <a:rPr lang="en-US" sz="2700" spc="25" dirty="0">
                <a:solidFill>
                  <a:srgbClr val="000000"/>
                </a:solidFill>
                <a:latin typeface="TT Rounds Condensed Bold"/>
              </a:rPr>
              <a:t>about</a:t>
            </a:r>
            <a:r>
              <a:rPr lang="en-US" sz="2700" spc="25" dirty="0">
                <a:solidFill>
                  <a:srgbClr val="000000"/>
                </a:solidFill>
                <a:latin typeface="TT Rounds Condensed"/>
              </a:rPr>
              <a:t> </a:t>
            </a:r>
            <a:r>
              <a:rPr lang="en-US" sz="2700" spc="25" dirty="0">
                <a:solidFill>
                  <a:srgbClr val="000000"/>
                </a:solidFill>
                <a:latin typeface="TT Rounds Condensed Bold"/>
              </a:rPr>
              <a:t>medical</a:t>
            </a:r>
            <a:r>
              <a:rPr lang="en-US" sz="2700" spc="25" dirty="0">
                <a:solidFill>
                  <a:srgbClr val="000000"/>
                </a:solidFill>
                <a:latin typeface="TT Rounds Condensed"/>
              </a:rPr>
              <a:t> </a:t>
            </a:r>
            <a:r>
              <a:rPr lang="en-US" sz="2700" spc="25" dirty="0" err="1">
                <a:solidFill>
                  <a:srgbClr val="000000"/>
                </a:solidFill>
                <a:latin typeface="TT Rounds Condensed Bold"/>
              </a:rPr>
              <a:t>services:</a:t>
            </a:r>
            <a:r>
              <a:rPr lang="en-US" sz="2700" spc="25" dirty="0" err="1">
                <a:solidFill>
                  <a:srgbClr val="000000"/>
                </a:solidFill>
                <a:latin typeface="TT Rounds Condensed"/>
              </a:rPr>
              <a:t>In</a:t>
            </a:r>
            <a:r>
              <a:rPr lang="en-US" sz="2700" spc="25" dirty="0">
                <a:solidFill>
                  <a:srgbClr val="000000"/>
                </a:solidFill>
                <a:latin typeface="TT Rounds Condensed"/>
              </a:rPr>
              <a:t> addition to the doctor's own information, the site may provide information about available medical services, such as examinations, procedures, and treatments.</a:t>
            </a:r>
          </a:p>
          <a:p>
            <a:pPr algn="l">
              <a:lnSpc>
                <a:spcPts val="3240"/>
              </a:lnSpc>
            </a:pPr>
            <a:endParaRPr lang="en-US" sz="2700" spc="25" dirty="0">
              <a:solidFill>
                <a:srgbClr val="000000"/>
              </a:solidFill>
              <a:latin typeface="TT Rounds Condensed"/>
            </a:endParaRPr>
          </a:p>
          <a:p>
            <a:pPr algn="l">
              <a:lnSpc>
                <a:spcPts val="3240"/>
              </a:lnSpc>
            </a:pPr>
            <a:endParaRPr lang="en-US" sz="2700" spc="25" dirty="0">
              <a:solidFill>
                <a:srgbClr val="000000"/>
              </a:solidFill>
              <a:latin typeface="TT Rounds Condensed"/>
            </a:endParaRPr>
          </a:p>
        </p:txBody>
      </p:sp>
      <p:sp>
        <p:nvSpPr>
          <p:cNvPr id="6" name="TextBox 6"/>
          <p:cNvSpPr txBox="1"/>
          <p:nvPr/>
        </p:nvSpPr>
        <p:spPr>
          <a:xfrm>
            <a:off x="248603" y="5429725"/>
            <a:ext cx="17790790" cy="2559099"/>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Patient</a:t>
            </a:r>
            <a:r>
              <a:rPr lang="en-US" sz="2700" spc="25">
                <a:solidFill>
                  <a:srgbClr val="000000"/>
                </a:solidFill>
                <a:latin typeface="TT Rounds Condensed"/>
              </a:rPr>
              <a:t> </a:t>
            </a:r>
            <a:r>
              <a:rPr lang="en-US" sz="2700" spc="25">
                <a:solidFill>
                  <a:srgbClr val="000000"/>
                </a:solidFill>
                <a:latin typeface="TT Rounds Condensed Bold"/>
              </a:rPr>
              <a:t>reviews</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ratings:</a:t>
            </a:r>
            <a:r>
              <a:rPr lang="en-US" sz="2700" spc="25">
                <a:solidFill>
                  <a:srgbClr val="000000"/>
                </a:solidFill>
                <a:latin typeface="TT Rounds Condensed"/>
              </a:rPr>
              <a:t> Users can provide ratings and reviews of doctors based on their personal experiences, helping other patients make an informed decision.</a:t>
            </a:r>
          </a:p>
          <a:p>
            <a:pPr algn="l">
              <a:lnSpc>
                <a:spcPts val="3240"/>
              </a:lnSpc>
            </a:pPr>
            <a:r>
              <a:rPr lang="en-US" sz="2700" spc="25">
                <a:solidFill>
                  <a:srgbClr val="000000"/>
                </a:solidFill>
                <a:latin typeface="TT Rounds Condensed Bold"/>
              </a:rPr>
              <a:t>Health</a:t>
            </a:r>
            <a:r>
              <a:rPr lang="en-US" sz="2700" spc="25">
                <a:solidFill>
                  <a:srgbClr val="000000"/>
                </a:solidFill>
                <a:latin typeface="TT Rounds Condensed"/>
              </a:rPr>
              <a:t> </a:t>
            </a:r>
            <a:r>
              <a:rPr lang="en-US" sz="2700" spc="25">
                <a:solidFill>
                  <a:srgbClr val="000000"/>
                </a:solidFill>
                <a:latin typeface="TT Rounds Condensed Bold"/>
              </a:rPr>
              <a:t>Guidelines</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Resources:</a:t>
            </a:r>
            <a:r>
              <a:rPr lang="en-US" sz="2700" spc="25">
                <a:solidFill>
                  <a:srgbClr val="000000"/>
                </a:solidFill>
                <a:latin typeface="TT Rounds Condensed"/>
              </a:rPr>
              <a:t> The site can provide educational health resources and articles that help patients understand their medical conditions and available treatments.</a:t>
            </a:r>
          </a:p>
          <a:p>
            <a:pPr algn="l">
              <a:lnSpc>
                <a:spcPts val="3240"/>
              </a:lnSpc>
            </a:pPr>
            <a:r>
              <a:rPr lang="en-US" sz="2700" spc="25">
                <a:solidFill>
                  <a:srgbClr val="000000"/>
                </a:solidFill>
                <a:latin typeface="TT Rounds Condensed Bold"/>
              </a:rPr>
              <a:t>Quick</a:t>
            </a:r>
            <a:r>
              <a:rPr lang="en-US" sz="2700" spc="25">
                <a:solidFill>
                  <a:srgbClr val="000000"/>
                </a:solidFill>
                <a:latin typeface="TT Rounds Condensed"/>
              </a:rPr>
              <a:t> </a:t>
            </a:r>
            <a:r>
              <a:rPr lang="en-US" sz="2700" spc="25">
                <a:solidFill>
                  <a:srgbClr val="000000"/>
                </a:solidFill>
                <a:latin typeface="TT Rounds Condensed Bold"/>
              </a:rPr>
              <a:t>communication:</a:t>
            </a:r>
            <a:r>
              <a:rPr lang="en-US" sz="2700" spc="25">
                <a:solidFill>
                  <a:srgbClr val="000000"/>
                </a:solidFill>
                <a:latin typeface="TT Rounds Condensed"/>
              </a:rPr>
              <a:t> The site can facilitate communication between patients and doctors via text messages or email, allowing questions to be asked and consultations provided remotely.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000000"/>
                </a:solidFill>
                <a:latin typeface="TT Rounds Condensed Bold"/>
              </a:rPr>
              <a:t>Related Work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576"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Related Work</a:t>
            </a:r>
          </a:p>
        </p:txBody>
      </p:sp>
      <p:sp>
        <p:nvSpPr>
          <p:cNvPr id="5" name="TextBox 5"/>
          <p:cNvSpPr txBox="1"/>
          <p:nvPr/>
        </p:nvSpPr>
        <p:spPr>
          <a:xfrm>
            <a:off x="1171930" y="2793564"/>
            <a:ext cx="15944136" cy="3805594"/>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Physician</a:t>
            </a:r>
            <a:r>
              <a:rPr lang="en-US" sz="2700" spc="25">
                <a:solidFill>
                  <a:srgbClr val="000000"/>
                </a:solidFill>
                <a:latin typeface="TT Rounds Condensed"/>
              </a:rPr>
              <a:t> </a:t>
            </a:r>
            <a:r>
              <a:rPr lang="en-US" sz="2700" spc="25">
                <a:solidFill>
                  <a:srgbClr val="000000"/>
                </a:solidFill>
                <a:latin typeface="TT Rounds Condensed Bold"/>
              </a:rPr>
              <a:t>Database:</a:t>
            </a:r>
            <a:r>
              <a:rPr lang="en-US" sz="2700" spc="25">
                <a:solidFill>
                  <a:srgbClr val="000000"/>
                </a:solidFill>
                <a:latin typeface="TT Rounds Condensed"/>
              </a:rPr>
              <a:t> Compile and maintain a comprehensive database that includes information about available doctors and their personal and professional details such as specialties, qualifications, experience, job locations, and working hours.</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Advanced</a:t>
            </a:r>
            <a:r>
              <a:rPr lang="en-US" sz="2700" spc="25">
                <a:solidFill>
                  <a:srgbClr val="000000"/>
                </a:solidFill>
                <a:latin typeface="TT Rounds Condensed"/>
              </a:rPr>
              <a:t> </a:t>
            </a:r>
            <a:r>
              <a:rPr lang="en-US" sz="2700" spc="25">
                <a:solidFill>
                  <a:srgbClr val="000000"/>
                </a:solidFill>
                <a:latin typeface="TT Rounds Condensed Bold"/>
              </a:rPr>
              <a:t>Search</a:t>
            </a:r>
            <a:r>
              <a:rPr lang="en-US" sz="2700" spc="25">
                <a:solidFill>
                  <a:srgbClr val="000000"/>
                </a:solidFill>
                <a:latin typeface="TT Rounds Condensed"/>
              </a:rPr>
              <a:t> </a:t>
            </a:r>
            <a:r>
              <a:rPr lang="en-US" sz="2700" spc="25">
                <a:solidFill>
                  <a:srgbClr val="000000"/>
                </a:solidFill>
                <a:latin typeface="TT Rounds Condensed Bold"/>
              </a:rPr>
              <a:t>feature:</a:t>
            </a:r>
            <a:r>
              <a:rPr lang="en-US" sz="2700" spc="25">
                <a:solidFill>
                  <a:srgbClr val="000000"/>
                </a:solidFill>
                <a:latin typeface="TT Rounds Condensed"/>
              </a:rPr>
              <a:t> Provides advanced search feature for users to easily find doctors according to specific criteria such as specialization, geographical location, acceptable health insurance, and more.</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Appointment</a:t>
            </a:r>
            <a:r>
              <a:rPr lang="en-US" sz="2700" spc="25">
                <a:solidFill>
                  <a:srgbClr val="000000"/>
                </a:solidFill>
                <a:latin typeface="TT Rounds Condensed"/>
              </a:rPr>
              <a:t> </a:t>
            </a:r>
            <a:r>
              <a:rPr lang="en-US" sz="2700" spc="25">
                <a:solidFill>
                  <a:srgbClr val="000000"/>
                </a:solidFill>
                <a:latin typeface="TT Rounds Condensed Bold"/>
              </a:rPr>
              <a:t>Booking:</a:t>
            </a:r>
            <a:r>
              <a:rPr lang="en-US" sz="2700" spc="25">
                <a:solidFill>
                  <a:srgbClr val="000000"/>
                </a:solidFill>
                <a:latin typeface="TT Rounds Condensed"/>
              </a:rPr>
              <a:t> The site allows users to book their appointments with selected doctors online, providing them with convenience and flexibility in scheduling appointments.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314"/>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Related Work (cont.)</a:t>
            </a:r>
          </a:p>
        </p:txBody>
      </p:sp>
      <p:sp>
        <p:nvSpPr>
          <p:cNvPr id="5" name="TextBox 5"/>
          <p:cNvSpPr txBox="1"/>
          <p:nvPr/>
        </p:nvSpPr>
        <p:spPr>
          <a:xfrm>
            <a:off x="680799" y="3179370"/>
            <a:ext cx="17251443" cy="3390096"/>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Physician</a:t>
            </a:r>
            <a:r>
              <a:rPr lang="en-US" sz="2700" spc="25">
                <a:solidFill>
                  <a:srgbClr val="000000"/>
                </a:solidFill>
                <a:latin typeface="TT Rounds Condensed"/>
              </a:rPr>
              <a:t> </a:t>
            </a:r>
            <a:r>
              <a:rPr lang="en-US" sz="2700" spc="25">
                <a:solidFill>
                  <a:srgbClr val="000000"/>
                </a:solidFill>
                <a:latin typeface="TT Rounds Condensed Bold"/>
              </a:rPr>
              <a:t>Rating:</a:t>
            </a:r>
            <a:r>
              <a:rPr lang="en-US" sz="2700" spc="25">
                <a:solidFill>
                  <a:srgbClr val="000000"/>
                </a:solidFill>
                <a:latin typeface="TT Rounds Condensed"/>
              </a:rPr>
              <a:t> The site allows patients to submit ratings and reviews about doctors and their experiences with them, helping others choose the right doctor.</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Contact</a:t>
            </a:r>
            <a:r>
              <a:rPr lang="en-US" sz="2700" spc="25">
                <a:solidFill>
                  <a:srgbClr val="000000"/>
                </a:solidFill>
                <a:latin typeface="TT Rounds Condensed"/>
              </a:rPr>
              <a:t> </a:t>
            </a:r>
            <a:r>
              <a:rPr lang="en-US" sz="2700" spc="25">
                <a:solidFill>
                  <a:srgbClr val="000000"/>
                </a:solidFill>
                <a:latin typeface="TT Rounds Condensed Bold"/>
              </a:rPr>
              <a:t>and</a:t>
            </a:r>
            <a:r>
              <a:rPr lang="en-US" sz="2700" spc="25">
                <a:solidFill>
                  <a:srgbClr val="000000"/>
                </a:solidFill>
                <a:latin typeface="TT Rounds Condensed"/>
              </a:rPr>
              <a:t> </a:t>
            </a:r>
            <a:r>
              <a:rPr lang="en-US" sz="2700" spc="25">
                <a:solidFill>
                  <a:srgbClr val="000000"/>
                </a:solidFill>
                <a:latin typeface="TT Rounds Condensed Bold"/>
              </a:rPr>
              <a:t>location</a:t>
            </a:r>
            <a:r>
              <a:rPr lang="en-US" sz="2700" spc="25">
                <a:solidFill>
                  <a:srgbClr val="000000"/>
                </a:solidFill>
                <a:latin typeface="TT Rounds Condensed"/>
              </a:rPr>
              <a:t> </a:t>
            </a:r>
            <a:r>
              <a:rPr lang="en-US" sz="2700" spc="25">
                <a:solidFill>
                  <a:srgbClr val="000000"/>
                </a:solidFill>
                <a:latin typeface="TT Rounds Condensed Bold"/>
              </a:rPr>
              <a:t>information:</a:t>
            </a:r>
            <a:r>
              <a:rPr lang="en-US" sz="2700" spc="25">
                <a:solidFill>
                  <a:srgbClr val="000000"/>
                </a:solidFill>
                <a:latin typeface="TT Rounds Condensed"/>
              </a:rPr>
              <a:t> The site provides contact and location information for each doctor clearly and easily accessible.</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Providing</a:t>
            </a:r>
            <a:r>
              <a:rPr lang="en-US" sz="2700" spc="25">
                <a:solidFill>
                  <a:srgbClr val="000000"/>
                </a:solidFill>
                <a:latin typeface="TT Rounds Condensed"/>
              </a:rPr>
              <a:t> </a:t>
            </a:r>
            <a:r>
              <a:rPr lang="en-US" sz="2700" spc="25">
                <a:solidFill>
                  <a:srgbClr val="000000"/>
                </a:solidFill>
                <a:latin typeface="TT Rounds Condensed Bold"/>
              </a:rPr>
              <a:t>medical</a:t>
            </a:r>
            <a:r>
              <a:rPr lang="en-US" sz="2700" spc="25">
                <a:solidFill>
                  <a:srgbClr val="000000"/>
                </a:solidFill>
                <a:latin typeface="TT Rounds Condensed"/>
              </a:rPr>
              <a:t> </a:t>
            </a:r>
            <a:r>
              <a:rPr lang="en-US" sz="2700" spc="25">
                <a:solidFill>
                  <a:srgbClr val="000000"/>
                </a:solidFill>
                <a:latin typeface="TT Rounds Condensed Bold"/>
              </a:rPr>
              <a:t>information:</a:t>
            </a:r>
            <a:r>
              <a:rPr lang="en-US" sz="2700" spc="25">
                <a:solidFill>
                  <a:srgbClr val="000000"/>
                </a:solidFill>
                <a:latin typeface="TT Rounds Condensed"/>
              </a:rPr>
              <a:t> Some sites may offer useful medical content to users such as health tips and medical guidance.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4858446"/>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000000"/>
                </a:solidFill>
                <a:latin typeface="TT Rounds Condensed Bold"/>
              </a:rPr>
              <a:t>Design and Implementation</a:t>
            </a:r>
          </a:p>
          <a:p>
            <a:pPr marL="1586547" lvl="3" indent="-396637" algn="l">
              <a:lnSpc>
                <a:spcPts val="6048"/>
              </a:lnSpc>
              <a:buFont typeface="Arial"/>
              <a:buChar char="￭"/>
            </a:pPr>
            <a:r>
              <a:rPr lang="en-US" sz="4200" spc="39">
                <a:solidFill>
                  <a:srgbClr val="000000"/>
                </a:solidFill>
                <a:latin typeface="TT Rounds Condensed"/>
              </a:rPr>
              <a:t>System Design</a:t>
            </a:r>
          </a:p>
          <a:p>
            <a:pPr marL="1586547" lvl="3" indent="-396637" algn="l">
              <a:lnSpc>
                <a:spcPts val="6048"/>
              </a:lnSpc>
              <a:buFont typeface="Arial"/>
              <a:buChar char="￭"/>
            </a:pPr>
            <a:r>
              <a:rPr lang="en-US" sz="4200" spc="39">
                <a:solidFill>
                  <a:srgbClr val="000000"/>
                </a:solidFill>
                <a:latin typeface="TT Rounds Condensed"/>
              </a:rPr>
              <a:t>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a:t>
            </a:r>
            <a:r>
              <a:rPr lang="en-US" sz="4200" spc="39">
                <a:solidFill>
                  <a:srgbClr val="000000"/>
                </a:solidFill>
                <a:latin typeface="TT Rounds Condensed Bold"/>
              </a:rPr>
              <a:t> </a:t>
            </a:r>
            <a:r>
              <a:rPr lang="en-US" sz="4200" spc="39">
                <a:solidFill>
                  <a:srgbClr val="BA9F97"/>
                </a:solidFill>
                <a:latin typeface="TT Rounds Condensed"/>
              </a:rPr>
              <a:t>Work</a:t>
            </a:r>
            <a:r>
              <a:rPr lang="en-US" sz="4200" spc="39">
                <a:solidFill>
                  <a:srgbClr val="000000"/>
                </a:solidFill>
                <a:latin typeface="TT Rounds Condensed Bold"/>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grpSp>
        <p:nvGrpSpPr>
          <p:cNvPr id="4" name="Group 4"/>
          <p:cNvGrpSpPr/>
          <p:nvPr/>
        </p:nvGrpSpPr>
        <p:grpSpPr>
          <a:xfrm>
            <a:off x="3201538" y="2505671"/>
            <a:ext cx="11884925" cy="6583612"/>
            <a:chOff x="0" y="0"/>
            <a:chExt cx="15846567" cy="8778149"/>
          </a:xfrm>
        </p:grpSpPr>
        <p:sp>
          <p:nvSpPr>
            <p:cNvPr id="5" name="Freeform 5"/>
            <p:cNvSpPr/>
            <p:nvPr/>
          </p:nvSpPr>
          <p:spPr>
            <a:xfrm>
              <a:off x="0" y="0"/>
              <a:ext cx="15846552" cy="8778113"/>
            </a:xfrm>
            <a:custGeom>
              <a:avLst/>
              <a:gdLst/>
              <a:ahLst/>
              <a:cxnLst/>
              <a:rect l="l" t="t" r="r" b="b"/>
              <a:pathLst>
                <a:path w="15846552" h="8778113">
                  <a:moveTo>
                    <a:pt x="0" y="0"/>
                  </a:moveTo>
                  <a:lnTo>
                    <a:pt x="15846552" y="0"/>
                  </a:lnTo>
                  <a:lnTo>
                    <a:pt x="15846552" y="8778113"/>
                  </a:lnTo>
                  <a:lnTo>
                    <a:pt x="0" y="8778113"/>
                  </a:lnTo>
                  <a:lnTo>
                    <a:pt x="0" y="0"/>
                  </a:lnTo>
                  <a:close/>
                </a:path>
              </a:pathLst>
            </a:custGeom>
            <a:blipFill>
              <a:blip r:embed="rId3"/>
              <a:stretch>
                <a:fillRect/>
              </a:stretch>
            </a:blipFill>
          </p:spPr>
          <p:txBody>
            <a:bodyPr/>
            <a:lstStyle/>
            <a:p>
              <a:endParaRPr lang="ar-SA"/>
            </a:p>
          </p:txBody>
        </p:sp>
      </p:grpSp>
      <p:sp>
        <p:nvSpPr>
          <p:cNvPr id="6" name="TextBox 6"/>
          <p:cNvSpPr txBox="1"/>
          <p:nvPr/>
        </p:nvSpPr>
        <p:spPr>
          <a:xfrm>
            <a:off x="4050664" y="1698190"/>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System Design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000000"/>
                </a:solidFill>
                <a:latin typeface="TT Rounds Condensed"/>
              </a:rPr>
              <a:t>Design and Implementation</a:t>
            </a:r>
          </a:p>
          <a:p>
            <a:pPr marL="973693" lvl="2" indent="-324564" algn="l">
              <a:lnSpc>
                <a:spcPts val="6048"/>
              </a:lnSpc>
              <a:buFont typeface="Arial"/>
              <a:buChar char="⚬"/>
            </a:pPr>
            <a:r>
              <a:rPr lang="en-US" sz="4200" spc="39">
                <a:solidFill>
                  <a:srgbClr val="000000"/>
                </a:solidFill>
                <a:latin typeface="TT Rounds Condensed"/>
              </a:rPr>
              <a:t>Results</a:t>
            </a:r>
          </a:p>
          <a:p>
            <a:pPr marL="973693" lvl="2" indent="-324564" algn="l">
              <a:lnSpc>
                <a:spcPts val="6048"/>
              </a:lnSpc>
              <a:buFont typeface="Arial"/>
              <a:buChar char="⚬"/>
            </a:pPr>
            <a:r>
              <a:rPr lang="en-US" sz="4200" spc="39">
                <a:solidFill>
                  <a:srgbClr val="000000"/>
                </a:solidFill>
                <a:latin typeface="TT Rounds Condensed"/>
              </a:rPr>
              <a:t>Conclusion </a:t>
            </a:r>
          </a:p>
          <a:p>
            <a:pPr marL="973693" lvl="2" indent="-324564" algn="l">
              <a:lnSpc>
                <a:spcPts val="6048"/>
              </a:lnSpc>
              <a:buFont typeface="Arial"/>
              <a:buChar char="⚬"/>
            </a:pPr>
            <a:r>
              <a:rPr lang="en-US" sz="4200" spc="39">
                <a:solidFill>
                  <a:srgbClr val="000000"/>
                </a:solidFill>
                <a:latin typeface="TT Rounds Condensed"/>
              </a:rPr>
              <a:t>Future Work</a:t>
            </a:r>
          </a:p>
        </p:txBody>
      </p:sp>
      <p:sp>
        <p:nvSpPr>
          <p:cNvPr id="6" name="TextBox 6"/>
          <p:cNvSpPr txBox="1"/>
          <p:nvPr/>
        </p:nvSpPr>
        <p:spPr>
          <a:xfrm>
            <a:off x="2377440" y="3311231"/>
            <a:ext cx="5078634"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000000"/>
                </a:solidFill>
                <a:latin typeface="TT Rounds Condensed"/>
              </a:rPr>
              <a:t>Foreword</a:t>
            </a:r>
          </a:p>
          <a:p>
            <a:pPr marL="973693" lvl="2" indent="-324564" algn="l">
              <a:lnSpc>
                <a:spcPts val="6048"/>
              </a:lnSpc>
              <a:buFont typeface="Arial"/>
              <a:buChar char="⚬"/>
            </a:pPr>
            <a:r>
              <a:rPr lang="en-US" sz="4200" spc="39">
                <a:solidFill>
                  <a:srgbClr val="000000"/>
                </a:solidFill>
                <a:latin typeface="TT Rounds Condensed"/>
              </a:rPr>
              <a:t>Background</a:t>
            </a:r>
          </a:p>
          <a:p>
            <a:pPr marL="973693" lvl="2" indent="-324564" algn="l">
              <a:lnSpc>
                <a:spcPts val="6048"/>
              </a:lnSpc>
              <a:buFont typeface="Arial"/>
              <a:buChar char="⚬"/>
            </a:pPr>
            <a:r>
              <a:rPr lang="en-US" sz="4200" spc="39">
                <a:solidFill>
                  <a:srgbClr val="000000"/>
                </a:solidFill>
                <a:latin typeface="TT Rounds Condensed"/>
              </a:rPr>
              <a:t>Research Problem</a:t>
            </a:r>
          </a:p>
          <a:p>
            <a:pPr marL="973693" lvl="2" indent="-324564" algn="l">
              <a:lnSpc>
                <a:spcPts val="6048"/>
              </a:lnSpc>
              <a:buFont typeface="Arial"/>
              <a:buChar char="⚬"/>
            </a:pPr>
            <a:r>
              <a:rPr lang="en-US" sz="4200" spc="39">
                <a:solidFill>
                  <a:srgbClr val="000000"/>
                </a:solidFill>
                <a:latin typeface="TT Rounds Condensed"/>
              </a:rPr>
              <a:t>Contribution</a:t>
            </a:r>
          </a:p>
          <a:p>
            <a:pPr marL="973693" lvl="2" indent="-324564" algn="l">
              <a:lnSpc>
                <a:spcPts val="6048"/>
              </a:lnSpc>
              <a:buFont typeface="Arial"/>
              <a:buChar char="⚬"/>
            </a:pPr>
            <a:r>
              <a:rPr lang="en-US" sz="4200" spc="39">
                <a:solidFill>
                  <a:srgbClr val="000000"/>
                </a:solidFill>
                <a:latin typeface="TT Rounds Condensed"/>
              </a:rPr>
              <a:t>Related Work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grpSp>
        <p:nvGrpSpPr>
          <p:cNvPr id="4" name="Group 4"/>
          <p:cNvGrpSpPr/>
          <p:nvPr/>
        </p:nvGrpSpPr>
        <p:grpSpPr>
          <a:xfrm>
            <a:off x="2791678" y="2495876"/>
            <a:ext cx="12254609" cy="6762424"/>
            <a:chOff x="0" y="0"/>
            <a:chExt cx="16339479" cy="9016565"/>
          </a:xfrm>
        </p:grpSpPr>
        <p:sp>
          <p:nvSpPr>
            <p:cNvPr id="5" name="Freeform 5"/>
            <p:cNvSpPr/>
            <p:nvPr/>
          </p:nvSpPr>
          <p:spPr>
            <a:xfrm>
              <a:off x="0" y="0"/>
              <a:ext cx="16339438" cy="9016619"/>
            </a:xfrm>
            <a:custGeom>
              <a:avLst/>
              <a:gdLst/>
              <a:ahLst/>
              <a:cxnLst/>
              <a:rect l="l" t="t" r="r" b="b"/>
              <a:pathLst>
                <a:path w="16339438" h="9016619">
                  <a:moveTo>
                    <a:pt x="0" y="0"/>
                  </a:moveTo>
                  <a:lnTo>
                    <a:pt x="16339438" y="0"/>
                  </a:lnTo>
                  <a:lnTo>
                    <a:pt x="16339438" y="9016619"/>
                  </a:lnTo>
                  <a:lnTo>
                    <a:pt x="0" y="9016619"/>
                  </a:lnTo>
                  <a:lnTo>
                    <a:pt x="0" y="0"/>
                  </a:lnTo>
                  <a:close/>
                </a:path>
              </a:pathLst>
            </a:custGeom>
            <a:blipFill>
              <a:blip r:embed="rId3"/>
              <a:stretch>
                <a:fillRect/>
              </a:stretch>
            </a:blipFill>
          </p:spPr>
          <p:txBody>
            <a:bodyPr/>
            <a:lstStyle/>
            <a:p>
              <a:endParaRPr lang="ar-SA"/>
            </a:p>
          </p:txBody>
        </p:sp>
      </p:grpSp>
      <p:sp>
        <p:nvSpPr>
          <p:cNvPr id="6" name="TextBox 6"/>
          <p:cNvSpPr txBox="1"/>
          <p:nvPr/>
        </p:nvSpPr>
        <p:spPr>
          <a:xfrm>
            <a:off x="3565778" y="1266869"/>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System Design (cont.)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grpSp>
        <p:nvGrpSpPr>
          <p:cNvPr id="4" name="Group 4"/>
          <p:cNvGrpSpPr/>
          <p:nvPr/>
        </p:nvGrpSpPr>
        <p:grpSpPr>
          <a:xfrm>
            <a:off x="1028700" y="2639436"/>
            <a:ext cx="7881239" cy="5385549"/>
            <a:chOff x="0" y="0"/>
            <a:chExt cx="10508319" cy="7180732"/>
          </a:xfrm>
        </p:grpSpPr>
        <p:sp>
          <p:nvSpPr>
            <p:cNvPr id="5" name="Freeform 5"/>
            <p:cNvSpPr/>
            <p:nvPr/>
          </p:nvSpPr>
          <p:spPr>
            <a:xfrm>
              <a:off x="0" y="0"/>
              <a:ext cx="10508361" cy="7180707"/>
            </a:xfrm>
            <a:custGeom>
              <a:avLst/>
              <a:gdLst/>
              <a:ahLst/>
              <a:cxnLst/>
              <a:rect l="l" t="t" r="r" b="b"/>
              <a:pathLst>
                <a:path w="10508361" h="7180707">
                  <a:moveTo>
                    <a:pt x="0" y="0"/>
                  </a:moveTo>
                  <a:lnTo>
                    <a:pt x="10508361" y="0"/>
                  </a:lnTo>
                  <a:lnTo>
                    <a:pt x="10508361" y="7180707"/>
                  </a:lnTo>
                  <a:lnTo>
                    <a:pt x="0" y="7180707"/>
                  </a:lnTo>
                  <a:lnTo>
                    <a:pt x="0" y="0"/>
                  </a:lnTo>
                  <a:close/>
                </a:path>
              </a:pathLst>
            </a:custGeom>
            <a:blipFill>
              <a:blip r:embed="rId3"/>
              <a:stretch>
                <a:fillRect l="-16472" r="-16472"/>
              </a:stretch>
            </a:blipFill>
          </p:spPr>
          <p:txBody>
            <a:bodyPr/>
            <a:lstStyle/>
            <a:p>
              <a:endParaRPr lang="ar-SA"/>
            </a:p>
          </p:txBody>
        </p:sp>
      </p:grpSp>
      <p:grpSp>
        <p:nvGrpSpPr>
          <p:cNvPr id="6" name="Group 6"/>
          <p:cNvGrpSpPr/>
          <p:nvPr/>
        </p:nvGrpSpPr>
        <p:grpSpPr>
          <a:xfrm>
            <a:off x="9829428" y="2639436"/>
            <a:ext cx="7756155" cy="5385549"/>
            <a:chOff x="0" y="0"/>
            <a:chExt cx="10341540" cy="7180732"/>
          </a:xfrm>
        </p:grpSpPr>
        <p:sp>
          <p:nvSpPr>
            <p:cNvPr id="7" name="Freeform 7"/>
            <p:cNvSpPr/>
            <p:nvPr/>
          </p:nvSpPr>
          <p:spPr>
            <a:xfrm>
              <a:off x="0" y="0"/>
              <a:ext cx="10341483" cy="7180707"/>
            </a:xfrm>
            <a:custGeom>
              <a:avLst/>
              <a:gdLst/>
              <a:ahLst/>
              <a:cxnLst/>
              <a:rect l="l" t="t" r="r" b="b"/>
              <a:pathLst>
                <a:path w="10341483" h="7180707">
                  <a:moveTo>
                    <a:pt x="0" y="0"/>
                  </a:moveTo>
                  <a:lnTo>
                    <a:pt x="10341483" y="0"/>
                  </a:lnTo>
                  <a:lnTo>
                    <a:pt x="10341483" y="7180707"/>
                  </a:lnTo>
                  <a:lnTo>
                    <a:pt x="0" y="7180707"/>
                  </a:lnTo>
                  <a:lnTo>
                    <a:pt x="0" y="0"/>
                  </a:lnTo>
                  <a:close/>
                </a:path>
              </a:pathLst>
            </a:custGeom>
            <a:blipFill>
              <a:blip r:embed="rId4"/>
              <a:stretch>
                <a:fillRect l="-17639" r="-17639"/>
              </a:stretch>
            </a:blipFill>
          </p:spPr>
          <p:txBody>
            <a:bodyPr/>
            <a:lstStyle/>
            <a:p>
              <a:endParaRPr lang="ar-SA"/>
            </a:p>
          </p:txBody>
        </p:sp>
      </p:grpSp>
      <p:sp>
        <p:nvSpPr>
          <p:cNvPr id="8" name="TextBox 8"/>
          <p:cNvSpPr txBox="1"/>
          <p:nvPr/>
        </p:nvSpPr>
        <p:spPr>
          <a:xfrm>
            <a:off x="3520836" y="1831955"/>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System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grpSp>
        <p:nvGrpSpPr>
          <p:cNvPr id="4" name="Group 4"/>
          <p:cNvGrpSpPr/>
          <p:nvPr/>
        </p:nvGrpSpPr>
        <p:grpSpPr>
          <a:xfrm>
            <a:off x="3079156" y="2947451"/>
            <a:ext cx="12129684" cy="6103486"/>
            <a:chOff x="0" y="0"/>
            <a:chExt cx="16172912" cy="8137981"/>
          </a:xfrm>
        </p:grpSpPr>
        <p:sp>
          <p:nvSpPr>
            <p:cNvPr id="5" name="Freeform 5"/>
            <p:cNvSpPr/>
            <p:nvPr/>
          </p:nvSpPr>
          <p:spPr>
            <a:xfrm>
              <a:off x="0" y="0"/>
              <a:ext cx="16172942" cy="8138033"/>
            </a:xfrm>
            <a:custGeom>
              <a:avLst/>
              <a:gdLst/>
              <a:ahLst/>
              <a:cxnLst/>
              <a:rect l="l" t="t" r="r" b="b"/>
              <a:pathLst>
                <a:path w="16172942" h="8138033">
                  <a:moveTo>
                    <a:pt x="0" y="0"/>
                  </a:moveTo>
                  <a:lnTo>
                    <a:pt x="16172942" y="0"/>
                  </a:lnTo>
                  <a:lnTo>
                    <a:pt x="16172942" y="8138033"/>
                  </a:lnTo>
                  <a:lnTo>
                    <a:pt x="0" y="8138033"/>
                  </a:lnTo>
                  <a:lnTo>
                    <a:pt x="0" y="0"/>
                  </a:lnTo>
                  <a:close/>
                </a:path>
              </a:pathLst>
            </a:custGeom>
            <a:blipFill>
              <a:blip r:embed="rId3"/>
              <a:stretch>
                <a:fillRect t="-1339" b="-1338"/>
              </a:stretch>
            </a:blipFill>
          </p:spPr>
          <p:txBody>
            <a:bodyPr/>
            <a:lstStyle/>
            <a:p>
              <a:endParaRPr lang="ar-SA"/>
            </a:p>
          </p:txBody>
        </p:sp>
      </p:grpSp>
      <p:sp>
        <p:nvSpPr>
          <p:cNvPr id="6" name="TextBox 6"/>
          <p:cNvSpPr txBox="1"/>
          <p:nvPr/>
        </p:nvSpPr>
        <p:spPr>
          <a:xfrm>
            <a:off x="2961861" y="1832036"/>
            <a:ext cx="12364275"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System Implementation (cont.)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Freeform 4"/>
          <p:cNvSpPr/>
          <p:nvPr/>
        </p:nvSpPr>
        <p:spPr>
          <a:xfrm>
            <a:off x="2601885" y="3314882"/>
            <a:ext cx="10163140" cy="5132386"/>
          </a:xfrm>
          <a:custGeom>
            <a:avLst/>
            <a:gdLst/>
            <a:ahLst/>
            <a:cxnLst/>
            <a:rect l="l" t="t" r="r" b="b"/>
            <a:pathLst>
              <a:path w="10163140" h="5132386">
                <a:moveTo>
                  <a:pt x="0" y="0"/>
                </a:moveTo>
                <a:lnTo>
                  <a:pt x="10163140" y="0"/>
                </a:lnTo>
                <a:lnTo>
                  <a:pt x="10163140" y="5132386"/>
                </a:lnTo>
                <a:lnTo>
                  <a:pt x="0" y="5132386"/>
                </a:lnTo>
                <a:lnTo>
                  <a:pt x="0" y="0"/>
                </a:lnTo>
                <a:close/>
              </a:path>
            </a:pathLst>
          </a:custGeom>
          <a:blipFill>
            <a:blip r:embed="rId3"/>
            <a:stretch>
              <a:fillRect/>
            </a:stretch>
          </a:blipFill>
        </p:spPr>
        <p:txBody>
          <a:bodyPr/>
          <a:lstStyle/>
          <a:p>
            <a:endParaRPr lang="ar-SA"/>
          </a:p>
        </p:txBody>
      </p:sp>
      <p:sp>
        <p:nvSpPr>
          <p:cNvPr id="5" name="TextBox 5"/>
          <p:cNvSpPr txBox="1"/>
          <p:nvPr/>
        </p:nvSpPr>
        <p:spPr>
          <a:xfrm>
            <a:off x="2961861" y="2149556"/>
            <a:ext cx="12364275"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System Implementation (cont.)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000000"/>
                </a:solidFill>
                <a:latin typeface="TT Rounds Condensed Bol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a:t>
            </a:r>
            <a:r>
              <a:rPr lang="en-US" sz="4200" spc="39">
                <a:solidFill>
                  <a:srgbClr val="000000"/>
                </a:solidFill>
                <a:latin typeface="TT Rounds Condensed Bold"/>
              </a:rPr>
              <a:t> </a:t>
            </a:r>
            <a:r>
              <a:rPr lang="en-US" sz="4200" spc="39">
                <a:solidFill>
                  <a:srgbClr val="BA9F97"/>
                </a:solidFill>
                <a:latin typeface="TT Rounds Condensed"/>
              </a:rPr>
              <a:t>Work</a:t>
            </a:r>
            <a:r>
              <a:rPr lang="en-US" sz="4200" spc="39">
                <a:solidFill>
                  <a:srgbClr val="000000"/>
                </a:solidFill>
                <a:latin typeface="TT Rounds Condensed Bold"/>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38" y="1314"/>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Results</a:t>
            </a:r>
          </a:p>
        </p:txBody>
      </p:sp>
      <p:sp>
        <p:nvSpPr>
          <p:cNvPr id="6" name="مربع نص 5">
            <a:extLst>
              <a:ext uri="{FF2B5EF4-FFF2-40B4-BE49-F238E27FC236}">
                <a16:creationId xmlns:a16="http://schemas.microsoft.com/office/drawing/2014/main" id="{CF66CD7A-4F17-EA7E-BF4E-56D298C3EF69}"/>
              </a:ext>
            </a:extLst>
          </p:cNvPr>
          <p:cNvSpPr txBox="1"/>
          <p:nvPr/>
        </p:nvSpPr>
        <p:spPr>
          <a:xfrm>
            <a:off x="2171699" y="3850838"/>
            <a:ext cx="14287501" cy="3539430"/>
          </a:xfrm>
          <a:prstGeom prst="rect">
            <a:avLst/>
          </a:prstGeom>
          <a:noFill/>
        </p:spPr>
        <p:txBody>
          <a:bodyPr wrap="square">
            <a:spAutoFit/>
          </a:bodyPr>
          <a:lstStyle/>
          <a:p>
            <a:r>
              <a:rPr lang="en-US" sz="2800" b="1" dirty="0"/>
              <a:t>Personal skills: </a:t>
            </a:r>
          </a:p>
          <a:p>
            <a:r>
              <a:rPr lang="en-US" sz="2400" dirty="0"/>
              <a:t>Improve the ability of time management.</a:t>
            </a:r>
          </a:p>
          <a:p>
            <a:r>
              <a:rPr lang="en-US" sz="2400" dirty="0"/>
              <a:t> Working with a team to achieve our goals.</a:t>
            </a:r>
          </a:p>
          <a:p>
            <a:r>
              <a:rPr lang="en-US" sz="2400" dirty="0"/>
              <a:t> Organizing weekly meetings. </a:t>
            </a:r>
          </a:p>
          <a:p>
            <a:r>
              <a:rPr lang="en-US" sz="2800" b="1" dirty="0"/>
              <a:t>Technical</a:t>
            </a:r>
            <a:r>
              <a:rPr lang="en-US" dirty="0"/>
              <a:t> </a:t>
            </a:r>
            <a:r>
              <a:rPr lang="en-US" sz="2800" b="1" dirty="0"/>
              <a:t>skills:</a:t>
            </a:r>
            <a:r>
              <a:rPr lang="en-US" dirty="0"/>
              <a:t> </a:t>
            </a:r>
            <a:r>
              <a:rPr lang="en-US" sz="2400" dirty="0"/>
              <a:t>Gain</a:t>
            </a:r>
            <a:r>
              <a:rPr lang="en-US" dirty="0"/>
              <a:t> </a:t>
            </a:r>
            <a:r>
              <a:rPr lang="en-US" sz="2400" dirty="0"/>
              <a:t>experience</a:t>
            </a:r>
            <a:r>
              <a:rPr lang="en-US" dirty="0"/>
              <a:t> </a:t>
            </a:r>
            <a:r>
              <a:rPr lang="en-US" sz="2400" dirty="0"/>
              <a:t>in</a:t>
            </a:r>
            <a:r>
              <a:rPr lang="en-US" dirty="0"/>
              <a:t> </a:t>
            </a:r>
            <a:r>
              <a:rPr lang="en-US" sz="2400" dirty="0"/>
              <a:t>designing</a:t>
            </a:r>
            <a:r>
              <a:rPr lang="en-US" dirty="0"/>
              <a:t> </a:t>
            </a:r>
            <a:r>
              <a:rPr lang="en-US" sz="2400" dirty="0" err="1"/>
              <a:t>Ul</a:t>
            </a:r>
            <a:r>
              <a:rPr lang="en-US" dirty="0"/>
              <a:t> </a:t>
            </a:r>
            <a:r>
              <a:rPr lang="en-US" sz="2400" dirty="0"/>
              <a:t>with</a:t>
            </a:r>
            <a:r>
              <a:rPr lang="en-US" dirty="0"/>
              <a:t> </a:t>
            </a:r>
            <a:r>
              <a:rPr lang="en-US" sz="2400" dirty="0"/>
              <a:t>HTML</a:t>
            </a:r>
            <a:r>
              <a:rPr lang="en-US" dirty="0"/>
              <a:t> </a:t>
            </a:r>
            <a:r>
              <a:rPr lang="en-US" sz="2400" dirty="0"/>
              <a:t>and</a:t>
            </a:r>
            <a:r>
              <a:rPr lang="en-US" dirty="0"/>
              <a:t> </a:t>
            </a:r>
            <a:r>
              <a:rPr lang="en-US" sz="2400" dirty="0"/>
              <a:t>CSS.</a:t>
            </a:r>
          </a:p>
          <a:p>
            <a:r>
              <a:rPr lang="en-US" sz="2400" dirty="0"/>
              <a:t> Gain experience in designing the database. </a:t>
            </a:r>
          </a:p>
          <a:p>
            <a:r>
              <a:rPr lang="en-US" sz="2400" dirty="0"/>
              <a:t>Apply testing methods to the system's design.</a:t>
            </a:r>
          </a:p>
          <a:p>
            <a:r>
              <a:rPr lang="en-US" sz="2400" dirty="0"/>
              <a:t> Work with web framework ASP.NET</a:t>
            </a:r>
          </a:p>
          <a:p>
            <a:r>
              <a:rPr lang="en-US" sz="2400" dirty="0"/>
              <a:t> </a:t>
            </a:r>
            <a:endParaRPr lang="ar-SA"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000000"/>
                </a:solidFill>
                <a:latin typeface="TT Rounds Condensed Bold"/>
              </a:rPr>
              <a:t>Conclusion</a:t>
            </a:r>
            <a:r>
              <a:rPr lang="en-US" sz="4200" spc="39">
                <a:solidFill>
                  <a:srgbClr val="CB3500"/>
                </a:solidFill>
                <a:latin typeface="TT Rounds Condensed"/>
              </a:rPr>
              <a:t>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a:t>
            </a:r>
            <a:r>
              <a:rPr lang="en-US" sz="4200" spc="39">
                <a:solidFill>
                  <a:srgbClr val="000000"/>
                </a:solidFill>
                <a:latin typeface="TT Rounds Condensed Bold"/>
              </a:rPr>
              <a:t> </a:t>
            </a:r>
            <a:r>
              <a:rPr lang="en-US" sz="4200" spc="39">
                <a:solidFill>
                  <a:srgbClr val="BA9F97"/>
                </a:solidFill>
                <a:latin typeface="TT Rounds Condensed"/>
              </a:rPr>
              <a:t>Work</a:t>
            </a:r>
            <a:r>
              <a:rPr lang="en-US" sz="4200" spc="39">
                <a:solidFill>
                  <a:srgbClr val="000000"/>
                </a:solidFill>
                <a:latin typeface="TT Rounds Condensed Bold"/>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Conclusion</a:t>
            </a:r>
          </a:p>
        </p:txBody>
      </p:sp>
      <p:sp>
        <p:nvSpPr>
          <p:cNvPr id="6" name="مربع نص 5">
            <a:extLst>
              <a:ext uri="{FF2B5EF4-FFF2-40B4-BE49-F238E27FC236}">
                <a16:creationId xmlns:a16="http://schemas.microsoft.com/office/drawing/2014/main" id="{22BBF93D-019E-11AB-FEFF-1BF1E8581752}"/>
              </a:ext>
            </a:extLst>
          </p:cNvPr>
          <p:cNvSpPr txBox="1"/>
          <p:nvPr/>
        </p:nvSpPr>
        <p:spPr>
          <a:xfrm>
            <a:off x="1447800" y="3547353"/>
            <a:ext cx="15697199" cy="2677656"/>
          </a:xfrm>
          <a:prstGeom prst="rect">
            <a:avLst/>
          </a:prstGeom>
          <a:noFill/>
        </p:spPr>
        <p:txBody>
          <a:bodyPr wrap="square">
            <a:spAutoFit/>
          </a:bodyPr>
          <a:lstStyle/>
          <a:p>
            <a:r>
              <a:rPr lang="en-US" sz="2400" dirty="0"/>
              <a:t>In conclusion, the "Find Doctor" project is an innovative step towards improving the healthcare system and facilitating access to medical services. By offering a comprehensive platform that allows patients to find the right doctors easily and effectively, the project contributes to saving time and effort, and enhancing the quality of healthcare. With multiple benefits such as booking appointments online, reading patient reviews, and knowing treatment costs, Find Doctor offers an integrated solution that enhances the user experience and makes healthcare easier and more accessible. This project not only reflects technological advances in health, but also emphasizes the importance of innovation in improving people's lives and ensuring they have access to the medical care they need comfortably and easily.</a:t>
            </a:r>
            <a:endParaRPr lang="ar-SA"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000000"/>
                </a:solidFill>
                <a:latin typeface="TT Rounds Condensed Bol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a:t>
            </a:r>
            <a:r>
              <a:rPr lang="en-US" sz="4200" spc="39">
                <a:solidFill>
                  <a:srgbClr val="000000"/>
                </a:solidFill>
                <a:latin typeface="TT Rounds Condensed Bold"/>
              </a:rPr>
              <a:t> </a:t>
            </a:r>
            <a:r>
              <a:rPr lang="en-US" sz="4200" spc="39">
                <a:solidFill>
                  <a:srgbClr val="BA9F97"/>
                </a:solidFill>
                <a:latin typeface="TT Rounds Condensed"/>
              </a:rPr>
              <a:t>Work</a:t>
            </a:r>
            <a:r>
              <a:rPr lang="en-US" sz="4200" spc="39">
                <a:solidFill>
                  <a:srgbClr val="000000"/>
                </a:solidFill>
                <a:latin typeface="TT Rounds Condensed Bold"/>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Timetable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5375511"/>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000000"/>
                </a:solidFill>
                <a:latin typeface="TT Rounds Condensed Bold"/>
              </a:rPr>
              <a:t>Foreword</a:t>
            </a:r>
          </a:p>
          <a:p>
            <a:pPr marL="1586547" lvl="3" indent="-396637" algn="l">
              <a:lnSpc>
                <a:spcPts val="5040"/>
              </a:lnSpc>
              <a:buFont typeface="Arial"/>
              <a:buChar char="￭"/>
            </a:pPr>
            <a:r>
              <a:rPr lang="en-US" sz="4200" spc="39">
                <a:solidFill>
                  <a:srgbClr val="000000"/>
                </a:solidFill>
                <a:latin typeface="TT Rounds Condensed"/>
              </a:rPr>
              <a:t>Acknowledgements</a:t>
            </a:r>
          </a:p>
          <a:p>
            <a:pPr marL="1586547" lvl="3" indent="-396637" algn="l">
              <a:lnSpc>
                <a:spcPts val="5040"/>
              </a:lnSpc>
              <a:buFont typeface="Arial"/>
              <a:buChar char="￭"/>
            </a:pPr>
            <a:r>
              <a:rPr lang="en-US" sz="4200" spc="39">
                <a:solidFill>
                  <a:srgbClr val="000000"/>
                </a:solidFill>
                <a:latin typeface="TT Rounds Condensed"/>
              </a:rPr>
              <a:t>Biographical Highlights</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 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descr="A picture containing diagram  Description automatically generated"/>
          <p:cNvSpPr/>
          <p:nvPr/>
        </p:nvSpPr>
        <p:spPr>
          <a:xfrm>
            <a:off x="0" y="0"/>
            <a:ext cx="18288000" cy="10287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gn="l" rtl="0"/>
            <a:endParaRPr lang="en-US" dirty="0">
              <a:latin typeface="Calibri" panose="020F0502020204030204" pitchFamily="34" charset="0"/>
              <a:ea typeface="Times New Roman" panose="02020603050405020304" pitchFamily="18" charset="0"/>
              <a:cs typeface="Calibri" panose="020F0502020204030204" pitchFamily="34" charset="0"/>
            </a:endParaRPr>
          </a:p>
          <a:p>
            <a:pPr algn="l" rtl="0"/>
            <a:r>
              <a:rPr lang="en-US" sz="2400" dirty="0">
                <a:effectLst/>
                <a:latin typeface="Calibri" panose="020F0502020204030204" pitchFamily="34" charset="0"/>
                <a:ea typeface="Times New Roman" panose="02020603050405020304" pitchFamily="18" charset="0"/>
                <a:cs typeface="Calibri" panose="020F0502020204030204" pitchFamily="34" charset="0"/>
              </a:rPr>
              <a:t>In future work We will work to provide better user interfaces that are compatible with a variety of devices and operating systems in our upcoming projects. In addition, we will begin to focus on integrating modern technology, including artificial intelligence, that will boost user numbers and enhance user experiences. We will also create an application that works on mobile operating systems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dirty="0">
                <a:solidFill>
                  <a:srgbClr val="000000"/>
                </a:solidFill>
                <a:latin typeface="Arimo Bold"/>
              </a:rPr>
              <a:t>Future Work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74350A"/>
                </a:solidFill>
                <a:latin typeface="Arimo Bold"/>
              </a:rPr>
              <a:t>Future Work </a:t>
            </a:r>
          </a:p>
        </p:txBody>
      </p:sp>
      <p:sp>
        <p:nvSpPr>
          <p:cNvPr id="5" name="TextBox 5"/>
          <p:cNvSpPr txBox="1"/>
          <p:nvPr/>
        </p:nvSpPr>
        <p:spPr>
          <a:xfrm>
            <a:off x="4050665" y="3500915"/>
            <a:ext cx="9095013" cy="897107"/>
          </a:xfrm>
          <a:prstGeom prst="rect">
            <a:avLst/>
          </a:prstGeom>
        </p:spPr>
        <p:txBody>
          <a:bodyPr lIns="0" tIns="0" rIns="0" bIns="0" rtlCol="0" anchor="t">
            <a:spAutoFit/>
          </a:bodyPr>
          <a:lstStyle/>
          <a:p>
            <a:pPr algn="l">
              <a:lnSpc>
                <a:spcPts val="3240"/>
              </a:lnSpc>
            </a:pPr>
            <a:r>
              <a:rPr lang="en-US" sz="2700" spc="25">
                <a:solidFill>
                  <a:srgbClr val="74350A"/>
                </a:solidFill>
                <a:latin typeface="TT Rounds Condensed"/>
              </a:rPr>
              <a:t>We will continue future work on developing user interfaces and applying them to include all hospitals in the world.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050665" y="2149556"/>
            <a:ext cx="10186669" cy="807482"/>
          </a:xfrm>
          <a:prstGeom prst="rect">
            <a:avLst/>
          </a:prstGeom>
        </p:spPr>
        <p:txBody>
          <a:bodyPr lIns="0" tIns="0" rIns="0" bIns="0" rtlCol="0" anchor="t">
            <a:spAutoFit/>
          </a:bodyPr>
          <a:lstStyle/>
          <a:p>
            <a:pPr algn="ctr">
              <a:lnSpc>
                <a:spcPts val="6966"/>
              </a:lnSpc>
            </a:pPr>
            <a:r>
              <a:rPr lang="en-US" sz="6450" spc="-72">
                <a:solidFill>
                  <a:srgbClr val="000000"/>
                </a:solidFill>
                <a:latin typeface="Arimo Bold"/>
              </a:rPr>
              <a:t>References</a:t>
            </a:r>
          </a:p>
        </p:txBody>
      </p:sp>
      <p:sp>
        <p:nvSpPr>
          <p:cNvPr id="5" name="TextBox 5"/>
          <p:cNvSpPr txBox="1"/>
          <p:nvPr/>
        </p:nvSpPr>
        <p:spPr>
          <a:xfrm>
            <a:off x="5605601" y="3369677"/>
            <a:ext cx="9095013" cy="1728104"/>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rPr>
              <a:t>[1] https://saudi.vezeeta.com/ar</a:t>
            </a:r>
          </a:p>
          <a:p>
            <a:pPr algn="l">
              <a:lnSpc>
                <a:spcPts val="3240"/>
              </a:lnSpc>
            </a:pPr>
            <a:r>
              <a:rPr lang="en-US" sz="2700" spc="25">
                <a:solidFill>
                  <a:srgbClr val="000000"/>
                </a:solidFill>
                <a:latin typeface="TT Rounds Condensed"/>
              </a:rPr>
              <a:t>[2] https://altibbi.com/</a:t>
            </a:r>
          </a:p>
          <a:p>
            <a:pPr algn="l">
              <a:lnSpc>
                <a:spcPts val="3240"/>
              </a:lnSpc>
            </a:pPr>
            <a:r>
              <a:rPr lang="en-US" sz="2700" spc="25">
                <a:solidFill>
                  <a:srgbClr val="000000"/>
                </a:solidFill>
                <a:latin typeface="TT Rounds Condensed"/>
              </a:rPr>
              <a:t>[3] https://clinido.com/</a:t>
            </a:r>
          </a:p>
          <a:p>
            <a:pPr algn="l">
              <a:lnSpc>
                <a:spcPts val="3240"/>
              </a:lnSpc>
            </a:pPr>
            <a:r>
              <a:rPr lang="en-US" sz="2700" spc="25">
                <a:solidFill>
                  <a:srgbClr val="000000"/>
                </a:solidFill>
                <a:latin typeface="TT Rounds Condensed"/>
              </a:rPr>
              <a:t>[4] https://sa.koshofat.com/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3693796" y="2579370"/>
            <a:ext cx="10186670" cy="1378677"/>
          </a:xfrm>
          <a:prstGeom prst="rect">
            <a:avLst/>
          </a:prstGeom>
        </p:spPr>
        <p:txBody>
          <a:bodyPr lIns="0" tIns="0" rIns="0" bIns="0" rtlCol="0" anchor="t">
            <a:spAutoFit/>
          </a:bodyPr>
          <a:lstStyle/>
          <a:p>
            <a:pPr algn="ctr">
              <a:lnSpc>
                <a:spcPts val="10692"/>
              </a:lnSpc>
            </a:pPr>
            <a:r>
              <a:rPr lang="en-US" sz="9900" spc="-111">
                <a:solidFill>
                  <a:srgbClr val="000000"/>
                </a:solidFill>
                <a:latin typeface="Arimo Bold"/>
              </a:rPr>
              <a:t>Questions</a:t>
            </a:r>
          </a:p>
        </p:txBody>
      </p:sp>
      <p:sp>
        <p:nvSpPr>
          <p:cNvPr id="5" name="TextBox 5"/>
          <p:cNvSpPr txBox="1"/>
          <p:nvPr/>
        </p:nvSpPr>
        <p:spPr>
          <a:xfrm>
            <a:off x="4420553" y="4430828"/>
            <a:ext cx="9446895" cy="2364423"/>
          </a:xfrm>
          <a:prstGeom prst="rect">
            <a:avLst/>
          </a:prstGeom>
        </p:spPr>
        <p:txBody>
          <a:bodyPr lIns="0" tIns="0" rIns="0" bIns="0" rtlCol="0" anchor="t">
            <a:spAutoFit/>
          </a:bodyPr>
          <a:lstStyle/>
          <a:p>
            <a:pPr algn="ctr">
              <a:lnSpc>
                <a:spcPts val="7738"/>
              </a:lnSpc>
            </a:pPr>
            <a:r>
              <a:rPr lang="en-US" sz="6450" spc="-6">
                <a:solidFill>
                  <a:srgbClr val="632E33"/>
                </a:solidFill>
                <a:latin typeface="Times New Roman"/>
              </a:rPr>
              <a:t>Thank	you	for	your	listening</a:t>
            </a:r>
          </a:p>
          <a:p>
            <a:pPr algn="ctr">
              <a:lnSpc>
                <a:spcPts val="6480"/>
              </a:lnSpc>
            </a:pPr>
            <a:r>
              <a:rPr lang="en-US" sz="5400" spc="-6">
                <a:solidFill>
                  <a:srgbClr val="632E33"/>
                </a:solidFill>
                <a:latin typeface="Times New Roman"/>
              </a:rPr>
              <a:t>Any questions?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4280A"/>
        </a:solidFill>
        <a:effectLst/>
      </p:bgPr>
    </p:bg>
    <p:spTree>
      <p:nvGrpSpPr>
        <p:cNvPr id="1" name=""/>
        <p:cNvGrpSpPr/>
        <p:nvPr/>
      </p:nvGrpSpPr>
      <p:grpSpPr>
        <a:xfrm>
          <a:off x="0" y="0"/>
          <a:ext cx="0" cy="0"/>
          <a:chOff x="0" y="0"/>
          <a:chExt cx="0" cy="0"/>
        </a:xfrm>
      </p:grpSpPr>
      <p:sp>
        <p:nvSpPr>
          <p:cNvPr id="2" name="Freeform 2"/>
          <p:cNvSpPr/>
          <p:nvPr/>
        </p:nvSpPr>
        <p:spPr>
          <a:xfrm>
            <a:off x="1815416" y="0"/>
            <a:ext cx="14657166" cy="10287000"/>
          </a:xfrm>
          <a:custGeom>
            <a:avLst/>
            <a:gdLst/>
            <a:ahLst/>
            <a:cxnLst/>
            <a:rect l="l" t="t" r="r" b="b"/>
            <a:pathLst>
              <a:path w="14657166" h="10287000">
                <a:moveTo>
                  <a:pt x="0" y="0"/>
                </a:moveTo>
                <a:lnTo>
                  <a:pt x="14657166" y="0"/>
                </a:lnTo>
                <a:lnTo>
                  <a:pt x="1465716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grpSp>
        <p:nvGrpSpPr>
          <p:cNvPr id="3" name="Group 3"/>
          <p:cNvGrpSpPr/>
          <p:nvPr/>
        </p:nvGrpSpPr>
        <p:grpSpPr>
          <a:xfrm>
            <a:off x="2190896" y="15"/>
            <a:ext cx="13906209" cy="10286985"/>
            <a:chOff x="0" y="0"/>
            <a:chExt cx="18541612" cy="13715980"/>
          </a:xfrm>
        </p:grpSpPr>
        <p:sp>
          <p:nvSpPr>
            <p:cNvPr id="4" name="Freeform 4" descr="A picture containing sky, outdoor, building, colonnade  Description automatically generated"/>
            <p:cNvSpPr/>
            <p:nvPr/>
          </p:nvSpPr>
          <p:spPr>
            <a:xfrm>
              <a:off x="0" y="0"/>
              <a:ext cx="18541619" cy="13716000"/>
            </a:xfrm>
            <a:custGeom>
              <a:avLst/>
              <a:gdLst/>
              <a:ahLst/>
              <a:cxnLst/>
              <a:rect l="l" t="t" r="r" b="b"/>
              <a:pathLst>
                <a:path w="18541619" h="13716000">
                  <a:moveTo>
                    <a:pt x="0" y="0"/>
                  </a:moveTo>
                  <a:lnTo>
                    <a:pt x="18541619" y="0"/>
                  </a:lnTo>
                  <a:lnTo>
                    <a:pt x="18541619" y="13716000"/>
                  </a:lnTo>
                  <a:lnTo>
                    <a:pt x="0" y="13716000"/>
                  </a:lnTo>
                  <a:lnTo>
                    <a:pt x="0" y="0"/>
                  </a:lnTo>
                  <a:close/>
                </a:path>
              </a:pathLst>
            </a:custGeom>
            <a:blipFill>
              <a:blip r:embed="rId4"/>
              <a:stretch>
                <a:fillRect l="-5411" r="-5411"/>
              </a:stretch>
            </a:blipFill>
          </p:spPr>
          <p:txBody>
            <a:bodyPr/>
            <a:lstStyle/>
            <a:p>
              <a:endParaRPr lang="ar-SA"/>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797224" y="2187038"/>
            <a:ext cx="8693552"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Acknowledgements</a:t>
            </a:r>
          </a:p>
        </p:txBody>
      </p:sp>
      <p:sp>
        <p:nvSpPr>
          <p:cNvPr id="5" name="TextBox 5"/>
          <p:cNvSpPr txBox="1"/>
          <p:nvPr/>
        </p:nvSpPr>
        <p:spPr>
          <a:xfrm>
            <a:off x="1838640" y="3285486"/>
            <a:ext cx="15011720" cy="5775548"/>
          </a:xfrm>
          <a:prstGeom prst="rect">
            <a:avLst/>
          </a:prstGeom>
        </p:spPr>
        <p:txBody>
          <a:bodyPr lIns="0" tIns="0" rIns="0" bIns="0" rtlCol="0" anchor="t">
            <a:spAutoFit/>
          </a:bodyPr>
          <a:lstStyle/>
          <a:p>
            <a:pPr algn="l">
              <a:lnSpc>
                <a:spcPts val="3888"/>
              </a:lnSpc>
            </a:pPr>
            <a:r>
              <a:rPr lang="en-US" sz="3600" spc="32">
                <a:solidFill>
                  <a:srgbClr val="000000"/>
                </a:solidFill>
                <a:latin typeface="TT Rounds Condensed"/>
              </a:rPr>
              <a:t>In the first place, we wish to state our thanks to Allah for the strength and the help that gave us to complete the graduation project.Secondly, we like to declare our warm thanks to Dr. Basma omar. </a:t>
            </a:r>
          </a:p>
          <a:p>
            <a:pPr algn="l">
              <a:lnSpc>
                <a:spcPts val="3888"/>
              </a:lnSpc>
            </a:pPr>
            <a:r>
              <a:rPr lang="en-US" sz="3600" spc="32">
                <a:solidFill>
                  <a:srgbClr val="000000"/>
                </a:solidFill>
                <a:latin typeface="TT Rounds Condensed"/>
              </a:rPr>
              <a:t>Furthermore, we are grateful to the university of Hafr Al- Batin for the opportunity given to us to learn new concepts in teamwork and communication skills.</a:t>
            </a:r>
          </a:p>
          <a:p>
            <a:pPr algn="l">
              <a:lnSpc>
                <a:spcPts val="3888"/>
              </a:lnSpc>
            </a:pPr>
            <a:r>
              <a:rPr lang="en-US" sz="3600" spc="32">
                <a:solidFill>
                  <a:srgbClr val="000000"/>
                </a:solidFill>
                <a:latin typeface="TT Rounds Condensed"/>
              </a:rPr>
              <a:t>In the end, we would like to thank our team members for their good dealings, taking responsibility, and cooperating with each other.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4797224" y="2187038"/>
            <a:ext cx="8693552"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introduction</a:t>
            </a:r>
          </a:p>
        </p:txBody>
      </p:sp>
      <p:sp>
        <p:nvSpPr>
          <p:cNvPr id="5" name="TextBox 5"/>
          <p:cNvSpPr txBox="1"/>
          <p:nvPr/>
        </p:nvSpPr>
        <p:spPr>
          <a:xfrm>
            <a:off x="1838640" y="3285486"/>
            <a:ext cx="15011720" cy="5775548"/>
          </a:xfrm>
          <a:prstGeom prst="rect">
            <a:avLst/>
          </a:prstGeom>
        </p:spPr>
        <p:txBody>
          <a:bodyPr lIns="0" tIns="0" rIns="0" bIns="0" rtlCol="0" anchor="t">
            <a:spAutoFit/>
          </a:bodyPr>
          <a:lstStyle/>
          <a:p>
            <a:pPr algn="l">
              <a:lnSpc>
                <a:spcPts val="3888"/>
              </a:lnSpc>
            </a:pPr>
            <a:r>
              <a:rPr lang="en-US" sz="3600" spc="32">
                <a:solidFill>
                  <a:srgbClr val="000000"/>
                </a:solidFill>
                <a:latin typeface="TT Rounds Condensed"/>
              </a:rPr>
              <a:t>The goal of this project is to develop a web-based solution that will serve as a comprehensive physician search management tool. The site is designed to enhance the search for a doctor because it is one of the most important problems facing patients: how to find a serious doctor with a good reputation and good experience in dealing with all of this through the data and information that will be provided to the patient about the patient through the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17113917" y="9723801"/>
            <a:ext cx="529419"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rPr>
              <a:t>6</a:t>
            </a:r>
          </a:p>
        </p:txBody>
      </p:sp>
      <p:sp>
        <p:nvSpPr>
          <p:cNvPr id="5" name="TextBox 5"/>
          <p:cNvSpPr txBox="1"/>
          <p:nvPr/>
        </p:nvSpPr>
        <p:spPr>
          <a:xfrm>
            <a:off x="3504257" y="1795983"/>
            <a:ext cx="102487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Biographical Highlights</a:t>
            </a:r>
          </a:p>
        </p:txBody>
      </p:sp>
      <p:sp>
        <p:nvSpPr>
          <p:cNvPr id="6" name="TextBox 6"/>
          <p:cNvSpPr txBox="1"/>
          <p:nvPr/>
        </p:nvSpPr>
        <p:spPr>
          <a:xfrm>
            <a:off x="17113917" y="9704751"/>
            <a:ext cx="529419" cy="475298"/>
          </a:xfrm>
          <a:prstGeom prst="rect">
            <a:avLst/>
          </a:prstGeom>
        </p:spPr>
        <p:txBody>
          <a:bodyPr lIns="0" tIns="0" rIns="0" bIns="0" rtlCol="0" anchor="t">
            <a:spAutoFit/>
          </a:bodyPr>
          <a:lstStyle/>
          <a:p>
            <a:pPr algn="ctr">
              <a:lnSpc>
                <a:spcPts val="2879"/>
              </a:lnSpc>
            </a:pPr>
            <a:r>
              <a:rPr lang="en-US" sz="2400" spc="22">
                <a:solidFill>
                  <a:srgbClr val="FFFFFF"/>
                </a:solidFill>
                <a:latin typeface="TT Rounds Condensed"/>
              </a:rPr>
              <a:t>6</a:t>
            </a:r>
          </a:p>
        </p:txBody>
      </p:sp>
      <p:graphicFrame>
        <p:nvGraphicFramePr>
          <p:cNvPr id="7" name="Table 7"/>
          <p:cNvGraphicFramePr>
            <a:graphicFrameLocks noGrp="1"/>
          </p:cNvGraphicFramePr>
          <p:nvPr/>
        </p:nvGraphicFramePr>
        <p:xfrm>
          <a:off x="972590" y="2677716"/>
          <a:ext cx="15786100" cy="6767892"/>
        </p:xfrm>
        <a:graphic>
          <a:graphicData uri="http://schemas.openxmlformats.org/drawingml/2006/table">
            <a:tbl>
              <a:tblPr/>
              <a:tblGrid>
                <a:gridCol w="4843619">
                  <a:extLst>
                    <a:ext uri="{9D8B030D-6E8A-4147-A177-3AD203B41FA5}">
                      <a16:colId xmlns:a16="http://schemas.microsoft.com/office/drawing/2014/main" val="20000"/>
                    </a:ext>
                  </a:extLst>
                </a:gridCol>
                <a:gridCol w="10942481">
                  <a:extLst>
                    <a:ext uri="{9D8B030D-6E8A-4147-A177-3AD203B41FA5}">
                      <a16:colId xmlns:a16="http://schemas.microsoft.com/office/drawing/2014/main" val="20001"/>
                    </a:ext>
                  </a:extLst>
                </a:gridCol>
              </a:tblGrid>
              <a:tr h="603565">
                <a:tc>
                  <a:txBody>
                    <a:bodyPr/>
                    <a:lstStyle/>
                    <a:p>
                      <a:pPr algn="ctr">
                        <a:lnSpc>
                          <a:spcPts val="4320"/>
                        </a:lnSpc>
                        <a:defRPr/>
                      </a:pPr>
                      <a:r>
                        <a:rPr lang="en-US" sz="3600" spc="32">
                          <a:solidFill>
                            <a:srgbClr val="000000"/>
                          </a:solidFill>
                          <a:latin typeface="TT Rounds Condensed"/>
                        </a:rPr>
                        <a:t>Name</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74350A"/>
                    </a:solidFill>
                  </a:tcPr>
                </a:tc>
                <a:tc>
                  <a:txBody>
                    <a:bodyPr/>
                    <a:lstStyle/>
                    <a:p>
                      <a:pPr algn="ctr">
                        <a:lnSpc>
                          <a:spcPts val="4320"/>
                        </a:lnSpc>
                        <a:defRPr/>
                      </a:pPr>
                      <a:r>
                        <a:rPr lang="en-US" sz="3600" spc="32">
                          <a:solidFill>
                            <a:srgbClr val="000000"/>
                          </a:solidFill>
                          <a:latin typeface="TT Rounds Condensed"/>
                        </a:rPr>
                        <a:t>Highlights</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74350A"/>
                    </a:solidFill>
                  </a:tcPr>
                </a:tc>
                <a:extLst>
                  <a:ext uri="{0D108BD9-81ED-4DB2-BD59-A6C34878D82A}">
                    <a16:rowId xmlns:a16="http://schemas.microsoft.com/office/drawing/2014/main" val="10000"/>
                  </a:ext>
                </a:extLst>
              </a:tr>
              <a:tr h="916853">
                <a:tc>
                  <a:txBody>
                    <a:bodyPr/>
                    <a:lstStyle/>
                    <a:p>
                      <a:pPr algn="ctr">
                        <a:lnSpc>
                          <a:spcPts val="3240"/>
                        </a:lnSpc>
                        <a:defRPr/>
                      </a:pPr>
                      <a:r>
                        <a:rPr lang="en-US" sz="2700" spc="25">
                          <a:solidFill>
                            <a:srgbClr val="74350A"/>
                          </a:solidFill>
                          <a:latin typeface="TT Rounds Condensed"/>
                        </a:rPr>
                        <a:t>Rawan</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600"/>
                        </a:lnSpc>
                        <a:defRPr/>
                      </a:pPr>
                      <a:r>
                        <a:rPr lang="en-US" sz="3000" spc="-7">
                          <a:solidFill>
                            <a:srgbClr val="632E33"/>
                          </a:solidFill>
                          <a:latin typeface="Times New Roman"/>
                        </a:rPr>
                        <a:t>Project Manager, UI designer , Testing  engineer</a:t>
                      </a:r>
                      <a:endParaRPr lang="en-US" sz="1100"/>
                    </a:p>
                    <a:p>
                      <a:pPr algn="l">
                        <a:lnSpc>
                          <a:spcPts val="3600"/>
                        </a:lnSpc>
                      </a:pP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716279">
                <a:tc>
                  <a:txBody>
                    <a:bodyPr/>
                    <a:lstStyle/>
                    <a:p>
                      <a:pPr algn="ctr">
                        <a:lnSpc>
                          <a:spcPts val="3240"/>
                        </a:lnSpc>
                        <a:defRPr/>
                      </a:pPr>
                      <a:r>
                        <a:rPr lang="en-US" sz="2700" spc="25">
                          <a:solidFill>
                            <a:srgbClr val="74350A"/>
                          </a:solidFill>
                          <a:latin typeface="TT Rounds Condensed"/>
                        </a:rPr>
                        <a:t>Arwa</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285"/>
                        </a:lnSpc>
                        <a:defRPr/>
                      </a:pPr>
                      <a:r>
                        <a:rPr lang="en-US" sz="3000" spc="-15">
                          <a:solidFill>
                            <a:srgbClr val="632E33"/>
                          </a:solidFill>
                          <a:latin typeface="Times New Roman"/>
                        </a:rPr>
                        <a:t>UI designer, Testing Engineer, Database</a:t>
                      </a:r>
                      <a:endParaRPr lang="en-US" sz="1100"/>
                    </a:p>
                    <a:p>
                      <a:pPr algn="ctr">
                        <a:lnSpc>
                          <a:spcPts val="3187"/>
                        </a:lnSpc>
                      </a:pPr>
                      <a:r>
                        <a:rPr lang="en-US" sz="3000" spc="-7">
                          <a:solidFill>
                            <a:srgbClr val="632E33"/>
                          </a:solidFill>
                          <a:latin typeface="Times New Roman"/>
                        </a:rPr>
                        <a:t>designer</a:t>
                      </a:r>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834651">
                <a:tc>
                  <a:txBody>
                    <a:bodyPr/>
                    <a:lstStyle/>
                    <a:p>
                      <a:pPr algn="ctr">
                        <a:lnSpc>
                          <a:spcPts val="3240"/>
                        </a:lnSpc>
                        <a:defRPr/>
                      </a:pPr>
                      <a:r>
                        <a:rPr lang="en-US" sz="2700" spc="25">
                          <a:solidFill>
                            <a:srgbClr val="74350A"/>
                          </a:solidFill>
                          <a:latin typeface="TT Rounds Condensed"/>
                        </a:rPr>
                        <a:t>Razan</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285"/>
                        </a:lnSpc>
                        <a:defRPr/>
                      </a:pPr>
                      <a:r>
                        <a:rPr lang="en-US" sz="3000" spc="-15">
                          <a:solidFill>
                            <a:srgbClr val="632E33"/>
                          </a:solidFill>
                          <a:latin typeface="Times New Roman"/>
                        </a:rPr>
                        <a:t>UI designer, Testing Engineer, Database</a:t>
                      </a:r>
                      <a:endParaRPr lang="en-US" sz="1100"/>
                    </a:p>
                    <a:p>
                      <a:pPr algn="ctr">
                        <a:lnSpc>
                          <a:spcPts val="3187"/>
                        </a:lnSpc>
                      </a:pPr>
                      <a:r>
                        <a:rPr lang="en-US" sz="3000" spc="-7">
                          <a:solidFill>
                            <a:srgbClr val="632E33"/>
                          </a:solidFill>
                          <a:latin typeface="Times New Roman"/>
                        </a:rPr>
                        <a:t>designer</a:t>
                      </a:r>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834651">
                <a:tc>
                  <a:txBody>
                    <a:bodyPr/>
                    <a:lstStyle/>
                    <a:p>
                      <a:pPr algn="ctr">
                        <a:lnSpc>
                          <a:spcPts val="3240"/>
                        </a:lnSpc>
                        <a:defRPr/>
                      </a:pPr>
                      <a:r>
                        <a:rPr lang="en-US" sz="2700" spc="25">
                          <a:solidFill>
                            <a:srgbClr val="74350A"/>
                          </a:solidFill>
                          <a:latin typeface="TT Rounds Condensed"/>
                        </a:rPr>
                        <a:t>Amal</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285"/>
                        </a:lnSpc>
                        <a:defRPr/>
                      </a:pPr>
                      <a:r>
                        <a:rPr lang="en-US" sz="3000" spc="-15">
                          <a:solidFill>
                            <a:srgbClr val="632E33"/>
                          </a:solidFill>
                          <a:latin typeface="Times New Roman"/>
                        </a:rPr>
                        <a:t>UI designer, Testing Engineer, Database</a:t>
                      </a:r>
                      <a:endParaRPr lang="en-US" sz="1100"/>
                    </a:p>
                    <a:p>
                      <a:pPr algn="ctr">
                        <a:lnSpc>
                          <a:spcPts val="3187"/>
                        </a:lnSpc>
                      </a:pPr>
                      <a:r>
                        <a:rPr lang="en-US" sz="3000" spc="-7">
                          <a:solidFill>
                            <a:srgbClr val="632E33"/>
                          </a:solidFill>
                          <a:latin typeface="Times New Roman"/>
                        </a:rPr>
                        <a:t>designer</a:t>
                      </a:r>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834651">
                <a:tc>
                  <a:txBody>
                    <a:bodyPr/>
                    <a:lstStyle/>
                    <a:p>
                      <a:pPr algn="ctr">
                        <a:lnSpc>
                          <a:spcPts val="3240"/>
                        </a:lnSpc>
                        <a:defRPr/>
                      </a:pPr>
                      <a:r>
                        <a:rPr lang="en-US" sz="2700" spc="25">
                          <a:solidFill>
                            <a:srgbClr val="74350A"/>
                          </a:solidFill>
                          <a:latin typeface="TT Rounds Condensed"/>
                        </a:rPr>
                        <a:t>Amjad</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285"/>
                        </a:lnSpc>
                        <a:defRPr/>
                      </a:pPr>
                      <a:r>
                        <a:rPr lang="en-US" sz="3000" spc="-15">
                          <a:solidFill>
                            <a:srgbClr val="632E33"/>
                          </a:solidFill>
                          <a:latin typeface="Times New Roman"/>
                        </a:rPr>
                        <a:t>UI designer, Testing Engineer, Database</a:t>
                      </a:r>
                      <a:endParaRPr lang="en-US" sz="1100"/>
                    </a:p>
                    <a:p>
                      <a:pPr algn="ctr">
                        <a:lnSpc>
                          <a:spcPts val="3187"/>
                        </a:lnSpc>
                      </a:pPr>
                      <a:r>
                        <a:rPr lang="en-US" sz="3000" spc="-7">
                          <a:solidFill>
                            <a:srgbClr val="632E33"/>
                          </a:solidFill>
                          <a:latin typeface="Times New Roman"/>
                        </a:rPr>
                        <a:t>designer</a:t>
                      </a:r>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834651">
                <a:tc>
                  <a:txBody>
                    <a:bodyPr/>
                    <a:lstStyle/>
                    <a:p>
                      <a:pPr algn="ctr">
                        <a:lnSpc>
                          <a:spcPts val="3240"/>
                        </a:lnSpc>
                        <a:defRPr/>
                      </a:pPr>
                      <a:r>
                        <a:rPr lang="en-US" sz="2700" spc="25">
                          <a:solidFill>
                            <a:srgbClr val="74350A"/>
                          </a:solidFill>
                          <a:latin typeface="TT Rounds Condensed"/>
                        </a:rPr>
                        <a:t>Maram </a:t>
                      </a:r>
                      <a:endParaRPr lang="en-US" sz="1100"/>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tc>
                  <a:txBody>
                    <a:bodyPr/>
                    <a:lstStyle/>
                    <a:p>
                      <a:pPr algn="ctr">
                        <a:lnSpc>
                          <a:spcPts val="3285"/>
                        </a:lnSpc>
                        <a:defRPr/>
                      </a:pPr>
                      <a:r>
                        <a:rPr lang="en-US" sz="3000" spc="-15">
                          <a:solidFill>
                            <a:srgbClr val="632E33"/>
                          </a:solidFill>
                          <a:latin typeface="Times New Roman"/>
                        </a:rPr>
                        <a:t>UI designer, Testing Engineer, Database</a:t>
                      </a:r>
                      <a:endParaRPr lang="en-US" sz="1100"/>
                    </a:p>
                    <a:p>
                      <a:pPr algn="ctr">
                        <a:lnSpc>
                          <a:spcPts val="3187"/>
                        </a:lnSpc>
                      </a:pPr>
                      <a:r>
                        <a:rPr lang="en-US" sz="3000" spc="-7">
                          <a:solidFill>
                            <a:srgbClr val="632E33"/>
                          </a:solidFill>
                          <a:latin typeface="Times New Roman"/>
                        </a:rPr>
                        <a:t>designer</a:t>
                      </a:r>
                    </a:p>
                  </a:txBody>
                  <a:tcPr marL="89807" marR="89807" marT="89807" marB="8980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000000"/>
                </a:solidFill>
                <a:latin typeface="TT Rounds Condensed Bold"/>
              </a:rPr>
              <a:t>Background</a:t>
            </a:r>
          </a:p>
          <a:p>
            <a:pPr marL="973693" lvl="2" indent="-324564" algn="l">
              <a:lnSpc>
                <a:spcPts val="6048"/>
              </a:lnSpc>
              <a:buFont typeface="Arial"/>
              <a:buChar char="⚬"/>
            </a:pPr>
            <a:r>
              <a:rPr lang="en-US" sz="4200" spc="39">
                <a:solidFill>
                  <a:srgbClr val="BA9F97"/>
                </a:solidFill>
                <a:latin typeface="TT Rounds Condense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 Work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5866116" y="2177534"/>
            <a:ext cx="6555766"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Background</a:t>
            </a:r>
          </a:p>
        </p:txBody>
      </p:sp>
      <p:sp>
        <p:nvSpPr>
          <p:cNvPr id="5" name="TextBox 5"/>
          <p:cNvSpPr txBox="1"/>
          <p:nvPr/>
        </p:nvSpPr>
        <p:spPr>
          <a:xfrm>
            <a:off x="2686052" y="2808417"/>
            <a:ext cx="13224508" cy="1312605"/>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rPr>
              <a:t>According to the questionnaire that was published, we found the community’s need for a site that helps in finding the appropriate doctor and also makes it quick for users to find and book him. The following pictures show sample questions:</a:t>
            </a:r>
          </a:p>
        </p:txBody>
      </p:sp>
      <p:grpSp>
        <p:nvGrpSpPr>
          <p:cNvPr id="6" name="Group 6"/>
          <p:cNvGrpSpPr/>
          <p:nvPr/>
        </p:nvGrpSpPr>
        <p:grpSpPr>
          <a:xfrm>
            <a:off x="11951746" y="4330336"/>
            <a:ext cx="4520515" cy="4861014"/>
            <a:chOff x="0" y="0"/>
            <a:chExt cx="6027353" cy="6481352"/>
          </a:xfrm>
        </p:grpSpPr>
        <p:sp>
          <p:nvSpPr>
            <p:cNvPr id="7" name="Freeform 7"/>
            <p:cNvSpPr/>
            <p:nvPr/>
          </p:nvSpPr>
          <p:spPr>
            <a:xfrm>
              <a:off x="0" y="0"/>
              <a:ext cx="6027293" cy="6481318"/>
            </a:xfrm>
            <a:custGeom>
              <a:avLst/>
              <a:gdLst/>
              <a:ahLst/>
              <a:cxnLst/>
              <a:rect l="l" t="t" r="r" b="b"/>
              <a:pathLst>
                <a:path w="6027293" h="6481318">
                  <a:moveTo>
                    <a:pt x="0" y="0"/>
                  </a:moveTo>
                  <a:lnTo>
                    <a:pt x="6027293" y="0"/>
                  </a:lnTo>
                  <a:lnTo>
                    <a:pt x="6027293" y="6481318"/>
                  </a:lnTo>
                  <a:lnTo>
                    <a:pt x="0" y="6481318"/>
                  </a:lnTo>
                  <a:lnTo>
                    <a:pt x="0" y="0"/>
                  </a:lnTo>
                  <a:close/>
                </a:path>
              </a:pathLst>
            </a:custGeom>
            <a:blipFill>
              <a:blip r:embed="rId3"/>
              <a:stretch>
                <a:fillRect t="-16990" r="-1" b="-16991"/>
              </a:stretch>
            </a:blipFill>
          </p:spPr>
          <p:txBody>
            <a:bodyPr/>
            <a:lstStyle/>
            <a:p>
              <a:endParaRPr lang="ar-SA"/>
            </a:p>
          </p:txBody>
        </p:sp>
      </p:grpSp>
      <p:grpSp>
        <p:nvGrpSpPr>
          <p:cNvPr id="8" name="Group 8"/>
          <p:cNvGrpSpPr/>
          <p:nvPr/>
        </p:nvGrpSpPr>
        <p:grpSpPr>
          <a:xfrm>
            <a:off x="6693180" y="4542004"/>
            <a:ext cx="4918934" cy="4649346"/>
            <a:chOff x="0" y="0"/>
            <a:chExt cx="6558579" cy="6199128"/>
          </a:xfrm>
        </p:grpSpPr>
        <p:sp>
          <p:nvSpPr>
            <p:cNvPr id="9" name="Freeform 9"/>
            <p:cNvSpPr/>
            <p:nvPr/>
          </p:nvSpPr>
          <p:spPr>
            <a:xfrm>
              <a:off x="0" y="0"/>
              <a:ext cx="6558534" cy="6199124"/>
            </a:xfrm>
            <a:custGeom>
              <a:avLst/>
              <a:gdLst/>
              <a:ahLst/>
              <a:cxnLst/>
              <a:rect l="l" t="t" r="r" b="b"/>
              <a:pathLst>
                <a:path w="6558534" h="6199124">
                  <a:moveTo>
                    <a:pt x="0" y="0"/>
                  </a:moveTo>
                  <a:lnTo>
                    <a:pt x="6558534" y="0"/>
                  </a:lnTo>
                  <a:lnTo>
                    <a:pt x="6558534" y="6199124"/>
                  </a:lnTo>
                  <a:lnTo>
                    <a:pt x="0" y="6199124"/>
                  </a:lnTo>
                  <a:lnTo>
                    <a:pt x="0" y="0"/>
                  </a:lnTo>
                  <a:close/>
                </a:path>
              </a:pathLst>
            </a:custGeom>
            <a:blipFill>
              <a:blip r:embed="rId4"/>
              <a:stretch>
                <a:fillRect t="-26213" b="-26213"/>
              </a:stretch>
            </a:blipFill>
          </p:spPr>
          <p:txBody>
            <a:bodyPr/>
            <a:lstStyle/>
            <a:p>
              <a:endParaRPr lang="ar-SA"/>
            </a:p>
          </p:txBody>
        </p:sp>
      </p:grpSp>
      <p:grpSp>
        <p:nvGrpSpPr>
          <p:cNvPr id="10" name="Group 10"/>
          <p:cNvGrpSpPr/>
          <p:nvPr/>
        </p:nvGrpSpPr>
        <p:grpSpPr>
          <a:xfrm>
            <a:off x="1417322" y="4466178"/>
            <a:ext cx="4918934" cy="4649346"/>
            <a:chOff x="0" y="0"/>
            <a:chExt cx="6558579" cy="6199128"/>
          </a:xfrm>
        </p:grpSpPr>
        <p:sp>
          <p:nvSpPr>
            <p:cNvPr id="11" name="Freeform 11"/>
            <p:cNvSpPr/>
            <p:nvPr/>
          </p:nvSpPr>
          <p:spPr>
            <a:xfrm>
              <a:off x="0" y="0"/>
              <a:ext cx="6558534" cy="6199124"/>
            </a:xfrm>
            <a:custGeom>
              <a:avLst/>
              <a:gdLst/>
              <a:ahLst/>
              <a:cxnLst/>
              <a:rect l="l" t="t" r="r" b="b"/>
              <a:pathLst>
                <a:path w="6558534" h="6199124">
                  <a:moveTo>
                    <a:pt x="0" y="0"/>
                  </a:moveTo>
                  <a:lnTo>
                    <a:pt x="6558534" y="0"/>
                  </a:lnTo>
                  <a:lnTo>
                    <a:pt x="6558534" y="6199124"/>
                  </a:lnTo>
                  <a:lnTo>
                    <a:pt x="0" y="6199124"/>
                  </a:lnTo>
                  <a:lnTo>
                    <a:pt x="0" y="0"/>
                  </a:lnTo>
                  <a:close/>
                </a:path>
              </a:pathLst>
            </a:custGeom>
            <a:blipFill>
              <a:blip r:embed="rId5"/>
              <a:stretch>
                <a:fillRect t="-26213" b="-26213"/>
              </a:stretch>
            </a:blipFill>
          </p:spPr>
          <p:txBody>
            <a:bodyPr/>
            <a:lstStyle/>
            <a:p>
              <a:endParaRPr lang="ar-SA"/>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A picture containing diagram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ar-SA"/>
            </a:p>
          </p:txBody>
        </p:sp>
      </p:grpSp>
      <p:sp>
        <p:nvSpPr>
          <p:cNvPr id="4" name="TextBox 4"/>
          <p:cNvSpPr txBox="1"/>
          <p:nvPr/>
        </p:nvSpPr>
        <p:spPr>
          <a:xfrm>
            <a:off x="6170048" y="2282906"/>
            <a:ext cx="5947905" cy="674132"/>
          </a:xfrm>
          <a:prstGeom prst="rect">
            <a:avLst/>
          </a:prstGeom>
        </p:spPr>
        <p:txBody>
          <a:bodyPr lIns="0" tIns="0" rIns="0" bIns="0" rtlCol="0" anchor="t">
            <a:spAutoFit/>
          </a:bodyPr>
          <a:lstStyle/>
          <a:p>
            <a:pPr algn="ctr">
              <a:lnSpc>
                <a:spcPts val="6254"/>
              </a:lnSpc>
            </a:pPr>
            <a:r>
              <a:rPr lang="en-US" sz="6434" spc="-72">
                <a:solidFill>
                  <a:srgbClr val="000000"/>
                </a:solidFill>
                <a:latin typeface="Arimo Bold"/>
              </a:rPr>
              <a:t>Outline</a:t>
            </a:r>
          </a:p>
        </p:txBody>
      </p:sp>
      <p:sp>
        <p:nvSpPr>
          <p:cNvPr id="5" name="TextBox 5"/>
          <p:cNvSpPr txBox="1"/>
          <p:nvPr/>
        </p:nvSpPr>
        <p:spPr>
          <a:xfrm>
            <a:off x="10378440" y="3443786"/>
            <a:ext cx="7094218" cy="3307253"/>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CB3500"/>
                </a:solidFill>
                <a:latin typeface="TT Rounds Condensed"/>
              </a:rPr>
              <a:t>Design and Implementation</a:t>
            </a:r>
          </a:p>
          <a:p>
            <a:pPr marL="973693" lvl="2" indent="-324564" algn="l">
              <a:lnSpc>
                <a:spcPts val="6048"/>
              </a:lnSpc>
              <a:buFont typeface="Arial"/>
              <a:buChar char="⚬"/>
            </a:pPr>
            <a:r>
              <a:rPr lang="en-US" sz="4200" spc="39">
                <a:solidFill>
                  <a:srgbClr val="CB3500"/>
                </a:solidFill>
                <a:latin typeface="TT Rounds Condensed"/>
              </a:rPr>
              <a:t>Results</a:t>
            </a:r>
          </a:p>
          <a:p>
            <a:pPr marL="973693" lvl="2" indent="-324564" algn="l">
              <a:lnSpc>
                <a:spcPts val="6048"/>
              </a:lnSpc>
              <a:buFont typeface="Arial"/>
              <a:buChar char="⚬"/>
            </a:pPr>
            <a:r>
              <a:rPr lang="en-US" sz="4200" spc="39">
                <a:solidFill>
                  <a:srgbClr val="CB3500"/>
                </a:solidFill>
                <a:latin typeface="TT Rounds Condensed"/>
              </a:rPr>
              <a:t>Conclusion </a:t>
            </a:r>
          </a:p>
          <a:p>
            <a:pPr marL="973693" lvl="2" indent="-324564" algn="l">
              <a:lnSpc>
                <a:spcPts val="6048"/>
              </a:lnSpc>
              <a:buFont typeface="Arial"/>
              <a:buChar char="⚬"/>
            </a:pPr>
            <a:r>
              <a:rPr lang="en-US" sz="4200" spc="39">
                <a:solidFill>
                  <a:srgbClr val="CB3500"/>
                </a:solidFill>
                <a:latin typeface="TT Rounds Condensed"/>
              </a:rPr>
              <a:t>Future Work</a:t>
            </a:r>
          </a:p>
        </p:txBody>
      </p:sp>
      <p:sp>
        <p:nvSpPr>
          <p:cNvPr id="6" name="TextBox 6"/>
          <p:cNvSpPr txBox="1"/>
          <p:nvPr/>
        </p:nvSpPr>
        <p:spPr>
          <a:xfrm>
            <a:off x="2377438" y="3311231"/>
            <a:ext cx="6789422" cy="4082848"/>
          </a:xfrm>
          <a:prstGeom prst="rect">
            <a:avLst/>
          </a:prstGeom>
        </p:spPr>
        <p:txBody>
          <a:bodyPr lIns="0" tIns="0" rIns="0" bIns="0" rtlCol="0" anchor="t">
            <a:spAutoFit/>
          </a:bodyPr>
          <a:lstStyle/>
          <a:p>
            <a:pPr marL="973693" lvl="2" indent="-324564" algn="l">
              <a:lnSpc>
                <a:spcPts val="6048"/>
              </a:lnSpc>
              <a:buFont typeface="Arial"/>
              <a:buChar char="⚬"/>
            </a:pPr>
            <a:r>
              <a:rPr lang="en-US" sz="4200" spc="39">
                <a:solidFill>
                  <a:srgbClr val="BA9F97"/>
                </a:solidFill>
                <a:latin typeface="TT Rounds Condensed"/>
              </a:rPr>
              <a:t>Foreword</a:t>
            </a:r>
          </a:p>
          <a:p>
            <a:pPr marL="973693" lvl="2" indent="-324564" algn="l">
              <a:lnSpc>
                <a:spcPts val="6048"/>
              </a:lnSpc>
              <a:buFont typeface="Arial"/>
              <a:buChar char="⚬"/>
            </a:pPr>
            <a:r>
              <a:rPr lang="en-US" sz="4200" spc="39">
                <a:solidFill>
                  <a:srgbClr val="BA9F97"/>
                </a:solidFill>
                <a:latin typeface="TT Rounds Condensed"/>
              </a:rPr>
              <a:t>Background</a:t>
            </a:r>
          </a:p>
          <a:p>
            <a:pPr marL="973693" lvl="2" indent="-324564" algn="l">
              <a:lnSpc>
                <a:spcPts val="6048"/>
              </a:lnSpc>
              <a:buFont typeface="Arial"/>
              <a:buChar char="⚬"/>
            </a:pPr>
            <a:r>
              <a:rPr lang="en-US" sz="4200" spc="39">
                <a:solidFill>
                  <a:srgbClr val="000000"/>
                </a:solidFill>
                <a:latin typeface="TT Rounds Condensed Bold"/>
              </a:rPr>
              <a:t>Research Problem</a:t>
            </a:r>
          </a:p>
          <a:p>
            <a:pPr marL="973693" lvl="2" indent="-324564" algn="l">
              <a:lnSpc>
                <a:spcPts val="6048"/>
              </a:lnSpc>
              <a:buFont typeface="Arial"/>
              <a:buChar char="⚬"/>
            </a:pPr>
            <a:r>
              <a:rPr lang="en-US" sz="4200" spc="39">
                <a:solidFill>
                  <a:srgbClr val="BA9F97"/>
                </a:solidFill>
                <a:latin typeface="TT Rounds Condensed"/>
              </a:rPr>
              <a:t>Contribution</a:t>
            </a:r>
          </a:p>
          <a:p>
            <a:pPr marL="973693" lvl="2" indent="-324564" algn="l">
              <a:lnSpc>
                <a:spcPts val="6048"/>
              </a:lnSpc>
              <a:buFont typeface="Arial"/>
              <a:buChar char="⚬"/>
            </a:pPr>
            <a:r>
              <a:rPr lang="en-US" sz="4200" spc="39">
                <a:solidFill>
                  <a:srgbClr val="BA9F97"/>
                </a:solidFill>
                <a:latin typeface="TT Rounds Condensed"/>
              </a:rPr>
              <a:t>Related Work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5903C59F3729408A588E080CB6A7FD" ma:contentTypeVersion="8" ma:contentTypeDescription="Create a new document." ma:contentTypeScope="" ma:versionID="167e7b8119cb261ab54e387c02d220c7">
  <xsd:schema xmlns:xsd="http://www.w3.org/2001/XMLSchema" xmlns:xs="http://www.w3.org/2001/XMLSchema" xmlns:p="http://schemas.microsoft.com/office/2006/metadata/properties" xmlns:ns3="c3c1ed5a-e569-4ffd-9787-9e1ef0e48a79" targetNamespace="http://schemas.microsoft.com/office/2006/metadata/properties" ma:root="true" ma:fieldsID="2019881a1e5a8b88b3f6cd1bdd5e19d3" ns3:_="">
    <xsd:import namespace="c3c1ed5a-e569-4ffd-9787-9e1ef0e48a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c1ed5a-e569-4ffd-9787-9e1ef0e48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c1ed5a-e569-4ffd-9787-9e1ef0e48a79" xsi:nil="true"/>
  </documentManagement>
</p:properties>
</file>

<file path=customXml/itemProps1.xml><?xml version="1.0" encoding="utf-8"?>
<ds:datastoreItem xmlns:ds="http://schemas.openxmlformats.org/officeDocument/2006/customXml" ds:itemID="{4ED84E9E-6B46-4B2A-9314-4C6F1AED4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c1ed5a-e569-4ffd-9787-9e1ef0e48a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5D7F5F-6A5B-4F99-9D49-9713882A7EB8}">
  <ds:schemaRefs>
    <ds:schemaRef ds:uri="http://schemas.microsoft.com/sharepoint/v3/contenttype/forms"/>
  </ds:schemaRefs>
</ds:datastoreItem>
</file>

<file path=customXml/itemProps3.xml><?xml version="1.0" encoding="utf-8"?>
<ds:datastoreItem xmlns:ds="http://schemas.openxmlformats.org/officeDocument/2006/customXml" ds:itemID="{A0061832-EDAE-4443-B438-5B3DFC3F1B6C}">
  <ds:schemaRefs>
    <ds:schemaRef ds:uri="http://purl.org/dc/elements/1.1/"/>
    <ds:schemaRef ds:uri="http://schemas.microsoft.com/office/2006/documentManagement/types"/>
    <ds:schemaRef ds:uri="http://purl.org/dc/dcmitype/"/>
    <ds:schemaRef ds:uri="http://purl.org/dc/terms/"/>
    <ds:schemaRef ds:uri="c3c1ed5a-e569-4ffd-9787-9e1ef0e48a79"/>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TotalTime>
  <Words>1635</Words>
  <Application>Microsoft Office PowerPoint</Application>
  <PresentationFormat>مخصص</PresentationFormat>
  <Paragraphs>226</Paragraphs>
  <Slides>34</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34</vt:i4>
      </vt:variant>
    </vt:vector>
  </HeadingPairs>
  <TitlesOfParts>
    <vt:vector size="42" baseType="lpstr">
      <vt:lpstr>Arial</vt:lpstr>
      <vt:lpstr>Times New Roman Bold</vt:lpstr>
      <vt:lpstr>TT Rounds Condensed</vt:lpstr>
      <vt:lpstr>TT Rounds Condensed Bold</vt:lpstr>
      <vt:lpstr>Arimo Bold</vt:lpstr>
      <vt:lpstr>Calibri</vt:lpstr>
      <vt:lpstr>Times New Roman</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Final_Presentaion</dc:title>
  <cp:lastModifiedBy>روان حسن مفرح الميموني</cp:lastModifiedBy>
  <cp:revision>5</cp:revision>
  <dcterms:created xsi:type="dcterms:W3CDTF">2006-08-16T00:00:00Z</dcterms:created>
  <dcterms:modified xsi:type="dcterms:W3CDTF">2024-05-17T16:15:40Z</dcterms:modified>
  <dc:identifier>DAGFf-Y91aE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0x010100635903C59F3729408A588E080CB6A7FD</vt:lpwstr>
  </property>
</Properties>
</file>