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9" r:id="rId19"/>
    <p:sldId id="270" r:id="rId20"/>
    <p:sldId id="271" r:id="rId21"/>
    <p:sldId id="272" r:id="rId22"/>
    <p:sldId id="273" r:id="rId23"/>
    <p:sldId id="274" r:id="rId24"/>
    <p:sldId id="275" r:id="rId25"/>
    <p:sldId id="276" r:id="rId26"/>
    <p:sldId id="277" r:id="rId27"/>
    <p:sldId id="278" r:id="rId28"/>
  </p:sldIdLst>
  <p:sldSz cx="7772400" cy="10058400"/>
  <p:notesSz cx="6858000" cy="9144000"/>
  <p:embeddedFontLst>
    <p:embeddedFont>
      <p:font typeface="Helvetica Neue" panose="02000503000000020004" pitchFamily="2"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Open Sans Light" panose="020B0306030504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70" d="100"/>
          <a:sy n="70" d="100"/>
        </p:scale>
        <p:origin x="314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6.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1e537952f_0_1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9cfc2a9a8d_0_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9cfc2a9a8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b75228fd4_1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g9b75228fd4_1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dd260ecd2_0_9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dd260ecd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3cf50bd16_0_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3cf50bd1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c24cf9085_0_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c24cf908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rgbClr val="EEEEEE"/>
                </a:solidFill>
                <a:latin typeface="Open Sans"/>
                <a:ea typeface="Open Sans"/>
                <a:cs typeface="Open Sans"/>
                <a:sym typeface="Open Sans"/>
              </a:rPr>
              <a:t>Prepared by:</a:t>
            </a:r>
            <a:endParaRPr i="1">
              <a:solidFill>
                <a:srgbClr val="EEEEEE"/>
              </a:solidFill>
              <a:latin typeface="Open Sans"/>
              <a:ea typeface="Open Sans"/>
              <a:cs typeface="Open Sans"/>
              <a:sym typeface="Open Sans"/>
            </a:endParaRPr>
          </a:p>
          <a:p>
            <a:pPr marL="0" lvl="0" indent="0" algn="l" rtl="0">
              <a:spcBef>
                <a:spcPts val="0"/>
              </a:spcBef>
              <a:spcAft>
                <a:spcPts val="0"/>
              </a:spcAft>
              <a:buNone/>
            </a:pPr>
            <a:endParaRPr i="1">
              <a:solidFill>
                <a:srgbClr val="EEEEEE"/>
              </a:solidFill>
              <a:latin typeface="Open Sans"/>
              <a:ea typeface="Open Sans"/>
              <a:cs typeface="Open Sans"/>
              <a:sym typeface="Open Sans"/>
            </a:endParaRPr>
          </a:p>
          <a:p>
            <a:pPr marL="0" lvl="0" indent="0" algn="l" rtl="0">
              <a:spcBef>
                <a:spcPts val="0"/>
              </a:spcBef>
              <a:spcAft>
                <a:spcPts val="0"/>
              </a:spcAft>
              <a:buNone/>
            </a:pPr>
            <a:r>
              <a:rPr lang="en" i="1">
                <a:solidFill>
                  <a:srgbClr val="EEEEEE"/>
                </a:solidFill>
                <a:latin typeface="Open Sans"/>
                <a:ea typeface="Open Sans"/>
                <a:cs typeface="Open Sans"/>
                <a:sym typeface="Open Sans"/>
              </a:rPr>
              <a:t>Submitted on:</a:t>
            </a:r>
            <a:endParaRPr i="1">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0"/>
          <p:cNvSpPr txBox="1">
            <a:spLocks noGrp="1"/>
          </p:cNvSpPr>
          <p:nvPr>
            <p:ph type="body" idx="1"/>
          </p:nvPr>
        </p:nvSpPr>
        <p:spPr>
          <a:xfrm>
            <a:off x="264900" y="110600"/>
            <a:ext cx="7366800" cy="1041900"/>
          </a:xfrm>
          <a:prstGeom prst="rect">
            <a:avLst/>
          </a:prstGeom>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0"/>
              </a:spcAft>
              <a:buNone/>
            </a:pPr>
            <a:r>
              <a:rPr lang="en" sz="1600" dirty="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 Please note that you are required to fill out </a:t>
            </a:r>
            <a:r>
              <a:rPr lang="en" sz="1600" b="1" dirty="0">
                <a:solidFill>
                  <a:srgbClr val="525C65"/>
                </a:solidFill>
                <a:highlight>
                  <a:srgbClr val="FFFFFF"/>
                </a:highlight>
                <a:latin typeface="Open Sans"/>
                <a:ea typeface="Open Sans"/>
                <a:cs typeface="Open Sans"/>
                <a:sym typeface="Open Sans"/>
              </a:rPr>
              <a:t>all fields</a:t>
            </a:r>
            <a:r>
              <a:rPr lang="en" sz="1600" dirty="0">
                <a:solidFill>
                  <a:srgbClr val="525C65"/>
                </a:solidFill>
                <a:highlight>
                  <a:srgbClr val="FFFFFF"/>
                </a:highlight>
                <a:latin typeface="Open Sans"/>
                <a:ea typeface="Open Sans"/>
                <a:cs typeface="Open Sans"/>
                <a:sym typeface="Open Sans"/>
              </a:rPr>
              <a:t> in </a:t>
            </a:r>
            <a:r>
              <a:rPr lang="en" sz="1600" b="1" dirty="0">
                <a:solidFill>
                  <a:srgbClr val="525C65"/>
                </a:solidFill>
                <a:highlight>
                  <a:srgbClr val="FFFFFF"/>
                </a:highlight>
                <a:latin typeface="Open Sans"/>
                <a:ea typeface="Open Sans"/>
                <a:cs typeface="Open Sans"/>
                <a:sym typeface="Open Sans"/>
              </a:rPr>
              <a:t>both tabs</a:t>
            </a:r>
            <a:r>
              <a:rPr lang="en" sz="1600" dirty="0">
                <a:solidFill>
                  <a:srgbClr val="525C65"/>
                </a:solidFill>
                <a:highlight>
                  <a:srgbClr val="FFFFFF"/>
                </a:highlight>
                <a:latin typeface="Open Sans"/>
                <a:ea typeface="Open Sans"/>
                <a:cs typeface="Open Sans"/>
                <a:sym typeface="Open Sans"/>
              </a:rPr>
              <a:t>.</a:t>
            </a:r>
            <a:endParaRPr sz="1600" dirty="0">
              <a:solidFill>
                <a:srgbClr val="525C65"/>
              </a:solidFill>
            </a:endParaRPr>
          </a:p>
        </p:txBody>
      </p:sp>
      <p:pic>
        <p:nvPicPr>
          <p:cNvPr id="4" name="Picture 3" descr="A screenshot of a computer&#10;&#10;Description automatically generated">
            <a:extLst>
              <a:ext uri="{FF2B5EF4-FFF2-40B4-BE49-F238E27FC236}">
                <a16:creationId xmlns:a16="http://schemas.microsoft.com/office/drawing/2014/main" id="{97A94D86-2AA0-9253-8571-74F5FAB8625B}"/>
              </a:ext>
            </a:extLst>
          </p:cNvPr>
          <p:cNvPicPr>
            <a:picLocks noChangeAspect="1"/>
          </p:cNvPicPr>
          <p:nvPr/>
        </p:nvPicPr>
        <p:blipFill>
          <a:blip r:embed="rId3"/>
          <a:stretch>
            <a:fillRect/>
          </a:stretch>
        </p:blipFill>
        <p:spPr>
          <a:xfrm>
            <a:off x="507857" y="2518610"/>
            <a:ext cx="5950444" cy="2797723"/>
          </a:xfrm>
          <a:prstGeom prst="rect">
            <a:avLst/>
          </a:prstGeom>
        </p:spPr>
      </p:pic>
      <p:pic>
        <p:nvPicPr>
          <p:cNvPr id="6" name="Picture 5" descr="A screenshot of a spreadsheet&#10;&#10;Description automatically generated">
            <a:extLst>
              <a:ext uri="{FF2B5EF4-FFF2-40B4-BE49-F238E27FC236}">
                <a16:creationId xmlns:a16="http://schemas.microsoft.com/office/drawing/2014/main" id="{E7718AB4-18D9-B2C3-54AB-6BDF5CC7D815}"/>
              </a:ext>
            </a:extLst>
          </p:cNvPr>
          <p:cNvPicPr>
            <a:picLocks noChangeAspect="1"/>
          </p:cNvPicPr>
          <p:nvPr/>
        </p:nvPicPr>
        <p:blipFill>
          <a:blip r:embed="rId4"/>
          <a:stretch>
            <a:fillRect/>
          </a:stretch>
        </p:blipFill>
        <p:spPr>
          <a:xfrm>
            <a:off x="507857" y="5476754"/>
            <a:ext cx="6069406" cy="36538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62"/>
          <p:cNvSpPr txBox="1"/>
          <p:nvPr/>
        </p:nvSpPr>
        <p:spPr>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Profile the data to identify at least </a:t>
            </a:r>
            <a:r>
              <a:rPr lang="en" sz="1600" b="1" dirty="0">
                <a:solidFill>
                  <a:srgbClr val="525C65"/>
                </a:solidFill>
                <a:highlight>
                  <a:srgbClr val="FFFFFF"/>
                </a:highlight>
                <a:latin typeface="Open Sans"/>
                <a:ea typeface="Open Sans"/>
                <a:cs typeface="Open Sans"/>
                <a:sym typeface="Open Sans"/>
              </a:rPr>
              <a:t>3 data quality issues</a:t>
            </a:r>
            <a:r>
              <a:rPr lang="en" sz="1600" dirty="0">
                <a:solidFill>
                  <a:srgbClr val="525C65"/>
                </a:solidFill>
                <a:highlight>
                  <a:srgbClr val="FFFFFF"/>
                </a:highlight>
                <a:latin typeface="Open Sans"/>
                <a:ea typeface="Open Sans"/>
                <a:cs typeface="Open Sans"/>
                <a:sym typeface="Open Sans"/>
              </a:rPr>
              <a:t> you see in the data. Also provide </a:t>
            </a:r>
            <a:r>
              <a:rPr lang="en" sz="1600" b="1" dirty="0">
                <a:solidFill>
                  <a:srgbClr val="525C65"/>
                </a:solidFill>
                <a:highlight>
                  <a:srgbClr val="FFFFFF"/>
                </a:highlight>
                <a:latin typeface="Open Sans"/>
                <a:ea typeface="Open Sans"/>
                <a:cs typeface="Open Sans"/>
                <a:sym typeface="Open Sans"/>
              </a:rPr>
              <a:t>at least 1 data quality issue that you haven’t yet seen</a:t>
            </a:r>
            <a:r>
              <a:rPr lang="en" sz="1600" dirty="0">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r>
              <a:rPr lang="en" sz="1600" dirty="0">
                <a:solidFill>
                  <a:srgbClr val="525C65"/>
                </a:solidFill>
                <a:highlight>
                  <a:srgbClr val="FFFFFF"/>
                </a:highlight>
                <a:latin typeface="Open Sans"/>
                <a:ea typeface="Open Sans"/>
                <a:cs typeface="Open Sans"/>
                <a:sym typeface="Open Sans"/>
              </a:rPr>
              <a:t>Make sure you fill out </a:t>
            </a:r>
            <a:r>
              <a:rPr lang="en" sz="1600" b="1" dirty="0">
                <a:solidFill>
                  <a:srgbClr val="525C65"/>
                </a:solidFill>
                <a:highlight>
                  <a:srgbClr val="FFFFFF"/>
                </a:highlight>
                <a:latin typeface="Open Sans"/>
                <a:ea typeface="Open Sans"/>
                <a:cs typeface="Open Sans"/>
                <a:sym typeface="Open Sans"/>
              </a:rPr>
              <a:t>all</a:t>
            </a:r>
            <a:r>
              <a:rPr lang="en" sz="1600" dirty="0">
                <a:solidFill>
                  <a:srgbClr val="525C65"/>
                </a:solidFill>
                <a:highlight>
                  <a:srgbClr val="FFFFFF"/>
                </a:highlight>
                <a:latin typeface="Open Sans"/>
                <a:ea typeface="Open Sans"/>
                <a:cs typeface="Open Sans"/>
                <a:sym typeface="Open Sans"/>
              </a:rPr>
              <a:t> columns in the "Data Quality Issues" tab with your answers in the provided Sheets template.</a:t>
            </a:r>
          </a:p>
          <a:p>
            <a:pPr marL="0" lvl="0" indent="0" algn="just" rtl="0">
              <a:lnSpc>
                <a:spcPct val="170000"/>
              </a:lnSpc>
              <a:spcBef>
                <a:spcPts val="1100"/>
              </a:spcBef>
              <a:spcAft>
                <a:spcPts val="1100"/>
              </a:spcAft>
              <a:buNone/>
            </a:pPr>
            <a:endParaRPr lang="en"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pic>
        <p:nvPicPr>
          <p:cNvPr id="3" name="Picture 2">
            <a:extLst>
              <a:ext uri="{FF2B5EF4-FFF2-40B4-BE49-F238E27FC236}">
                <a16:creationId xmlns:a16="http://schemas.microsoft.com/office/drawing/2014/main" id="{5AAB4F22-E737-641B-3CCD-78F975832F40}"/>
              </a:ext>
            </a:extLst>
          </p:cNvPr>
          <p:cNvPicPr>
            <a:picLocks noChangeAspect="1"/>
          </p:cNvPicPr>
          <p:nvPr/>
        </p:nvPicPr>
        <p:blipFill>
          <a:blip r:embed="rId3"/>
          <a:stretch>
            <a:fillRect/>
          </a:stretch>
        </p:blipFill>
        <p:spPr>
          <a:xfrm>
            <a:off x="338328" y="4088559"/>
            <a:ext cx="7095744" cy="254416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dirty="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lang="en" sz="1600" b="1" dirty="0">
                <a:solidFill>
                  <a:srgbClr val="525C65"/>
                </a:solidFill>
                <a:highlight>
                  <a:srgbClr val="FFFFFF"/>
                </a:highlight>
                <a:latin typeface="Open Sans"/>
                <a:ea typeface="Open Sans"/>
                <a:cs typeface="Open Sans"/>
                <a:sym typeface="Open Sans"/>
              </a:rPr>
              <a:t>monitoring dashboard</a:t>
            </a:r>
            <a:r>
              <a:rPr lang="en" sz="1600" dirty="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dirty="0">
                <a:solidFill>
                  <a:srgbClr val="525C65"/>
                </a:solidFill>
                <a:highlight>
                  <a:srgbClr val="FFFFFF"/>
                </a:highlight>
                <a:latin typeface="Open Sans"/>
                <a:ea typeface="Open Sans"/>
                <a:cs typeface="Open Sans"/>
                <a:sym typeface="Open Sans"/>
              </a:rPr>
              <a:t>Please </a:t>
            </a:r>
            <a:r>
              <a:rPr lang="en" sz="1600" b="1" dirty="0">
                <a:solidFill>
                  <a:srgbClr val="525C65"/>
                </a:solidFill>
                <a:highlight>
                  <a:srgbClr val="FFFFFF"/>
                </a:highlight>
                <a:latin typeface="Open Sans"/>
                <a:ea typeface="Open Sans"/>
                <a:cs typeface="Open Sans"/>
                <a:sym typeface="Open Sans"/>
              </a:rPr>
              <a:t>make sure to label your metrics clearly</a:t>
            </a:r>
            <a:r>
              <a:rPr lang="en" sz="1600" dirty="0">
                <a:solidFill>
                  <a:srgbClr val="525C65"/>
                </a:solidFill>
                <a:highlight>
                  <a:srgbClr val="FFFFFF"/>
                </a:highlight>
                <a:latin typeface="Open Sans"/>
                <a:ea typeface="Open Sans"/>
                <a:cs typeface="Open Sans"/>
                <a:sym typeface="Open Sans"/>
              </a:rPr>
              <a:t> on your mock-up.</a:t>
            </a: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b="1" dirty="0">
                <a:solidFill>
                  <a:srgbClr val="525C65"/>
                </a:solidFill>
                <a:highlight>
                  <a:schemeClr val="lt1"/>
                </a:highlight>
                <a:latin typeface="Open Sans"/>
                <a:ea typeface="Open Sans"/>
                <a:cs typeface="Open Sans"/>
                <a:sym typeface="Open Sans"/>
              </a:rPr>
              <a:t>Replace the example dashboard below with your own. (obviously feel free to take more space).</a:t>
            </a:r>
            <a:endParaRPr sz="16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pic>
        <p:nvPicPr>
          <p:cNvPr id="3" name="Picture 2" descr="A screenshot of a data analysis&#10;&#10;Description automatically generated">
            <a:extLst>
              <a:ext uri="{FF2B5EF4-FFF2-40B4-BE49-F238E27FC236}">
                <a16:creationId xmlns:a16="http://schemas.microsoft.com/office/drawing/2014/main" id="{FEA61B28-FF99-5549-A90A-E45E11F99785}"/>
              </a:ext>
            </a:extLst>
          </p:cNvPr>
          <p:cNvPicPr>
            <a:picLocks noChangeAspect="1"/>
          </p:cNvPicPr>
          <p:nvPr/>
        </p:nvPicPr>
        <p:blipFill>
          <a:blip r:embed="rId3"/>
          <a:stretch>
            <a:fillRect/>
          </a:stretch>
        </p:blipFill>
        <p:spPr>
          <a:xfrm>
            <a:off x="-25947" y="4114800"/>
            <a:ext cx="7738872" cy="580415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1025-9901-D96B-B0C7-725318B4E5B7}"/>
              </a:ext>
            </a:extLst>
          </p:cNvPr>
          <p:cNvSpPr>
            <a:spLocks noGrp="1"/>
          </p:cNvSpPr>
          <p:nvPr>
            <p:ph type="title"/>
          </p:nvPr>
        </p:nvSpPr>
        <p:spPr/>
        <p:txBody>
          <a:bodyPr/>
          <a:lstStyle/>
          <a:p>
            <a:endParaRPr lang="en-SA"/>
          </a:p>
        </p:txBody>
      </p:sp>
      <p:sp>
        <p:nvSpPr>
          <p:cNvPr id="3" name="Text Placeholder 2">
            <a:extLst>
              <a:ext uri="{FF2B5EF4-FFF2-40B4-BE49-F238E27FC236}">
                <a16:creationId xmlns:a16="http://schemas.microsoft.com/office/drawing/2014/main" id="{CE2355DC-8E30-AECD-5CE7-F7B56D780313}"/>
              </a:ext>
            </a:extLst>
          </p:cNvPr>
          <p:cNvSpPr>
            <a:spLocks noGrp="1"/>
          </p:cNvSpPr>
          <p:nvPr>
            <p:ph type="body" idx="1"/>
          </p:nvPr>
        </p:nvSpPr>
        <p:spPr/>
        <p:txBody>
          <a:bodyPr/>
          <a:lstStyle/>
          <a:p>
            <a:endParaRPr lang="en-SA"/>
          </a:p>
        </p:txBody>
      </p:sp>
      <p:pic>
        <p:nvPicPr>
          <p:cNvPr id="5" name="Picture 4" descr="A screenshot of a data analysis&#10;&#10;Description automatically generated">
            <a:extLst>
              <a:ext uri="{FF2B5EF4-FFF2-40B4-BE49-F238E27FC236}">
                <a16:creationId xmlns:a16="http://schemas.microsoft.com/office/drawing/2014/main" id="{CC9150C2-B3BD-13B4-E871-A06B7B2F603E}"/>
              </a:ext>
            </a:extLst>
          </p:cNvPr>
          <p:cNvPicPr>
            <a:picLocks noChangeAspect="1"/>
          </p:cNvPicPr>
          <p:nvPr/>
        </p:nvPicPr>
        <p:blipFill>
          <a:blip r:embed="rId2"/>
          <a:stretch>
            <a:fillRect/>
          </a:stretch>
        </p:blipFill>
        <p:spPr>
          <a:xfrm>
            <a:off x="0" y="0"/>
            <a:ext cx="7772399" cy="9715646"/>
          </a:xfrm>
          <a:prstGeom prst="rect">
            <a:avLst/>
          </a:prstGeom>
        </p:spPr>
      </p:pic>
    </p:spTree>
    <p:extLst>
      <p:ext uri="{BB962C8B-B14F-4D97-AF65-F5344CB8AC3E}">
        <p14:creationId xmlns:p14="http://schemas.microsoft.com/office/powerpoint/2010/main" val="74292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39225" y="-63075"/>
            <a:ext cx="6907500" cy="4777800"/>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n" sz="1600" dirty="0">
                <a:solidFill>
                  <a:srgbClr val="525C65"/>
                </a:solidFill>
                <a:highlight>
                  <a:srgbClr val="FFFFFF"/>
                </a:highlight>
                <a:latin typeface="Open Sans"/>
                <a:ea typeface="Open Sans"/>
                <a:cs typeface="Open Sans"/>
                <a:sym typeface="Open Sans"/>
              </a:rPr>
              <a:t>Based on what you’ve read about </a:t>
            </a:r>
            <a:r>
              <a:rPr lang="en" sz="1600" dirty="0" err="1">
                <a:solidFill>
                  <a:srgbClr val="525C65"/>
                </a:solidFill>
                <a:highlight>
                  <a:srgbClr val="FFFFFF"/>
                </a:highlight>
                <a:latin typeface="Open Sans"/>
                <a:ea typeface="Open Sans"/>
                <a:cs typeface="Open Sans"/>
                <a:sym typeface="Open Sans"/>
              </a:rPr>
              <a:t>SneakerPark’s</a:t>
            </a:r>
            <a:r>
              <a:rPr lang="en" sz="1600" dirty="0">
                <a:solidFill>
                  <a:srgbClr val="525C65"/>
                </a:solidFill>
                <a:highlight>
                  <a:srgbClr val="FFFFFF"/>
                </a:highlight>
                <a:latin typeface="Open Sans"/>
                <a:ea typeface="Open Sans"/>
                <a:cs typeface="Open Sans"/>
                <a:sym typeface="Open Sans"/>
              </a:rPr>
              <a:t> systems and business model, sketch out a proposed </a:t>
            </a:r>
            <a:r>
              <a:rPr lang="en" sz="1600" b="1" dirty="0">
                <a:solidFill>
                  <a:srgbClr val="525C65"/>
                </a:solidFill>
                <a:highlight>
                  <a:srgbClr val="FFFFFF"/>
                </a:highlight>
                <a:latin typeface="Open Sans"/>
                <a:ea typeface="Open Sans"/>
                <a:cs typeface="Open Sans"/>
                <a:sym typeface="Open Sans"/>
              </a:rPr>
              <a:t>MDM implementation architecture</a:t>
            </a:r>
            <a:r>
              <a:rPr lang="en" sz="1600" dirty="0">
                <a:solidFill>
                  <a:srgbClr val="525C65"/>
                </a:solidFill>
                <a:highlight>
                  <a:srgbClr val="FFFFFF"/>
                </a:highlight>
                <a:latin typeface="Open Sans"/>
                <a:ea typeface="Open Sans"/>
                <a:cs typeface="Open Sans"/>
                <a:sym typeface="Open Sans"/>
              </a:rPr>
              <a:t>, and write a </a:t>
            </a:r>
            <a:r>
              <a:rPr lang="en" sz="1600" b="1" dirty="0">
                <a:solidFill>
                  <a:srgbClr val="525C65"/>
                </a:solidFill>
                <a:highlight>
                  <a:srgbClr val="FFFFFF"/>
                </a:highlight>
                <a:latin typeface="Open Sans"/>
                <a:ea typeface="Open Sans"/>
                <a:cs typeface="Open Sans"/>
                <a:sym typeface="Open Sans"/>
              </a:rPr>
              <a:t>detailed explanation</a:t>
            </a:r>
            <a:r>
              <a:rPr lang="en" sz="1600" dirty="0">
                <a:solidFill>
                  <a:srgbClr val="525C65"/>
                </a:solidFill>
                <a:highlight>
                  <a:srgbClr val="FFFFFF"/>
                </a:highlight>
                <a:latin typeface="Open Sans"/>
                <a:ea typeface="Open Sans"/>
                <a:cs typeface="Open Sans"/>
                <a:sym typeface="Open Sans"/>
              </a:rPr>
              <a:t> of </a:t>
            </a:r>
            <a:r>
              <a:rPr lang="en" sz="1600" b="1" dirty="0">
                <a:solidFill>
                  <a:srgbClr val="525C65"/>
                </a:solidFill>
                <a:highlight>
                  <a:srgbClr val="FFFFFF"/>
                </a:highlight>
                <a:latin typeface="Open Sans"/>
                <a:ea typeface="Open Sans"/>
                <a:cs typeface="Open Sans"/>
                <a:sym typeface="Open Sans"/>
              </a:rPr>
              <a:t>why</a:t>
            </a:r>
            <a:r>
              <a:rPr lang="en" sz="1600" dirty="0">
                <a:solidFill>
                  <a:srgbClr val="525C65"/>
                </a:solidFill>
                <a:highlight>
                  <a:srgbClr val="FFFFFF"/>
                </a:highlight>
                <a:latin typeface="Open Sans"/>
                <a:ea typeface="Open Sans"/>
                <a:cs typeface="Open Sans"/>
                <a:sym typeface="Open Sans"/>
              </a:rPr>
              <a:t> you chose this specific approach.</a:t>
            </a: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3" name="Picture 2" descr="A diagram of a system&#10;&#10;Description automatically generated">
            <a:extLst>
              <a:ext uri="{FF2B5EF4-FFF2-40B4-BE49-F238E27FC236}">
                <a16:creationId xmlns:a16="http://schemas.microsoft.com/office/drawing/2014/main" id="{32E9D711-A34E-9119-92ED-E64C610D70DF}"/>
              </a:ext>
            </a:extLst>
          </p:cNvPr>
          <p:cNvPicPr>
            <a:picLocks noChangeAspect="1"/>
          </p:cNvPicPr>
          <p:nvPr/>
        </p:nvPicPr>
        <p:blipFill>
          <a:blip r:embed="rId3"/>
          <a:stretch>
            <a:fillRect/>
          </a:stretch>
        </p:blipFill>
        <p:spPr>
          <a:xfrm>
            <a:off x="212009" y="2379407"/>
            <a:ext cx="6907500" cy="69970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5"/>
            <a:ext cx="6842100" cy="13713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2200" b="1" dirty="0">
                <a:solidFill>
                  <a:srgbClr val="525C65"/>
                </a:solidFill>
                <a:highlight>
                  <a:schemeClr val="lt1"/>
                </a:highlight>
                <a:latin typeface="Open Sans"/>
                <a:ea typeface="Open Sans"/>
                <a:cs typeface="Open Sans"/>
                <a:sym typeface="Open Sans"/>
              </a:rPr>
              <a:t>Explanation:</a:t>
            </a:r>
          </a:p>
          <a:p>
            <a:pPr marL="0" lvl="0" indent="0" algn="just" rtl="0">
              <a:spcBef>
                <a:spcPts val="0"/>
              </a:spcBef>
              <a:spcAft>
                <a:spcPts val="1600"/>
              </a:spcAft>
              <a:buClr>
                <a:schemeClr val="dk1"/>
              </a:buClr>
              <a:buSzPts val="1100"/>
              <a:buFont typeface="Arial"/>
              <a:buNone/>
            </a:pPr>
            <a:r>
              <a:rPr lang="en" sz="2200" dirty="0">
                <a:solidFill>
                  <a:srgbClr val="525C65"/>
                </a:solidFill>
                <a:highlight>
                  <a:schemeClr val="lt1"/>
                </a:highlight>
                <a:latin typeface="Open Sans"/>
                <a:ea typeface="Open Sans"/>
                <a:cs typeface="Open Sans"/>
                <a:sym typeface="Open Sans"/>
              </a:rPr>
              <a:t>As what I have learned and read about </a:t>
            </a:r>
            <a:r>
              <a:rPr lang="en" sz="2200" dirty="0" err="1">
                <a:solidFill>
                  <a:srgbClr val="525C65"/>
                </a:solidFill>
                <a:highlight>
                  <a:schemeClr val="lt1"/>
                </a:highlight>
                <a:latin typeface="Open Sans"/>
                <a:ea typeface="Open Sans"/>
                <a:cs typeface="Open Sans"/>
                <a:sym typeface="Open Sans"/>
              </a:rPr>
              <a:t>SneakerPark</a:t>
            </a:r>
            <a:r>
              <a:rPr lang="en" sz="2200" dirty="0">
                <a:solidFill>
                  <a:srgbClr val="525C65"/>
                </a:solidFill>
                <a:highlight>
                  <a:schemeClr val="lt1"/>
                </a:highlight>
                <a:latin typeface="Open Sans"/>
                <a:ea typeface="Open Sans"/>
                <a:cs typeface="Open Sans"/>
                <a:sym typeface="Open Sans"/>
              </a:rPr>
              <a:t> Company, the best architecture is </a:t>
            </a:r>
            <a:r>
              <a:rPr lang="en" sz="2200" b="1" u="sng" dirty="0">
                <a:solidFill>
                  <a:srgbClr val="525C65"/>
                </a:solidFill>
                <a:highlight>
                  <a:schemeClr val="lt1"/>
                </a:highlight>
                <a:latin typeface="Open Sans"/>
                <a:ea typeface="Open Sans"/>
                <a:cs typeface="Open Sans"/>
                <a:sym typeface="Open Sans"/>
              </a:rPr>
              <a:t>Registry MDM</a:t>
            </a:r>
            <a:r>
              <a:rPr lang="en" sz="2200" b="1" dirty="0">
                <a:solidFill>
                  <a:srgbClr val="525C65"/>
                </a:solidFill>
                <a:highlight>
                  <a:schemeClr val="lt1"/>
                </a:highlight>
                <a:latin typeface="Open Sans"/>
                <a:ea typeface="Open Sans"/>
                <a:cs typeface="Open Sans"/>
                <a:sym typeface="Open Sans"/>
              </a:rPr>
              <a:t>.   </a:t>
            </a:r>
            <a:r>
              <a:rPr lang="en" sz="2200" dirty="0">
                <a:solidFill>
                  <a:srgbClr val="525C65"/>
                </a:solidFill>
                <a:highlight>
                  <a:schemeClr val="lt1"/>
                </a:highlight>
                <a:latin typeface="Open Sans"/>
                <a:ea typeface="Open Sans"/>
                <a:cs typeface="Open Sans"/>
                <a:sym typeface="Open Sans"/>
              </a:rPr>
              <a:t>In my opinion, If the company decided to invest or want to implement a MDM solution. the First option is Registry then they can enhance the solution. </a:t>
            </a:r>
          </a:p>
          <a:p>
            <a:pPr marL="0" indent="0" algn="just">
              <a:spcAft>
                <a:spcPts val="1600"/>
              </a:spcAft>
              <a:buClr>
                <a:schemeClr val="dk1"/>
              </a:buClr>
              <a:buSzPts val="1100"/>
              <a:buNone/>
            </a:pPr>
            <a:r>
              <a:rPr lang="en-US" sz="2200" b="1" dirty="0">
                <a:solidFill>
                  <a:srgbClr val="525C65"/>
                </a:solidFill>
                <a:highlight>
                  <a:schemeClr val="lt1"/>
                </a:highlight>
                <a:latin typeface="Open Sans"/>
                <a:ea typeface="Open Sans"/>
                <a:cs typeface="Open Sans"/>
                <a:sym typeface="Open Sans"/>
              </a:rPr>
              <a:t>-BENEFITS:</a:t>
            </a:r>
          </a:p>
          <a:p>
            <a:pPr marL="342900" indent="-342900" algn="just">
              <a:spcAft>
                <a:spcPts val="1600"/>
              </a:spcAft>
              <a:buClr>
                <a:schemeClr val="dk1"/>
              </a:buClr>
              <a:buSzPts val="1100"/>
            </a:pPr>
            <a:r>
              <a:rPr lang="en-US" sz="2200" b="1" dirty="0">
                <a:solidFill>
                  <a:srgbClr val="525C65"/>
                </a:solidFill>
                <a:highlight>
                  <a:schemeClr val="lt1"/>
                </a:highlight>
                <a:latin typeface="Open Sans"/>
                <a:ea typeface="Open Sans"/>
                <a:cs typeface="Open Sans"/>
                <a:sym typeface="Open Sans"/>
              </a:rPr>
              <a:t>Low cost and risk.</a:t>
            </a:r>
          </a:p>
          <a:p>
            <a:pPr marL="342900" indent="-342900" algn="just">
              <a:spcAft>
                <a:spcPts val="1600"/>
              </a:spcAft>
              <a:buClr>
                <a:schemeClr val="dk1"/>
              </a:buClr>
              <a:buSzPts val="1100"/>
            </a:pPr>
            <a:r>
              <a:rPr lang="en-US" sz="2200" b="1" dirty="0">
                <a:solidFill>
                  <a:srgbClr val="525C65"/>
                </a:solidFill>
                <a:highlight>
                  <a:schemeClr val="lt1"/>
                </a:highlight>
                <a:latin typeface="Open Sans"/>
                <a:ea typeface="Open Sans"/>
                <a:cs typeface="Open Sans"/>
                <a:sym typeface="Open Sans"/>
              </a:rPr>
              <a:t>Scalability</a:t>
            </a:r>
          </a:p>
          <a:p>
            <a:pPr marL="0" indent="0" algn="just">
              <a:spcAft>
                <a:spcPts val="1600"/>
              </a:spcAft>
              <a:buClr>
                <a:schemeClr val="dk1"/>
              </a:buClr>
              <a:buSzPts val="1100"/>
              <a:buNone/>
            </a:pPr>
            <a:r>
              <a:rPr lang="en-US" sz="2200" b="1" dirty="0">
                <a:solidFill>
                  <a:srgbClr val="525C65"/>
                </a:solidFill>
                <a:highlight>
                  <a:schemeClr val="lt1"/>
                </a:highlight>
                <a:latin typeface="Open Sans"/>
                <a:ea typeface="Open Sans"/>
                <a:cs typeface="Open Sans"/>
                <a:sym typeface="Open Sans"/>
              </a:rPr>
              <a:t>-DRAWBACKS:</a:t>
            </a:r>
          </a:p>
          <a:p>
            <a:pPr marL="342900" indent="-342900" algn="just">
              <a:spcAft>
                <a:spcPts val="1600"/>
              </a:spcAft>
              <a:buClr>
                <a:schemeClr val="dk1"/>
              </a:buClr>
              <a:buSzPts val="1100"/>
            </a:pPr>
            <a:r>
              <a:rPr lang="en-US" sz="2200" b="1" dirty="0">
                <a:solidFill>
                  <a:srgbClr val="525C65"/>
                </a:solidFill>
                <a:highlight>
                  <a:schemeClr val="lt1"/>
                </a:highlight>
                <a:latin typeface="Open Sans"/>
                <a:ea typeface="Open Sans"/>
                <a:cs typeface="Open Sans"/>
                <a:sym typeface="Open Sans"/>
              </a:rPr>
              <a:t>Limited control and governance</a:t>
            </a:r>
          </a:p>
          <a:p>
            <a:pPr marL="0" indent="0" algn="just">
              <a:spcAft>
                <a:spcPts val="1600"/>
              </a:spcAft>
              <a:buClr>
                <a:schemeClr val="dk1"/>
              </a:buClr>
              <a:buSzPts val="1100"/>
              <a:buNone/>
            </a:pPr>
            <a:endParaRPr lang="en-US" sz="2200" b="1" u="sng" dirty="0">
              <a:solidFill>
                <a:srgbClr val="525C65"/>
              </a:solidFill>
              <a:highlight>
                <a:schemeClr val="lt1"/>
              </a:highlight>
              <a:latin typeface="Open Sans"/>
              <a:ea typeface="Open Sans"/>
              <a:cs typeface="Open Sans"/>
              <a:sym typeface="Open Sans"/>
            </a:endParaRPr>
          </a:p>
          <a:p>
            <a:pPr marL="0" lvl="0" indent="0" algn="just" rtl="0">
              <a:spcBef>
                <a:spcPts val="0"/>
              </a:spcBef>
              <a:spcAft>
                <a:spcPts val="1600"/>
              </a:spcAft>
              <a:buClr>
                <a:schemeClr val="dk1"/>
              </a:buClr>
              <a:buSzPts val="1100"/>
              <a:buFont typeface="Arial"/>
              <a:buNone/>
            </a:pPr>
            <a:endParaRPr lang="en" sz="2200" b="1" u="sng" dirty="0">
              <a:solidFill>
                <a:srgbClr val="525C65"/>
              </a:solidFill>
              <a:highlight>
                <a:schemeClr val="lt1"/>
              </a:highlight>
              <a:latin typeface="Open Sans"/>
              <a:ea typeface="Open Sans"/>
              <a:cs typeface="Open Sans"/>
              <a:sym typeface="Open Sans"/>
            </a:endParaRPr>
          </a:p>
          <a:p>
            <a:pPr marL="0" lvl="0" indent="0" algn="just" rtl="0">
              <a:spcBef>
                <a:spcPts val="0"/>
              </a:spcBef>
              <a:spcAft>
                <a:spcPts val="1600"/>
              </a:spcAft>
              <a:buClr>
                <a:schemeClr val="dk1"/>
              </a:buClr>
              <a:buSzPts val="1100"/>
              <a:buFont typeface="Arial"/>
              <a:buNone/>
            </a:pPr>
            <a:endParaRPr sz="22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use this Template</a:t>
            </a:r>
            <a:endParaRPr/>
          </a:p>
        </p:txBody>
      </p:sp>
      <p:sp>
        <p:nvSpPr>
          <p:cNvPr id="186" name="Google Shape;186;p52"/>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Theses slides are provided as a guide to ensure that you submit all the required components to successfully complete your project. For detailed instruction, please read the instruction in the classroom.</a:t>
            </a:r>
            <a:endParaRPr sz="2200"/>
          </a:p>
          <a:p>
            <a:pPr marL="457200" lvl="0" indent="-368300" algn="l" rtl="0">
              <a:spcBef>
                <a:spcPts val="0"/>
              </a:spcBef>
              <a:spcAft>
                <a:spcPts val="0"/>
              </a:spcAft>
              <a:buSzPts val="2200"/>
              <a:buChar char="●"/>
            </a:pPr>
            <a:r>
              <a:rPr lang="en" sz="2200"/>
              <a:t>When presenting your project, please only think of this as a guide. We encouraged you to use creative freedom when making changes as long as the required information is present. </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delete this and all</a:t>
            </a:r>
            <a:r>
              <a:rPr lang="en" sz="2200"/>
              <a:t> of the other example slides before you submit your project.</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add your name and the date</a:t>
            </a:r>
            <a:r>
              <a:rPr lang="en" sz="2200"/>
              <a:t> to the cover slide</a:t>
            </a:r>
            <a:endParaRPr sz="2200"/>
          </a:p>
          <a:p>
            <a:pPr marL="457200" lvl="0" indent="0" algn="l" rtl="0">
              <a:spcBef>
                <a:spcPts val="1600"/>
              </a:spcBef>
              <a:spcAft>
                <a:spcPts val="1600"/>
              </a:spcAft>
              <a:buNone/>
            </a:pPr>
            <a:endParaRPr sz="2200"/>
          </a:p>
        </p:txBody>
      </p:sp>
      <p:sp>
        <p:nvSpPr>
          <p:cNvPr id="187" name="Google Shape;187;p52"/>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88" name="Google Shape;188;p52"/>
          <p:cNvPicPr preferRelativeResize="0"/>
          <p:nvPr/>
        </p:nvPicPr>
        <p:blipFill rotWithShape="1">
          <a:blip r:embed="rId3">
            <a:alphaModFix/>
          </a:blip>
          <a:srcRect l="18073" t="20988" r="14486" b="11824"/>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717975"/>
            <a:ext cx="6907500" cy="236935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In this step, you will define a set of </a:t>
            </a:r>
            <a:r>
              <a:rPr lang="en" sz="1600" b="1" dirty="0">
                <a:solidFill>
                  <a:srgbClr val="525C65"/>
                </a:solidFill>
                <a:highlight>
                  <a:srgbClr val="FFFFFF"/>
                </a:highlight>
                <a:latin typeface="Open Sans"/>
                <a:ea typeface="Open Sans"/>
                <a:cs typeface="Open Sans"/>
                <a:sym typeface="Open Sans"/>
              </a:rPr>
              <a:t>matching rules</a:t>
            </a:r>
            <a:r>
              <a:rPr lang="en" sz="1600" dirty="0">
                <a:solidFill>
                  <a:srgbClr val="525C65"/>
                </a:solidFill>
                <a:highlight>
                  <a:srgbClr val="FFFFFF"/>
                </a:highlight>
                <a:latin typeface="Open Sans"/>
                <a:ea typeface="Open Sans"/>
                <a:cs typeface="Open Sans"/>
                <a:sym typeface="Open Sans"/>
              </a:rPr>
              <a:t> that will be used by the </a:t>
            </a:r>
            <a:r>
              <a:rPr lang="en" sz="1600" dirty="0" err="1">
                <a:solidFill>
                  <a:srgbClr val="525C65"/>
                </a:solidFill>
                <a:highlight>
                  <a:srgbClr val="FFFFFF"/>
                </a:highlight>
                <a:latin typeface="Open Sans"/>
                <a:ea typeface="Open Sans"/>
                <a:cs typeface="Open Sans"/>
                <a:sym typeface="Open Sans"/>
              </a:rPr>
              <a:t>SneakerPark's</a:t>
            </a:r>
            <a:r>
              <a:rPr lang="en" sz="1600" dirty="0">
                <a:solidFill>
                  <a:srgbClr val="525C65"/>
                </a:solidFill>
                <a:highlight>
                  <a:srgbClr val="FFFFFF"/>
                </a:highlight>
                <a:latin typeface="Open Sans"/>
                <a:ea typeface="Open Sans"/>
                <a:cs typeface="Open Sans"/>
                <a:sym typeface="Open Sans"/>
              </a:rPr>
              <a:t> MDM Hub to match item and customer entities between the company's different systems.</a:t>
            </a: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 sz="1600" b="1" dirty="0">
                <a:solidFill>
                  <a:srgbClr val="525C65"/>
                </a:solidFill>
                <a:highlight>
                  <a:srgbClr val="FFFFFF"/>
                </a:highlight>
                <a:latin typeface="Open Sans"/>
                <a:ea typeface="Open Sans"/>
                <a:cs typeface="Open Sans"/>
                <a:sym typeface="Open Sans"/>
              </a:rPr>
              <a:t>Please come up with 4 rules - 2 for Items and 2 for Customers </a:t>
            </a:r>
            <a:r>
              <a:rPr lang="en" sz="1600" dirty="0">
                <a:solidFill>
                  <a:srgbClr val="525C65"/>
                </a:solidFill>
                <a:highlight>
                  <a:srgbClr val="FFFFFF"/>
                </a:highlight>
                <a:latin typeface="Open Sans"/>
                <a:ea typeface="Open Sans"/>
                <a:cs typeface="Open Sans"/>
                <a:sym typeface="Open Sans"/>
              </a:rPr>
              <a:t>and list them below.</a:t>
            </a: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graphicFrame>
        <p:nvGraphicFramePr>
          <p:cNvPr id="2" name="Table 1">
            <a:extLst>
              <a:ext uri="{FF2B5EF4-FFF2-40B4-BE49-F238E27FC236}">
                <a16:creationId xmlns:a16="http://schemas.microsoft.com/office/drawing/2014/main" id="{16A2AF81-D85F-1B1F-E883-E39355F37FB2}"/>
              </a:ext>
            </a:extLst>
          </p:cNvPr>
          <p:cNvGraphicFramePr>
            <a:graphicFrameLocks noGrp="1"/>
          </p:cNvGraphicFramePr>
          <p:nvPr>
            <p:extLst>
              <p:ext uri="{D42A27DB-BD31-4B8C-83A1-F6EECF244321}">
                <p14:modId xmlns:p14="http://schemas.microsoft.com/office/powerpoint/2010/main" val="330596614"/>
              </p:ext>
            </p:extLst>
          </p:nvPr>
        </p:nvGraphicFramePr>
        <p:xfrm>
          <a:off x="127819" y="3302000"/>
          <a:ext cx="7433187" cy="3083560"/>
        </p:xfrm>
        <a:graphic>
          <a:graphicData uri="http://schemas.openxmlformats.org/drawingml/2006/table">
            <a:tbl>
              <a:tblPr firstRow="1" bandRow="1">
                <a:tableStyleId>{F5AB1C69-6EDB-4FF4-983F-18BD219EF322}</a:tableStyleId>
              </a:tblPr>
              <a:tblGrid>
                <a:gridCol w="2492261">
                  <a:extLst>
                    <a:ext uri="{9D8B030D-6E8A-4147-A177-3AD203B41FA5}">
                      <a16:colId xmlns:a16="http://schemas.microsoft.com/office/drawing/2014/main" val="2482764018"/>
                    </a:ext>
                  </a:extLst>
                </a:gridCol>
                <a:gridCol w="4940926">
                  <a:extLst>
                    <a:ext uri="{9D8B030D-6E8A-4147-A177-3AD203B41FA5}">
                      <a16:colId xmlns:a16="http://schemas.microsoft.com/office/drawing/2014/main" val="4289473979"/>
                    </a:ext>
                  </a:extLst>
                </a:gridCol>
              </a:tblGrid>
              <a:tr h="370840">
                <a:tc>
                  <a:txBody>
                    <a:bodyPr/>
                    <a:lstStyle/>
                    <a:p>
                      <a:pPr algn="ctr"/>
                      <a:r>
                        <a:rPr lang="en-SA" dirty="0"/>
                        <a:t>Entitiy Name</a:t>
                      </a:r>
                    </a:p>
                  </a:txBody>
                  <a:tcPr/>
                </a:tc>
                <a:tc>
                  <a:txBody>
                    <a:bodyPr/>
                    <a:lstStyle/>
                    <a:p>
                      <a:pPr algn="ctr"/>
                      <a:r>
                        <a:rPr lang="en-SA" dirty="0"/>
                        <a:t>Rule</a:t>
                      </a:r>
                    </a:p>
                  </a:txBody>
                  <a:tcPr/>
                </a:tc>
                <a:extLst>
                  <a:ext uri="{0D108BD9-81ED-4DB2-BD59-A6C34878D82A}">
                    <a16:rowId xmlns:a16="http://schemas.microsoft.com/office/drawing/2014/main" val="2906762046"/>
                  </a:ext>
                </a:extLst>
              </a:tr>
              <a:tr h="370840">
                <a:tc>
                  <a:txBody>
                    <a:bodyPr/>
                    <a:lstStyle/>
                    <a:p>
                      <a:r>
                        <a:rPr lang="en-SA" dirty="0"/>
                        <a:t>Item: </a:t>
                      </a:r>
                    </a:p>
                    <a:p>
                      <a:r>
                        <a:rPr lang="en-SA" dirty="0"/>
                        <a:t>(BrandName, SellerID)</a:t>
                      </a:r>
                    </a:p>
                  </a:txBody>
                  <a:tcPr/>
                </a:tc>
                <a:tc>
                  <a:txBody>
                    <a:bodyPr/>
                    <a:lstStyle/>
                    <a:p>
                      <a:r>
                        <a:rPr lang="en-US" dirty="0"/>
                        <a:t>M</a:t>
                      </a:r>
                      <a:r>
                        <a:rPr lang="en-SA" dirty="0"/>
                        <a:t>atch ItemID on the BrandName from Item entitiy and match SellerID from Listnigs.</a:t>
                      </a:r>
                    </a:p>
                  </a:txBody>
                  <a:tcPr/>
                </a:tc>
                <a:extLst>
                  <a:ext uri="{0D108BD9-81ED-4DB2-BD59-A6C34878D82A}">
                    <a16:rowId xmlns:a16="http://schemas.microsoft.com/office/drawing/2014/main" val="3602128179"/>
                  </a:ext>
                </a:extLst>
              </a:tr>
              <a:tr h="370840">
                <a:tc>
                  <a:txBody>
                    <a:bodyPr/>
                    <a:lstStyle/>
                    <a:p>
                      <a:r>
                        <a:rPr lang="en-SA" dirty="0"/>
                        <a:t>Item: </a:t>
                      </a:r>
                    </a:p>
                    <a:p>
                      <a:r>
                        <a:rPr lang="en-SA" dirty="0"/>
                        <a:t>(ItemName, Color, size,Seller ID)</a:t>
                      </a:r>
                    </a:p>
                  </a:txBody>
                  <a:tcPr/>
                </a:tc>
                <a:tc>
                  <a:txBody>
                    <a:bodyPr/>
                    <a:lstStyle/>
                    <a:p>
                      <a:r>
                        <a:rPr lang="en-SA" dirty="0"/>
                        <a:t>Match ItemID on the ItemName &amp; Color &amp; Size from Item entitiy and match SellerID from Listnigs.</a:t>
                      </a:r>
                    </a:p>
                  </a:txBody>
                  <a:tcPr/>
                </a:tc>
                <a:extLst>
                  <a:ext uri="{0D108BD9-81ED-4DB2-BD59-A6C34878D82A}">
                    <a16:rowId xmlns:a16="http://schemas.microsoft.com/office/drawing/2014/main" val="4193629013"/>
                  </a:ext>
                </a:extLst>
              </a:tr>
              <a:tr h="370840">
                <a:tc>
                  <a:txBody>
                    <a:bodyPr/>
                    <a:lstStyle/>
                    <a:p>
                      <a:r>
                        <a:rPr lang="en-SA" dirty="0"/>
                        <a:t>Customer: </a:t>
                      </a:r>
                    </a:p>
                    <a:p>
                      <a:r>
                        <a:rPr lang="en-SA" dirty="0"/>
                        <a:t>(FirstName, LastName, CreditCardNumber)</a:t>
                      </a:r>
                    </a:p>
                  </a:txBody>
                  <a:tcPr/>
                </a:tc>
                <a:tc>
                  <a:txBody>
                    <a:bodyPr/>
                    <a:lstStyle/>
                    <a:p>
                      <a:r>
                        <a:rPr lang="en-SA" dirty="0"/>
                        <a:t>Match FirstName, LastName on the UserID from Users and match CreditCardNumber on the CreditCardID from Users.</a:t>
                      </a:r>
                    </a:p>
                  </a:txBody>
                  <a:tcPr/>
                </a:tc>
                <a:extLst>
                  <a:ext uri="{0D108BD9-81ED-4DB2-BD59-A6C34878D82A}">
                    <a16:rowId xmlns:a16="http://schemas.microsoft.com/office/drawing/2014/main" val="560081588"/>
                  </a:ext>
                </a:extLst>
              </a:tr>
              <a:tr h="370840">
                <a:tc>
                  <a:txBody>
                    <a:bodyPr/>
                    <a:lstStyle/>
                    <a:p>
                      <a:r>
                        <a:rPr lang="en-SA" dirty="0"/>
                        <a:t>Customer: </a:t>
                      </a:r>
                    </a:p>
                    <a:p>
                      <a:r>
                        <a:rPr lang="en-SA" dirty="0"/>
                        <a:t>(FirstName, Email, ContactReason)</a:t>
                      </a:r>
                    </a:p>
                  </a:txBody>
                  <a:tcPr/>
                </a:tc>
                <a:tc>
                  <a:txBody>
                    <a:bodyPr/>
                    <a:lstStyle/>
                    <a:p>
                      <a:r>
                        <a:rPr lang="en-SA" dirty="0"/>
                        <a:t>Match FirstName, Email on the UserID from Users and match ContactReason on the ID from Customer Service</a:t>
                      </a:r>
                    </a:p>
                  </a:txBody>
                  <a:tcPr/>
                </a:tc>
                <a:extLst>
                  <a:ext uri="{0D108BD9-81ED-4DB2-BD59-A6C34878D82A}">
                    <a16:rowId xmlns:a16="http://schemas.microsoft.com/office/drawing/2014/main" val="181281752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5"/>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Write 1-2 paragraphs discussing what </a:t>
            </a:r>
            <a:r>
              <a:rPr lang="en" sz="1600" b="1" dirty="0">
                <a:solidFill>
                  <a:srgbClr val="525C65"/>
                </a:solidFill>
                <a:highlight>
                  <a:srgbClr val="FFFFFF"/>
                </a:highlight>
                <a:latin typeface="Open Sans"/>
                <a:ea typeface="Open Sans"/>
                <a:cs typeface="Open Sans"/>
                <a:sym typeface="Open Sans"/>
              </a:rPr>
              <a:t>data governance roles and responsibilities</a:t>
            </a:r>
            <a:r>
              <a:rPr lang="en" sz="1600" dirty="0">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lang="en" sz="1600" b="1" dirty="0">
                <a:solidFill>
                  <a:srgbClr val="525C65"/>
                </a:solidFill>
                <a:highlight>
                  <a:srgbClr val="FFFFFF"/>
                </a:highlight>
                <a:latin typeface="Open Sans"/>
                <a:ea typeface="Open Sans"/>
                <a:cs typeface="Open Sans"/>
                <a:sym typeface="Open Sans"/>
              </a:rPr>
              <a:t>least 3 different aspects </a:t>
            </a:r>
            <a:r>
              <a:rPr lang="en" sz="1600" dirty="0">
                <a:solidFill>
                  <a:srgbClr val="525C65"/>
                </a:solidFill>
                <a:highlight>
                  <a:srgbClr val="FFFFFF"/>
                </a:highlight>
                <a:latin typeface="Open Sans"/>
                <a:ea typeface="Open Sans"/>
                <a:cs typeface="Open Sans"/>
                <a:sym typeface="Open Sans"/>
              </a:rPr>
              <a:t>of Data Governance (such as Data Quality Management, Metadata Management, MDM, </a:t>
            </a:r>
            <a:r>
              <a:rPr lang="en" sz="1600" dirty="0" err="1">
                <a:solidFill>
                  <a:srgbClr val="525C65"/>
                </a:solidFill>
                <a:highlight>
                  <a:srgbClr val="FFFFFF"/>
                </a:highlight>
                <a:latin typeface="Open Sans"/>
                <a:ea typeface="Open Sans"/>
                <a:cs typeface="Open Sans"/>
                <a:sym typeface="Open Sans"/>
              </a:rPr>
              <a:t>etc</a:t>
            </a:r>
            <a:r>
              <a:rPr lang="en" sz="1600" dirty="0">
                <a:solidFill>
                  <a:srgbClr val="525C65"/>
                </a:solidFill>
                <a:highlight>
                  <a:srgbClr val="FFFFFF"/>
                </a:highlight>
                <a:latin typeface="Open Sans"/>
                <a:ea typeface="Open Sans"/>
                <a:cs typeface="Open Sans"/>
                <a:sym typeface="Open Sans"/>
              </a:rPr>
              <a:t>). Based on what you know, do </a:t>
            </a:r>
            <a:r>
              <a:rPr lang="en" sz="1600" dirty="0" err="1">
                <a:solidFill>
                  <a:srgbClr val="525C65"/>
                </a:solidFill>
                <a:highlight>
                  <a:srgbClr val="FFFFFF"/>
                </a:highlight>
                <a:latin typeface="Open Sans"/>
                <a:ea typeface="Open Sans"/>
                <a:cs typeface="Open Sans"/>
                <a:sym typeface="Open Sans"/>
              </a:rPr>
              <a:t>SneakerPark's</a:t>
            </a:r>
            <a:r>
              <a:rPr lang="en" sz="1600" dirty="0">
                <a:solidFill>
                  <a:srgbClr val="525C65"/>
                </a:solidFill>
                <a:highlight>
                  <a:srgbClr val="FFFFFF"/>
                </a:highlight>
                <a:latin typeface="Open Sans"/>
                <a:ea typeface="Open Sans"/>
                <a:cs typeface="Open Sans"/>
                <a:sym typeface="Open Sans"/>
              </a:rPr>
              <a:t> </a:t>
            </a:r>
            <a:r>
              <a:rPr lang="en" sz="1600" b="1" dirty="0">
                <a:solidFill>
                  <a:srgbClr val="525C65"/>
                </a:solidFill>
                <a:highlight>
                  <a:srgbClr val="FFFFFF"/>
                </a:highlight>
                <a:latin typeface="Open Sans"/>
                <a:ea typeface="Open Sans"/>
                <a:cs typeface="Open Sans"/>
                <a:sym typeface="Open Sans"/>
              </a:rPr>
              <a:t>current employees have the necessary skills</a:t>
            </a:r>
            <a:r>
              <a:rPr lang="en" sz="1600" dirty="0">
                <a:solidFill>
                  <a:srgbClr val="525C65"/>
                </a:solidFill>
                <a:highlight>
                  <a:srgbClr val="FFFFFF"/>
                </a:highlight>
                <a:latin typeface="Open Sans"/>
                <a:ea typeface="Open Sans"/>
                <a:cs typeface="Open Sans"/>
                <a:sym typeface="Open Sans"/>
              </a:rPr>
              <a:t> for these roles or should the company </a:t>
            </a:r>
            <a:r>
              <a:rPr lang="en" sz="1600" b="1" dirty="0">
                <a:solidFill>
                  <a:srgbClr val="525C65"/>
                </a:solidFill>
                <a:highlight>
                  <a:srgbClr val="FFFFFF"/>
                </a:highlight>
                <a:latin typeface="Open Sans"/>
                <a:ea typeface="Open Sans"/>
                <a:cs typeface="Open Sans"/>
                <a:sym typeface="Open Sans"/>
              </a:rPr>
              <a:t>make new hires</a:t>
            </a:r>
            <a:r>
              <a:rPr lang="en" sz="1600" dirty="0">
                <a:solidFill>
                  <a:srgbClr val="525C65"/>
                </a:solidFill>
                <a:highlight>
                  <a:srgbClr val="FFFFFF"/>
                </a:highlight>
                <a:latin typeface="Open Sans"/>
                <a:ea typeface="Open Sans"/>
                <a:cs typeface="Open Sans"/>
                <a:sym typeface="Open Sans"/>
              </a:rPr>
              <a:t>?</a:t>
            </a: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graphicFrame>
        <p:nvGraphicFramePr>
          <p:cNvPr id="2" name="Table 1">
            <a:extLst>
              <a:ext uri="{FF2B5EF4-FFF2-40B4-BE49-F238E27FC236}">
                <a16:creationId xmlns:a16="http://schemas.microsoft.com/office/drawing/2014/main" id="{096FA161-2A53-6BCC-4B04-F0ACC73A08A8}"/>
              </a:ext>
            </a:extLst>
          </p:cNvPr>
          <p:cNvGraphicFramePr>
            <a:graphicFrameLocks noGrp="1"/>
          </p:cNvGraphicFramePr>
          <p:nvPr>
            <p:extLst>
              <p:ext uri="{D42A27DB-BD31-4B8C-83A1-F6EECF244321}">
                <p14:modId xmlns:p14="http://schemas.microsoft.com/office/powerpoint/2010/main" val="4119582066"/>
              </p:ext>
            </p:extLst>
          </p:nvPr>
        </p:nvGraphicFramePr>
        <p:xfrm>
          <a:off x="226142" y="4108245"/>
          <a:ext cx="7305368" cy="5214136"/>
        </p:xfrm>
        <a:graphic>
          <a:graphicData uri="http://schemas.openxmlformats.org/drawingml/2006/table">
            <a:tbl>
              <a:tblPr firstRow="1" bandRow="1">
                <a:tableStyleId>{5C22544A-7EE6-4342-B048-85BDC9FD1C3A}</a:tableStyleId>
              </a:tblPr>
              <a:tblGrid>
                <a:gridCol w="3652684">
                  <a:extLst>
                    <a:ext uri="{9D8B030D-6E8A-4147-A177-3AD203B41FA5}">
                      <a16:colId xmlns:a16="http://schemas.microsoft.com/office/drawing/2014/main" val="2121560533"/>
                    </a:ext>
                  </a:extLst>
                </a:gridCol>
                <a:gridCol w="3652684">
                  <a:extLst>
                    <a:ext uri="{9D8B030D-6E8A-4147-A177-3AD203B41FA5}">
                      <a16:colId xmlns:a16="http://schemas.microsoft.com/office/drawing/2014/main" val="3571759220"/>
                    </a:ext>
                  </a:extLst>
                </a:gridCol>
              </a:tblGrid>
              <a:tr h="810514">
                <a:tc>
                  <a:txBody>
                    <a:bodyPr/>
                    <a:lstStyle/>
                    <a:p>
                      <a:r>
                        <a:rPr lang="en-SA" dirty="0"/>
                        <a:t>Aspect</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SA" dirty="0"/>
                        <a:t>DG Roles and </a:t>
                      </a:r>
                      <a:r>
                        <a:rPr lang="en-US" dirty="0"/>
                        <a:t>responsibilities</a:t>
                      </a:r>
                      <a:endParaRPr lang="en-SA" dirty="0"/>
                    </a:p>
                  </a:txBody>
                  <a:tcPr/>
                </a:tc>
                <a:extLst>
                  <a:ext uri="{0D108BD9-81ED-4DB2-BD59-A6C34878D82A}">
                    <a16:rowId xmlns:a16="http://schemas.microsoft.com/office/drawing/2014/main" val="3403844327"/>
                  </a:ext>
                </a:extLst>
              </a:tr>
              <a:tr h="1266943">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Data Quality Management</a:t>
                      </a:r>
                      <a:endParaRPr lang="en-SA" dirty="0"/>
                    </a:p>
                  </a:txBody>
                  <a:tcPr/>
                </a:tc>
                <a:tc>
                  <a:txBody>
                    <a:bodyPr/>
                    <a:lstStyle/>
                    <a:p>
                      <a:r>
                        <a:rPr lang="en-SA" dirty="0"/>
                        <a:t>Data Stewardship to take care of the overall managmant and quality of each data domains. perform data profiling and suggest data remeditions options for the DQ issues.</a:t>
                      </a:r>
                    </a:p>
                  </a:txBody>
                  <a:tcPr/>
                </a:tc>
                <a:extLst>
                  <a:ext uri="{0D108BD9-81ED-4DB2-BD59-A6C34878D82A}">
                    <a16:rowId xmlns:a16="http://schemas.microsoft.com/office/drawing/2014/main" val="1970288068"/>
                  </a:ext>
                </a:extLst>
              </a:tr>
              <a:tr h="1033559">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Metadata Management</a:t>
                      </a:r>
                      <a:endParaRPr lang="en-SA" dirty="0"/>
                    </a:p>
                  </a:txBody>
                  <a:tcPr/>
                </a:tc>
                <a:tc>
                  <a:txBody>
                    <a:bodyPr/>
                    <a:lstStyle/>
                    <a:p>
                      <a:r>
                        <a:rPr lang="en-SA" dirty="0"/>
                        <a:t>Data Analyst / SME overseeing the creation, maintaince and governance of meta data across organization.</a:t>
                      </a:r>
                    </a:p>
                  </a:txBody>
                  <a:tcPr/>
                </a:tc>
                <a:extLst>
                  <a:ext uri="{0D108BD9-81ED-4DB2-BD59-A6C34878D82A}">
                    <a16:rowId xmlns:a16="http://schemas.microsoft.com/office/drawing/2014/main" val="3263476148"/>
                  </a:ext>
                </a:extLst>
              </a:tr>
              <a:tr h="1033559">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Master Data Management</a:t>
                      </a:r>
                      <a:endParaRPr lang="en-SA" dirty="0"/>
                    </a:p>
                  </a:txBody>
                  <a:tcPr/>
                </a:tc>
                <a:tc>
                  <a:txBody>
                    <a:bodyPr/>
                    <a:lstStyle/>
                    <a:p>
                      <a:r>
                        <a:rPr lang="en-SA" dirty="0"/>
                        <a:t>Data Architecit to work with the busniess stakeholders to understand their requirments for managing master data effectively. in addition to design the data model for master data entities.</a:t>
                      </a:r>
                    </a:p>
                  </a:txBody>
                  <a:tcPr/>
                </a:tc>
                <a:extLst>
                  <a:ext uri="{0D108BD9-81ED-4DB2-BD59-A6C34878D82A}">
                    <a16:rowId xmlns:a16="http://schemas.microsoft.com/office/drawing/2014/main" val="1926002034"/>
                  </a:ext>
                </a:extLst>
              </a:tr>
              <a:tr h="849006">
                <a:tc gridSpan="2">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I think </a:t>
                      </a:r>
                      <a:r>
                        <a:rPr lang="en-US" dirty="0" err="1"/>
                        <a:t>SneakerPark</a:t>
                      </a:r>
                      <a:r>
                        <a:rPr lang="en-US" dirty="0"/>
                        <a:t> can depend on Jake and Jessica and provide them with the necessary courses and knowledge they need on the DQM and Meta data management. </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SA" dirty="0"/>
                        <a:t> </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SA" dirty="0"/>
                        <a:t>For the </a:t>
                      </a:r>
                      <a:r>
                        <a:rPr lang="en-SA"/>
                        <a:t>MDM , it can be handled and managed by me.</a:t>
                      </a:r>
                      <a:endParaRPr lang="en-SA" dirty="0"/>
                    </a:p>
                  </a:txBody>
                  <a:tcPr/>
                </a:tc>
                <a:tc hMerge="1">
                  <a:txBody>
                    <a:bodyPr/>
                    <a:lstStyle/>
                    <a:p>
                      <a:endParaRPr lang="en-SA" dirty="0"/>
                    </a:p>
                  </a:txBody>
                  <a:tcPr/>
                </a:tc>
                <a:extLst>
                  <a:ext uri="{0D108BD9-81ED-4DB2-BD59-A6C34878D82A}">
                    <a16:rowId xmlns:a16="http://schemas.microsoft.com/office/drawing/2014/main" val="1734089460"/>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07"/>
        <p:cNvGrpSpPr/>
        <p:nvPr/>
      </p:nvGrpSpPr>
      <p:grpSpPr>
        <a:xfrm>
          <a:off x="0" y="0"/>
          <a:ext cx="0" cy="0"/>
          <a:chOff x="0" y="0"/>
          <a:chExt cx="0" cy="0"/>
        </a:xfrm>
      </p:grpSpPr>
      <p:sp>
        <p:nvSpPr>
          <p:cNvPr id="308" name="Google Shape;308;p72"/>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Standout Suggestions</a:t>
            </a:r>
            <a:endParaRPr sz="3000">
              <a:solidFill>
                <a:srgbClr val="FFFFFF"/>
              </a:solidFill>
              <a:latin typeface="Open Sans"/>
              <a:ea typeface="Open Sans"/>
              <a:cs typeface="Open Sans"/>
              <a:sym typeface="Open Sans"/>
            </a:endParaRPr>
          </a:p>
        </p:txBody>
      </p:sp>
      <p:sp>
        <p:nvSpPr>
          <p:cNvPr id="309" name="Google Shape;309;p7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3"/>
          <p:cNvSpPr txBox="1"/>
          <p:nvPr/>
        </p:nvSpPr>
        <p:spPr>
          <a:xfrm>
            <a:off x="457200" y="504825"/>
            <a:ext cx="6858000" cy="798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Document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Do not use spaces or special characters.</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Use only LOWERCASE.</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All identifier fields should end in “_id”.</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Avoid acronyms and abbreviations.</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Write SQL scripts for the matching rules that you’ve created in Step 6. </a:t>
            </a:r>
            <a:endParaRPr sz="1800">
              <a:solidFill>
                <a:srgbClr val="2E3D4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p:nvPr/>
        </p:nvSpPr>
        <p:spPr>
          <a:xfrm>
            <a:off x="329725" y="742950"/>
            <a:ext cx="6135900" cy="895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4000">
                <a:solidFill>
                  <a:srgbClr val="2E3D49"/>
                </a:solidFill>
                <a:latin typeface="Open Sans"/>
                <a:ea typeface="Open Sans"/>
                <a:cs typeface="Open Sans"/>
                <a:sym typeface="Open Sans"/>
              </a:rPr>
              <a:t>What we provide:</a:t>
            </a:r>
            <a:endParaRPr sz="4000">
              <a:solidFill>
                <a:srgbClr val="2E3D49"/>
              </a:solidFill>
              <a:latin typeface="Open Sans"/>
              <a:ea typeface="Open Sans"/>
              <a:cs typeface="Open Sans"/>
              <a:sym typeface="Open Sans"/>
            </a:endParaRPr>
          </a:p>
        </p:txBody>
      </p:sp>
      <p:sp>
        <p:nvSpPr>
          <p:cNvPr id="194" name="Google Shape;194;p53"/>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95" name="Google Shape;195;p53"/>
          <p:cNvPicPr preferRelativeResize="0"/>
          <p:nvPr/>
        </p:nvPicPr>
        <p:blipFill rotWithShape="1">
          <a:blip r:embed="rId3">
            <a:alphaModFix/>
          </a:blip>
          <a:srcRect l="18073" t="20988" r="14486" b="11824"/>
          <a:stretch/>
        </p:blipFill>
        <p:spPr>
          <a:xfrm>
            <a:off x="374375" y="7823200"/>
            <a:ext cx="7023750" cy="1749275"/>
          </a:xfrm>
          <a:prstGeom prst="rect">
            <a:avLst/>
          </a:prstGeom>
          <a:noFill/>
          <a:ln>
            <a:noFill/>
          </a:ln>
        </p:spPr>
      </p:pic>
      <p:sp>
        <p:nvSpPr>
          <p:cNvPr id="196" name="Google Shape;196;p53"/>
          <p:cNvSpPr txBox="1">
            <a:spLocks noGrp="1"/>
          </p:cNvSpPr>
          <p:nvPr>
            <p:ph type="title"/>
          </p:nvPr>
        </p:nvSpPr>
        <p:spPr>
          <a:xfrm>
            <a:off x="322950" y="5293650"/>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you are required to submit:</a:t>
            </a:r>
            <a:endParaRPr/>
          </a:p>
        </p:txBody>
      </p:sp>
      <p:sp>
        <p:nvSpPr>
          <p:cNvPr id="197" name="Google Shape;197;p53"/>
          <p:cNvSpPr txBox="1">
            <a:spLocks noGrp="1"/>
          </p:cNvSpPr>
          <p:nvPr>
            <p:ph type="body" idx="1"/>
          </p:nvPr>
        </p:nvSpPr>
        <p:spPr>
          <a:xfrm>
            <a:off x="233575" y="6710816"/>
            <a:ext cx="7242600" cy="1119900"/>
          </a:xfrm>
          <a:prstGeom prst="rect">
            <a:avLst/>
          </a:prstGeom>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SzPts val="2000"/>
              <a:buFont typeface="Open Sans"/>
              <a:buChar char="●"/>
            </a:pPr>
            <a:r>
              <a:rPr lang="en" sz="2200"/>
              <a:t>Filled out Slides template.</a:t>
            </a:r>
            <a:endParaRPr sz="2200"/>
          </a:p>
          <a:p>
            <a:pPr marL="457200" marR="0" lvl="0" indent="-355600" algn="l" rtl="0">
              <a:lnSpc>
                <a:spcPct val="115000"/>
              </a:lnSpc>
              <a:spcBef>
                <a:spcPts val="0"/>
              </a:spcBef>
              <a:spcAft>
                <a:spcPts val="0"/>
              </a:spcAft>
              <a:buSzPts val="2000"/>
              <a:buFont typeface="Open Sans"/>
              <a:buChar char="●"/>
            </a:pPr>
            <a:r>
              <a:rPr lang="en" sz="2200"/>
              <a:t>Filled out Sheets template.</a:t>
            </a:r>
            <a:endParaRPr sz="2200"/>
          </a:p>
        </p:txBody>
      </p:sp>
      <p:sp>
        <p:nvSpPr>
          <p:cNvPr id="198" name="Google Shape;198;p53"/>
          <p:cNvSpPr txBox="1">
            <a:spLocks noGrp="1"/>
          </p:cNvSpPr>
          <p:nvPr>
            <p:ph type="body" idx="1"/>
          </p:nvPr>
        </p:nvSpPr>
        <p:spPr>
          <a:xfrm>
            <a:off x="264950" y="1638151"/>
            <a:ext cx="7242600" cy="20913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200"/>
              <a:t>This Starter Slides Template</a:t>
            </a:r>
            <a:endParaRPr sz="2200"/>
          </a:p>
          <a:p>
            <a:pPr marL="457200" lvl="0" indent="-355600" algn="l" rtl="0">
              <a:spcBef>
                <a:spcPts val="0"/>
              </a:spcBef>
              <a:spcAft>
                <a:spcPts val="0"/>
              </a:spcAft>
              <a:buSzPts val="2000"/>
              <a:buFont typeface="Open Sans"/>
              <a:buChar char="●"/>
            </a:pPr>
            <a:r>
              <a:rPr lang="en" sz="2200"/>
              <a:t>Sheets Template with 4 Tabs - Data Dictionary, Data Quality Issues, Standard Naming Convention, and Business Glossary</a:t>
            </a:r>
            <a:endParaRPr sz="2200"/>
          </a:p>
          <a:p>
            <a:pPr marL="457200" lvl="0" indent="-355600" algn="l" rtl="0">
              <a:spcBef>
                <a:spcPts val="0"/>
              </a:spcBef>
              <a:spcAft>
                <a:spcPts val="0"/>
              </a:spcAft>
              <a:buSzPts val="2000"/>
              <a:buFont typeface="Open Sans"/>
              <a:buChar char="●"/>
            </a:pPr>
            <a:r>
              <a:rPr lang="en" sz="2200"/>
              <a:t>Workspace with an instance of Postgres and code that will create and populate the database you will be working with.</a:t>
            </a:r>
            <a:endParaRPr sz="2200"/>
          </a:p>
          <a:p>
            <a:pPr marL="457200" lvl="0" indent="-355600" algn="l" rtl="0">
              <a:spcBef>
                <a:spcPts val="0"/>
              </a:spcBef>
              <a:spcAft>
                <a:spcPts val="0"/>
              </a:spcAft>
              <a:buSzPts val="2000"/>
              <a:buFont typeface="Open Sans"/>
              <a:buChar char="●"/>
            </a:pPr>
            <a:r>
              <a:rPr lang="en" sz="2200"/>
              <a:t>Grading rubric you can use to ensure you have submitted everything that is required. </a:t>
            </a:r>
            <a:endParaRPr sz="2200"/>
          </a:p>
          <a:p>
            <a:pPr marL="0" marR="0" lvl="0" indent="0" algn="l" rtl="0">
              <a:lnSpc>
                <a:spcPct val="100000"/>
              </a:lnSpc>
              <a:spcBef>
                <a:spcPts val="1600"/>
              </a:spcBef>
              <a:spcAft>
                <a:spcPts val="0"/>
              </a:spcAft>
              <a:buNone/>
            </a:pPr>
            <a:endParaRPr sz="4000">
              <a:solidFill>
                <a:srgbClr val="2E3D49"/>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4"/>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a:p>
        </p:txBody>
      </p:sp>
      <p:sp>
        <p:nvSpPr>
          <p:cNvPr id="204" name="Google Shape;204;p54"/>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7"/>
          <p:cNvSpPr txBox="1"/>
          <p:nvPr/>
        </p:nvSpPr>
        <p:spPr>
          <a:xfrm>
            <a:off x="0" y="-352425"/>
            <a:ext cx="7772400" cy="3977100"/>
          </a:xfrm>
          <a:prstGeom prst="rect">
            <a:avLst/>
          </a:prstGeom>
          <a:noFill/>
          <a:ln>
            <a:noFill/>
          </a:ln>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1100"/>
              </a:spcAft>
              <a:buNone/>
            </a:pPr>
            <a:r>
              <a:rPr lang="en" sz="1600" dirty="0">
                <a:solidFill>
                  <a:srgbClr val="525C65"/>
                </a:solidFill>
                <a:highlight>
                  <a:srgbClr val="FFFFFF"/>
                </a:highlight>
                <a:latin typeface="Open Sans"/>
                <a:ea typeface="Open Sans"/>
                <a:cs typeface="Open Sans"/>
                <a:sym typeface="Open Sans"/>
              </a:rPr>
              <a:t>Create a </a:t>
            </a:r>
            <a:r>
              <a:rPr lang="en" sz="1600" b="1" dirty="0">
                <a:solidFill>
                  <a:srgbClr val="525C65"/>
                </a:solidFill>
                <a:highlight>
                  <a:srgbClr val="FFFFFF"/>
                </a:highlight>
                <a:latin typeface="Open Sans"/>
                <a:ea typeface="Open Sans"/>
                <a:cs typeface="Open Sans"/>
                <a:sym typeface="Open Sans"/>
              </a:rPr>
              <a:t>conceptual</a:t>
            </a:r>
            <a:r>
              <a:rPr lang="en" sz="1600" dirty="0">
                <a:solidFill>
                  <a:srgbClr val="525C65"/>
                </a:solidFill>
                <a:highlight>
                  <a:srgbClr val="FFFFFF"/>
                </a:highlight>
                <a:latin typeface="Open Sans"/>
                <a:ea typeface="Open Sans"/>
                <a:cs typeface="Open Sans"/>
                <a:sym typeface="Open Sans"/>
              </a:rPr>
              <a:t> data model that will provide </a:t>
            </a:r>
            <a:r>
              <a:rPr lang="en" sz="1600" dirty="0" err="1">
                <a:solidFill>
                  <a:srgbClr val="525C65"/>
                </a:solidFill>
                <a:highlight>
                  <a:srgbClr val="FFFFFF"/>
                </a:highlight>
                <a:latin typeface="Open Sans"/>
                <a:ea typeface="Open Sans"/>
                <a:cs typeface="Open Sans"/>
                <a:sym typeface="Open Sans"/>
              </a:rPr>
              <a:t>SneakerPark</a:t>
            </a:r>
            <a:r>
              <a:rPr lang="en" sz="1600" dirty="0">
                <a:solidFill>
                  <a:srgbClr val="525C65"/>
                </a:solidFill>
                <a:highlight>
                  <a:srgbClr val="FFFFFF"/>
                </a:highlight>
                <a:latin typeface="Open Sans"/>
                <a:ea typeface="Open Sans"/>
                <a:cs typeface="Open Sans"/>
                <a:sym typeface="Open Sans"/>
              </a:rPr>
              <a:t> with a holistic view of its data systems and help you grasp the organization's </a:t>
            </a:r>
            <a:r>
              <a:rPr lang="en" sz="1600" b="1" dirty="0">
                <a:solidFill>
                  <a:srgbClr val="525C65"/>
                </a:solidFill>
                <a:highlight>
                  <a:srgbClr val="FFFFFF"/>
                </a:highlight>
                <a:latin typeface="Open Sans"/>
                <a:ea typeface="Open Sans"/>
                <a:cs typeface="Open Sans"/>
                <a:sym typeface="Open Sans"/>
              </a:rPr>
              <a:t>important entities and relationships</a:t>
            </a:r>
            <a:r>
              <a:rPr lang="en" sz="1600" dirty="0">
                <a:solidFill>
                  <a:srgbClr val="525C65"/>
                </a:solidFill>
                <a:highlight>
                  <a:srgbClr val="FFFFFF"/>
                </a:highlight>
                <a:latin typeface="Open Sans"/>
                <a:ea typeface="Open Sans"/>
                <a:cs typeface="Open Sans"/>
                <a:sym typeface="Open Sans"/>
              </a:rPr>
              <a:t>, which will be instrumental as you move further in the project. You can use </a:t>
            </a:r>
            <a:r>
              <a:rPr lang="en" sz="1600" dirty="0" err="1">
                <a:solidFill>
                  <a:srgbClr val="525C65"/>
                </a:solidFill>
                <a:highlight>
                  <a:srgbClr val="FFFFFF"/>
                </a:highlight>
                <a:latin typeface="Open Sans"/>
                <a:ea typeface="Open Sans"/>
                <a:cs typeface="Open Sans"/>
                <a:sym typeface="Open Sans"/>
              </a:rPr>
              <a:t>Lucidchart</a:t>
            </a:r>
            <a:r>
              <a:rPr lang="en" sz="1600" dirty="0">
                <a:solidFill>
                  <a:srgbClr val="525C65"/>
                </a:solidFill>
                <a:highlight>
                  <a:srgbClr val="FFFFFF"/>
                </a:highlight>
                <a:latin typeface="Open Sans"/>
                <a:ea typeface="Open Sans"/>
                <a:cs typeface="Open Sans"/>
                <a:sym typeface="Open Sans"/>
              </a:rPr>
              <a:t> or any other diagramming tool of your choice, but please use the Crow’s Foot/IE Notation and please be sure to indicate both cardinality (the type of a relationship such as 1:N or N:N) and optionality (whether the relationship is optional or mandatory).</a:t>
            </a:r>
            <a:endParaRPr sz="1600" dirty="0">
              <a:solidFill>
                <a:srgbClr val="525C65"/>
              </a:solidFill>
              <a:highlight>
                <a:srgbClr val="FFFFFF"/>
              </a:highlight>
              <a:latin typeface="Open Sans"/>
              <a:ea typeface="Open Sans"/>
              <a:cs typeface="Open Sans"/>
              <a:sym typeface="Open Sans"/>
            </a:endParaRPr>
          </a:p>
        </p:txBody>
      </p:sp>
      <p:pic>
        <p:nvPicPr>
          <p:cNvPr id="224" name="Google Shape;224;p57"/>
          <p:cNvPicPr preferRelativeResize="0"/>
          <p:nvPr/>
        </p:nvPicPr>
        <p:blipFill>
          <a:blip r:embed="rId3">
            <a:alphaModFix/>
          </a:blip>
          <a:stretch>
            <a:fillRect/>
          </a:stretch>
        </p:blipFill>
        <p:spPr>
          <a:xfrm>
            <a:off x="1395550" y="4276725"/>
            <a:ext cx="4781550" cy="150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b="1">
                <a:solidFill>
                  <a:srgbClr val="525C65"/>
                </a:solidFill>
                <a:highlight>
                  <a:schemeClr val="lt1"/>
                </a:highlight>
                <a:latin typeface="Open Sans"/>
                <a:ea typeface="Open Sans"/>
                <a:cs typeface="Open Sans"/>
                <a:sym typeface="Open Sans"/>
              </a:rPr>
              <a:t>Replace the example below with your own solutions (obviously feel free to take more space):</a:t>
            </a:r>
            <a:endParaRPr sz="1700" b="1">
              <a:solidFill>
                <a:srgbClr val="525C65"/>
              </a:solidFill>
              <a:highlight>
                <a:schemeClr val="lt1"/>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b="1">
              <a:solidFill>
                <a:srgbClr val="525C65"/>
              </a:solidFill>
              <a:highlight>
                <a:schemeClr val="lt1"/>
              </a:highlight>
              <a:latin typeface="Open Sans"/>
              <a:ea typeface="Open Sans"/>
              <a:cs typeface="Open Sans"/>
              <a:sym typeface="Open Sans"/>
            </a:endParaRPr>
          </a:p>
        </p:txBody>
      </p:sp>
      <p:pic>
        <p:nvPicPr>
          <p:cNvPr id="3" name="Picture 2" descr="A diagram of a customer service&#10;&#10;Description automatically generated">
            <a:extLst>
              <a:ext uri="{FF2B5EF4-FFF2-40B4-BE49-F238E27FC236}">
                <a16:creationId xmlns:a16="http://schemas.microsoft.com/office/drawing/2014/main" id="{0D5DAC60-6584-0D6A-2710-3A2B68509217}"/>
              </a:ext>
            </a:extLst>
          </p:cNvPr>
          <p:cNvPicPr>
            <a:picLocks noChangeAspect="1"/>
          </p:cNvPicPr>
          <p:nvPr/>
        </p:nvPicPr>
        <p:blipFill>
          <a:blip r:embed="rId3"/>
          <a:stretch>
            <a:fillRect/>
          </a:stretch>
        </p:blipFill>
        <p:spPr>
          <a:xfrm>
            <a:off x="466650" y="1912135"/>
            <a:ext cx="6839100" cy="63967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4633</TotalTime>
  <Words>1481</Words>
  <Application>Microsoft Macintosh PowerPoint</Application>
  <PresentationFormat>Custom</PresentationFormat>
  <Paragraphs>118</Paragraphs>
  <Slides>24</Slides>
  <Notes>23</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24</vt:i4>
      </vt:variant>
    </vt:vector>
  </HeadingPairs>
  <TitlesOfParts>
    <vt:vector size="32" baseType="lpstr">
      <vt:lpstr>Open Sans</vt:lpstr>
      <vt:lpstr>Helvetica Neue</vt:lpstr>
      <vt:lpstr>Open Sans Light</vt:lpstr>
      <vt:lpstr>Arial</vt:lpstr>
      <vt:lpstr>Simple Light</vt:lpstr>
      <vt:lpstr>Simple Light</vt:lpstr>
      <vt:lpstr>Simple Light</vt:lpstr>
      <vt:lpstr>White</vt:lpstr>
      <vt:lpstr>Data Governance @ SneakerPark </vt:lpstr>
      <vt:lpstr>How to use this Template</vt:lpstr>
      <vt:lpstr>What you are required to submit:</vt:lpstr>
      <vt:lpstr>Background</vt:lpstr>
      <vt:lpstr>Background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cp:lastModifiedBy>ARWA SAAD ALI ALQAHTANI</cp:lastModifiedBy>
  <cp:revision>5</cp:revision>
  <dcterms:modified xsi:type="dcterms:W3CDTF">2024-05-12T22:00:44Z</dcterms:modified>
</cp:coreProperties>
</file>