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9" r:id="rId4"/>
    <p:sldId id="267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3" r:id="rId20"/>
    <p:sldId id="266" r:id="rId21"/>
  </p:sldIdLst>
  <p:sldSz cx="18288000" cy="10287000"/>
  <p:notesSz cx="6858000" cy="9144000"/>
  <p:embeddedFontLs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DM Sans Bold" charset="0"/>
      <p:regular r:id="rId27"/>
    </p:embeddedFont>
    <p:embeddedFont>
      <p:font typeface="DM Sans Medium" pitchFamily="2" charset="0"/>
      <p:regular r:id="rId28"/>
      <p: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7"/>
    <a:srgbClr val="F3F3F1"/>
    <a:srgbClr val="F6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41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6D7A-E83F-4E55-8FF5-B60B92E9314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87706-B20D-4E71-B0DF-79F81B8B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found that the Loan requested is almost the same as the Funded 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87706-B20D-4E71-B0DF-79F81B8B74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2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Agriculture.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87706-B20D-4E71-B0DF-79F81B8B74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87706-B20D-4E71-B0DF-79F81B8B74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87706-B20D-4E71-B0DF-79F81B8B74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8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87706-B20D-4E71-B0DF-79F81B8B74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87706-B20D-4E71-B0DF-79F81B8B7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87706-B20D-4E71-B0DF-79F81B8B74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4.png"/><Relationship Id="rId3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24.png"/><Relationship Id="rId5" Type="http://schemas.openxmlformats.org/officeDocument/2006/relationships/image" Target="../media/image36.png"/><Relationship Id="rId1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35.pn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svg"/><Relationship Id="rId3" Type="http://schemas.openxmlformats.org/officeDocument/2006/relationships/image" Target="../media/image28.png"/><Relationship Id="rId7" Type="http://schemas.openxmlformats.org/officeDocument/2006/relationships/image" Target="../media/image1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5.sv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svg"/><Relationship Id="rId3" Type="http://schemas.openxmlformats.org/officeDocument/2006/relationships/image" Target="../media/image28.png"/><Relationship Id="rId7" Type="http://schemas.openxmlformats.org/officeDocument/2006/relationships/image" Target="../media/image1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5.svg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svg"/><Relationship Id="rId3" Type="http://schemas.openxmlformats.org/officeDocument/2006/relationships/image" Target="../media/image28.png"/><Relationship Id="rId7" Type="http://schemas.openxmlformats.org/officeDocument/2006/relationships/image" Target="../media/image1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5.sv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svg"/><Relationship Id="rId3" Type="http://schemas.openxmlformats.org/officeDocument/2006/relationships/image" Target="../media/image28.png"/><Relationship Id="rId7" Type="http://schemas.openxmlformats.org/officeDocument/2006/relationships/image" Target="../media/image1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5.sv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svg"/><Relationship Id="rId3" Type="http://schemas.openxmlformats.org/officeDocument/2006/relationships/image" Target="../media/image28.png"/><Relationship Id="rId7" Type="http://schemas.openxmlformats.org/officeDocument/2006/relationships/image" Target="../media/image1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5.sv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svg"/><Relationship Id="rId3" Type="http://schemas.openxmlformats.org/officeDocument/2006/relationships/image" Target="../media/image28.png"/><Relationship Id="rId7" Type="http://schemas.openxmlformats.org/officeDocument/2006/relationships/image" Target="../media/image13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5.svg"/><Relationship Id="rId1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8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19" Type="http://schemas.openxmlformats.org/officeDocument/2006/relationships/image" Target="../media/image29.pn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8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hyperlink" Target="https://colab.research.google.com/drive/1vNncjb86kIpJZCivOqxH1-nOpf-n8Hmm?usp=sharing" TargetMode="External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hyperlink" Target="https://colab.research.google.com/drive/1FRnX1WX-SRM1TGS6Es3CNU4h5TXIWKBD?usp=shar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19" Type="http://schemas.openxmlformats.org/officeDocument/2006/relationships/image" Target="../media/image29.pn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circle of colorful icons&#10;&#10;Description automatically generated">
            <a:extLst>
              <a:ext uri="{FF2B5EF4-FFF2-40B4-BE49-F238E27FC236}">
                <a16:creationId xmlns:a16="http://schemas.microsoft.com/office/drawing/2014/main" id="{5CEB01D1-ED0C-4A50-3C7C-9B4F9A607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" r="-120" b="6572"/>
          <a:stretch/>
        </p:blipFill>
        <p:spPr>
          <a:xfrm>
            <a:off x="3986636" y="762867"/>
            <a:ext cx="9767570" cy="8563257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991280" y="9524133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525637" y="-1869805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197920" y="-1756887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9181120" y="-1958115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D39AEA87-538A-1592-7CBD-9EDEDC1CEA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3627284" y="-4384900"/>
            <a:ext cx="10275816" cy="19045616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038700" y="963997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9593E79-7202-1FD5-A66E-F86DFE9A564D}"/>
              </a:ext>
            </a:extLst>
          </p:cNvPr>
          <p:cNvSpPr txBox="1"/>
          <p:nvPr/>
        </p:nvSpPr>
        <p:spPr>
          <a:xfrm>
            <a:off x="883055" y="952500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87419D5E-CE64-4F5F-5FC2-D8BBA3076577}"/>
              </a:ext>
            </a:extLst>
          </p:cNvPr>
          <p:cNvGrpSpPr/>
          <p:nvPr/>
        </p:nvGrpSpPr>
        <p:grpSpPr>
          <a:xfrm>
            <a:off x="381000" y="1424158"/>
            <a:ext cx="502056" cy="502056"/>
            <a:chOff x="0" y="0"/>
            <a:chExt cx="812800" cy="812800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CF3344-FB25-B5C3-B37E-796294B27E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7D2D1150-AA45-D0B7-800D-20E7BC72E1E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40" name="AutoShape 3">
            <a:extLst>
              <a:ext uri="{FF2B5EF4-FFF2-40B4-BE49-F238E27FC236}">
                <a16:creationId xmlns:a16="http://schemas.microsoft.com/office/drawing/2014/main" id="{866453ED-4155-6492-F496-ACAFAA8CF819}"/>
              </a:ext>
            </a:extLst>
          </p:cNvPr>
          <p:cNvSpPr/>
          <p:nvPr/>
        </p:nvSpPr>
        <p:spPr>
          <a:xfrm flipH="1">
            <a:off x="681258" y="2251656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5D7AB-1C0F-29CB-05C4-EDCDF80591C3}"/>
              </a:ext>
            </a:extLst>
          </p:cNvPr>
          <p:cNvSpPr txBox="1"/>
          <p:nvPr/>
        </p:nvSpPr>
        <p:spPr>
          <a:xfrm>
            <a:off x="1070787" y="3763676"/>
            <a:ext cx="14935200" cy="427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Time Series: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Selected relevant columns: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funded_amount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 and 'date’.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Converted 'date' column to datetime format.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Grouped data by date and aggregated the funded amount.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Stationarized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the series using rolling mean and standard deviation.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Conducted the Dickey-Fuller test for stationarity.</a:t>
            </a:r>
          </a:p>
        </p:txBody>
      </p:sp>
      <p:sp>
        <p:nvSpPr>
          <p:cNvPr id="2" name="Freeform 29">
            <a:extLst>
              <a:ext uri="{FF2B5EF4-FFF2-40B4-BE49-F238E27FC236}">
                <a16:creationId xmlns:a16="http://schemas.microsoft.com/office/drawing/2014/main" id="{2FD66A89-A2D2-C949-3674-FB2A08ACED2B}"/>
              </a:ext>
            </a:extLst>
          </p:cNvPr>
          <p:cNvSpPr/>
          <p:nvPr/>
        </p:nvSpPr>
        <p:spPr>
          <a:xfrm rot="5939870">
            <a:off x="16128901" y="185009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D39AEA87-538A-1592-7CBD-9EDEDC1CEA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3627284" y="-4384900"/>
            <a:ext cx="10275816" cy="19045616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038700" y="963997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9593E79-7202-1FD5-A66E-F86DFE9A564D}"/>
              </a:ext>
            </a:extLst>
          </p:cNvPr>
          <p:cNvSpPr txBox="1"/>
          <p:nvPr/>
        </p:nvSpPr>
        <p:spPr>
          <a:xfrm>
            <a:off x="883055" y="952500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87419D5E-CE64-4F5F-5FC2-D8BBA3076577}"/>
              </a:ext>
            </a:extLst>
          </p:cNvPr>
          <p:cNvGrpSpPr/>
          <p:nvPr/>
        </p:nvGrpSpPr>
        <p:grpSpPr>
          <a:xfrm>
            <a:off x="381000" y="1424158"/>
            <a:ext cx="502056" cy="502056"/>
            <a:chOff x="0" y="0"/>
            <a:chExt cx="812800" cy="812800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CF3344-FB25-B5C3-B37E-796294B27E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7D2D1150-AA45-D0B7-800D-20E7BC72E1E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40" name="AutoShape 3">
            <a:extLst>
              <a:ext uri="{FF2B5EF4-FFF2-40B4-BE49-F238E27FC236}">
                <a16:creationId xmlns:a16="http://schemas.microsoft.com/office/drawing/2014/main" id="{866453ED-4155-6492-F496-ACAFAA8CF819}"/>
              </a:ext>
            </a:extLst>
          </p:cNvPr>
          <p:cNvSpPr/>
          <p:nvPr/>
        </p:nvSpPr>
        <p:spPr>
          <a:xfrm flipH="1">
            <a:off x="681258" y="2251656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5D7AB-1C0F-29CB-05C4-EDCDF80591C3}"/>
              </a:ext>
            </a:extLst>
          </p:cNvPr>
          <p:cNvSpPr txBox="1"/>
          <p:nvPr/>
        </p:nvSpPr>
        <p:spPr>
          <a:xfrm>
            <a:off x="1070787" y="3737587"/>
            <a:ext cx="14935200" cy="427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ARIMA 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Split the data into training and testing sets.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Utilized ARIMA model.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Fitted the ARIMA model on the training data and made predictions.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Evaluated model performance using R-squared (R²) value.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Forecasted future values using the trained ARIMA model.</a:t>
            </a:r>
          </a:p>
        </p:txBody>
      </p:sp>
      <p:sp>
        <p:nvSpPr>
          <p:cNvPr id="2" name="Freeform 29">
            <a:extLst>
              <a:ext uri="{FF2B5EF4-FFF2-40B4-BE49-F238E27FC236}">
                <a16:creationId xmlns:a16="http://schemas.microsoft.com/office/drawing/2014/main" id="{2FD66A89-A2D2-C949-3674-FB2A08ACED2B}"/>
              </a:ext>
            </a:extLst>
          </p:cNvPr>
          <p:cNvSpPr/>
          <p:nvPr/>
        </p:nvSpPr>
        <p:spPr>
          <a:xfrm rot="5939870">
            <a:off x="16128901" y="185009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057399" y="956094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Reporting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6D19D040-58C0-4C4F-B611-CEFDACC11360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69A8962-C9EE-19E4-CA05-B7C6B82D5CB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9D7DBCCE-38B6-2A3C-D576-C78D1E61AB3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14" name="AutoShape 3">
            <a:extLst>
              <a:ext uri="{FF2B5EF4-FFF2-40B4-BE49-F238E27FC236}">
                <a16:creationId xmlns:a16="http://schemas.microsoft.com/office/drawing/2014/main" id="{0F8BDF52-21FC-0DCF-36F2-E33FBF9C8FF0}"/>
              </a:ext>
            </a:extLst>
          </p:cNvPr>
          <p:cNvSpPr/>
          <p:nvPr/>
        </p:nvSpPr>
        <p:spPr>
          <a:xfrm flipH="1">
            <a:off x="1855602" y="2255250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F21589C-3659-4C3E-974D-C3A10D3AB149}"/>
              </a:ext>
            </a:extLst>
          </p:cNvPr>
          <p:cNvSpPr/>
          <p:nvPr/>
        </p:nvSpPr>
        <p:spPr>
          <a:xfrm>
            <a:off x="1907447" y="6354924"/>
            <a:ext cx="3321774" cy="2972256"/>
          </a:xfrm>
          <a:custGeom>
            <a:avLst/>
            <a:gdLst/>
            <a:ahLst/>
            <a:cxnLst/>
            <a:rect l="l" t="t" r="r" b="b"/>
            <a:pathLst>
              <a:path w="2342659" h="857492">
                <a:moveTo>
                  <a:pt x="16594" y="0"/>
                </a:moveTo>
                <a:lnTo>
                  <a:pt x="2326064" y="0"/>
                </a:lnTo>
                <a:cubicBezTo>
                  <a:pt x="2335229" y="0"/>
                  <a:pt x="2342659" y="7430"/>
                  <a:pt x="2342659" y="16594"/>
                </a:cubicBezTo>
                <a:lnTo>
                  <a:pt x="2342659" y="840898"/>
                </a:lnTo>
                <a:cubicBezTo>
                  <a:pt x="2342659" y="845299"/>
                  <a:pt x="2340910" y="849520"/>
                  <a:pt x="2337798" y="852632"/>
                </a:cubicBezTo>
                <a:cubicBezTo>
                  <a:pt x="2334686" y="855744"/>
                  <a:pt x="2330465" y="857492"/>
                  <a:pt x="2326064" y="857492"/>
                </a:cubicBezTo>
                <a:lnTo>
                  <a:pt x="16594" y="857492"/>
                </a:lnTo>
                <a:cubicBezTo>
                  <a:pt x="7430" y="857492"/>
                  <a:pt x="0" y="850063"/>
                  <a:pt x="0" y="840898"/>
                </a:cubicBezTo>
                <a:lnTo>
                  <a:pt x="0" y="16594"/>
                </a:lnTo>
                <a:cubicBezTo>
                  <a:pt x="0" y="7430"/>
                  <a:pt x="7430" y="0"/>
                  <a:pt x="16594" y="0"/>
                </a:cubicBezTo>
                <a:close/>
              </a:path>
            </a:pathLst>
          </a:custGeom>
          <a:solidFill>
            <a:srgbClr val="8AB7E2"/>
          </a:solidFill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22C454-62B3-B7A9-8454-13D4E0A88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2125" r="-3122"/>
          <a:stretch/>
        </p:blipFill>
        <p:spPr>
          <a:xfrm>
            <a:off x="2286000" y="7124699"/>
            <a:ext cx="2590800" cy="1377119"/>
          </a:xfrm>
          <a:prstGeom prst="rect">
            <a:avLst/>
          </a:prstGeom>
        </p:spPr>
      </p:pic>
      <p:grpSp>
        <p:nvGrpSpPr>
          <p:cNvPr id="19" name="Group 5">
            <a:extLst>
              <a:ext uri="{FF2B5EF4-FFF2-40B4-BE49-F238E27FC236}">
                <a16:creationId xmlns:a16="http://schemas.microsoft.com/office/drawing/2014/main" id="{2D4255BD-359B-6594-5618-D2AA222D36D3}"/>
              </a:ext>
            </a:extLst>
          </p:cNvPr>
          <p:cNvGrpSpPr/>
          <p:nvPr/>
        </p:nvGrpSpPr>
        <p:grpSpPr>
          <a:xfrm>
            <a:off x="8686800" y="2959172"/>
            <a:ext cx="8153400" cy="5163652"/>
            <a:chOff x="0" y="0"/>
            <a:chExt cx="2342659" cy="857492"/>
          </a:xfrm>
          <a:effectLst>
            <a:outerShdw blurRad="50800" dist="50800" dir="5400000" algn="ctr" rotWithShape="0">
              <a:schemeClr val="tx2">
                <a:alpha val="50000"/>
              </a:schemeClr>
            </a:outerShdw>
          </a:effectLst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3754BAB-5BE3-AFFD-5D2E-29189396E93E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EDA88F95-D482-41BF-2AD4-8C0513CD1022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71602BE-3048-093B-836D-E5B08793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3510873"/>
            <a:ext cx="6781800" cy="3604258"/>
          </a:xfrm>
          <a:prstGeom prst="rect">
            <a:avLst/>
          </a:prstGeom>
        </p:spPr>
      </p:pic>
      <p:grpSp>
        <p:nvGrpSpPr>
          <p:cNvPr id="23" name="Group 5">
            <a:extLst>
              <a:ext uri="{FF2B5EF4-FFF2-40B4-BE49-F238E27FC236}">
                <a16:creationId xmlns:a16="http://schemas.microsoft.com/office/drawing/2014/main" id="{2FE45A4A-5B66-9957-A4E9-00A25A3DB0F8}"/>
              </a:ext>
            </a:extLst>
          </p:cNvPr>
          <p:cNvGrpSpPr/>
          <p:nvPr/>
        </p:nvGrpSpPr>
        <p:grpSpPr>
          <a:xfrm>
            <a:off x="1922528" y="2568742"/>
            <a:ext cx="3321774" cy="2972256"/>
            <a:chOff x="0" y="0"/>
            <a:chExt cx="2342659" cy="857492"/>
          </a:xfr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74AD73-7F02-A22F-06EA-8CC2732E9B9F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C79EDAAD-DF60-9ED4-3033-C604FB09D43A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2B34A11-9D57-0828-BB85-E1AE9C93B6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264" r="-1754"/>
          <a:stretch/>
        </p:blipFill>
        <p:spPr>
          <a:xfrm>
            <a:off x="2416380" y="3314495"/>
            <a:ext cx="2460420" cy="14608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7C1FE2-BF03-6AD9-E086-87B7970B40F2}"/>
              </a:ext>
            </a:extLst>
          </p:cNvPr>
          <p:cNvSpPr txBox="1"/>
          <p:nvPr/>
        </p:nvSpPr>
        <p:spPr>
          <a:xfrm>
            <a:off x="8731063" y="7373240"/>
            <a:ext cx="966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ct val="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Correlation between Loan_Amount and Funded_Amount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16A1603E-A356-BE0E-C6D5-E8DD1C921644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D10BD3FD-FAF0-1F58-A0DA-FA58185DE085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4BD38401-6C31-1205-76DC-510A6FA26A56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1469A8E2-3B9D-4BE4-003F-5284159749D3}"/>
              </a:ext>
            </a:extLst>
          </p:cNvPr>
          <p:cNvSpPr/>
          <p:nvPr/>
        </p:nvSpPr>
        <p:spPr>
          <a:xfrm>
            <a:off x="-2420979" y="6477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20">
            <a:extLst>
              <a:ext uri="{FF2B5EF4-FFF2-40B4-BE49-F238E27FC236}">
                <a16:creationId xmlns:a16="http://schemas.microsoft.com/office/drawing/2014/main" id="{1B6F8650-D0E5-8AAB-BB8D-41D79102BD03}"/>
              </a:ext>
            </a:extLst>
          </p:cNvPr>
          <p:cNvSpPr/>
          <p:nvPr/>
        </p:nvSpPr>
        <p:spPr>
          <a:xfrm>
            <a:off x="-1524000" y="9024510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6D227DFC-7A8F-D248-CA6B-32A235F71F51}"/>
              </a:ext>
            </a:extLst>
          </p:cNvPr>
          <p:cNvSpPr/>
          <p:nvPr/>
        </p:nvSpPr>
        <p:spPr>
          <a:xfrm>
            <a:off x="9753600" y="-143056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0F77D73-D002-7964-14C6-67F3A2D2EEF4}"/>
              </a:ext>
            </a:extLst>
          </p:cNvPr>
          <p:cNvSpPr txBox="1"/>
          <p:nvPr/>
        </p:nvSpPr>
        <p:spPr>
          <a:xfrm>
            <a:off x="2057399" y="956094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Reporting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DECD965F-170F-189D-E07C-5A07E601346C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01956B4-723C-D05A-66D6-13924E798AC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6F15806-3546-3280-F0AE-5BC01E99631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22" name="AutoShape 3">
            <a:extLst>
              <a:ext uri="{FF2B5EF4-FFF2-40B4-BE49-F238E27FC236}">
                <a16:creationId xmlns:a16="http://schemas.microsoft.com/office/drawing/2014/main" id="{EC328A34-4806-C608-95AB-44C415993DD0}"/>
              </a:ext>
            </a:extLst>
          </p:cNvPr>
          <p:cNvSpPr/>
          <p:nvPr/>
        </p:nvSpPr>
        <p:spPr>
          <a:xfrm flipH="1">
            <a:off x="1855602" y="2255250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6957DF4-AC4A-9D60-7924-87AF6BC800C5}"/>
              </a:ext>
            </a:extLst>
          </p:cNvPr>
          <p:cNvSpPr/>
          <p:nvPr/>
        </p:nvSpPr>
        <p:spPr>
          <a:xfrm>
            <a:off x="-2420979" y="6477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E159F3EC-1528-5A34-7781-02B2B4B8C13D}"/>
              </a:ext>
            </a:extLst>
          </p:cNvPr>
          <p:cNvSpPr/>
          <p:nvPr/>
        </p:nvSpPr>
        <p:spPr>
          <a:xfrm>
            <a:off x="-1524000" y="9024510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22A97201-C849-F458-F85C-E5F4A19699FF}"/>
              </a:ext>
            </a:extLst>
          </p:cNvPr>
          <p:cNvSpPr/>
          <p:nvPr/>
        </p:nvSpPr>
        <p:spPr>
          <a:xfrm>
            <a:off x="9753600" y="-143056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59684-13D3-EBD3-404D-5283391AEF3B}"/>
              </a:ext>
            </a:extLst>
          </p:cNvPr>
          <p:cNvSpPr txBox="1"/>
          <p:nvPr/>
        </p:nvSpPr>
        <p:spPr>
          <a:xfrm>
            <a:off x="1828800" y="27813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Which sectors receive the highest amount of funding?</a:t>
            </a:r>
          </a:p>
          <a:p>
            <a:pPr marL="457200" lvl="0" indent="-457200" algn="l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How does this change over time?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A521911-8FDB-185C-F3EB-4D06A91C0996}"/>
              </a:ext>
            </a:extLst>
          </p:cNvPr>
          <p:cNvGrpSpPr/>
          <p:nvPr/>
        </p:nvGrpSpPr>
        <p:grpSpPr>
          <a:xfrm>
            <a:off x="762000" y="4280793"/>
            <a:ext cx="16764000" cy="5477363"/>
            <a:chOff x="0" y="0"/>
            <a:chExt cx="2342659" cy="857492"/>
          </a:xfrm>
          <a:effectLst>
            <a:outerShdw blurRad="50800" dist="50800" dir="5400000" algn="ctr" rotWithShape="0">
              <a:schemeClr val="tx2">
                <a:alpha val="50000"/>
              </a:schemeClr>
            </a:outerShdw>
          </a:effectLst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4AEF5B3-ED68-8842-3AEA-20FB26EA282C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2FCDC89-9C5D-1AC9-7EE1-F78ECDFE9D29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13814C7-BFFE-CEEB-BC70-64D3EE4A8C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6800" y="4480151"/>
            <a:ext cx="16174250" cy="516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0F77D73-D002-7964-14C6-67F3A2D2EEF4}"/>
              </a:ext>
            </a:extLst>
          </p:cNvPr>
          <p:cNvSpPr txBox="1"/>
          <p:nvPr/>
        </p:nvSpPr>
        <p:spPr>
          <a:xfrm>
            <a:off x="2057399" y="956094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Reporting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DECD965F-170F-189D-E07C-5A07E601346C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01956B4-723C-D05A-66D6-13924E798AC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6F15806-3546-3280-F0AE-5BC01E99631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22" name="AutoShape 3">
            <a:extLst>
              <a:ext uri="{FF2B5EF4-FFF2-40B4-BE49-F238E27FC236}">
                <a16:creationId xmlns:a16="http://schemas.microsoft.com/office/drawing/2014/main" id="{EC328A34-4806-C608-95AB-44C415993DD0}"/>
              </a:ext>
            </a:extLst>
          </p:cNvPr>
          <p:cNvSpPr/>
          <p:nvPr/>
        </p:nvSpPr>
        <p:spPr>
          <a:xfrm flipH="1">
            <a:off x="1855602" y="2255250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6957DF4-AC4A-9D60-7924-87AF6BC800C5}"/>
              </a:ext>
            </a:extLst>
          </p:cNvPr>
          <p:cNvSpPr/>
          <p:nvPr/>
        </p:nvSpPr>
        <p:spPr>
          <a:xfrm>
            <a:off x="-2420979" y="6477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E159F3EC-1528-5A34-7781-02B2B4B8C13D}"/>
              </a:ext>
            </a:extLst>
          </p:cNvPr>
          <p:cNvSpPr/>
          <p:nvPr/>
        </p:nvSpPr>
        <p:spPr>
          <a:xfrm>
            <a:off x="-1524000" y="9024510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22A97201-C849-F458-F85C-E5F4A19699FF}"/>
              </a:ext>
            </a:extLst>
          </p:cNvPr>
          <p:cNvSpPr/>
          <p:nvPr/>
        </p:nvSpPr>
        <p:spPr>
          <a:xfrm>
            <a:off x="9753600" y="-143056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59684-13D3-EBD3-404D-5283391AEF3B}"/>
              </a:ext>
            </a:extLst>
          </p:cNvPr>
          <p:cNvSpPr txBox="1"/>
          <p:nvPr/>
        </p:nvSpPr>
        <p:spPr>
          <a:xfrm>
            <a:off x="1828800" y="27813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Which sectors receive the highest amount of funding?</a:t>
            </a:r>
          </a:p>
          <a:p>
            <a:pPr marL="457200" lvl="0" indent="-457200" algn="l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How does this change over time?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A521911-8FDB-185C-F3EB-4D06A91C0996}"/>
              </a:ext>
            </a:extLst>
          </p:cNvPr>
          <p:cNvGrpSpPr/>
          <p:nvPr/>
        </p:nvGrpSpPr>
        <p:grpSpPr>
          <a:xfrm>
            <a:off x="762000" y="4280793"/>
            <a:ext cx="16764000" cy="5477363"/>
            <a:chOff x="0" y="0"/>
            <a:chExt cx="2342659" cy="857492"/>
          </a:xfrm>
          <a:effectLst>
            <a:outerShdw blurRad="50800" dist="50800" dir="5400000" algn="ctr" rotWithShape="0">
              <a:schemeClr val="tx2">
                <a:alpha val="50000"/>
              </a:schemeClr>
            </a:outerShdw>
          </a:effectLst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4AEF5B3-ED68-8842-3AEA-20FB26EA282C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2FCDC89-9C5D-1AC9-7EE1-F78ECDFE9D29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BC3BB8D-5400-3BAB-3D73-02F6FB4A36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2181" y="4463675"/>
            <a:ext cx="1617711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0F77D73-D002-7964-14C6-67F3A2D2EEF4}"/>
              </a:ext>
            </a:extLst>
          </p:cNvPr>
          <p:cNvSpPr txBox="1"/>
          <p:nvPr/>
        </p:nvSpPr>
        <p:spPr>
          <a:xfrm>
            <a:off x="2057399" y="956094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Reporting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DECD965F-170F-189D-E07C-5A07E601346C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01956B4-723C-D05A-66D6-13924E798AC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6F15806-3546-3280-F0AE-5BC01E99631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22" name="AutoShape 3">
            <a:extLst>
              <a:ext uri="{FF2B5EF4-FFF2-40B4-BE49-F238E27FC236}">
                <a16:creationId xmlns:a16="http://schemas.microsoft.com/office/drawing/2014/main" id="{EC328A34-4806-C608-95AB-44C415993DD0}"/>
              </a:ext>
            </a:extLst>
          </p:cNvPr>
          <p:cNvSpPr/>
          <p:nvPr/>
        </p:nvSpPr>
        <p:spPr>
          <a:xfrm flipH="1">
            <a:off x="1855602" y="2255250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6957DF4-AC4A-9D60-7924-87AF6BC800C5}"/>
              </a:ext>
            </a:extLst>
          </p:cNvPr>
          <p:cNvSpPr/>
          <p:nvPr/>
        </p:nvSpPr>
        <p:spPr>
          <a:xfrm>
            <a:off x="-2420979" y="6477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E159F3EC-1528-5A34-7781-02B2B4B8C13D}"/>
              </a:ext>
            </a:extLst>
          </p:cNvPr>
          <p:cNvSpPr/>
          <p:nvPr/>
        </p:nvSpPr>
        <p:spPr>
          <a:xfrm>
            <a:off x="-1524000" y="9024510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22A97201-C849-F458-F85C-E5F4A19699FF}"/>
              </a:ext>
            </a:extLst>
          </p:cNvPr>
          <p:cNvSpPr/>
          <p:nvPr/>
        </p:nvSpPr>
        <p:spPr>
          <a:xfrm>
            <a:off x="9753600" y="-143056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59684-13D3-EBD3-404D-5283391AEF3B}"/>
              </a:ext>
            </a:extLst>
          </p:cNvPr>
          <p:cNvSpPr txBox="1"/>
          <p:nvPr/>
        </p:nvSpPr>
        <p:spPr>
          <a:xfrm>
            <a:off x="2370607" y="2981004"/>
            <a:ext cx="1299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there a correlation between the Lender_Count and Funded_Amount?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A521911-8FDB-185C-F3EB-4D06A91C0996}"/>
              </a:ext>
            </a:extLst>
          </p:cNvPr>
          <p:cNvGrpSpPr/>
          <p:nvPr/>
        </p:nvGrpSpPr>
        <p:grpSpPr>
          <a:xfrm>
            <a:off x="2477311" y="4229100"/>
            <a:ext cx="12610289" cy="5745700"/>
            <a:chOff x="0" y="0"/>
            <a:chExt cx="2342659" cy="857492"/>
          </a:xfrm>
          <a:effectLst>
            <a:outerShdw blurRad="50800" dist="50800" dir="5400000" algn="ctr" rotWithShape="0">
              <a:schemeClr val="tx2">
                <a:alpha val="50000"/>
              </a:schemeClr>
            </a:outerShdw>
          </a:effectLst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4AEF5B3-ED68-8842-3AEA-20FB26EA282C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2FCDC89-9C5D-1AC9-7EE1-F78ECDFE9D29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FD5B8FE-D5AA-ACD1-7601-9D8600AD9C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54475" y="4564217"/>
            <a:ext cx="11323525" cy="50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0F77D73-D002-7964-14C6-67F3A2D2EEF4}"/>
              </a:ext>
            </a:extLst>
          </p:cNvPr>
          <p:cNvSpPr txBox="1"/>
          <p:nvPr/>
        </p:nvSpPr>
        <p:spPr>
          <a:xfrm>
            <a:off x="2057399" y="956094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Reporting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DECD965F-170F-189D-E07C-5A07E601346C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01956B4-723C-D05A-66D6-13924E798AC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6F15806-3546-3280-F0AE-5BC01E99631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22" name="AutoShape 3">
            <a:extLst>
              <a:ext uri="{FF2B5EF4-FFF2-40B4-BE49-F238E27FC236}">
                <a16:creationId xmlns:a16="http://schemas.microsoft.com/office/drawing/2014/main" id="{EC328A34-4806-C608-95AB-44C415993DD0}"/>
              </a:ext>
            </a:extLst>
          </p:cNvPr>
          <p:cNvSpPr/>
          <p:nvPr/>
        </p:nvSpPr>
        <p:spPr>
          <a:xfrm flipH="1">
            <a:off x="1855602" y="2255250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6957DF4-AC4A-9D60-7924-87AF6BC800C5}"/>
              </a:ext>
            </a:extLst>
          </p:cNvPr>
          <p:cNvSpPr/>
          <p:nvPr/>
        </p:nvSpPr>
        <p:spPr>
          <a:xfrm>
            <a:off x="-2420979" y="6477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E159F3EC-1528-5A34-7781-02B2B4B8C13D}"/>
              </a:ext>
            </a:extLst>
          </p:cNvPr>
          <p:cNvSpPr/>
          <p:nvPr/>
        </p:nvSpPr>
        <p:spPr>
          <a:xfrm>
            <a:off x="-1524000" y="9024510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22A97201-C849-F458-F85C-E5F4A19699FF}"/>
              </a:ext>
            </a:extLst>
          </p:cNvPr>
          <p:cNvSpPr/>
          <p:nvPr/>
        </p:nvSpPr>
        <p:spPr>
          <a:xfrm>
            <a:off x="9753600" y="-143056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59684-13D3-EBD3-404D-5283391AEF3B}"/>
              </a:ext>
            </a:extLst>
          </p:cNvPr>
          <p:cNvSpPr txBox="1"/>
          <p:nvPr/>
        </p:nvSpPr>
        <p:spPr>
          <a:xfrm>
            <a:off x="2370607" y="2981004"/>
            <a:ext cx="1299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we predict future loan amounts based on historical data?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A521911-8FDB-185C-F3EB-4D06A91C0996}"/>
              </a:ext>
            </a:extLst>
          </p:cNvPr>
          <p:cNvGrpSpPr/>
          <p:nvPr/>
        </p:nvGrpSpPr>
        <p:grpSpPr>
          <a:xfrm>
            <a:off x="1143000" y="3990251"/>
            <a:ext cx="16382999" cy="5984549"/>
            <a:chOff x="0" y="0"/>
            <a:chExt cx="2342659" cy="857492"/>
          </a:xfrm>
          <a:effectLst>
            <a:outerShdw blurRad="50800" dist="50800" dir="5400000" algn="ctr" rotWithShape="0">
              <a:schemeClr val="tx2">
                <a:alpha val="50000"/>
              </a:schemeClr>
            </a:outerShdw>
          </a:effectLst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4AEF5B3-ED68-8842-3AEA-20FB26EA282C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2FCDC89-9C5D-1AC9-7EE1-F78ECDFE9D29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87DB532-9EBF-D488-DC5C-D1AB62E9C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5344" y="4314973"/>
            <a:ext cx="15589656" cy="54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0F77D73-D002-7964-14C6-67F3A2D2EEF4}"/>
              </a:ext>
            </a:extLst>
          </p:cNvPr>
          <p:cNvSpPr txBox="1"/>
          <p:nvPr/>
        </p:nvSpPr>
        <p:spPr>
          <a:xfrm>
            <a:off x="2057399" y="956094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Reporting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DECD965F-170F-189D-E07C-5A07E601346C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01956B4-723C-D05A-66D6-13924E798AC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6F15806-3546-3280-F0AE-5BC01E99631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22" name="AutoShape 3">
            <a:extLst>
              <a:ext uri="{FF2B5EF4-FFF2-40B4-BE49-F238E27FC236}">
                <a16:creationId xmlns:a16="http://schemas.microsoft.com/office/drawing/2014/main" id="{EC328A34-4806-C608-95AB-44C415993DD0}"/>
              </a:ext>
            </a:extLst>
          </p:cNvPr>
          <p:cNvSpPr/>
          <p:nvPr/>
        </p:nvSpPr>
        <p:spPr>
          <a:xfrm flipH="1">
            <a:off x="1855602" y="2255250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6957DF4-AC4A-9D60-7924-87AF6BC800C5}"/>
              </a:ext>
            </a:extLst>
          </p:cNvPr>
          <p:cNvSpPr/>
          <p:nvPr/>
        </p:nvSpPr>
        <p:spPr>
          <a:xfrm>
            <a:off x="-2420979" y="6477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E159F3EC-1528-5A34-7781-02B2B4B8C13D}"/>
              </a:ext>
            </a:extLst>
          </p:cNvPr>
          <p:cNvSpPr/>
          <p:nvPr/>
        </p:nvSpPr>
        <p:spPr>
          <a:xfrm>
            <a:off x="-1524000" y="9024510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22A97201-C849-F458-F85C-E5F4A19699FF}"/>
              </a:ext>
            </a:extLst>
          </p:cNvPr>
          <p:cNvSpPr/>
          <p:nvPr/>
        </p:nvSpPr>
        <p:spPr>
          <a:xfrm>
            <a:off x="9753600" y="-143056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59684-13D3-EBD3-404D-5283391AEF3B}"/>
              </a:ext>
            </a:extLst>
          </p:cNvPr>
          <p:cNvSpPr txBox="1"/>
          <p:nvPr/>
        </p:nvSpPr>
        <p:spPr>
          <a:xfrm>
            <a:off x="2370607" y="2981004"/>
            <a:ext cx="1299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10 Countries With Highest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Loan_Amount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A521911-8FDB-185C-F3EB-4D06A91C0996}"/>
              </a:ext>
            </a:extLst>
          </p:cNvPr>
          <p:cNvGrpSpPr/>
          <p:nvPr/>
        </p:nvGrpSpPr>
        <p:grpSpPr>
          <a:xfrm>
            <a:off x="2514600" y="4076700"/>
            <a:ext cx="12990256" cy="5715000"/>
            <a:chOff x="0" y="0"/>
            <a:chExt cx="2342659" cy="857492"/>
          </a:xfrm>
          <a:effectLst>
            <a:outerShdw blurRad="50800" dist="50800" dir="5400000" algn="ctr" rotWithShape="0">
              <a:schemeClr val="tx2">
                <a:alpha val="50000"/>
              </a:schemeClr>
            </a:outerShdw>
          </a:effectLst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4AEF5B3-ED68-8842-3AEA-20FB26EA282C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2FCDC89-9C5D-1AC9-7EE1-F78ECDFE9D29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10CD0E-1767-16D5-6998-F941CCE7EBC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1953"/>
          <a:stretch/>
        </p:blipFill>
        <p:spPr>
          <a:xfrm>
            <a:off x="2971800" y="4457700"/>
            <a:ext cx="1204905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E0F77D73-D002-7964-14C6-67F3A2D2EEF4}"/>
              </a:ext>
            </a:extLst>
          </p:cNvPr>
          <p:cNvSpPr txBox="1"/>
          <p:nvPr/>
        </p:nvSpPr>
        <p:spPr>
          <a:xfrm>
            <a:off x="2057399" y="956094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Reporting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DECD965F-170F-189D-E07C-5A07E601346C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01956B4-723C-D05A-66D6-13924E798AC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6F15806-3546-3280-F0AE-5BC01E99631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22" name="AutoShape 3">
            <a:extLst>
              <a:ext uri="{FF2B5EF4-FFF2-40B4-BE49-F238E27FC236}">
                <a16:creationId xmlns:a16="http://schemas.microsoft.com/office/drawing/2014/main" id="{EC328A34-4806-C608-95AB-44C415993DD0}"/>
              </a:ext>
            </a:extLst>
          </p:cNvPr>
          <p:cNvSpPr/>
          <p:nvPr/>
        </p:nvSpPr>
        <p:spPr>
          <a:xfrm flipH="1">
            <a:off x="1855602" y="2255250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6957DF4-AC4A-9D60-7924-87AF6BC800C5}"/>
              </a:ext>
            </a:extLst>
          </p:cNvPr>
          <p:cNvSpPr/>
          <p:nvPr/>
        </p:nvSpPr>
        <p:spPr>
          <a:xfrm>
            <a:off x="-2420979" y="6477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E159F3EC-1528-5A34-7781-02B2B4B8C13D}"/>
              </a:ext>
            </a:extLst>
          </p:cNvPr>
          <p:cNvSpPr/>
          <p:nvPr/>
        </p:nvSpPr>
        <p:spPr>
          <a:xfrm>
            <a:off x="-1524000" y="9024510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22A97201-C849-F458-F85C-E5F4A19699FF}"/>
              </a:ext>
            </a:extLst>
          </p:cNvPr>
          <p:cNvSpPr/>
          <p:nvPr/>
        </p:nvSpPr>
        <p:spPr>
          <a:xfrm>
            <a:off x="9753600" y="-143056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A521911-8FDB-185C-F3EB-4D06A91C0996}"/>
              </a:ext>
            </a:extLst>
          </p:cNvPr>
          <p:cNvGrpSpPr/>
          <p:nvPr/>
        </p:nvGrpSpPr>
        <p:grpSpPr>
          <a:xfrm>
            <a:off x="914400" y="2718040"/>
            <a:ext cx="14590456" cy="7073660"/>
            <a:chOff x="0" y="0"/>
            <a:chExt cx="2342659" cy="857492"/>
          </a:xfrm>
          <a:effectLst>
            <a:outerShdw blurRad="50800" dist="50800" dir="5400000" algn="ctr" rotWithShape="0">
              <a:schemeClr val="tx2">
                <a:alpha val="50000"/>
              </a:schemeClr>
            </a:outerShdw>
          </a:effectLst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4AEF5B3-ED68-8842-3AEA-20FB26EA282C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2FCDC89-9C5D-1AC9-7EE1-F78ECDFE9D29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523F51-0B7B-0440-392F-E3356C2FB2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7049" y="2925340"/>
            <a:ext cx="14052447" cy="66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61946CA7-5D68-18BF-A2B5-EDB663F592D2}"/>
              </a:ext>
            </a:extLst>
          </p:cNvPr>
          <p:cNvSpPr txBox="1"/>
          <p:nvPr/>
        </p:nvSpPr>
        <p:spPr>
          <a:xfrm>
            <a:off x="2218399" y="1333500"/>
            <a:ext cx="8092094" cy="1188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Conclusion</a:t>
            </a:r>
            <a:endParaRPr lang="en-US" sz="9000" dirty="0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26" name="Group 7">
            <a:extLst>
              <a:ext uri="{FF2B5EF4-FFF2-40B4-BE49-F238E27FC236}">
                <a16:creationId xmlns:a16="http://schemas.microsoft.com/office/drawing/2014/main" id="{990B4246-A0E9-2C79-EF69-55F078D858B9}"/>
              </a:ext>
            </a:extLst>
          </p:cNvPr>
          <p:cNvGrpSpPr/>
          <p:nvPr/>
        </p:nvGrpSpPr>
        <p:grpSpPr>
          <a:xfrm>
            <a:off x="1524000" y="1532382"/>
            <a:ext cx="502056" cy="502056"/>
            <a:chOff x="0" y="0"/>
            <a:chExt cx="812800" cy="812800"/>
          </a:xfrm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096321EB-41AB-691F-ABEA-1B2E0086E76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B79BC81D-B8D6-1CE3-B824-5275910E8E60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29" name="AutoShape 3">
            <a:extLst>
              <a:ext uri="{FF2B5EF4-FFF2-40B4-BE49-F238E27FC236}">
                <a16:creationId xmlns:a16="http://schemas.microsoft.com/office/drawing/2014/main" id="{62843097-3035-E2FC-730A-C802315F2059}"/>
              </a:ext>
            </a:extLst>
          </p:cNvPr>
          <p:cNvSpPr/>
          <p:nvPr/>
        </p:nvSpPr>
        <p:spPr>
          <a:xfrm flipH="1" flipV="1">
            <a:off x="1824258" y="2406224"/>
            <a:ext cx="8486234" cy="32322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02985-5FBF-8F36-20FC-F1D0B8700471}"/>
              </a:ext>
            </a:extLst>
          </p:cNvPr>
          <p:cNvSpPr txBox="1"/>
          <p:nvPr/>
        </p:nvSpPr>
        <p:spPr>
          <a:xfrm>
            <a:off x="1792303" y="2939215"/>
            <a:ext cx="11579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Here are the key insights in bullet points: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22C91-1510-DF38-2831-626B0F4E3CEE}"/>
              </a:ext>
            </a:extLst>
          </p:cNvPr>
          <p:cNvSpPr txBox="1"/>
          <p:nvPr/>
        </p:nvSpPr>
        <p:spPr>
          <a:xfrm>
            <a:off x="1905000" y="3716834"/>
            <a:ext cx="14630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Almost all loan requests have been successfully funded.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Agriculture Sector consistently has the highest loan funding.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That has remained stable over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There is no Seasonality or Trending Component.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Only Random Component in 2017.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 correlation exists between the highest funded Sectors and the top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Countries with the highest loan funding.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There is a positive correlation between the number of lenders and the amount funded.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D39AEA87-538A-1592-7CBD-9EDEDC1CEA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3627284" y="-4384900"/>
            <a:ext cx="10275816" cy="19045616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AutoShape 3"/>
          <p:cNvSpPr/>
          <p:nvPr/>
        </p:nvSpPr>
        <p:spPr>
          <a:xfrm flipH="1">
            <a:off x="1852476" y="3116028"/>
            <a:ext cx="8893" cy="5943599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629057" y="5225014"/>
            <a:ext cx="502056" cy="50205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01449" y="4121345"/>
            <a:ext cx="502056" cy="50205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29057" y="6286460"/>
            <a:ext cx="502056" cy="50205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10342" y="7338851"/>
            <a:ext cx="502056" cy="50205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-861187" y="1671802"/>
            <a:ext cx="8822997" cy="116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AGENDA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23288" y="4029784"/>
            <a:ext cx="449417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DM Sans Medium" pitchFamily="2" charset="0"/>
              </a:rPr>
              <a:t>Problem State</a:t>
            </a:r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038700" y="963997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6B8AD20D-3547-D879-C42C-E376A36DC350}"/>
              </a:ext>
            </a:extLst>
          </p:cNvPr>
          <p:cNvSpPr txBox="1"/>
          <p:nvPr/>
        </p:nvSpPr>
        <p:spPr>
          <a:xfrm>
            <a:off x="2256073" y="5068814"/>
            <a:ext cx="739755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0B3FEB42-8F73-7073-C5B4-F44EBCE9D6A5}"/>
              </a:ext>
            </a:extLst>
          </p:cNvPr>
          <p:cNvSpPr txBox="1"/>
          <p:nvPr/>
        </p:nvSpPr>
        <p:spPr>
          <a:xfrm>
            <a:off x="2225786" y="6121205"/>
            <a:ext cx="739755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DM Sans Medium" pitchFamily="2" charset="0"/>
              </a:rPr>
              <a:t>Reporting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E27E1323-54E1-FAA8-CDB2-8C8D0887A14C}"/>
              </a:ext>
            </a:extLst>
          </p:cNvPr>
          <p:cNvSpPr txBox="1"/>
          <p:nvPr/>
        </p:nvSpPr>
        <p:spPr>
          <a:xfrm>
            <a:off x="2256073" y="7144991"/>
            <a:ext cx="739755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DM Sans Medium" pitchFamily="2" charset="0"/>
              </a:rPr>
              <a:t>Conclusion</a:t>
            </a:r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D3C65982-2C6E-97C0-2625-62A838616E2C}"/>
              </a:ext>
            </a:extLst>
          </p:cNvPr>
          <p:cNvSpPr/>
          <p:nvPr/>
        </p:nvSpPr>
        <p:spPr>
          <a:xfrm>
            <a:off x="11591789" y="2595615"/>
            <a:ext cx="3287357" cy="7044356"/>
          </a:xfrm>
          <a:custGeom>
            <a:avLst/>
            <a:gdLst/>
            <a:ahLst/>
            <a:cxnLst/>
            <a:rect l="l" t="t" r="r" b="b"/>
            <a:pathLst>
              <a:path w="3032484" h="6646539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435066" y="4315043"/>
            <a:ext cx="10910396" cy="1756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600" dirty="0">
                <a:solidFill>
                  <a:srgbClr val="000000"/>
                </a:solidFill>
                <a:latin typeface="DM Sans Bold"/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249743" y="1228870"/>
            <a:ext cx="8092094" cy="116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Problem State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835937" y="7282603"/>
            <a:ext cx="10010593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latin typeface="DM Sans" pitchFamily="2" charset="0"/>
              </a:rPr>
              <a:t>Through data cleaning, exploratory data analysis, and statistical modeling, we aim to uncover patterns and correlations that determine funding success. 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91CA3D0-D477-AD6B-5989-6D03205996A1}"/>
              </a:ext>
            </a:extLst>
          </p:cNvPr>
          <p:cNvSpPr/>
          <p:nvPr/>
        </p:nvSpPr>
        <p:spPr>
          <a:xfrm>
            <a:off x="11568760" y="2876533"/>
            <a:ext cx="3773588" cy="3623196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09878EA-AEF4-E42F-F098-D9D2B5AF81D3}"/>
              </a:ext>
            </a:extLst>
          </p:cNvPr>
          <p:cNvSpPr/>
          <p:nvPr/>
        </p:nvSpPr>
        <p:spPr>
          <a:xfrm>
            <a:off x="12438114" y="3655641"/>
            <a:ext cx="5341062" cy="5568856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F8FCE-D06D-3D01-BACC-F5459B019A9E}"/>
              </a:ext>
            </a:extLst>
          </p:cNvPr>
          <p:cNvSpPr txBox="1"/>
          <p:nvPr/>
        </p:nvSpPr>
        <p:spPr>
          <a:xfrm>
            <a:off x="1757087" y="3449168"/>
            <a:ext cx="9818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analyze the Kiva Loans dataset to identify factors that influence the success of loan funding</a:t>
            </a:r>
            <a:r>
              <a:rPr lang="en-US" sz="2400" dirty="0">
                <a:latin typeface="DM Sans" pitchFamily="2" charset="0"/>
              </a:rPr>
              <a:t>.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6D19D040-58C0-4C4F-B611-CEFDACC11360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69A8962-C9EE-19E4-CA05-B7C6B82D5CB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9D7DBCCE-38B6-2A3C-D576-C78D1E61AB3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14" name="AutoShape 3">
            <a:extLst>
              <a:ext uri="{FF2B5EF4-FFF2-40B4-BE49-F238E27FC236}">
                <a16:creationId xmlns:a16="http://schemas.microsoft.com/office/drawing/2014/main" id="{0F8BDF52-21FC-0DCF-36F2-E33FBF9C8FF0}"/>
              </a:ext>
            </a:extLst>
          </p:cNvPr>
          <p:cNvSpPr/>
          <p:nvPr/>
        </p:nvSpPr>
        <p:spPr>
          <a:xfrm flipH="1" flipV="1">
            <a:off x="1855602" y="2301594"/>
            <a:ext cx="8486234" cy="32322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CD7B0-5C63-0A06-0EFF-6BC3CF1B6D95}"/>
              </a:ext>
            </a:extLst>
          </p:cNvPr>
          <p:cNvSpPr txBox="1"/>
          <p:nvPr/>
        </p:nvSpPr>
        <p:spPr>
          <a:xfrm>
            <a:off x="1784126" y="5090586"/>
            <a:ext cx="9818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800" dirty="0">
                <a:latin typeface="DM Sans" pitchFamily="2" charset="0"/>
              </a:rPr>
              <a:t>This involves examining relationships between the funded amount and various attributes such as loan amount, sector, country,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057399" y="956094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F8FCE-D06D-3D01-BACC-F5459B019A9E}"/>
              </a:ext>
            </a:extLst>
          </p:cNvPr>
          <p:cNvSpPr txBox="1"/>
          <p:nvPr/>
        </p:nvSpPr>
        <p:spPr>
          <a:xfrm>
            <a:off x="9835469" y="4229100"/>
            <a:ext cx="72333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latin typeface="DM Sans" pitchFamily="2" charset="0"/>
              </a:rPr>
              <a:t>Notebooks:</a:t>
            </a:r>
          </a:p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DM Sans" pitchFamily="2" charset="0"/>
                <a:hlinkClick r:id="rId3"/>
              </a:rPr>
              <a:t>Kiva Loan</a:t>
            </a:r>
            <a:r>
              <a:rPr lang="en-US" sz="4000" dirty="0">
                <a:latin typeface="DM Sans" pitchFamily="2" charset="0"/>
              </a:rPr>
              <a:t> </a:t>
            </a:r>
          </a:p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DM Sans" pitchFamily="2" charset="0"/>
                <a:hlinkClick r:id="rId4"/>
              </a:rPr>
              <a:t>Time Series</a:t>
            </a:r>
            <a:endParaRPr lang="en-US" sz="4000" dirty="0">
              <a:latin typeface="DM Sans" pitchFamily="2" charset="0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6D19D040-58C0-4C4F-B611-CEFDACC11360}"/>
              </a:ext>
            </a:extLst>
          </p:cNvPr>
          <p:cNvGrpSpPr/>
          <p:nvPr/>
        </p:nvGrpSpPr>
        <p:grpSpPr>
          <a:xfrm>
            <a:off x="1555344" y="1427752"/>
            <a:ext cx="502056" cy="502056"/>
            <a:chOff x="0" y="0"/>
            <a:chExt cx="812800" cy="812800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69A8962-C9EE-19E4-CA05-B7C6B82D5CB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9D7DBCCE-38B6-2A3C-D576-C78D1E61AB3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14" name="AutoShape 3">
            <a:extLst>
              <a:ext uri="{FF2B5EF4-FFF2-40B4-BE49-F238E27FC236}">
                <a16:creationId xmlns:a16="http://schemas.microsoft.com/office/drawing/2014/main" id="{0F8BDF52-21FC-0DCF-36F2-E33FBF9C8FF0}"/>
              </a:ext>
            </a:extLst>
          </p:cNvPr>
          <p:cNvSpPr/>
          <p:nvPr/>
        </p:nvSpPr>
        <p:spPr>
          <a:xfrm flipH="1">
            <a:off x="1855602" y="2255250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5563E4F3-FBA3-726C-4231-E89E4084CD07}"/>
              </a:ext>
            </a:extLst>
          </p:cNvPr>
          <p:cNvSpPr/>
          <p:nvPr/>
        </p:nvSpPr>
        <p:spPr>
          <a:xfrm rot="-5282649">
            <a:off x="218298" y="4827640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4">
            <a:extLst>
              <a:ext uri="{FF2B5EF4-FFF2-40B4-BE49-F238E27FC236}">
                <a16:creationId xmlns:a16="http://schemas.microsoft.com/office/drawing/2014/main" id="{66805810-5ABF-82FE-BE1C-280E8897C235}"/>
              </a:ext>
            </a:extLst>
          </p:cNvPr>
          <p:cNvSpPr/>
          <p:nvPr/>
        </p:nvSpPr>
        <p:spPr>
          <a:xfrm>
            <a:off x="1245351" y="3012848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D39AEA87-538A-1592-7CBD-9EDEDC1CEA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3627284" y="-4384900"/>
            <a:ext cx="10275816" cy="19045616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038700" y="963997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D3C65982-2C6E-97C0-2625-62A838616E2C}"/>
              </a:ext>
            </a:extLst>
          </p:cNvPr>
          <p:cNvSpPr/>
          <p:nvPr/>
        </p:nvSpPr>
        <p:spPr>
          <a:xfrm>
            <a:off x="12834322" y="2628900"/>
            <a:ext cx="3287357" cy="7044356"/>
          </a:xfrm>
          <a:custGeom>
            <a:avLst/>
            <a:gdLst/>
            <a:ahLst/>
            <a:cxnLst/>
            <a:rect l="l" t="t" r="r" b="b"/>
            <a:pathLst>
              <a:path w="3032484" h="6646539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9593E79-7202-1FD5-A66E-F86DFE9A564D}"/>
              </a:ext>
            </a:extLst>
          </p:cNvPr>
          <p:cNvSpPr txBox="1"/>
          <p:nvPr/>
        </p:nvSpPr>
        <p:spPr>
          <a:xfrm>
            <a:off x="883055" y="952500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87419D5E-CE64-4F5F-5FC2-D8BBA3076577}"/>
              </a:ext>
            </a:extLst>
          </p:cNvPr>
          <p:cNvGrpSpPr/>
          <p:nvPr/>
        </p:nvGrpSpPr>
        <p:grpSpPr>
          <a:xfrm>
            <a:off x="381000" y="1424158"/>
            <a:ext cx="502056" cy="502056"/>
            <a:chOff x="0" y="0"/>
            <a:chExt cx="812800" cy="812800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CF3344-FB25-B5C3-B37E-796294B27E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7D2D1150-AA45-D0B7-800D-20E7BC72E1E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40" name="AutoShape 3">
            <a:extLst>
              <a:ext uri="{FF2B5EF4-FFF2-40B4-BE49-F238E27FC236}">
                <a16:creationId xmlns:a16="http://schemas.microsoft.com/office/drawing/2014/main" id="{866453ED-4155-6492-F496-ACAFAA8CF819}"/>
              </a:ext>
            </a:extLst>
          </p:cNvPr>
          <p:cNvSpPr/>
          <p:nvPr/>
        </p:nvSpPr>
        <p:spPr>
          <a:xfrm flipH="1">
            <a:off x="681258" y="2251656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5D7AB-1C0F-29CB-05C4-EDCDF80591C3}"/>
              </a:ext>
            </a:extLst>
          </p:cNvPr>
          <p:cNvSpPr txBox="1"/>
          <p:nvPr/>
        </p:nvSpPr>
        <p:spPr>
          <a:xfrm>
            <a:off x="1066800" y="3734180"/>
            <a:ext cx="12761657" cy="427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 Load and Explore Data: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Loaded dataset: loan = pd.read_csv('masked_kiva_loans.csv')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Displayed initial rows, shape, and info of the dataset.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Checked for duplicate records and duplicate IDs.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Identified the number of null cells in each column.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Provided summary statistics for numerical and categorical data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8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D39AEA87-538A-1592-7CBD-9EDEDC1CEA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3627284" y="-4384900"/>
            <a:ext cx="10275816" cy="19045616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038700" y="963997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9593E79-7202-1FD5-A66E-F86DFE9A564D}"/>
              </a:ext>
            </a:extLst>
          </p:cNvPr>
          <p:cNvSpPr txBox="1"/>
          <p:nvPr/>
        </p:nvSpPr>
        <p:spPr>
          <a:xfrm>
            <a:off x="883055" y="952500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87419D5E-CE64-4F5F-5FC2-D8BBA3076577}"/>
              </a:ext>
            </a:extLst>
          </p:cNvPr>
          <p:cNvGrpSpPr/>
          <p:nvPr/>
        </p:nvGrpSpPr>
        <p:grpSpPr>
          <a:xfrm>
            <a:off x="381000" y="1424158"/>
            <a:ext cx="502056" cy="502056"/>
            <a:chOff x="0" y="0"/>
            <a:chExt cx="812800" cy="812800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CF3344-FB25-B5C3-B37E-796294B27E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7D2D1150-AA45-D0B7-800D-20E7BC72E1E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40" name="AutoShape 3">
            <a:extLst>
              <a:ext uri="{FF2B5EF4-FFF2-40B4-BE49-F238E27FC236}">
                <a16:creationId xmlns:a16="http://schemas.microsoft.com/office/drawing/2014/main" id="{866453ED-4155-6492-F496-ACAFAA8CF819}"/>
              </a:ext>
            </a:extLst>
          </p:cNvPr>
          <p:cNvSpPr/>
          <p:nvPr/>
        </p:nvSpPr>
        <p:spPr>
          <a:xfrm flipH="1">
            <a:off x="681258" y="2251656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5D7AB-1C0F-29CB-05C4-EDCDF80591C3}"/>
              </a:ext>
            </a:extLst>
          </p:cNvPr>
          <p:cNvSpPr txBox="1"/>
          <p:nvPr/>
        </p:nvSpPr>
        <p:spPr>
          <a:xfrm>
            <a:off x="1070787" y="3734180"/>
            <a:ext cx="14935200" cy="427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 Data Preprocessing: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Filled missing values in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partner_id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Analyzed and filled missing values in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borrower_genders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 with the mode.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Created new features: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borrower_gender_male_count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 and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borrower_gender_female_count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 by counting occurrences in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borrower_genders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Check negative in numeric columns.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29">
            <a:extLst>
              <a:ext uri="{FF2B5EF4-FFF2-40B4-BE49-F238E27FC236}">
                <a16:creationId xmlns:a16="http://schemas.microsoft.com/office/drawing/2014/main" id="{2FD66A89-A2D2-C949-3674-FB2A08ACED2B}"/>
              </a:ext>
            </a:extLst>
          </p:cNvPr>
          <p:cNvSpPr/>
          <p:nvPr/>
        </p:nvSpPr>
        <p:spPr>
          <a:xfrm rot="5939870">
            <a:off x="16128901" y="185009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D39AEA87-538A-1592-7CBD-9EDEDC1CEA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3627284" y="-4384900"/>
            <a:ext cx="10275816" cy="19045616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038700" y="963997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9593E79-7202-1FD5-A66E-F86DFE9A564D}"/>
              </a:ext>
            </a:extLst>
          </p:cNvPr>
          <p:cNvSpPr txBox="1"/>
          <p:nvPr/>
        </p:nvSpPr>
        <p:spPr>
          <a:xfrm>
            <a:off x="883055" y="952500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87419D5E-CE64-4F5F-5FC2-D8BBA3076577}"/>
              </a:ext>
            </a:extLst>
          </p:cNvPr>
          <p:cNvGrpSpPr/>
          <p:nvPr/>
        </p:nvGrpSpPr>
        <p:grpSpPr>
          <a:xfrm>
            <a:off x="381000" y="1424158"/>
            <a:ext cx="502056" cy="502056"/>
            <a:chOff x="0" y="0"/>
            <a:chExt cx="812800" cy="812800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CF3344-FB25-B5C3-B37E-796294B27E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7D2D1150-AA45-D0B7-800D-20E7BC72E1E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40" name="AutoShape 3">
            <a:extLst>
              <a:ext uri="{FF2B5EF4-FFF2-40B4-BE49-F238E27FC236}">
                <a16:creationId xmlns:a16="http://schemas.microsoft.com/office/drawing/2014/main" id="{866453ED-4155-6492-F496-ACAFAA8CF819}"/>
              </a:ext>
            </a:extLst>
          </p:cNvPr>
          <p:cNvSpPr/>
          <p:nvPr/>
        </p:nvSpPr>
        <p:spPr>
          <a:xfrm flipH="1">
            <a:off x="681258" y="2251656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5D7AB-1C0F-29CB-05C4-EDCDF80591C3}"/>
              </a:ext>
            </a:extLst>
          </p:cNvPr>
          <p:cNvSpPr txBox="1"/>
          <p:nvPr/>
        </p:nvSpPr>
        <p:spPr>
          <a:xfrm>
            <a:off x="1070787" y="3758211"/>
            <a:ext cx="14935200" cy="427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 Data Visualization: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Boxplots for numerical variables: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funded_amount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loan_amount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Histograms: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funded_amount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loan_amount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Pie chart for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repayment_interval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 distribution.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Countplot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for 'sector' distribution.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Time series plot for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funded_amount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 by quarter.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29">
            <a:extLst>
              <a:ext uri="{FF2B5EF4-FFF2-40B4-BE49-F238E27FC236}">
                <a16:creationId xmlns:a16="http://schemas.microsoft.com/office/drawing/2014/main" id="{2FD66A89-A2D2-C949-3674-FB2A08ACED2B}"/>
              </a:ext>
            </a:extLst>
          </p:cNvPr>
          <p:cNvSpPr/>
          <p:nvPr/>
        </p:nvSpPr>
        <p:spPr>
          <a:xfrm rot="5939870">
            <a:off x="16128901" y="185009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D39AEA87-538A-1592-7CBD-9EDEDC1CEA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3627284" y="-4384900"/>
            <a:ext cx="10275816" cy="19045616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038700" y="963997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9593E79-7202-1FD5-A66E-F86DFE9A564D}"/>
              </a:ext>
            </a:extLst>
          </p:cNvPr>
          <p:cNvSpPr txBox="1"/>
          <p:nvPr/>
        </p:nvSpPr>
        <p:spPr>
          <a:xfrm>
            <a:off x="883055" y="952500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87419D5E-CE64-4F5F-5FC2-D8BBA3076577}"/>
              </a:ext>
            </a:extLst>
          </p:cNvPr>
          <p:cNvGrpSpPr/>
          <p:nvPr/>
        </p:nvGrpSpPr>
        <p:grpSpPr>
          <a:xfrm>
            <a:off x="381000" y="1424158"/>
            <a:ext cx="502056" cy="502056"/>
            <a:chOff x="0" y="0"/>
            <a:chExt cx="812800" cy="812800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CF3344-FB25-B5C3-B37E-796294B27E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7D2D1150-AA45-D0B7-800D-20E7BC72E1E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40" name="AutoShape 3">
            <a:extLst>
              <a:ext uri="{FF2B5EF4-FFF2-40B4-BE49-F238E27FC236}">
                <a16:creationId xmlns:a16="http://schemas.microsoft.com/office/drawing/2014/main" id="{866453ED-4155-6492-F496-ACAFAA8CF819}"/>
              </a:ext>
            </a:extLst>
          </p:cNvPr>
          <p:cNvSpPr/>
          <p:nvPr/>
        </p:nvSpPr>
        <p:spPr>
          <a:xfrm flipH="1">
            <a:off x="681258" y="2251656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5D7AB-1C0F-29CB-05C4-EDCDF80591C3}"/>
              </a:ext>
            </a:extLst>
          </p:cNvPr>
          <p:cNvSpPr txBox="1"/>
          <p:nvPr/>
        </p:nvSpPr>
        <p:spPr>
          <a:xfrm>
            <a:off x="1070787" y="3761422"/>
            <a:ext cx="14935200" cy="289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Correlation Analysis: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Calculated correlation between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funded_amount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' and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lender_count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Calculate &amp; Visualize correlation matrix and top 10 features correlated with '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funded_amount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2" name="Freeform 29">
            <a:extLst>
              <a:ext uri="{FF2B5EF4-FFF2-40B4-BE49-F238E27FC236}">
                <a16:creationId xmlns:a16="http://schemas.microsoft.com/office/drawing/2014/main" id="{2FD66A89-A2D2-C949-3674-FB2A08ACED2B}"/>
              </a:ext>
            </a:extLst>
          </p:cNvPr>
          <p:cNvSpPr/>
          <p:nvPr/>
        </p:nvSpPr>
        <p:spPr>
          <a:xfrm rot="5939870">
            <a:off x="16128901" y="185009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2">
            <a:extLst>
              <a:ext uri="{FF2B5EF4-FFF2-40B4-BE49-F238E27FC236}">
                <a16:creationId xmlns:a16="http://schemas.microsoft.com/office/drawing/2014/main" id="{D39AEA87-538A-1592-7CBD-9EDEDC1CEA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3627284" y="-4384900"/>
            <a:ext cx="10275816" cy="19045616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Freeform 25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8038700" y="963997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9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69593E79-7202-1FD5-A66E-F86DFE9A564D}"/>
              </a:ext>
            </a:extLst>
          </p:cNvPr>
          <p:cNvSpPr txBox="1"/>
          <p:nvPr/>
        </p:nvSpPr>
        <p:spPr>
          <a:xfrm>
            <a:off x="883055" y="952500"/>
            <a:ext cx="1276165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600" dirty="0">
                <a:solidFill>
                  <a:srgbClr val="000000"/>
                </a:solidFill>
                <a:latin typeface="DM Sans Medium" pitchFamily="2" charset="0"/>
              </a:rPr>
              <a:t>Solution With Code</a:t>
            </a:r>
          </a:p>
        </p:txBody>
      </p:sp>
      <p:grpSp>
        <p:nvGrpSpPr>
          <p:cNvPr id="24" name="Group 7">
            <a:extLst>
              <a:ext uri="{FF2B5EF4-FFF2-40B4-BE49-F238E27FC236}">
                <a16:creationId xmlns:a16="http://schemas.microsoft.com/office/drawing/2014/main" id="{87419D5E-CE64-4F5F-5FC2-D8BBA3076577}"/>
              </a:ext>
            </a:extLst>
          </p:cNvPr>
          <p:cNvGrpSpPr/>
          <p:nvPr/>
        </p:nvGrpSpPr>
        <p:grpSpPr>
          <a:xfrm>
            <a:off x="381000" y="1424158"/>
            <a:ext cx="502056" cy="502056"/>
            <a:chOff x="0" y="0"/>
            <a:chExt cx="812800" cy="812800"/>
          </a:xfrm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CF3344-FB25-B5C3-B37E-796294B27E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7D2D1150-AA45-D0B7-800D-20E7BC72E1E9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 dirty="0"/>
            </a:p>
          </p:txBody>
        </p:sp>
      </p:grpSp>
      <p:sp>
        <p:nvSpPr>
          <p:cNvPr id="40" name="AutoShape 3">
            <a:extLst>
              <a:ext uri="{FF2B5EF4-FFF2-40B4-BE49-F238E27FC236}">
                <a16:creationId xmlns:a16="http://schemas.microsoft.com/office/drawing/2014/main" id="{866453ED-4155-6492-F496-ACAFAA8CF819}"/>
              </a:ext>
            </a:extLst>
          </p:cNvPr>
          <p:cNvSpPr/>
          <p:nvPr/>
        </p:nvSpPr>
        <p:spPr>
          <a:xfrm flipH="1">
            <a:off x="681258" y="2251656"/>
            <a:ext cx="11707998" cy="4634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5D7AB-1C0F-29CB-05C4-EDCDF80591C3}"/>
              </a:ext>
            </a:extLst>
          </p:cNvPr>
          <p:cNvSpPr txBox="1"/>
          <p:nvPr/>
        </p:nvSpPr>
        <p:spPr>
          <a:xfrm>
            <a:off x="1070787" y="3768664"/>
            <a:ext cx="14935200" cy="3584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 &amp; Decision Tree Modeling: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Linear Regression with Top Correlated Features.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Linear Regression with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Features (K=10).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Decision Tree Regression (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=10) with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Features(K=10).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After evaluation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Decision Tree Regression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is considered the best model.</a:t>
            </a:r>
          </a:p>
        </p:txBody>
      </p:sp>
      <p:sp>
        <p:nvSpPr>
          <p:cNvPr id="2" name="Freeform 29">
            <a:extLst>
              <a:ext uri="{FF2B5EF4-FFF2-40B4-BE49-F238E27FC236}">
                <a16:creationId xmlns:a16="http://schemas.microsoft.com/office/drawing/2014/main" id="{2FD66A89-A2D2-C949-3674-FB2A08ACED2B}"/>
              </a:ext>
            </a:extLst>
          </p:cNvPr>
          <p:cNvSpPr/>
          <p:nvPr/>
        </p:nvSpPr>
        <p:spPr>
          <a:xfrm rot="5939870">
            <a:off x="16128901" y="185009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672</Words>
  <Application>Microsoft Office PowerPoint</Application>
  <PresentationFormat>Custom</PresentationFormat>
  <Paragraphs>98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DM Sans</vt:lpstr>
      <vt:lpstr>Aptos</vt:lpstr>
      <vt:lpstr>Wingdings</vt:lpstr>
      <vt:lpstr>DM Sans Medium</vt:lpstr>
      <vt:lpstr>DM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Alaa Emad</cp:lastModifiedBy>
  <cp:revision>6</cp:revision>
  <dcterms:created xsi:type="dcterms:W3CDTF">2006-08-16T00:00:00Z</dcterms:created>
  <dcterms:modified xsi:type="dcterms:W3CDTF">2024-05-18T18:41:34Z</dcterms:modified>
  <dc:identifier>DAGFbFw2Wwg</dc:identifier>
</cp:coreProperties>
</file>