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Roboto Slab" pitchFamily="2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  <p:embeddedFont>
      <p:font typeface="Source Sans Pro Light" panose="020F0302020204030204" pitchFamily="34" charset="0"/>
      <p:regular r:id="rId44"/>
      <p:bold r:id="rId45"/>
      <p:italic r:id="rId46"/>
      <p:boldItalic r:id="rId47"/>
    </p:embeddedFont>
    <p:embeddedFont>
      <p:font typeface="Source Sans Pro SemiBold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9EE3D-132D-424D-8D69-35B76FD5D185}">
  <a:tblStyle styleId="{2509EE3D-132D-424D-8D69-35B76FD5D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edeb1ae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edeb1ae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edeb1ae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edeb1ae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edeb1ae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4edeb1ae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edeb1a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edeb1a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edeb1ae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edeb1ae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edeb1ae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4edeb1ae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4edeb1aea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4edeb1aea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edeb1a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4edeb1a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4edeb1aea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4edeb1aea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edeb1ae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edeb1aea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edeb1ae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edeb1ae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4edeb1ae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4edeb1ae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4edeb1aea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4edeb1aea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edeb1aea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4edeb1aea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edeb1ae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4edeb1ae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4edeb1ae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4edeb1ae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4edeb1ae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4edeb1aea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4edeb1ae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4edeb1ae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4edeb1ae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4edeb1ae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4edeb1aea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4edeb1aea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4edeb1ae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4edeb1aea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edeb1ae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edeb1ae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rancoisxa/ds2ostraffictrac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061447" y="1127050"/>
            <a:ext cx="5021105" cy="3421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Predicting Cyber-Attacks in IoT Environment</a:t>
            </a:r>
            <a:endParaRPr sz="4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/>
              <a:t>Presented by Arwa Alamoudi</a:t>
            </a:r>
            <a:endParaRPr sz="1600" b="0" dirty="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0" y="448950"/>
            <a:ext cx="361850" cy="35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625" y="4013250"/>
            <a:ext cx="361850" cy="3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56500" y="1100500"/>
            <a:ext cx="1728000" cy="1711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27000" y="32169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Process</a:t>
            </a:r>
            <a:endParaRPr sz="3600"/>
          </a:p>
        </p:txBody>
      </p:sp>
      <p:sp>
        <p:nvSpPr>
          <p:cNvPr id="173" name="Google Shape;173;p21"/>
          <p:cNvSpPr/>
          <p:nvPr/>
        </p:nvSpPr>
        <p:spPr>
          <a:xfrm>
            <a:off x="208271" y="1250849"/>
            <a:ext cx="1423800" cy="1410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</a:t>
            </a:r>
            <a:endParaRPr sz="1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205700" y="3385150"/>
            <a:ext cx="1220700" cy="1230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312943" y="3493297"/>
            <a:ext cx="1006200" cy="1014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EDA</a:t>
            </a:r>
            <a:endParaRPr sz="15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186000" y="963450"/>
            <a:ext cx="2079300" cy="2080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319150" y="1100500"/>
            <a:ext cx="1816800" cy="1787400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Preprocessing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Google Shape;178;p21"/>
          <p:cNvCxnSpPr>
            <a:stCxn id="171" idx="4"/>
            <a:endCxn id="174" idx="1"/>
          </p:cNvCxnSpPr>
          <p:nvPr/>
        </p:nvCxnSpPr>
        <p:spPr>
          <a:xfrm>
            <a:off x="920500" y="2811700"/>
            <a:ext cx="464100" cy="753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1"/>
          <p:cNvCxnSpPr>
            <a:stCxn id="174" idx="7"/>
            <a:endCxn id="176" idx="3"/>
          </p:cNvCxnSpPr>
          <p:nvPr/>
        </p:nvCxnSpPr>
        <p:spPr>
          <a:xfrm rot="10800000" flipH="1">
            <a:off x="2247633" y="2738911"/>
            <a:ext cx="243000" cy="8265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969425" y="2869075"/>
            <a:ext cx="1896900" cy="188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4136037" y="3034338"/>
            <a:ext cx="1563000" cy="1587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 &amp; Feature Engineering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236224" y="712381"/>
            <a:ext cx="1476375" cy="1375444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5361333" y="837388"/>
            <a:ext cx="1217247" cy="113372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Sampling</a:t>
            </a:r>
            <a:endParaRPr sz="1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712600" y="2869075"/>
            <a:ext cx="1691784" cy="1638822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6851446" y="3012609"/>
            <a:ext cx="1394349" cy="1350892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sz="15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273275" y="808500"/>
            <a:ext cx="1728000" cy="1711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425053" y="958849"/>
            <a:ext cx="1423800" cy="1410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21"/>
          <p:cNvCxnSpPr>
            <a:stCxn id="176" idx="5"/>
          </p:cNvCxnSpPr>
          <p:nvPr/>
        </p:nvCxnSpPr>
        <p:spPr>
          <a:xfrm>
            <a:off x="3960794" y="2739012"/>
            <a:ext cx="260100" cy="378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1"/>
          <p:cNvCxnSpPr>
            <a:cxnSpLocks/>
            <a:endCxn id="183" idx="3"/>
          </p:cNvCxnSpPr>
          <p:nvPr/>
        </p:nvCxnSpPr>
        <p:spPr>
          <a:xfrm flipV="1">
            <a:off x="5194836" y="1886396"/>
            <a:ext cx="257598" cy="994234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1"/>
          <p:cNvCxnSpPr>
            <a:cxnSpLocks/>
            <a:stCxn id="185" idx="1"/>
            <a:endCxn id="183" idx="5"/>
          </p:cNvCxnSpPr>
          <p:nvPr/>
        </p:nvCxnSpPr>
        <p:spPr>
          <a:xfrm flipH="1" flipV="1">
            <a:off x="6496389" y="1886396"/>
            <a:ext cx="463967" cy="122267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1"/>
          <p:cNvCxnSpPr>
            <a:cxnSpLocks/>
            <a:stCxn id="187" idx="4"/>
            <a:endCxn id="185" idx="7"/>
          </p:cNvCxnSpPr>
          <p:nvPr/>
        </p:nvCxnSpPr>
        <p:spPr>
          <a:xfrm>
            <a:off x="8137275" y="2519700"/>
            <a:ext cx="19353" cy="58937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ctrTitle"/>
          </p:nvPr>
        </p:nvSpPr>
        <p:spPr>
          <a:xfrm>
            <a:off x="1698425" y="19833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Collection</a:t>
            </a:r>
            <a:endParaRPr sz="46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ctrTitle" idx="4294967295"/>
          </p:nvPr>
        </p:nvSpPr>
        <p:spPr>
          <a:xfrm>
            <a:off x="266550" y="424125"/>
            <a:ext cx="39279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Collection</a:t>
            </a:r>
            <a:endParaRPr sz="3600"/>
          </a:p>
        </p:txBody>
      </p:sp>
      <p:sp>
        <p:nvSpPr>
          <p:cNvPr id="205" name="Google Shape;205;p23"/>
          <p:cNvSpPr txBox="1"/>
          <p:nvPr/>
        </p:nvSpPr>
        <p:spPr>
          <a:xfrm>
            <a:off x="577200" y="1423750"/>
            <a:ext cx="76320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dataset was taken</a:t>
            </a: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from kaggle provided by Pahl et al.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dataset contains communications gathered from 84 IoT devices spread across 21 rooms over 4 simulates sites.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IoT devices: </a:t>
            </a: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movement sensors, termostat, washing machines, smart doors, smart phones, light controller, thermometer, and battery.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1698425" y="24405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Exploratory Data Analysis (EDA)</a:t>
            </a:r>
            <a:endParaRPr sz="4600"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527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 (EDA)</a:t>
            </a:r>
            <a:endParaRPr sz="3000"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786150" y="1581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Dataset shape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357,952 rows.</a:t>
            </a:r>
            <a:endParaRPr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13 columns.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2"/>
          </p:nvPr>
        </p:nvSpPr>
        <p:spPr>
          <a:xfrm>
            <a:off x="3329992" y="1581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Columns Types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11 categorical.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1 numerical.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1 type-specific.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3"/>
          </p:nvPr>
        </p:nvSpPr>
        <p:spPr>
          <a:xfrm>
            <a:off x="5873825" y="1581150"/>
            <a:ext cx="2530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Rows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Each row represents a connection between source and destination.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617225" y="1276350"/>
            <a:ext cx="7207200" cy="2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/>
              <a:t>Column name: </a:t>
            </a: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normality</a:t>
            </a:r>
            <a:endParaRPr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/>
              <a:t>Values (8): 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2527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 (EDA)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Target</a:t>
            </a:r>
            <a:endParaRPr sz="1800"/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1374025" y="2214881"/>
          <a:ext cx="6175800" cy="1496780"/>
        </p:xfrm>
        <a:graphic>
          <a:graphicData uri="http://schemas.openxmlformats.org/drawingml/2006/table">
            <a:tbl>
              <a:tblPr>
                <a:noFill/>
                <a:tableStyleId>{2509EE3D-132D-424D-8D69-35B76FD5D185}</a:tableStyleId>
              </a:tblPr>
              <a:tblGrid>
                <a:gridCol w="20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607D8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Normality</a:t>
                      </a:r>
                      <a:endParaRPr sz="1700">
                        <a:solidFill>
                          <a:srgbClr val="607D8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607D8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Frequency</a:t>
                      </a:r>
                      <a:endParaRPr sz="1700">
                        <a:solidFill>
                          <a:srgbClr val="607D8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607D8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Relative Frequency</a:t>
                      </a:r>
                      <a:endParaRPr sz="1700">
                        <a:solidFill>
                          <a:srgbClr val="607D8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normal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347,935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97.2%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anomalous (all 7 types)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10,017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2.8%</a:t>
                      </a:r>
                      <a:endParaRPr sz="160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9" name="Google Shape;229;p26"/>
          <p:cNvSpPr txBox="1"/>
          <p:nvPr/>
        </p:nvSpPr>
        <p:spPr>
          <a:xfrm>
            <a:off x="2571750" y="3973350"/>
            <a:ext cx="3870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Binary Classification Problem</a:t>
            </a:r>
            <a:endParaRPr sz="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ctrTitle"/>
          </p:nvPr>
        </p:nvSpPr>
        <p:spPr>
          <a:xfrm>
            <a:off x="1698425" y="24405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Preprocessing</a:t>
            </a:r>
            <a:endParaRPr sz="4600"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2527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Values</a:t>
            </a:r>
            <a:endParaRPr sz="1800"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l="6032" b="2276"/>
          <a:stretch/>
        </p:blipFill>
        <p:spPr>
          <a:xfrm>
            <a:off x="1234450" y="1325400"/>
            <a:ext cx="5331150" cy="29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2527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Values - Value Column</a:t>
            </a:r>
            <a:endParaRPr sz="1800"/>
          </a:p>
        </p:txBody>
      </p:sp>
      <p:sp>
        <p:nvSpPr>
          <p:cNvPr id="249" name="Google Shape;249;p29"/>
          <p:cNvSpPr txBox="1"/>
          <p:nvPr/>
        </p:nvSpPr>
        <p:spPr>
          <a:xfrm>
            <a:off x="668650" y="1543050"/>
            <a:ext cx="75717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2050</a:t>
            </a:r>
            <a:r>
              <a:rPr lang="en" sz="18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missing values.</a:t>
            </a:r>
            <a:endParaRPr sz="18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2044</a:t>
            </a:r>
            <a:r>
              <a:rPr lang="en" sz="18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of them are anomalous connections (20%).</a:t>
            </a:r>
            <a:endParaRPr sz="18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10623</a:t>
            </a: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unique values.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Data types:</a:t>
            </a: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decimal, integer, boolean, none, and string.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Decision: 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drop the column.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2527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Values - Accessed Node Type Column</a:t>
            </a:r>
            <a:endParaRPr sz="1800"/>
          </a:p>
        </p:txBody>
      </p:sp>
      <p:sp>
        <p:nvSpPr>
          <p:cNvPr id="256" name="Google Shape;256;p30"/>
          <p:cNvSpPr txBox="1"/>
          <p:nvPr/>
        </p:nvSpPr>
        <p:spPr>
          <a:xfrm>
            <a:off x="668650" y="1543050"/>
            <a:ext cx="75717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Two relevant columns: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 accessed node address and accessed node type.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All null values came from the same addresses.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All these addresses have </a:t>
            </a: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one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 type.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Decision: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 impute the missing value with this type.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38725" y="531250"/>
            <a:ext cx="77586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78" name="Google Shape;78;p13"/>
          <p:cNvSpPr txBox="1"/>
          <p:nvPr/>
        </p:nvSpPr>
        <p:spPr>
          <a:xfrm>
            <a:off x="786150" y="1385275"/>
            <a:ext cx="75717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2000">
                <a:solidFill>
                  <a:srgbClr val="26323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is IoT?</a:t>
            </a:r>
            <a:endParaRPr sz="2000">
              <a:solidFill>
                <a:srgbClr val="263238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2000">
                <a:solidFill>
                  <a:srgbClr val="26323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 Statement.</a:t>
            </a:r>
            <a:endParaRPr sz="2000">
              <a:solidFill>
                <a:srgbClr val="263238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2000">
                <a:solidFill>
                  <a:srgbClr val="26323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Work Process.</a:t>
            </a:r>
            <a:endParaRPr sz="2000">
              <a:solidFill>
                <a:srgbClr val="263238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2000">
                <a:solidFill>
                  <a:srgbClr val="26323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Conclusion and Future Work.</a:t>
            </a:r>
            <a:endParaRPr sz="2000">
              <a:solidFill>
                <a:srgbClr val="263238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950" y="461775"/>
            <a:ext cx="271375" cy="26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0" y="4589275"/>
            <a:ext cx="271375" cy="26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ctrTitle"/>
          </p:nvPr>
        </p:nvSpPr>
        <p:spPr>
          <a:xfrm>
            <a:off x="1698425" y="1296825"/>
            <a:ext cx="5965500" cy="24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Cleaning &amp; Feature Engineering</a:t>
            </a:r>
            <a:endParaRPr sz="46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2527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 &amp; Feature Engineering</a:t>
            </a:r>
            <a:endParaRPr sz="2800"/>
          </a:p>
        </p:txBody>
      </p:sp>
      <p:sp>
        <p:nvSpPr>
          <p:cNvPr id="269" name="Google Shape;269;p32"/>
          <p:cNvSpPr txBox="1"/>
          <p:nvPr/>
        </p:nvSpPr>
        <p:spPr>
          <a:xfrm>
            <a:off x="668650" y="1414475"/>
            <a:ext cx="75717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Transform the target to binary class (</a:t>
            </a: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1: 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anomalous, </a:t>
            </a:r>
            <a:r>
              <a:rPr lang="en" sz="18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0:</a:t>
            </a: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 normal).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Split address columns.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Remove ‘/’ from columns.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Drop identical and duplicated columns.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Transform categorical variables into numerical variables.</a:t>
            </a:r>
            <a:endParaRPr sz="105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252750" y="4605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 &amp; Feature Engineering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Drop Identical and Duplicated columns</a:t>
            </a:r>
            <a:endParaRPr sz="1800"/>
          </a:p>
        </p:txBody>
      </p:sp>
      <p:sp>
        <p:nvSpPr>
          <p:cNvPr id="276" name="Google Shape;276;p33"/>
          <p:cNvSpPr txBox="1"/>
          <p:nvPr/>
        </p:nvSpPr>
        <p:spPr>
          <a:xfrm>
            <a:off x="668650" y="1502575"/>
            <a:ext cx="75717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After splitting and cleaning  the columns, and removing redundant data from some values, drop a column if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two columns are identical (total of 3).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two columns are duplicated (total of 2).</a:t>
            </a:r>
            <a:endParaRPr sz="1800"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2954501" y="1214150"/>
            <a:ext cx="2795400" cy="28521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245 columns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252750" y="3843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 &amp; Feature Engineering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ctrTitle"/>
          </p:nvPr>
        </p:nvSpPr>
        <p:spPr>
          <a:xfrm>
            <a:off x="1698425" y="24405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5.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Sampling</a:t>
            </a:r>
            <a:endParaRPr sz="4600"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328950" y="2319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Sampling</a:t>
            </a:r>
            <a:endParaRPr sz="180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75" y="858320"/>
            <a:ext cx="4826429" cy="390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477675" y="460525"/>
            <a:ext cx="66462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Resampling - Synthetic Minority Oversampling (SMOTE)</a:t>
            </a:r>
            <a:endParaRPr sz="2600"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1"/>
          </p:nvPr>
        </p:nvSpPr>
        <p:spPr>
          <a:xfrm>
            <a:off x="786150" y="1453050"/>
            <a:ext cx="71220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Oversampling the minority class.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Duplicating examples in the anomalous connections.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These examples are synthesized from the existing data.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77675" y="460525"/>
            <a:ext cx="66462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Resampling - Synthetic Minority Oversampling (SMOTE)</a:t>
            </a:r>
            <a:endParaRPr sz="2600"/>
          </a:p>
        </p:txBody>
      </p:sp>
      <p:sp>
        <p:nvSpPr>
          <p:cNvPr id="309" name="Google Shape;309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50" y="1163125"/>
            <a:ext cx="4533174" cy="36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6483925" y="19155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Dataset shape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695,870 rows.</a:t>
            </a:r>
            <a:endParaRPr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245 columns.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ctrTitle"/>
          </p:nvPr>
        </p:nvSpPr>
        <p:spPr>
          <a:xfrm>
            <a:off x="1698425" y="24405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6.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Modeling</a:t>
            </a:r>
            <a:endParaRPr sz="4600"/>
          </a:p>
        </p:txBody>
      </p:sp>
      <p:sp>
        <p:nvSpPr>
          <p:cNvPr id="317" name="Google Shape;317;p39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477675" y="460525"/>
            <a:ext cx="66462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Medelling</a:t>
            </a:r>
            <a:endParaRPr sz="2600"/>
          </a:p>
        </p:txBody>
      </p:sp>
      <p:sp>
        <p:nvSpPr>
          <p:cNvPr id="323" name="Google Shape;323;p40"/>
          <p:cNvSpPr txBox="1">
            <a:spLocks noGrp="1"/>
          </p:cNvSpPr>
          <p:nvPr>
            <p:ph type="body" idx="1"/>
          </p:nvPr>
        </p:nvSpPr>
        <p:spPr>
          <a:xfrm>
            <a:off x="786150" y="1453050"/>
            <a:ext cx="71220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/>
              <a:t>Type:</a:t>
            </a: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 Random forest.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Area Under Curve metrics used to help determine the parameters.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Different combinations of number of estimators, maximum depth, and maximum number of features have been applied.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 Light"/>
              <a:buChar char="○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Number of estimators: 25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 Light"/>
              <a:buChar char="○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Maximum depth: 10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 Light"/>
              <a:buChar char="○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Maximum number of features: 15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4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 idx="4294967295"/>
          </p:nvPr>
        </p:nvSpPr>
        <p:spPr>
          <a:xfrm>
            <a:off x="677775" y="1975923"/>
            <a:ext cx="56421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is </a:t>
            </a:r>
            <a:r>
              <a:rPr lang="en" sz="4500" b="1"/>
              <a:t>IoT</a:t>
            </a:r>
            <a:r>
              <a:rPr lang="en" sz="4500"/>
              <a:t>?</a:t>
            </a:r>
            <a:endParaRPr sz="45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13" y="1987375"/>
            <a:ext cx="2667075" cy="2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ctrTitle"/>
          </p:nvPr>
        </p:nvSpPr>
        <p:spPr>
          <a:xfrm>
            <a:off x="1698425" y="24405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7.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Evaluation</a:t>
            </a:r>
            <a:endParaRPr sz="4600"/>
          </a:p>
        </p:txBody>
      </p:sp>
      <p:sp>
        <p:nvSpPr>
          <p:cNvPr id="330" name="Google Shape;330;p4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477675" y="460525"/>
            <a:ext cx="66462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Evaluation</a:t>
            </a:r>
            <a:endParaRPr sz="2600"/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786150" y="1529250"/>
            <a:ext cx="71220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Different measures have been used: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 Light"/>
              <a:buChar char="○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Accuracy, confusion matrix, classification report, feature importance scores, cross validation for training sets, ROC AUC  for training and testing predictions.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37" name="Google Shape;33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477675" y="460525"/>
            <a:ext cx="66462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Evaluation</a:t>
            </a:r>
            <a:endParaRPr sz="2600"/>
          </a:p>
        </p:txBody>
      </p:sp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385775" y="1453050"/>
            <a:ext cx="75222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Baseline: 49.9%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Accuracy: 98.4%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Recall normal: 98%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/>
              <a:t>Recall anomalous: </a:t>
            </a: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98%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44" name="Google Shape;344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125" y="1357200"/>
            <a:ext cx="4130325" cy="3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/>
          <p:nvPr/>
        </p:nvSpPr>
        <p:spPr>
          <a:xfrm>
            <a:off x="6945600" y="1942550"/>
            <a:ext cx="1542000" cy="14901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4"/>
          <p:cNvSpPr/>
          <p:nvPr/>
        </p:nvSpPr>
        <p:spPr>
          <a:xfrm>
            <a:off x="7081025" y="2091018"/>
            <a:ext cx="1271400" cy="1193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8411409" y="4743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title"/>
          </p:nvPr>
        </p:nvSpPr>
        <p:spPr>
          <a:xfrm>
            <a:off x="2527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 and Future Work</a:t>
            </a:r>
            <a:endParaRPr sz="1800"/>
          </a:p>
        </p:txBody>
      </p:sp>
      <p:sp>
        <p:nvSpPr>
          <p:cNvPr id="354" name="Google Shape;354;p44"/>
          <p:cNvSpPr txBox="1"/>
          <p:nvPr/>
        </p:nvSpPr>
        <p:spPr>
          <a:xfrm>
            <a:off x="411475" y="1219200"/>
            <a:ext cx="84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Conclusion.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◎"/>
            </a:pP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Future work: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 Light"/>
              <a:buChar char="○"/>
            </a:pP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Try evaluation metrics on different sampling technique.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 Light"/>
              <a:buChar char="○"/>
            </a:pP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Multiclass classification.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 Light"/>
              <a:buChar char="○"/>
            </a:pPr>
            <a:r>
              <a:rPr lang="en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Try other resampling technique. </a:t>
            </a:r>
            <a:endParaRPr/>
          </a:p>
        </p:txBody>
      </p:sp>
      <p:grpSp>
        <p:nvGrpSpPr>
          <p:cNvPr id="355" name="Google Shape;355;p44"/>
          <p:cNvGrpSpPr/>
          <p:nvPr/>
        </p:nvGrpSpPr>
        <p:grpSpPr>
          <a:xfrm>
            <a:off x="7454418" y="2339585"/>
            <a:ext cx="549488" cy="747574"/>
            <a:chOff x="6718575" y="2318625"/>
            <a:chExt cx="256950" cy="407375"/>
          </a:xfrm>
        </p:grpSpPr>
        <p:sp>
          <p:nvSpPr>
            <p:cNvPr id="356" name="Google Shape;356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Google Shape;361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cxnSp>
        <p:nvCxnSpPr>
          <p:cNvPr id="364" name="Google Shape;364;p44"/>
          <p:cNvCxnSpPr/>
          <p:nvPr/>
        </p:nvCxnSpPr>
        <p:spPr>
          <a:xfrm flipH="1">
            <a:off x="7372350" y="3446150"/>
            <a:ext cx="60000" cy="122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4"/>
          <p:cNvCxnSpPr>
            <a:stCxn id="350" idx="5"/>
          </p:cNvCxnSpPr>
          <p:nvPr/>
        </p:nvCxnSpPr>
        <p:spPr>
          <a:xfrm>
            <a:off x="8261779" y="3214430"/>
            <a:ext cx="353700" cy="1491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Credits</a:t>
            </a:r>
            <a:endParaRPr sz="2800"/>
          </a:p>
        </p:txBody>
      </p:sp>
      <p:sp>
        <p:nvSpPr>
          <p:cNvPr id="371" name="Google Shape;371;p4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 Light"/>
              <a:buChar char="◎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Atzori, L., Iera, A. and Morabito, G., 2010. The internet of things: A survey. Computer networks, 54(15), pp.2787-2805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 Light"/>
              <a:buChar char="◎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Kaggle.com. 2020. DS2OS Traffic Traces. [online] Available at: &lt;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https://www.kaggle.com/francoisxa/ds2ostraffictraces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&gt;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 Light"/>
              <a:buChar char="◎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Pahl, M.O. and Aubet, F.X., 2018, November. All eyes on you: Distributed Multi-Dimensional IoT microservice anomaly detection. In 2018 14th International Conference on Network and Service Management (CNSM) (pp. 72-80).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ource Sans Pro Light"/>
              <a:buChar char="◎"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Presentation template by </a:t>
            </a:r>
            <a:r>
              <a:rPr lang="en"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SlidesCarnival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ctrTitle" idx="4294967295"/>
          </p:nvPr>
        </p:nvSpPr>
        <p:spPr>
          <a:xfrm>
            <a:off x="685800" y="1684505"/>
            <a:ext cx="7772400" cy="18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 you for listening</a:t>
            </a:r>
            <a:endParaRPr sz="6000" b="1"/>
          </a:p>
        </p:txBody>
      </p:sp>
      <p:sp>
        <p:nvSpPr>
          <p:cNvPr id="378" name="Google Shape;378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67000" y="1723650"/>
            <a:ext cx="7926900" cy="31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Internet of Things (IoT)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is communication networks of a variety of things or objects around us that have the ability to send and receive data and information with each other through unique addressing scheme to achieve a service or goal without the need of human-to-human and human-to-computer interaction </a:t>
            </a:r>
            <a:endParaRPr sz="49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17550" y="4499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IoT Example</a:t>
            </a:r>
            <a:endParaRPr sz="3600"/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2244675" y="2136275"/>
            <a:ext cx="1437600" cy="1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650" y="1435199"/>
            <a:ext cx="1401925" cy="140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>
            <a:endCxn id="106" idx="1"/>
          </p:cNvCxnSpPr>
          <p:nvPr/>
        </p:nvCxnSpPr>
        <p:spPr>
          <a:xfrm rot="10800000" flipH="1">
            <a:off x="4789650" y="2136161"/>
            <a:ext cx="1743000" cy="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808" y="3235950"/>
            <a:ext cx="1107601" cy="110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6"/>
          <p:cNvCxnSpPr/>
          <p:nvPr/>
        </p:nvCxnSpPr>
        <p:spPr>
          <a:xfrm>
            <a:off x="7233608" y="2529450"/>
            <a:ext cx="0" cy="60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50" y="1591773"/>
            <a:ext cx="1401925" cy="11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288" y="1508112"/>
            <a:ext cx="1197350" cy="12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4.7 billion things</a:t>
            </a:r>
            <a:endParaRPr sz="36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2016</a:t>
            </a:r>
            <a:endParaRPr sz="1800"/>
          </a:p>
        </p:txBody>
      </p:sp>
      <p:sp>
        <p:nvSpPr>
          <p:cNvPr id="118" name="Google Shape;118;p17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21 billion things</a:t>
            </a:r>
            <a:endParaRPr sz="50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By 2025</a:t>
            </a:r>
            <a:endParaRPr sz="18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11.4 billion things</a:t>
            </a:r>
            <a:endParaRPr sz="42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By 2021</a:t>
            </a:r>
            <a:endParaRPr sz="18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423750" y="808075"/>
            <a:ext cx="6657000" cy="33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What</a:t>
            </a:r>
            <a:r>
              <a:rPr lang="en" sz="4800"/>
              <a:t> is the problem then?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34" name="Google Shape;134;p19"/>
          <p:cNvCxnSpPr>
            <a:endCxn id="135" idx="1"/>
          </p:cNvCxnSpPr>
          <p:nvPr/>
        </p:nvCxnSpPr>
        <p:spPr>
          <a:xfrm rot="10800000" flipH="1">
            <a:off x="2244575" y="2136175"/>
            <a:ext cx="1437600" cy="1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650" y="1435199"/>
            <a:ext cx="1401925" cy="140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>
            <a:endCxn id="136" idx="1"/>
          </p:cNvCxnSpPr>
          <p:nvPr/>
        </p:nvCxnSpPr>
        <p:spPr>
          <a:xfrm rot="10800000" flipH="1">
            <a:off x="4789650" y="2136161"/>
            <a:ext cx="1743000" cy="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808" y="3235950"/>
            <a:ext cx="1107601" cy="110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/>
          <p:nvPr/>
        </p:nvCxnSpPr>
        <p:spPr>
          <a:xfrm>
            <a:off x="7233608" y="2529450"/>
            <a:ext cx="0" cy="60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095" y="3473425"/>
            <a:ext cx="991750" cy="9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ctrTitle" idx="4294967295"/>
          </p:nvPr>
        </p:nvSpPr>
        <p:spPr>
          <a:xfrm>
            <a:off x="329175" y="326825"/>
            <a:ext cx="37740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</a:t>
            </a:r>
            <a:endParaRPr sz="36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350" y="1591773"/>
            <a:ext cx="1401925" cy="11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4288" y="1508112"/>
            <a:ext cx="1197350" cy="127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stCxn id="140" idx="0"/>
            <a:endCxn id="143" idx="2"/>
          </p:cNvCxnSpPr>
          <p:nvPr/>
        </p:nvCxnSpPr>
        <p:spPr>
          <a:xfrm rot="10800000">
            <a:off x="4272970" y="2783125"/>
            <a:ext cx="0" cy="6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ctrTitle" idx="4294967295"/>
          </p:nvPr>
        </p:nvSpPr>
        <p:spPr>
          <a:xfrm>
            <a:off x="469275" y="918056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The Goal</a:t>
            </a:r>
            <a:endParaRPr sz="6000" b="1"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50"/>
            <a:ext cx="59697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Build a </a:t>
            </a:r>
            <a:r>
              <a:rPr lang="en" sz="2400" i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model</a:t>
            </a:r>
            <a:r>
              <a:rPr lang="en" sz="24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acts as a secure infrastructure for </a:t>
            </a:r>
            <a:r>
              <a:rPr lang="en" sz="2400" i="1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IoT</a:t>
            </a:r>
            <a:r>
              <a:rPr lang="en" sz="24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systems through predicting attacks in network transmissions</a:t>
            </a:r>
            <a:endParaRPr sz="2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0"/>
          <p:cNvCxnSpPr>
            <a:endCxn id="149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0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950" y="461775"/>
            <a:ext cx="271375" cy="26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4564800"/>
            <a:ext cx="271375" cy="2693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6248883" y="1260591"/>
            <a:ext cx="932140" cy="1020181"/>
            <a:chOff x="5961125" y="1623900"/>
            <a:chExt cx="427450" cy="448175"/>
          </a:xfrm>
        </p:grpSpPr>
        <p:sp>
          <p:nvSpPr>
            <p:cNvPr id="160" name="Google Shape;160;p2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Macintosh PowerPoint</Application>
  <PresentationFormat>On-screen Show (16:9)</PresentationFormat>
  <Paragraphs>177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Roboto Slab</vt:lpstr>
      <vt:lpstr>Source Sans Pro SemiBold</vt:lpstr>
      <vt:lpstr>Source Sans Pro Light</vt:lpstr>
      <vt:lpstr>Source Sans Pro</vt:lpstr>
      <vt:lpstr>Arial</vt:lpstr>
      <vt:lpstr>Cordelia template</vt:lpstr>
      <vt:lpstr>Predicting Cyber-Attacks in IoT Environment  Presented by Arwa Alamoudi</vt:lpstr>
      <vt:lpstr>Outline</vt:lpstr>
      <vt:lpstr>What is IoT?</vt:lpstr>
      <vt:lpstr>PowerPoint Presentation</vt:lpstr>
      <vt:lpstr>IoT Example</vt:lpstr>
      <vt:lpstr>4.7 billion things</vt:lpstr>
      <vt:lpstr>What is the problem then?  </vt:lpstr>
      <vt:lpstr>The Problem</vt:lpstr>
      <vt:lpstr>The Goal</vt:lpstr>
      <vt:lpstr>The Process</vt:lpstr>
      <vt:lpstr>1. Data Collection</vt:lpstr>
      <vt:lpstr>Data Collection</vt:lpstr>
      <vt:lpstr>2. Exploratory Data Analysis (EDA)</vt:lpstr>
      <vt:lpstr>Exploratory Data Analysis (EDA)</vt:lpstr>
      <vt:lpstr>Exploratory Data Analysis (EDA) The Target</vt:lpstr>
      <vt:lpstr>3. Data Preprocessing</vt:lpstr>
      <vt:lpstr>Data Preprocessing Missing Values</vt:lpstr>
      <vt:lpstr>Data Preprocessing Missing Values - Value Column</vt:lpstr>
      <vt:lpstr>Data Preprocessing Missing Values - Accessed Node Type Column</vt:lpstr>
      <vt:lpstr>4. Data Cleaning &amp; Feature Engineering</vt:lpstr>
      <vt:lpstr>Data Cleaning &amp; Feature Engineering</vt:lpstr>
      <vt:lpstr>Data Cleaning &amp; Feature Engineering Drop Identical and Duplicated columns</vt:lpstr>
      <vt:lpstr>Data Cleaning &amp; Feature Engineering Transformation</vt:lpstr>
      <vt:lpstr>5. Sampling</vt:lpstr>
      <vt:lpstr>Sampling</vt:lpstr>
      <vt:lpstr>Resampling - Synthetic Minority Oversampling (SMOTE)</vt:lpstr>
      <vt:lpstr>Resampling - Synthetic Minority Oversampling (SMOTE)</vt:lpstr>
      <vt:lpstr>6. Modeling</vt:lpstr>
      <vt:lpstr>Medelling</vt:lpstr>
      <vt:lpstr>7. Evaluation</vt:lpstr>
      <vt:lpstr>Evaluation</vt:lpstr>
      <vt:lpstr>Evaluation</vt:lpstr>
      <vt:lpstr>Conclusion and Future Work</vt:lpstr>
      <vt:lpstr>Credits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Cyber-Attacks in IoT Environment  Presented by Arwa Alamoudi</dc:title>
  <cp:lastModifiedBy>Arwa Al-Amoudi</cp:lastModifiedBy>
  <cp:revision>1</cp:revision>
  <dcterms:modified xsi:type="dcterms:W3CDTF">2020-05-11T14:39:18Z</dcterms:modified>
</cp:coreProperties>
</file>