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78" r:id="rId3"/>
    <p:sldId id="273" r:id="rId4"/>
    <p:sldId id="259" r:id="rId5"/>
    <p:sldId id="261" r:id="rId6"/>
    <p:sldId id="262" r:id="rId7"/>
    <p:sldId id="281" r:id="rId8"/>
    <p:sldId id="263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67" autoAdjust="0"/>
  </p:normalViewPr>
  <p:slideViewPr>
    <p:cSldViewPr snapToGrid="0">
      <p:cViewPr varScale="1">
        <p:scale>
          <a:sx n="54" d="100"/>
          <a:sy n="54" d="100"/>
        </p:scale>
        <p:origin x="400" y="5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D913024-4032-4B4F-8680-09D5E08EDB6E}" type="datetimeFigureOut">
              <a:rPr lang="en-GB" smtClean="0"/>
              <a:t>28/05/2023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49E357A0-8177-46BC-BFCE-19D99E3453C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2AE225E-43E0-7047-8ADB-DD9EBB41B4D0}" type="datetimeFigureOut">
              <a:rPr lang="en-GB" noProof="0" smtClean="0"/>
              <a:t>28/05/2023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7C366290-4595-5745-A50F-D5EC13BAC60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8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91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9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80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71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7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n-GB" sz="2400" cap="all" baseline="0"/>
            </a:lvl1pPr>
            <a:lvl2pPr marL="457200" indent="0" algn="r">
              <a:buNone/>
              <a:defRPr lang="en-GB" sz="1800">
                <a:latin typeface="+mj-lt"/>
              </a:defRPr>
            </a:lvl2pPr>
            <a:lvl3pPr marL="914400" indent="0" algn="r">
              <a:buNone/>
              <a:defRPr lang="en-GB"/>
            </a:lvl3pPr>
            <a:lvl4pPr marL="1371600" indent="0" algn="r">
              <a:buNone/>
              <a:defRPr lang="en-GB"/>
            </a:lvl4pPr>
            <a:lvl5pPr marL="1828800" indent="0" algn="r">
              <a:buNone/>
              <a:defRPr lang="en-GB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n-GB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n-GB" sz="24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4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n-GB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ommons.wikimedia.org/wiki/File:Javascript-shield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extramaster.net/2014/06/flat-google-chrome-google-chrome-canary.html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boneskull.com/vscode-for-webstorm-user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L</a:t>
            </a:r>
            <a:r>
              <a:rPr lang="en-AE" dirty="0"/>
              <a:t>earning </a:t>
            </a:r>
            <a:r>
              <a:rPr lang="en-AE" dirty="0" err="1"/>
              <a:t>manag</a:t>
            </a:r>
            <a:r>
              <a:rPr lang="en-GB" dirty="0"/>
              <a:t>e</a:t>
            </a:r>
            <a:r>
              <a:rPr lang="en-AE" dirty="0" err="1"/>
              <a:t>ment</a:t>
            </a:r>
            <a:r>
              <a:rPr lang="en-AE" dirty="0"/>
              <a:t> system</a:t>
            </a:r>
            <a:r>
              <a:rPr lang="ar-SA" dirty="0"/>
              <a:t> </a:t>
            </a:r>
            <a:r>
              <a:rPr lang="en-AE" dirty="0"/>
              <a:t>(LMS)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Arwa Alharbi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7E4F51-1CEE-802A-8FBB-FBB471A08782}"/>
              </a:ext>
            </a:extLst>
          </p:cNvPr>
          <p:cNvSpPr txBox="1"/>
          <p:nvPr/>
        </p:nvSpPr>
        <p:spPr>
          <a:xfrm>
            <a:off x="1366787" y="1206184"/>
            <a:ext cx="61120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10000"/>
                  </a:schemeClr>
                </a:solidFill>
              </a:rPr>
              <a:t>WHAT IS A LEARNING MANAGEMENT SYSTEM (LMS)?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6FE3F-3EAE-4BFD-CD49-591A05CCBAEA}"/>
              </a:ext>
            </a:extLst>
          </p:cNvPr>
          <p:cNvSpPr txBox="1"/>
          <p:nvPr/>
        </p:nvSpPr>
        <p:spPr>
          <a:xfrm>
            <a:off x="1280160" y="2677238"/>
            <a:ext cx="80034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10000"/>
                  </a:schemeClr>
                </a:solidFill>
              </a:rPr>
              <a:t>A learning management system is a software</a:t>
            </a:r>
          </a:p>
          <a:p>
            <a:r>
              <a:rPr lang="en-GB" sz="2800" dirty="0">
                <a:solidFill>
                  <a:schemeClr val="accent6">
                    <a:lumMod val="10000"/>
                  </a:schemeClr>
                </a:solidFill>
              </a:rPr>
              <a:t>application or web-based technology used to plan,</a:t>
            </a:r>
          </a:p>
          <a:p>
            <a:r>
              <a:rPr lang="en-GB" sz="2800" dirty="0">
                <a:solidFill>
                  <a:schemeClr val="accent6">
                    <a:lumMod val="10000"/>
                  </a:schemeClr>
                </a:solidFill>
              </a:rPr>
              <a:t>implement and assess a specific learning process.</a:t>
            </a:r>
          </a:p>
          <a:p>
            <a:r>
              <a:rPr lang="en-GB" sz="2800" dirty="0">
                <a:solidFill>
                  <a:schemeClr val="accent6">
                    <a:lumMod val="10000"/>
                  </a:schemeClr>
                </a:solidFill>
              </a:rPr>
              <a:t>It's used for e-learning practices.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56D01F-9849-D9DA-BD9C-E07F3F3D5F9E}"/>
              </a:ext>
            </a:extLst>
          </p:cNvPr>
          <p:cNvSpPr txBox="1"/>
          <p:nvPr/>
        </p:nvSpPr>
        <p:spPr>
          <a:xfrm>
            <a:off x="1691640" y="465574"/>
            <a:ext cx="6106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10000"/>
                  </a:schemeClr>
                </a:solidFill>
              </a:rPr>
              <a:t> Technologies Used </a:t>
            </a:r>
            <a:endParaRPr lang="en-GB" sz="4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FA52E-B08F-4B5B-A43C-C6F0C360E44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3672573" y="1950541"/>
            <a:ext cx="1528869" cy="2156422"/>
          </a:xfrm>
          <a:prstGeom prst="rect">
            <a:avLst/>
          </a:prstGeom>
        </p:spPr>
      </p:pic>
      <p:pic>
        <p:nvPicPr>
          <p:cNvPr id="1026" name="Picture 2" descr="‪Node Js Vector SVG Icon (3) - SVG Repo‬‏">
            <a:extLst>
              <a:ext uri="{FF2B5EF4-FFF2-40B4-BE49-F238E27FC236}">
                <a16:creationId xmlns:a16="http://schemas.microsoft.com/office/drawing/2014/main" id="{1F389A0E-6DBB-60A2-66AE-7EE80CDBA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3" y="2316263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JS Icon in File">
            <a:extLst>
              <a:ext uri="{FF2B5EF4-FFF2-40B4-BE49-F238E27FC236}">
                <a16:creationId xmlns:a16="http://schemas.microsoft.com/office/drawing/2014/main" id="{07C9C4B9-A52D-CCAF-DD06-639517BD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6522"/>
            <a:ext cx="1838960" cy="183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نتيجة الصورة لـ bootstrap logo">
            <a:extLst>
              <a:ext uri="{FF2B5EF4-FFF2-40B4-BE49-F238E27FC236}">
                <a16:creationId xmlns:a16="http://schemas.microsoft.com/office/drawing/2014/main" id="{A0517B26-D293-66C8-A7FE-1FAEEBD38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969" y="2196147"/>
            <a:ext cx="1955332" cy="19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DDBD5FF-9166-C285-1432-71FB4CB81794}"/>
              </a:ext>
            </a:extLst>
          </p:cNvPr>
          <p:cNvSpPr txBox="1"/>
          <p:nvPr/>
        </p:nvSpPr>
        <p:spPr>
          <a:xfrm>
            <a:off x="2039620" y="511294"/>
            <a:ext cx="6101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chemeClr val="accent6">
                    <a:lumMod val="10000"/>
                  </a:schemeClr>
                </a:solidFill>
              </a:rPr>
              <a:t> TOOLS Used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16A5A0-8123-4B7D-BD30-B2D022205CBB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7254" t="-1088" r="-3973" b="-15169"/>
          <a:stretch/>
        </p:blipFill>
        <p:spPr>
          <a:xfrm>
            <a:off x="1020381" y="2423016"/>
            <a:ext cx="1790700" cy="1790700"/>
          </a:xfrm>
          <a:prstGeom prst="rect">
            <a:avLst/>
          </a:prstGeom>
        </p:spPr>
      </p:pic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570A9309-924A-44F0-90F3-08845DBA67D8}"/>
              </a:ext>
            </a:extLst>
          </p:cNvPr>
          <p:cNvSpPr>
            <a:spLocks noGrp="1"/>
          </p:cNvSpPr>
          <p:nvPr/>
        </p:nvSpPr>
        <p:spPr>
          <a:xfrm>
            <a:off x="1144270" y="4267695"/>
            <a:ext cx="1790700" cy="350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1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lang="en-US" sz="18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None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VS code</a:t>
            </a:r>
            <a:endParaRPr lang="ar-S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75FB50-A257-4B50-BF65-A8726EA3DE70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31" b="31"/>
          <a:stretch/>
        </p:blipFill>
        <p:spPr>
          <a:xfrm>
            <a:off x="6549390" y="2362435"/>
            <a:ext cx="1591310" cy="1591310"/>
          </a:xfrm>
          <a:prstGeom prst="rect">
            <a:avLst/>
          </a:prstGeom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F16C38D-21A4-4CA4-AD99-52089BCB4B15}"/>
              </a:ext>
            </a:extLst>
          </p:cNvPr>
          <p:cNvSpPr>
            <a:spLocks noGrp="1"/>
          </p:cNvSpPr>
          <p:nvPr/>
        </p:nvSpPr>
        <p:spPr>
          <a:xfrm>
            <a:off x="6449695" y="4254327"/>
            <a:ext cx="1790700" cy="350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1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lang="en-US" sz="18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None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Chrome</a:t>
            </a:r>
            <a:endParaRPr lang="ar-SA" dirty="0"/>
          </a:p>
        </p:txBody>
      </p:sp>
      <p:pic>
        <p:nvPicPr>
          <p:cNvPr id="2050" name="Picture 2" descr="نتيجة الصورة لـ  reander logo">
            <a:extLst>
              <a:ext uri="{FF2B5EF4-FFF2-40B4-BE49-F238E27FC236}">
                <a16:creationId xmlns:a16="http://schemas.microsoft.com/office/drawing/2014/main" id="{258063EC-669A-C848-D2B7-8459E4E3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112" y="2362435"/>
            <a:ext cx="1996239" cy="140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نتيجة الصورة لـ  github logo">
            <a:extLst>
              <a:ext uri="{FF2B5EF4-FFF2-40B4-BE49-F238E27FC236}">
                <a16:creationId xmlns:a16="http://schemas.microsoft.com/office/drawing/2014/main" id="{B213F25F-4234-BF62-BB45-201E6962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564" y="2406311"/>
            <a:ext cx="2281414" cy="13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6418A3B-11BB-B2A7-ED94-433796BEF7BF}"/>
              </a:ext>
            </a:extLst>
          </p:cNvPr>
          <p:cNvSpPr>
            <a:spLocks noGrp="1"/>
          </p:cNvSpPr>
          <p:nvPr/>
        </p:nvSpPr>
        <p:spPr>
          <a:xfrm>
            <a:off x="3796982" y="4254327"/>
            <a:ext cx="1790700" cy="350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1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lang="en-US" sz="18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None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Github</a:t>
            </a:r>
            <a:endParaRPr lang="ar-SA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40F5FF9-02AA-B3DE-03A5-AD8B92EA215B}"/>
              </a:ext>
            </a:extLst>
          </p:cNvPr>
          <p:cNvSpPr>
            <a:spLocks noGrp="1"/>
          </p:cNvSpPr>
          <p:nvPr/>
        </p:nvSpPr>
        <p:spPr>
          <a:xfrm>
            <a:off x="8906112" y="4213716"/>
            <a:ext cx="1790700" cy="350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1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lang="en-US" sz="18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None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r" defTabSz="914400" rtl="1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Render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326D78C-E9A9-D77F-7A5D-1BD6B06B9B91}"/>
              </a:ext>
            </a:extLst>
          </p:cNvPr>
          <p:cNvSpPr txBox="1"/>
          <p:nvPr/>
        </p:nvSpPr>
        <p:spPr>
          <a:xfrm>
            <a:off x="1027496" y="537228"/>
            <a:ext cx="6116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10000"/>
                  </a:schemeClr>
                </a:solidFill>
              </a:rPr>
              <a:t>PROJECT REQUIREMENT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DA957-6178-D129-A7CC-B4BD889DE75A}"/>
              </a:ext>
            </a:extLst>
          </p:cNvPr>
          <p:cNvSpPr txBox="1"/>
          <p:nvPr/>
        </p:nvSpPr>
        <p:spPr>
          <a:xfrm>
            <a:off x="933650" y="1694047"/>
            <a:ext cx="86170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6">
                    <a:lumMod val="10000"/>
                  </a:schemeClr>
                </a:solidFill>
              </a:rPr>
              <a:t>Instructor Side </a:t>
            </a:r>
          </a:p>
          <a:p>
            <a:r>
              <a:rPr lang="en-GB" sz="2400" dirty="0">
                <a:solidFill>
                  <a:schemeClr val="accent6">
                    <a:lumMod val="10000"/>
                  </a:schemeClr>
                </a:solidFill>
              </a:rPr>
              <a:t>( register in the system, login, add a new course, delete courses, update </a:t>
            </a:r>
            <a:r>
              <a:rPr lang="en-GB" sz="2400" dirty="0" err="1">
                <a:solidFill>
                  <a:schemeClr val="accent6">
                    <a:lumMod val="10000"/>
                  </a:schemeClr>
                </a:solidFill>
              </a:rPr>
              <a:t>coursess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endParaRPr lang="en-GB" sz="2400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GB" sz="2400" dirty="0">
                <a:solidFill>
                  <a:schemeClr val="accent6">
                    <a:lumMod val="10000"/>
                  </a:schemeClr>
                </a:solidFill>
              </a:rPr>
              <a:t>Student Side ( register/login in the system, register in any of the courses)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6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DB8E75-22A0-71D3-B5EC-E7927F2E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415" y="933651"/>
            <a:ext cx="8085221" cy="42303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44173C7-346C-3FF8-AAF0-0057A0933B42}"/>
              </a:ext>
            </a:extLst>
          </p:cNvPr>
          <p:cNvSpPr/>
          <p:nvPr/>
        </p:nvSpPr>
        <p:spPr>
          <a:xfrm>
            <a:off x="4518757" y="0"/>
            <a:ext cx="17491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3_TF11964407_Win32" id="{B93CAFD1-3682-48B9-AB4D-B17AE97EAEF6}" vid="{42E63F67-4AC8-49A2-8D09-A38E4C645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{BA4AD09E-571D-44D7-8A30-3E6B8BFB0E72}tf11964407_win32</Template>
  <TotalTime>4709</TotalTime>
  <Words>112</Words>
  <Application>Microsoft Office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Learning management system (LMS)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 (LMS)</dc:title>
  <dc:creator>أروى الحربي</dc:creator>
  <cp:lastModifiedBy>أروى الحربي</cp:lastModifiedBy>
  <cp:revision>1</cp:revision>
  <dcterms:created xsi:type="dcterms:W3CDTF">2023-05-25T04:21:58Z</dcterms:created>
  <dcterms:modified xsi:type="dcterms:W3CDTF">2023-05-28T10:54:23Z</dcterms:modified>
</cp:coreProperties>
</file>