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9906000" cy="6858000" type="A4"/>
  <p:notesSz cx="6662738" cy="9906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CCFF"/>
    <a:srgbClr val="FF66FF"/>
    <a:srgbClr val="FF0000"/>
    <a:srgbClr val="FF00FF"/>
    <a:srgbClr val="FFCCCC"/>
    <a:srgbClr val="000000"/>
    <a:srgbClr val="FFFF00"/>
    <a:srgbClr val="3366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0" autoAdjust="0"/>
    <p:restoredTop sz="94647" autoAdjust="0"/>
  </p:normalViewPr>
  <p:slideViewPr>
    <p:cSldViewPr snapToGrid="0">
      <p:cViewPr>
        <p:scale>
          <a:sx n="110" d="100"/>
          <a:sy n="110" d="100"/>
        </p:scale>
        <p:origin x="-276" y="-3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10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186" cy="49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552" y="0"/>
            <a:ext cx="2887186" cy="49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1363"/>
            <a:ext cx="5367338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8366" y="4704658"/>
            <a:ext cx="4886008" cy="445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946"/>
            <a:ext cx="2887186" cy="49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552" y="9410946"/>
            <a:ext cx="2887186" cy="49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85" tIns="45642" rIns="91285" bIns="456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CC194AE1-26E6-4E8D-A7B7-E5416A2C15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13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4A6D2-872E-40C2-9D68-506F5915D1A7}" type="slidenum">
              <a:rPr lang="en-GB"/>
              <a:pPr/>
              <a:t>1</a:t>
            </a:fld>
            <a:endParaRPr lang="en-GB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118487" y="3464713"/>
            <a:ext cx="5059509" cy="4160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SOFT221:  Server-Side Programming and Development 2007 - 08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8733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18768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802892" y="5788152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063750" y="4495800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36006" y="4928702"/>
            <a:ext cx="660400" cy="517524"/>
          </a:xfrm>
        </p:spPr>
        <p:txBody>
          <a:bodyPr/>
          <a:lstStyle/>
          <a:p>
            <a:fld id="{DBC88FA8-C301-47D1-8556-36F21CA04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1B771-83EF-4E7A-9B70-3BFA3F092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18161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8D8-E2EE-43EB-B08A-B71AE6230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95300" y="642918"/>
            <a:ext cx="8089900" cy="60007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9245600" y="6215082"/>
            <a:ext cx="660400" cy="521208"/>
          </a:xfrm>
        </p:spPr>
        <p:txBody>
          <a:bodyPr rtlCol="0"/>
          <a:lstStyle/>
          <a:p>
            <a:fld id="{C8388C24-4E66-48C2-B544-6A1764FA12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12963" y="3356125"/>
            <a:ext cx="5270962" cy="4160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SOFT221:  Server-Side Programming and Development 2007 - 08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35096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802892" y="5791200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35627" y="4479888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8561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52334" y="4928702"/>
            <a:ext cx="660400" cy="517524"/>
          </a:xfrm>
        </p:spPr>
        <p:txBody>
          <a:bodyPr/>
          <a:lstStyle/>
          <a:p>
            <a:fld id="{E12B8520-1F6D-4D5E-BF4E-203FB31219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312" y="142852"/>
            <a:ext cx="8667811" cy="36828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B1A9-D04B-4D5B-9C66-E33F4EE2C6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9530" y="714356"/>
            <a:ext cx="4333905" cy="58579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5609" y="714356"/>
            <a:ext cx="4333905" cy="58579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29843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083C-28AA-445F-8577-C3AB32BA47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5300" y="1500174"/>
            <a:ext cx="4302918" cy="507209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107782" y="1500174"/>
            <a:ext cx="4101732" cy="507209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64313" y="714356"/>
            <a:ext cx="4333905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107782" y="714356"/>
            <a:ext cx="4179123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AE838A7-0981-4C79-AC2E-98C1412B4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FF62-7CDE-4E00-8B2F-8388C62962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311640" y="6215082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06A6E1-2361-4248-BED7-5EFF800FA2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9311640" y="6215082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88766AC-A5F5-46E1-AA29-3548EE2EF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4312" y="142852"/>
            <a:ext cx="8249867" cy="36828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95300" y="571480"/>
            <a:ext cx="8868997" cy="60722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9311640" y="6215082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245600" y="6215082"/>
            <a:ext cx="6604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DF1B22-1BC5-4DBC-9F05-44CD30003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4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842250" cy="1676400"/>
          </a:xfrm>
        </p:spPr>
        <p:txBody>
          <a:bodyPr/>
          <a:lstStyle/>
          <a:p>
            <a:r>
              <a:rPr lang="en-GB" sz="1600" dirty="0" smtClean="0">
                <a:solidFill>
                  <a:srgbClr val="FF0000"/>
                </a:solidFill>
              </a:rPr>
              <a:t>SOFT152: </a:t>
            </a:r>
            <a:r>
              <a:rPr lang="en-GB" sz="1600" dirty="0">
                <a:solidFill>
                  <a:srgbClr val="FF0000"/>
                </a:solidFill>
              </a:rPr>
              <a:t>Software </a:t>
            </a:r>
            <a:r>
              <a:rPr lang="en-GB" sz="1600" dirty="0" smtClean="0">
                <a:solidFill>
                  <a:srgbClr val="FF0000"/>
                </a:solidFill>
              </a:rPr>
              <a:t>Engineering</a:t>
            </a:r>
            <a:r>
              <a:rPr lang="en-GB" sz="1600" i="1" dirty="0">
                <a:solidFill>
                  <a:srgbClr val="FF3300"/>
                </a:solidFill>
              </a:rPr>
              <a:t/>
            </a:r>
            <a:br>
              <a:rPr lang="en-GB" sz="1600" i="1" dirty="0">
                <a:solidFill>
                  <a:srgbClr val="FF3300"/>
                </a:solidFill>
              </a:rPr>
            </a:br>
            <a:endParaRPr lang="en-GB" dirty="0"/>
          </a:p>
        </p:txBody>
      </p:sp>
      <p:sp>
        <p:nvSpPr>
          <p:cNvPr id="9728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73150" y="3657600"/>
            <a:ext cx="7677150" cy="1905000"/>
          </a:xfrm>
        </p:spPr>
        <p:txBody>
          <a:bodyPr/>
          <a:lstStyle/>
          <a:p>
            <a:pPr algn="ctr"/>
            <a:r>
              <a:rPr lang="en-GB" dirty="0" smtClean="0"/>
              <a:t>Double Buffering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Please </a:t>
            </a:r>
            <a:r>
              <a:rPr lang="en-GB" dirty="0"/>
              <a:t>see the </a:t>
            </a:r>
            <a:r>
              <a:rPr lang="en-GB" dirty="0" smtClean="0"/>
              <a:t>DoubleBufferingProject.zip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076F387-FCD4-42F4-AE6C-74C1EC25E110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07035" y="642918"/>
            <a:ext cx="9506308" cy="600079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When updating a displaying graphics and a moderate or fast interval (e.g. when using a timer to generate drawing events), the </a:t>
            </a:r>
            <a:r>
              <a:rPr lang="en-GB" dirty="0" err="1" smtClean="0"/>
              <a:t>resulatant</a:t>
            </a:r>
            <a:r>
              <a:rPr lang="en-GB" dirty="0" smtClean="0"/>
              <a:t> image can appear to flicker.</a:t>
            </a:r>
          </a:p>
          <a:p>
            <a:endParaRPr lang="en-GB" dirty="0"/>
          </a:p>
          <a:p>
            <a:r>
              <a:rPr lang="en-GB" dirty="0" smtClean="0"/>
              <a:t>A standard technique to alleviate this is to use  a technique known as Double-buffering.</a:t>
            </a:r>
          </a:p>
          <a:p>
            <a:endParaRPr lang="en-GB" dirty="0"/>
          </a:p>
          <a:p>
            <a:r>
              <a:rPr lang="en-GB" dirty="0" smtClean="0"/>
              <a:t>It is fairly straightforward to implement. </a:t>
            </a:r>
          </a:p>
          <a:p>
            <a:endParaRPr lang="en-GB" dirty="0"/>
          </a:p>
          <a:p>
            <a:r>
              <a:rPr lang="en-GB" dirty="0" smtClean="0"/>
              <a:t>In short, the technique involves these steps:</a:t>
            </a:r>
          </a:p>
          <a:p>
            <a:pPr marL="0" indent="0">
              <a:buNone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Create a Bitmap to draw 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Obtain the graphics context of that Bitmap image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 on the image as per usual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When finished, draw the Bitmap image on a Panel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The code for these steps are shown in the next few overheads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388C24-4E66-48C2-B544-6A1764FA128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Double-Buffering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388C24-4E66-48C2-B544-6A1764FA128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5" y="0"/>
            <a:ext cx="450455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(Accent Bar) 4"/>
          <p:cNvSpPr/>
          <p:nvPr/>
        </p:nvSpPr>
        <p:spPr>
          <a:xfrm>
            <a:off x="4183812" y="1733909"/>
            <a:ext cx="2191109" cy="50033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707"/>
              <a:gd name="adj6" fmla="val -80919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333FF"/>
                </a:solidFill>
              </a:rPr>
              <a:t>This is the Bitmap to be drawn 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585" y="3631721"/>
            <a:ext cx="4104596" cy="20789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>
              <a:solidFill>
                <a:srgbClr val="3333FF"/>
              </a:solidFill>
            </a:endParaRPr>
          </a:p>
        </p:txBody>
      </p:sp>
      <p:sp>
        <p:nvSpPr>
          <p:cNvPr id="8" name="Line Callout 2 (Accent Bar) 7"/>
          <p:cNvSpPr/>
          <p:nvPr/>
        </p:nvSpPr>
        <p:spPr>
          <a:xfrm>
            <a:off x="5365630" y="3916392"/>
            <a:ext cx="4408099" cy="1227827"/>
          </a:xfrm>
          <a:prstGeom prst="accentCallout2">
            <a:avLst>
              <a:gd name="adj1" fmla="val 18750"/>
              <a:gd name="adj2" fmla="val -8333"/>
              <a:gd name="adj3" fmla="val 20155"/>
              <a:gd name="adj4" fmla="val -11579"/>
              <a:gd name="adj5" fmla="val 23064"/>
              <a:gd name="adj6" fmla="val -16950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 smtClean="0">
                <a:solidFill>
                  <a:srgbClr val="3333FF"/>
                </a:solidFill>
              </a:rPr>
              <a:t>In the constructor of the Form:</a:t>
            </a:r>
          </a:p>
          <a:p>
            <a:pPr algn="l"/>
            <a:r>
              <a:rPr lang="en-GB" dirty="0" smtClean="0">
                <a:solidFill>
                  <a:srgbClr val="3333FF"/>
                </a:solidFill>
              </a:rPr>
              <a:t> 1. Define a width and height for the Bitmap. </a:t>
            </a:r>
          </a:p>
          <a:p>
            <a:pPr algn="l"/>
            <a:r>
              <a:rPr lang="en-GB" dirty="0" smtClean="0">
                <a:solidFill>
                  <a:srgbClr val="3333FF"/>
                </a:solidFill>
              </a:rPr>
              <a:t>2. Then create the Bitmap itself</a:t>
            </a:r>
          </a:p>
        </p:txBody>
      </p:sp>
    </p:spTree>
    <p:extLst>
      <p:ext uri="{BB962C8B-B14F-4D97-AF65-F5344CB8AC3E}">
        <p14:creationId xmlns:p14="http://schemas.microsoft.com/office/powerpoint/2010/main" val="266337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388C24-4E66-48C2-B544-6A1764FA128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891"/>
            <a:ext cx="7093110" cy="658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06837" y="94891"/>
            <a:ext cx="4433978" cy="10394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 smtClean="0">
                <a:solidFill>
                  <a:srgbClr val="3333FF"/>
                </a:solidFill>
              </a:rPr>
              <a:t>Having declared and created a Bitmap, the next step is to actually draw on the image.</a:t>
            </a:r>
          </a:p>
          <a:p>
            <a:pPr algn="l"/>
            <a:r>
              <a:rPr lang="en-GB" dirty="0" smtClean="0">
                <a:solidFill>
                  <a:srgbClr val="3333FF"/>
                </a:solidFill>
              </a:rPr>
              <a:t>Then display that image on the panel</a:t>
            </a:r>
          </a:p>
        </p:txBody>
      </p:sp>
      <p:sp>
        <p:nvSpPr>
          <p:cNvPr id="7" name="Line Callout 2 (Accent Bar) 6"/>
          <p:cNvSpPr/>
          <p:nvPr/>
        </p:nvSpPr>
        <p:spPr>
          <a:xfrm>
            <a:off x="6599207" y="1354347"/>
            <a:ext cx="3019246" cy="107830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428"/>
              <a:gd name="adj6" fmla="val -32169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333FF"/>
                </a:solidFill>
              </a:rPr>
              <a:t>Only real change is we need to get the graphics context of the image, so we can use that graphics to draw with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211019" y="2570672"/>
            <a:ext cx="388188" cy="238088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/>
          <p:cNvSpPr/>
          <p:nvPr/>
        </p:nvSpPr>
        <p:spPr>
          <a:xfrm>
            <a:off x="6836433" y="5518029"/>
            <a:ext cx="388189" cy="79650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239000" y="5396540"/>
            <a:ext cx="2301816" cy="10394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3333FF"/>
                </a:solidFill>
              </a:rPr>
              <a:t>Last step is to draw the image on a panel. It is only now it is visible to the user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99206" y="3172362"/>
            <a:ext cx="2941609" cy="10394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3333FF"/>
                </a:solidFill>
              </a:rPr>
              <a:t>All the drawing methods are the same as before, except drawing is  done with the graphics of the Bitmap</a:t>
            </a:r>
          </a:p>
        </p:txBody>
      </p:sp>
    </p:spTree>
    <p:extLst>
      <p:ext uri="{BB962C8B-B14F-4D97-AF65-F5344CB8AC3E}">
        <p14:creationId xmlns:p14="http://schemas.microsoft.com/office/powerpoint/2010/main" val="106443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93298" y="642918"/>
            <a:ext cx="9187132" cy="600079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When an object of class Random is created, using code similar to this:</a:t>
            </a:r>
          </a:p>
          <a:p>
            <a:endParaRPr lang="en-GB" dirty="0"/>
          </a:p>
          <a:p>
            <a:pPr marL="365760" lvl="1" indent="0">
              <a:buNone/>
            </a:pPr>
            <a:r>
              <a:rPr lang="en-GB" sz="1800" dirty="0">
                <a:solidFill>
                  <a:srgbClr val="00CCFF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randObject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5760" lvl="1" indent="0">
              <a:buNone/>
            </a:pPr>
            <a:endParaRPr lang="en-GB" sz="1800" dirty="0">
              <a:latin typeface="Consolas" pitchFamily="49" charset="0"/>
              <a:cs typeface="Consolas" pitchFamily="49" charset="0"/>
            </a:endParaRPr>
          </a:p>
          <a:p>
            <a:pPr marL="365760" lvl="1" indent="0">
              <a:buNone/>
            </a:pPr>
            <a:r>
              <a:rPr lang="en-GB" sz="1800" dirty="0" err="1" smtClean="0">
                <a:latin typeface="Consolas" pitchFamily="49" charset="0"/>
                <a:cs typeface="Consolas" pitchFamily="49" charset="0"/>
              </a:rPr>
              <a:t>randObject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 Random();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 err="1" smtClean="0"/>
              <a:t>randObject</a:t>
            </a:r>
            <a:r>
              <a:rPr lang="en-GB" dirty="0" smtClean="0"/>
              <a:t> needs to have a ‘seed’ which is used to generate a sequence of random numbers. </a:t>
            </a:r>
          </a:p>
          <a:p>
            <a:endParaRPr lang="en-GB" dirty="0"/>
          </a:p>
          <a:p>
            <a:r>
              <a:rPr lang="en-GB" dirty="0" smtClean="0"/>
              <a:t>If no seed value is provided when creating the object, by default the object will use the system clock as a basis.</a:t>
            </a:r>
          </a:p>
          <a:p>
            <a:endParaRPr lang="en-GB" dirty="0"/>
          </a:p>
          <a:p>
            <a:r>
              <a:rPr lang="en-GB" dirty="0" smtClean="0"/>
              <a:t>If several random objects are created in very quick succession, then each will have the same seed value and generate the same pattern of random numbers.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388C24-4E66-48C2-B544-6A1764FA12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Random Numbers in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4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04626" y="608411"/>
            <a:ext cx="8917011" cy="944342"/>
          </a:xfrm>
        </p:spPr>
        <p:txBody>
          <a:bodyPr/>
          <a:lstStyle/>
          <a:p>
            <a:r>
              <a:rPr lang="en-GB" dirty="0" smtClean="0"/>
              <a:t>Typically when giving an Ant a random number, one approach may be to do something like this: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388C24-4E66-48C2-B544-6A1764FA128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Random Numbers in Objects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" y="1700573"/>
            <a:ext cx="4186663" cy="208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6504" y="2068766"/>
            <a:ext cx="4433978" cy="10394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 smtClean="0">
                <a:solidFill>
                  <a:srgbClr val="3333FF"/>
                </a:solidFill>
              </a:rPr>
              <a:t>A random object is declared as a field, and is then </a:t>
            </a:r>
            <a:r>
              <a:rPr lang="en-GB" b="1" dirty="0" smtClean="0">
                <a:solidFill>
                  <a:srgbClr val="3333FF"/>
                </a:solidFill>
              </a:rPr>
              <a:t>created</a:t>
            </a:r>
            <a:r>
              <a:rPr lang="en-GB" dirty="0" smtClean="0">
                <a:solidFill>
                  <a:srgbClr val="3333FF"/>
                </a:solidFill>
              </a:rPr>
              <a:t> in the Ants constructor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93124" y="4297641"/>
            <a:ext cx="8917011" cy="207728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With only one Ant this would be fine.</a:t>
            </a:r>
          </a:p>
          <a:p>
            <a:endParaRPr lang="en-GB" dirty="0"/>
          </a:p>
          <a:p>
            <a:r>
              <a:rPr lang="en-GB" dirty="0" smtClean="0"/>
              <a:t>If however there is a List&lt;T&gt; of ants and each ant is created in quick secession (e.g. in a for-loop), then each Ant’s  random object will have the same seed and will generate the same sequence of random numbers.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24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36506" y="556654"/>
            <a:ext cx="8803975" cy="573407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An  approach to overcome this, is to pass in a random object when creating the Ant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388C24-4E66-48C2-B544-6A1764FA128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Random Numbers in Objects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7" y="1867435"/>
            <a:ext cx="5234510" cy="372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1943" y="3355490"/>
            <a:ext cx="6499143" cy="7508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 smtClean="0">
                <a:solidFill>
                  <a:srgbClr val="3333FF"/>
                </a:solidFill>
              </a:rPr>
              <a:t>A random object is still declared as a field, but is </a:t>
            </a:r>
            <a:r>
              <a:rPr lang="en-GB" dirty="0">
                <a:solidFill>
                  <a:srgbClr val="3333FF"/>
                </a:solidFill>
              </a:rPr>
              <a:t>assigned </a:t>
            </a:r>
            <a:r>
              <a:rPr lang="en-GB" dirty="0" smtClean="0">
                <a:solidFill>
                  <a:srgbClr val="3333FF"/>
                </a:solidFill>
              </a:rPr>
              <a:t>random object passed as a parameter in the constructor</a:t>
            </a:r>
          </a:p>
        </p:txBody>
      </p:sp>
      <p:sp>
        <p:nvSpPr>
          <p:cNvPr id="7" name="Line Callout 2 (Accent Bar) 6"/>
          <p:cNvSpPr/>
          <p:nvPr/>
        </p:nvSpPr>
        <p:spPr>
          <a:xfrm>
            <a:off x="5175847" y="4287325"/>
            <a:ext cx="4382219" cy="7159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120"/>
              <a:gd name="adj6" fmla="val -36775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3333FF"/>
                </a:solidFill>
              </a:rPr>
              <a:t>Now can use the random object to randomly assign some (x, y) positions to the Ant</a:t>
            </a:r>
          </a:p>
        </p:txBody>
      </p:sp>
    </p:spTree>
    <p:extLst>
      <p:ext uri="{BB962C8B-B14F-4D97-AF65-F5344CB8AC3E}">
        <p14:creationId xmlns:p14="http://schemas.microsoft.com/office/powerpoint/2010/main" val="399351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799014" y="25878"/>
            <a:ext cx="5201728" cy="66423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 Ant is passed the random object when it is created in the Form: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8388C24-4E66-48C2-B544-6A1764FA128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7" y="-1"/>
            <a:ext cx="3590080" cy="6788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2 (Accent Bar) 4"/>
          <p:cNvSpPr/>
          <p:nvPr/>
        </p:nvSpPr>
        <p:spPr>
          <a:xfrm>
            <a:off x="3994029" y="664233"/>
            <a:ext cx="3847381" cy="40112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779"/>
              <a:gd name="adj6" fmla="val -42183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rgbClr val="3333FF"/>
                </a:solidFill>
              </a:rPr>
              <a:t>Declare a random object for the Ant</a:t>
            </a:r>
          </a:p>
        </p:txBody>
      </p:sp>
      <p:sp>
        <p:nvSpPr>
          <p:cNvPr id="7" name="Line Callout 2 (Accent Bar) 6"/>
          <p:cNvSpPr/>
          <p:nvPr/>
        </p:nvSpPr>
        <p:spPr>
          <a:xfrm>
            <a:off x="5009067" y="2316906"/>
            <a:ext cx="4523121" cy="401129"/>
          </a:xfrm>
          <a:prstGeom prst="accentCallout2">
            <a:avLst>
              <a:gd name="adj1" fmla="val 18750"/>
              <a:gd name="adj2" fmla="val -8333"/>
              <a:gd name="adj3" fmla="val 89718"/>
              <a:gd name="adj4" fmla="val -16891"/>
              <a:gd name="adj5" fmla="val 93146"/>
              <a:gd name="adj6" fmla="val -52232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 smtClean="0">
                <a:solidFill>
                  <a:srgbClr val="3333FF"/>
                </a:solidFill>
              </a:rPr>
              <a:t>Create the random object in the constructor</a:t>
            </a:r>
          </a:p>
        </p:txBody>
      </p:sp>
      <p:sp>
        <p:nvSpPr>
          <p:cNvPr id="8" name="Line Callout 2 (Accent Bar) 7"/>
          <p:cNvSpPr/>
          <p:nvPr/>
        </p:nvSpPr>
        <p:spPr>
          <a:xfrm>
            <a:off x="4485736" y="5477774"/>
            <a:ext cx="5046452" cy="920865"/>
          </a:xfrm>
          <a:prstGeom prst="accentCallout2">
            <a:avLst>
              <a:gd name="adj1" fmla="val 84324"/>
              <a:gd name="adj2" fmla="val -4101"/>
              <a:gd name="adj3" fmla="val 87844"/>
              <a:gd name="adj4" fmla="val -17186"/>
              <a:gd name="adj5" fmla="val 90336"/>
              <a:gd name="adj6" fmla="val -35412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 smtClean="0">
                <a:solidFill>
                  <a:srgbClr val="3333FF"/>
                </a:solidFill>
              </a:rPr>
              <a:t>Now </a:t>
            </a:r>
            <a:r>
              <a:rPr lang="en-GB" dirty="0">
                <a:solidFill>
                  <a:srgbClr val="3333FF"/>
                </a:solidFill>
              </a:rPr>
              <a:t>pass the random </a:t>
            </a:r>
            <a:r>
              <a:rPr lang="en-GB" dirty="0" smtClean="0">
                <a:solidFill>
                  <a:srgbClr val="3333FF"/>
                </a:solidFill>
              </a:rPr>
              <a:t>object as a parameter when creating the Ants. </a:t>
            </a:r>
          </a:p>
        </p:txBody>
      </p:sp>
    </p:spTree>
    <p:extLst>
      <p:ext uri="{BB962C8B-B14F-4D97-AF65-F5344CB8AC3E}">
        <p14:creationId xmlns:p14="http://schemas.microsoft.com/office/powerpoint/2010/main" val="608557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FT221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 dirty="0" err="1" smtClean="0">
            <a:solidFill>
              <a:srgbClr val="3333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5234</TotalTime>
  <Words>548</Words>
  <Application>Microsoft Office PowerPoint</Application>
  <PresentationFormat>A4 Paper (210x297 mm)</PresentationFormat>
  <Paragraphs>63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SOFT221_v1</vt:lpstr>
      <vt:lpstr>SOFT152: Software Engineering </vt:lpstr>
      <vt:lpstr>Double-Buffering</vt:lpstr>
      <vt:lpstr>PowerPoint Presentation</vt:lpstr>
      <vt:lpstr>PowerPoint Presentation</vt:lpstr>
      <vt:lpstr>Using Random Numbers in Objects</vt:lpstr>
      <vt:lpstr>Using Random Numbers in Objects</vt:lpstr>
      <vt:lpstr>Using Random Numbers in Objects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SOFT152: Software Engineering</dc:title>
  <dc:creator>none</dc:creator>
  <cp:lastModifiedBy>Martin</cp:lastModifiedBy>
  <cp:revision>673</cp:revision>
  <cp:lastPrinted>1601-01-01T00:00:00Z</cp:lastPrinted>
  <dcterms:created xsi:type="dcterms:W3CDTF">2003-09-27T13:29:19Z</dcterms:created>
  <dcterms:modified xsi:type="dcterms:W3CDTF">2015-12-17T15:28:29Z</dcterms:modified>
</cp:coreProperties>
</file>