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18"/>
  </p:notesMasterIdLst>
  <p:sldIdLst>
    <p:sldId id="256" r:id="rId2"/>
    <p:sldId id="257" r:id="rId3"/>
    <p:sldId id="266" r:id="rId4"/>
    <p:sldId id="258" r:id="rId5"/>
    <p:sldId id="265" r:id="rId6"/>
    <p:sldId id="268" r:id="rId7"/>
    <p:sldId id="259" r:id="rId8"/>
    <p:sldId id="274" r:id="rId9"/>
    <p:sldId id="278" r:id="rId10"/>
    <p:sldId id="260" r:id="rId11"/>
    <p:sldId id="273" r:id="rId12"/>
    <p:sldId id="275" r:id="rId13"/>
    <p:sldId id="267" r:id="rId14"/>
    <p:sldId id="272" r:id="rId15"/>
    <p:sldId id="277" r:id="rId16"/>
    <p:sldId id="27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94" autoAdjust="0"/>
  </p:normalViewPr>
  <p:slideViewPr>
    <p:cSldViewPr snapToGrid="0" snapToObjects="1">
      <p:cViewPr varScale="1">
        <p:scale>
          <a:sx n="77" d="100"/>
          <a:sy n="77" d="100"/>
        </p:scale>
        <p:origin x="135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E1CA0-7134-4302-B2BF-4159B68ABC84}"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8384B806-A581-4EE7-8A46-E3D8DD54C039}">
      <dgm:prSet phldrT="[Text]" phldr="0"/>
      <dgm:spPr/>
      <dgm:t>
        <a:bodyPr/>
        <a:lstStyle/>
        <a:p>
          <a:r>
            <a:rPr lang="en-US" dirty="0"/>
            <a:t>Data Preprocessing</a:t>
          </a:r>
        </a:p>
      </dgm:t>
    </dgm:pt>
    <dgm:pt modelId="{17C17215-D27A-4C5C-A2AE-BCE48997C789}" type="parTrans" cxnId="{8E3E9445-C088-4DF3-B348-D22C3780EB1F}">
      <dgm:prSet/>
      <dgm:spPr/>
      <dgm:t>
        <a:bodyPr/>
        <a:lstStyle/>
        <a:p>
          <a:endParaRPr lang="en-US"/>
        </a:p>
      </dgm:t>
    </dgm:pt>
    <dgm:pt modelId="{9C51C818-5FF6-45D0-82E4-FB4F94E6B352}" type="sibTrans" cxnId="{8E3E9445-C088-4DF3-B348-D22C3780EB1F}">
      <dgm:prSet/>
      <dgm:spPr/>
      <dgm:t>
        <a:bodyPr/>
        <a:lstStyle/>
        <a:p>
          <a:endParaRPr lang="en-US"/>
        </a:p>
      </dgm:t>
    </dgm:pt>
    <dgm:pt modelId="{9D7925F3-775E-4C3E-BA71-2861E4C15A80}">
      <dgm:prSet phldrT="[Text]" phldr="0"/>
      <dgm:spPr/>
      <dgm:t>
        <a:bodyPr/>
        <a:lstStyle/>
        <a:p>
          <a:r>
            <a:rPr lang="en-US" dirty="0"/>
            <a:t>Prediction Model</a:t>
          </a:r>
        </a:p>
      </dgm:t>
    </dgm:pt>
    <dgm:pt modelId="{9320BD06-C363-4597-AA15-F3E5DCE5AE9B}" type="parTrans" cxnId="{612526BC-73D6-4A20-B38C-BB3488CD9190}">
      <dgm:prSet/>
      <dgm:spPr/>
      <dgm:t>
        <a:bodyPr/>
        <a:lstStyle/>
        <a:p>
          <a:endParaRPr lang="en-US"/>
        </a:p>
      </dgm:t>
    </dgm:pt>
    <dgm:pt modelId="{696DF224-A803-4B94-833D-2B3B92C986C0}" type="sibTrans" cxnId="{612526BC-73D6-4A20-B38C-BB3488CD9190}">
      <dgm:prSet/>
      <dgm:spPr/>
      <dgm:t>
        <a:bodyPr/>
        <a:lstStyle/>
        <a:p>
          <a:endParaRPr lang="en-US"/>
        </a:p>
      </dgm:t>
    </dgm:pt>
    <dgm:pt modelId="{F59CFE9A-BF8F-4ADD-921F-1736A3984375}">
      <dgm:prSet phldrT="[Text]" phldr="0"/>
      <dgm:spPr/>
      <dgm:t>
        <a:bodyPr/>
        <a:lstStyle/>
        <a:p>
          <a:r>
            <a:rPr lang="en-US" dirty="0"/>
            <a:t>Model Evaluation</a:t>
          </a:r>
        </a:p>
      </dgm:t>
    </dgm:pt>
    <dgm:pt modelId="{AE1EE070-1B2A-4114-9697-45ECF95934EA}" type="parTrans" cxnId="{7E39D561-CAB3-4E01-AED5-394845FFE7E9}">
      <dgm:prSet/>
      <dgm:spPr/>
      <dgm:t>
        <a:bodyPr/>
        <a:lstStyle/>
        <a:p>
          <a:endParaRPr lang="en-US"/>
        </a:p>
      </dgm:t>
    </dgm:pt>
    <dgm:pt modelId="{ED140ECB-8146-4F16-9395-FB195F302758}" type="sibTrans" cxnId="{7E39D561-CAB3-4E01-AED5-394845FFE7E9}">
      <dgm:prSet/>
      <dgm:spPr/>
      <dgm:t>
        <a:bodyPr/>
        <a:lstStyle/>
        <a:p>
          <a:endParaRPr lang="en-US"/>
        </a:p>
      </dgm:t>
    </dgm:pt>
    <dgm:pt modelId="{7206340E-524E-45D7-BF53-47634E7BC670}">
      <dgm:prSet/>
      <dgm:spPr/>
      <dgm:t>
        <a:bodyPr/>
        <a:lstStyle/>
        <a:p>
          <a:r>
            <a:rPr lang="en-US" dirty="0"/>
            <a:t>Label Encoder</a:t>
          </a:r>
        </a:p>
      </dgm:t>
    </dgm:pt>
    <dgm:pt modelId="{397CE8BC-33DA-4015-A58D-9978FA3CB22B}" type="parTrans" cxnId="{200327BA-FD47-4305-A07B-B584E928198C}">
      <dgm:prSet/>
      <dgm:spPr/>
      <dgm:t>
        <a:bodyPr/>
        <a:lstStyle/>
        <a:p>
          <a:endParaRPr lang="en-US"/>
        </a:p>
      </dgm:t>
    </dgm:pt>
    <dgm:pt modelId="{6840F94E-4DA4-410F-A2CB-12B648C25401}" type="sibTrans" cxnId="{200327BA-FD47-4305-A07B-B584E928198C}">
      <dgm:prSet/>
      <dgm:spPr/>
      <dgm:t>
        <a:bodyPr/>
        <a:lstStyle/>
        <a:p>
          <a:endParaRPr lang="en-US"/>
        </a:p>
      </dgm:t>
    </dgm:pt>
    <dgm:pt modelId="{4C7BD7F5-0D6B-46B9-A468-F536B060B96C}">
      <dgm:prSet/>
      <dgm:spPr/>
      <dgm:t>
        <a:bodyPr/>
        <a:lstStyle/>
        <a:p>
          <a:r>
            <a:rPr lang="en-US" dirty="0"/>
            <a:t>Standard Scaler</a:t>
          </a:r>
        </a:p>
      </dgm:t>
    </dgm:pt>
    <dgm:pt modelId="{E9EE41EB-3B56-4909-BCA2-0DDFFE1BC99F}" type="parTrans" cxnId="{9EAAEF08-5FEC-40C2-BBAC-F80876678BA9}">
      <dgm:prSet/>
      <dgm:spPr/>
      <dgm:t>
        <a:bodyPr/>
        <a:lstStyle/>
        <a:p>
          <a:endParaRPr lang="en-US"/>
        </a:p>
      </dgm:t>
    </dgm:pt>
    <dgm:pt modelId="{881AD9F5-51C1-413A-A527-B3411FE34D74}" type="sibTrans" cxnId="{9EAAEF08-5FEC-40C2-BBAC-F80876678BA9}">
      <dgm:prSet/>
      <dgm:spPr/>
      <dgm:t>
        <a:bodyPr/>
        <a:lstStyle/>
        <a:p>
          <a:endParaRPr lang="en-US"/>
        </a:p>
      </dgm:t>
    </dgm:pt>
    <dgm:pt modelId="{C78349E5-E709-4269-84EF-9E88C81B289E}">
      <dgm:prSet/>
      <dgm:spPr/>
      <dgm:t>
        <a:bodyPr/>
        <a:lstStyle/>
        <a:p>
          <a:r>
            <a:rPr lang="en-US" dirty="0"/>
            <a:t>Train-test split (Test size:20%)</a:t>
          </a:r>
        </a:p>
      </dgm:t>
    </dgm:pt>
    <dgm:pt modelId="{88C66CE0-C561-414A-8C7D-380D60911A72}" type="parTrans" cxnId="{627F2486-339F-49E2-8AFF-0045B250D502}">
      <dgm:prSet/>
      <dgm:spPr/>
      <dgm:t>
        <a:bodyPr/>
        <a:lstStyle/>
        <a:p>
          <a:endParaRPr lang="en-US"/>
        </a:p>
      </dgm:t>
    </dgm:pt>
    <dgm:pt modelId="{B38A63EC-A79C-44B1-84CE-C29C37398E7F}" type="sibTrans" cxnId="{627F2486-339F-49E2-8AFF-0045B250D502}">
      <dgm:prSet/>
      <dgm:spPr/>
      <dgm:t>
        <a:bodyPr/>
        <a:lstStyle/>
        <a:p>
          <a:endParaRPr lang="en-US"/>
        </a:p>
      </dgm:t>
    </dgm:pt>
    <dgm:pt modelId="{73CB5C81-1B16-4BCD-AFBE-E6EE6B15ECB1}">
      <dgm:prSet/>
      <dgm:spPr/>
      <dgm:t>
        <a:bodyPr/>
        <a:lstStyle/>
        <a:p>
          <a:r>
            <a:rPr lang="en-US" dirty="0"/>
            <a:t>Define parameter grids for </a:t>
          </a:r>
          <a:r>
            <a:rPr lang="en-US" dirty="0" err="1"/>
            <a:t>hypertuning</a:t>
          </a:r>
          <a:endParaRPr lang="en-US" dirty="0"/>
        </a:p>
      </dgm:t>
    </dgm:pt>
    <dgm:pt modelId="{DCF41906-81B5-49D4-8D83-427AE55826A8}" type="parTrans" cxnId="{3D431936-5600-4B12-AAB4-3DF514943AAD}">
      <dgm:prSet/>
      <dgm:spPr/>
      <dgm:t>
        <a:bodyPr/>
        <a:lstStyle/>
        <a:p>
          <a:endParaRPr lang="en-US"/>
        </a:p>
      </dgm:t>
    </dgm:pt>
    <dgm:pt modelId="{58C0A762-B15C-4F42-8DC7-46272A568C6C}" type="sibTrans" cxnId="{3D431936-5600-4B12-AAB4-3DF514943AAD}">
      <dgm:prSet/>
      <dgm:spPr/>
      <dgm:t>
        <a:bodyPr/>
        <a:lstStyle/>
        <a:p>
          <a:endParaRPr lang="en-US"/>
        </a:p>
      </dgm:t>
    </dgm:pt>
    <dgm:pt modelId="{2B0F3CC7-9817-4FD7-80E4-EAC271CC6724}">
      <dgm:prSet/>
      <dgm:spPr/>
      <dgm:t>
        <a:bodyPr/>
        <a:lstStyle/>
        <a:p>
          <a:r>
            <a:rPr lang="en-US" dirty="0"/>
            <a:t>Define models &amp; metrics</a:t>
          </a:r>
        </a:p>
      </dgm:t>
    </dgm:pt>
    <dgm:pt modelId="{43D1BFF2-CF4B-417C-A941-177572B1FA36}" type="parTrans" cxnId="{99E74B56-E784-4DA7-A5C9-7FFC83527E17}">
      <dgm:prSet/>
      <dgm:spPr/>
      <dgm:t>
        <a:bodyPr/>
        <a:lstStyle/>
        <a:p>
          <a:endParaRPr lang="en-US"/>
        </a:p>
      </dgm:t>
    </dgm:pt>
    <dgm:pt modelId="{A61AB7A2-5499-4175-AE77-8B285472C458}" type="sibTrans" cxnId="{99E74B56-E784-4DA7-A5C9-7FFC83527E17}">
      <dgm:prSet/>
      <dgm:spPr/>
      <dgm:t>
        <a:bodyPr/>
        <a:lstStyle/>
        <a:p>
          <a:endParaRPr lang="en-US"/>
        </a:p>
      </dgm:t>
    </dgm:pt>
    <dgm:pt modelId="{E4C96FF1-2DA9-4DB2-ADD7-3086C8F5F981}">
      <dgm:prSet/>
      <dgm:spPr/>
      <dgm:t>
        <a:bodyPr/>
        <a:lstStyle/>
        <a:p>
          <a:r>
            <a:rPr lang="en-US" dirty="0"/>
            <a:t>Perform hyper parameter tuning</a:t>
          </a:r>
        </a:p>
      </dgm:t>
    </dgm:pt>
    <dgm:pt modelId="{95740F0F-82D7-4A8F-8FD3-F66750A2A9EA}" type="parTrans" cxnId="{2E510CA2-9A7E-40C1-8EA5-0175E6CA5B4F}">
      <dgm:prSet/>
      <dgm:spPr/>
      <dgm:t>
        <a:bodyPr/>
        <a:lstStyle/>
        <a:p>
          <a:endParaRPr lang="en-US"/>
        </a:p>
      </dgm:t>
    </dgm:pt>
    <dgm:pt modelId="{74F418C3-4F55-4B58-811E-5596EBCC9CA9}" type="sibTrans" cxnId="{2E510CA2-9A7E-40C1-8EA5-0175E6CA5B4F}">
      <dgm:prSet/>
      <dgm:spPr/>
      <dgm:t>
        <a:bodyPr/>
        <a:lstStyle/>
        <a:p>
          <a:endParaRPr lang="en-US"/>
        </a:p>
      </dgm:t>
    </dgm:pt>
    <dgm:pt modelId="{C0413E30-9232-41CF-BDC6-5819147ECD7B}">
      <dgm:prSet/>
      <dgm:spPr/>
      <dgm:t>
        <a:bodyPr/>
        <a:lstStyle/>
        <a:p>
          <a:r>
            <a:rPr lang="en-US" dirty="0"/>
            <a:t>Evaluate &amp; pick the best models based on metrics</a:t>
          </a:r>
        </a:p>
      </dgm:t>
    </dgm:pt>
    <dgm:pt modelId="{9D66DB73-55C5-4F12-B51B-8AEA44B51BEF}" type="parTrans" cxnId="{CA7E481A-0FA0-46F9-992A-A81EBB3647EC}">
      <dgm:prSet/>
      <dgm:spPr/>
      <dgm:t>
        <a:bodyPr/>
        <a:lstStyle/>
        <a:p>
          <a:endParaRPr lang="en-US"/>
        </a:p>
      </dgm:t>
    </dgm:pt>
    <dgm:pt modelId="{4FF45563-7690-4352-A50A-7480B64CF796}" type="sibTrans" cxnId="{CA7E481A-0FA0-46F9-992A-A81EBB3647EC}">
      <dgm:prSet/>
      <dgm:spPr/>
      <dgm:t>
        <a:bodyPr/>
        <a:lstStyle/>
        <a:p>
          <a:endParaRPr lang="en-US"/>
        </a:p>
      </dgm:t>
    </dgm:pt>
    <dgm:pt modelId="{B11CED61-CA7A-4234-AEF1-8408CA4C0DF8}">
      <dgm:prSet/>
      <dgm:spPr/>
      <dgm:t>
        <a:bodyPr/>
        <a:lstStyle/>
        <a:p>
          <a:r>
            <a:rPr lang="en-US" dirty="0"/>
            <a:t>Confusion Matrix</a:t>
          </a:r>
        </a:p>
      </dgm:t>
    </dgm:pt>
    <dgm:pt modelId="{3045E484-C909-4961-84B8-A71F7CCD39DF}" type="parTrans" cxnId="{0C556DEF-8AE7-48CC-9B67-2C3E87EFC0F9}">
      <dgm:prSet/>
      <dgm:spPr/>
      <dgm:t>
        <a:bodyPr/>
        <a:lstStyle/>
        <a:p>
          <a:endParaRPr lang="en-US"/>
        </a:p>
      </dgm:t>
    </dgm:pt>
    <dgm:pt modelId="{187884FE-01A6-4E12-90F2-607F55EFFB1E}" type="sibTrans" cxnId="{0C556DEF-8AE7-48CC-9B67-2C3E87EFC0F9}">
      <dgm:prSet/>
      <dgm:spPr/>
      <dgm:t>
        <a:bodyPr/>
        <a:lstStyle/>
        <a:p>
          <a:endParaRPr lang="en-US"/>
        </a:p>
      </dgm:t>
    </dgm:pt>
    <dgm:pt modelId="{C1173D42-2694-441F-8BFA-847B4AF76195}">
      <dgm:prSet/>
      <dgm:spPr/>
      <dgm:t>
        <a:bodyPr/>
        <a:lstStyle/>
        <a:p>
          <a:r>
            <a:rPr lang="en-US" dirty="0"/>
            <a:t>Model Performance Comparison</a:t>
          </a:r>
        </a:p>
      </dgm:t>
    </dgm:pt>
    <dgm:pt modelId="{99F47D97-1F19-4076-BCC0-7B68B6628355}" type="parTrans" cxnId="{1CFCE4A7-370C-4739-9BA7-A9A7FCE64054}">
      <dgm:prSet/>
      <dgm:spPr/>
      <dgm:t>
        <a:bodyPr/>
        <a:lstStyle/>
        <a:p>
          <a:endParaRPr lang="en-US"/>
        </a:p>
      </dgm:t>
    </dgm:pt>
    <dgm:pt modelId="{7C3F217C-3C28-4BE1-979F-95BDB5C08762}" type="sibTrans" cxnId="{1CFCE4A7-370C-4739-9BA7-A9A7FCE64054}">
      <dgm:prSet/>
      <dgm:spPr/>
      <dgm:t>
        <a:bodyPr/>
        <a:lstStyle/>
        <a:p>
          <a:endParaRPr lang="en-US"/>
        </a:p>
      </dgm:t>
    </dgm:pt>
    <dgm:pt modelId="{2B04A3D1-DF94-4FA0-A9E5-7C95394B9191}">
      <dgm:prSet/>
      <dgm:spPr/>
      <dgm:t>
        <a:bodyPr/>
        <a:lstStyle/>
        <a:p>
          <a:r>
            <a:rPr lang="en-US"/>
            <a:t>Feature Importance</a:t>
          </a:r>
          <a:endParaRPr lang="en-US" dirty="0"/>
        </a:p>
      </dgm:t>
    </dgm:pt>
    <dgm:pt modelId="{90DBE325-85B6-4769-973C-276C0F4FCC5F}" type="parTrans" cxnId="{BEB97506-A135-4A3C-8CE3-FC1A1946614F}">
      <dgm:prSet/>
      <dgm:spPr/>
      <dgm:t>
        <a:bodyPr/>
        <a:lstStyle/>
        <a:p>
          <a:endParaRPr lang="en-US"/>
        </a:p>
      </dgm:t>
    </dgm:pt>
    <dgm:pt modelId="{CF184ED5-AA6C-4561-A5F3-1638CF10F7A6}" type="sibTrans" cxnId="{BEB97506-A135-4A3C-8CE3-FC1A1946614F}">
      <dgm:prSet/>
      <dgm:spPr/>
      <dgm:t>
        <a:bodyPr/>
        <a:lstStyle/>
        <a:p>
          <a:endParaRPr lang="en-US"/>
        </a:p>
      </dgm:t>
    </dgm:pt>
    <dgm:pt modelId="{AE3269AA-D2B4-47E7-A3E9-696C35C1FC60}">
      <dgm:prSet/>
      <dgm:spPr/>
      <dgm:t>
        <a:bodyPr/>
        <a:lstStyle/>
        <a:p>
          <a:r>
            <a:rPr lang="en-US" dirty="0"/>
            <a:t>Evaluate the top Feature Importances based on best model</a:t>
          </a:r>
        </a:p>
      </dgm:t>
    </dgm:pt>
    <dgm:pt modelId="{9EB1989C-DB8D-4036-951D-A03602E68026}" type="parTrans" cxnId="{9EAB349B-C962-4F20-9DB7-813DC2F3D665}">
      <dgm:prSet/>
      <dgm:spPr/>
      <dgm:t>
        <a:bodyPr/>
        <a:lstStyle/>
        <a:p>
          <a:endParaRPr lang="en-US"/>
        </a:p>
      </dgm:t>
    </dgm:pt>
    <dgm:pt modelId="{7871B1E5-63DD-4F54-A7A1-8396FEC7B2AC}" type="sibTrans" cxnId="{9EAB349B-C962-4F20-9DB7-813DC2F3D665}">
      <dgm:prSet/>
      <dgm:spPr/>
      <dgm:t>
        <a:bodyPr/>
        <a:lstStyle/>
        <a:p>
          <a:endParaRPr lang="en-US"/>
        </a:p>
      </dgm:t>
    </dgm:pt>
    <dgm:pt modelId="{EE2F64AA-5A3E-4833-9F70-F604F5CFED3E}">
      <dgm:prSet/>
      <dgm:spPr/>
      <dgm:t>
        <a:bodyPr/>
        <a:lstStyle/>
        <a:p>
          <a:r>
            <a:rPr lang="en-US" dirty="0"/>
            <a:t>Metrics evaluation</a:t>
          </a:r>
        </a:p>
      </dgm:t>
    </dgm:pt>
    <dgm:pt modelId="{C70311B4-6205-4D64-B564-EA38BC1AC73D}" type="parTrans" cxnId="{9FA98B25-D6FD-416F-893C-536E15948F25}">
      <dgm:prSet/>
      <dgm:spPr/>
      <dgm:t>
        <a:bodyPr/>
        <a:lstStyle/>
        <a:p>
          <a:endParaRPr lang="en-US"/>
        </a:p>
      </dgm:t>
    </dgm:pt>
    <dgm:pt modelId="{F56C077E-ED8A-4B86-80BE-B53E8C2FE8E0}" type="sibTrans" cxnId="{9FA98B25-D6FD-416F-893C-536E15948F25}">
      <dgm:prSet/>
      <dgm:spPr/>
      <dgm:t>
        <a:bodyPr/>
        <a:lstStyle/>
        <a:p>
          <a:endParaRPr lang="en-US"/>
        </a:p>
      </dgm:t>
    </dgm:pt>
    <dgm:pt modelId="{C98750B6-2819-4A42-BEB1-61FCFB14271C}">
      <dgm:prSet phldrT="[Text]" phldr="0"/>
      <dgm:spPr/>
      <dgm:t>
        <a:bodyPr/>
        <a:lstStyle/>
        <a:p>
          <a:r>
            <a:rPr lang="en-US"/>
            <a:t>Train</a:t>
          </a:r>
        </a:p>
        <a:p>
          <a:r>
            <a:rPr lang="en-US"/>
            <a:t>Model</a:t>
          </a:r>
          <a:endParaRPr lang="en-US" dirty="0"/>
        </a:p>
      </dgm:t>
    </dgm:pt>
    <dgm:pt modelId="{B658E10F-70AB-4C04-9F86-3D6FD25CFD23}" type="parTrans" cxnId="{67AABFE6-3D91-4A33-99D4-FFA7329CE95A}">
      <dgm:prSet/>
      <dgm:spPr/>
      <dgm:t>
        <a:bodyPr/>
        <a:lstStyle/>
        <a:p>
          <a:endParaRPr lang="en-US"/>
        </a:p>
      </dgm:t>
    </dgm:pt>
    <dgm:pt modelId="{DF0B45DB-261D-4D12-AEF3-25713E66892A}" type="sibTrans" cxnId="{67AABFE6-3D91-4A33-99D4-FFA7329CE95A}">
      <dgm:prSet/>
      <dgm:spPr/>
      <dgm:t>
        <a:bodyPr/>
        <a:lstStyle/>
        <a:p>
          <a:endParaRPr lang="en-US"/>
        </a:p>
      </dgm:t>
    </dgm:pt>
    <dgm:pt modelId="{2C327567-F021-4068-BDF0-C8077A49EFD9}">
      <dgm:prSet phldrT="[Text]" phldr="0"/>
      <dgm:spPr/>
      <dgm:t>
        <a:bodyPr/>
        <a:lstStyle/>
        <a:p>
          <a:r>
            <a:rPr lang="en-US" dirty="0"/>
            <a:t>Drop employee identifiers</a:t>
          </a:r>
        </a:p>
      </dgm:t>
    </dgm:pt>
    <dgm:pt modelId="{2E80D878-2CD7-4F93-B138-6BEBE8B07619}" type="parTrans" cxnId="{440D4FE9-72ED-4027-8831-1592E38D8634}">
      <dgm:prSet/>
      <dgm:spPr/>
      <dgm:t>
        <a:bodyPr/>
        <a:lstStyle/>
        <a:p>
          <a:endParaRPr lang="en-US"/>
        </a:p>
      </dgm:t>
    </dgm:pt>
    <dgm:pt modelId="{9AF08BCD-3E0E-4F46-B596-03B8BB4089BF}" type="sibTrans" cxnId="{440D4FE9-72ED-4027-8831-1592E38D8634}">
      <dgm:prSet/>
      <dgm:spPr/>
      <dgm:t>
        <a:bodyPr/>
        <a:lstStyle/>
        <a:p>
          <a:endParaRPr lang="en-US"/>
        </a:p>
      </dgm:t>
    </dgm:pt>
    <dgm:pt modelId="{0F36FE13-8599-4FF7-9F59-BA550742A31F}">
      <dgm:prSet phldrT="[Text]" phldr="0"/>
      <dgm:spPr/>
      <dgm:t>
        <a:bodyPr/>
        <a:lstStyle/>
        <a:p>
          <a:endParaRPr lang="en-US" dirty="0"/>
        </a:p>
      </dgm:t>
    </dgm:pt>
    <dgm:pt modelId="{31715E98-AD9E-4C60-8CE3-DE980F91EA89}" type="parTrans" cxnId="{03477E1B-FCAD-4F2D-A5D3-F51E0352DBCB}">
      <dgm:prSet/>
      <dgm:spPr/>
      <dgm:t>
        <a:bodyPr/>
        <a:lstStyle/>
        <a:p>
          <a:endParaRPr lang="en-US"/>
        </a:p>
      </dgm:t>
    </dgm:pt>
    <dgm:pt modelId="{31E6FCC5-E665-418D-B93E-1DEA29B3B7B7}" type="sibTrans" cxnId="{03477E1B-FCAD-4F2D-A5D3-F51E0352DBCB}">
      <dgm:prSet/>
      <dgm:spPr/>
      <dgm:t>
        <a:bodyPr/>
        <a:lstStyle/>
        <a:p>
          <a:endParaRPr lang="en-US"/>
        </a:p>
      </dgm:t>
    </dgm:pt>
    <dgm:pt modelId="{AD36750E-5E70-47F3-A9E4-C71DE6ACE1F1}" type="pres">
      <dgm:prSet presAssocID="{A64E1CA0-7134-4302-B2BF-4159B68ABC84}" presName="linearFlow" presStyleCnt="0">
        <dgm:presLayoutVars>
          <dgm:dir/>
          <dgm:animLvl val="lvl"/>
          <dgm:resizeHandles val="exact"/>
        </dgm:presLayoutVars>
      </dgm:prSet>
      <dgm:spPr/>
    </dgm:pt>
    <dgm:pt modelId="{19391204-8EBB-422D-8890-B4BCDE51F38D}" type="pres">
      <dgm:prSet presAssocID="{8384B806-A581-4EE7-8A46-E3D8DD54C039}" presName="composite" presStyleCnt="0"/>
      <dgm:spPr/>
    </dgm:pt>
    <dgm:pt modelId="{6DD012AD-F013-4A5C-B027-56C5E4A3487E}" type="pres">
      <dgm:prSet presAssocID="{8384B806-A581-4EE7-8A46-E3D8DD54C039}" presName="parentText" presStyleLbl="alignNode1" presStyleIdx="0" presStyleCnt="5">
        <dgm:presLayoutVars>
          <dgm:chMax val="1"/>
          <dgm:bulletEnabled val="1"/>
        </dgm:presLayoutVars>
      </dgm:prSet>
      <dgm:spPr/>
    </dgm:pt>
    <dgm:pt modelId="{F9EA3B11-6989-48E4-9360-7C2816A679EB}" type="pres">
      <dgm:prSet presAssocID="{8384B806-A581-4EE7-8A46-E3D8DD54C039}" presName="descendantText" presStyleLbl="alignAcc1" presStyleIdx="0" presStyleCnt="5" custScaleY="100000" custLinFactNeighborX="9859" custLinFactNeighborY="2464">
        <dgm:presLayoutVars>
          <dgm:bulletEnabled val="1"/>
        </dgm:presLayoutVars>
      </dgm:prSet>
      <dgm:spPr/>
    </dgm:pt>
    <dgm:pt modelId="{358681C5-E9B3-45DE-B4F1-37AF2FEFBA0A}" type="pres">
      <dgm:prSet presAssocID="{9C51C818-5FF6-45D0-82E4-FB4F94E6B352}" presName="sp" presStyleCnt="0"/>
      <dgm:spPr/>
    </dgm:pt>
    <dgm:pt modelId="{78510C28-F8D5-47C7-A68B-342794112E69}" type="pres">
      <dgm:prSet presAssocID="{C98750B6-2819-4A42-BEB1-61FCFB14271C}" presName="composite" presStyleCnt="0"/>
      <dgm:spPr/>
    </dgm:pt>
    <dgm:pt modelId="{0A0DBFE2-BF9F-4963-BA05-1893861C8BE4}" type="pres">
      <dgm:prSet presAssocID="{C98750B6-2819-4A42-BEB1-61FCFB14271C}" presName="parentText" presStyleLbl="alignNode1" presStyleIdx="1" presStyleCnt="5">
        <dgm:presLayoutVars>
          <dgm:chMax val="1"/>
          <dgm:bulletEnabled val="1"/>
        </dgm:presLayoutVars>
      </dgm:prSet>
      <dgm:spPr/>
    </dgm:pt>
    <dgm:pt modelId="{48B25498-BF1E-4265-9379-F9E4FF35ADF7}" type="pres">
      <dgm:prSet presAssocID="{C98750B6-2819-4A42-BEB1-61FCFB14271C}" presName="descendantText" presStyleLbl="alignAcc1" presStyleIdx="1" presStyleCnt="5">
        <dgm:presLayoutVars>
          <dgm:bulletEnabled val="1"/>
        </dgm:presLayoutVars>
      </dgm:prSet>
      <dgm:spPr/>
    </dgm:pt>
    <dgm:pt modelId="{5FDAAF48-5D88-4FB4-B509-E61F02E162E2}" type="pres">
      <dgm:prSet presAssocID="{DF0B45DB-261D-4D12-AEF3-25713E66892A}" presName="sp" presStyleCnt="0"/>
      <dgm:spPr/>
    </dgm:pt>
    <dgm:pt modelId="{C27ED017-CC86-4AB0-8315-607A59F1FC3A}" type="pres">
      <dgm:prSet presAssocID="{9D7925F3-775E-4C3E-BA71-2861E4C15A80}" presName="composite" presStyleCnt="0"/>
      <dgm:spPr/>
    </dgm:pt>
    <dgm:pt modelId="{F8A2F33A-A6C6-4F34-B44E-4A9FEE380A7E}" type="pres">
      <dgm:prSet presAssocID="{9D7925F3-775E-4C3E-BA71-2861E4C15A80}" presName="parentText" presStyleLbl="alignNode1" presStyleIdx="2" presStyleCnt="5">
        <dgm:presLayoutVars>
          <dgm:chMax val="1"/>
          <dgm:bulletEnabled val="1"/>
        </dgm:presLayoutVars>
      </dgm:prSet>
      <dgm:spPr/>
    </dgm:pt>
    <dgm:pt modelId="{F3559E95-3BBF-48ED-88F0-DC746B6803A5}" type="pres">
      <dgm:prSet presAssocID="{9D7925F3-775E-4C3E-BA71-2861E4C15A80}" presName="descendantText" presStyleLbl="alignAcc1" presStyleIdx="2" presStyleCnt="5">
        <dgm:presLayoutVars>
          <dgm:bulletEnabled val="1"/>
        </dgm:presLayoutVars>
      </dgm:prSet>
      <dgm:spPr/>
    </dgm:pt>
    <dgm:pt modelId="{C8B667D3-C0E9-4971-B82B-D91156289201}" type="pres">
      <dgm:prSet presAssocID="{696DF224-A803-4B94-833D-2B3B92C986C0}" presName="sp" presStyleCnt="0"/>
      <dgm:spPr/>
    </dgm:pt>
    <dgm:pt modelId="{A717EDB8-7309-426E-ABAA-CE2CDC554F2F}" type="pres">
      <dgm:prSet presAssocID="{F59CFE9A-BF8F-4ADD-921F-1736A3984375}" presName="composite" presStyleCnt="0"/>
      <dgm:spPr/>
    </dgm:pt>
    <dgm:pt modelId="{D3369D88-B22E-4592-843C-EA706CB2E868}" type="pres">
      <dgm:prSet presAssocID="{F59CFE9A-BF8F-4ADD-921F-1736A3984375}" presName="parentText" presStyleLbl="alignNode1" presStyleIdx="3" presStyleCnt="5">
        <dgm:presLayoutVars>
          <dgm:chMax val="1"/>
          <dgm:bulletEnabled val="1"/>
        </dgm:presLayoutVars>
      </dgm:prSet>
      <dgm:spPr/>
    </dgm:pt>
    <dgm:pt modelId="{E4B503D7-20B8-47C0-BEA2-767A26B22D34}" type="pres">
      <dgm:prSet presAssocID="{F59CFE9A-BF8F-4ADD-921F-1736A3984375}" presName="descendantText" presStyleLbl="alignAcc1" presStyleIdx="3" presStyleCnt="5">
        <dgm:presLayoutVars>
          <dgm:bulletEnabled val="1"/>
        </dgm:presLayoutVars>
      </dgm:prSet>
      <dgm:spPr/>
    </dgm:pt>
    <dgm:pt modelId="{8DFABFB3-2507-4C2B-B5A0-F59F39C10378}" type="pres">
      <dgm:prSet presAssocID="{ED140ECB-8146-4F16-9395-FB195F302758}" presName="sp" presStyleCnt="0"/>
      <dgm:spPr/>
    </dgm:pt>
    <dgm:pt modelId="{2BD5F215-DA43-48E7-87EC-2F3A9B12ACD0}" type="pres">
      <dgm:prSet presAssocID="{2B04A3D1-DF94-4FA0-A9E5-7C95394B9191}" presName="composite" presStyleCnt="0"/>
      <dgm:spPr/>
    </dgm:pt>
    <dgm:pt modelId="{281F9591-5D0D-4824-B7EA-912237626A40}" type="pres">
      <dgm:prSet presAssocID="{2B04A3D1-DF94-4FA0-A9E5-7C95394B9191}" presName="parentText" presStyleLbl="alignNode1" presStyleIdx="4" presStyleCnt="5">
        <dgm:presLayoutVars>
          <dgm:chMax val="1"/>
          <dgm:bulletEnabled val="1"/>
        </dgm:presLayoutVars>
      </dgm:prSet>
      <dgm:spPr/>
    </dgm:pt>
    <dgm:pt modelId="{8B730533-6975-4949-9C55-A034DFDBB9E4}" type="pres">
      <dgm:prSet presAssocID="{2B04A3D1-DF94-4FA0-A9E5-7C95394B9191}" presName="descendantText" presStyleLbl="alignAcc1" presStyleIdx="4" presStyleCnt="5">
        <dgm:presLayoutVars>
          <dgm:bulletEnabled val="1"/>
        </dgm:presLayoutVars>
      </dgm:prSet>
      <dgm:spPr/>
    </dgm:pt>
  </dgm:ptLst>
  <dgm:cxnLst>
    <dgm:cxn modelId="{B51DAA05-1066-4342-BECB-662B18662AC5}" type="presOf" srcId="{2B0F3CC7-9817-4FD7-80E4-EAC271CC6724}" destId="{F3559E95-3BBF-48ED-88F0-DC746B6803A5}" srcOrd="0" destOrd="1" presId="urn:microsoft.com/office/officeart/2005/8/layout/chevron2"/>
    <dgm:cxn modelId="{BEB97506-A135-4A3C-8CE3-FC1A1946614F}" srcId="{A64E1CA0-7134-4302-B2BF-4159B68ABC84}" destId="{2B04A3D1-DF94-4FA0-A9E5-7C95394B9191}" srcOrd="4" destOrd="0" parTransId="{90DBE325-85B6-4769-973C-276C0F4FCC5F}" sibTransId="{CF184ED5-AA6C-4561-A5F3-1638CF10F7A6}"/>
    <dgm:cxn modelId="{9EAAEF08-5FEC-40C2-BBAC-F80876678BA9}" srcId="{C98750B6-2819-4A42-BEB1-61FCFB14271C}" destId="{4C7BD7F5-0D6B-46B9-A468-F536B060B96C}" srcOrd="1" destOrd="0" parTransId="{E9EE41EB-3B56-4909-BCA2-0DDFFE1BC99F}" sibTransId="{881AD9F5-51C1-413A-A527-B3411FE34D74}"/>
    <dgm:cxn modelId="{F8540C19-765C-4712-B968-9840E071A8C2}" type="presOf" srcId="{C1173D42-2694-441F-8BFA-847B4AF76195}" destId="{E4B503D7-20B8-47C0-BEA2-767A26B22D34}" srcOrd="0" destOrd="2" presId="urn:microsoft.com/office/officeart/2005/8/layout/chevron2"/>
    <dgm:cxn modelId="{CA7E481A-0FA0-46F9-992A-A81EBB3647EC}" srcId="{9D7925F3-775E-4C3E-BA71-2861E4C15A80}" destId="{C0413E30-9232-41CF-BDC6-5819147ECD7B}" srcOrd="3" destOrd="0" parTransId="{9D66DB73-55C5-4F12-B51B-8AEA44B51BEF}" sibTransId="{4FF45563-7690-4352-A50A-7480B64CF796}"/>
    <dgm:cxn modelId="{03477E1B-FCAD-4F2D-A5D3-F51E0352DBCB}" srcId="{8384B806-A581-4EE7-8A46-E3D8DD54C039}" destId="{0F36FE13-8599-4FF7-9F59-BA550742A31F}" srcOrd="1" destOrd="0" parTransId="{31715E98-AD9E-4C60-8CE3-DE980F91EA89}" sibTransId="{31E6FCC5-E665-418D-B93E-1DEA29B3B7B7}"/>
    <dgm:cxn modelId="{FB940F24-1F56-4832-8BDA-6FF757FFB509}" type="presOf" srcId="{A64E1CA0-7134-4302-B2BF-4159B68ABC84}" destId="{AD36750E-5E70-47F3-A9E4-C71DE6ACE1F1}" srcOrd="0" destOrd="0" presId="urn:microsoft.com/office/officeart/2005/8/layout/chevron2"/>
    <dgm:cxn modelId="{9FA98B25-D6FD-416F-893C-536E15948F25}" srcId="{F59CFE9A-BF8F-4ADD-921F-1736A3984375}" destId="{EE2F64AA-5A3E-4833-9F70-F604F5CFED3E}" srcOrd="1" destOrd="0" parTransId="{C70311B4-6205-4D64-B564-EA38BC1AC73D}" sibTransId="{F56C077E-ED8A-4B86-80BE-B53E8C2FE8E0}"/>
    <dgm:cxn modelId="{3D431936-5600-4B12-AAB4-3DF514943AAD}" srcId="{9D7925F3-775E-4C3E-BA71-2861E4C15A80}" destId="{73CB5C81-1B16-4BCD-AFBE-E6EE6B15ECB1}" srcOrd="0" destOrd="0" parTransId="{DCF41906-81B5-49D4-8D83-427AE55826A8}" sibTransId="{58C0A762-B15C-4F42-8DC7-46272A568C6C}"/>
    <dgm:cxn modelId="{EB23DB3F-0EA3-45F7-BFE4-96A92ABB1839}" type="presOf" srcId="{E4C96FF1-2DA9-4DB2-ADD7-3086C8F5F981}" destId="{F3559E95-3BBF-48ED-88F0-DC746B6803A5}" srcOrd="0" destOrd="2" presId="urn:microsoft.com/office/officeart/2005/8/layout/chevron2"/>
    <dgm:cxn modelId="{7E39D561-CAB3-4E01-AED5-394845FFE7E9}" srcId="{A64E1CA0-7134-4302-B2BF-4159B68ABC84}" destId="{F59CFE9A-BF8F-4ADD-921F-1736A3984375}" srcOrd="3" destOrd="0" parTransId="{AE1EE070-1B2A-4114-9697-45ECF95934EA}" sibTransId="{ED140ECB-8146-4F16-9395-FB195F302758}"/>
    <dgm:cxn modelId="{484CF842-C69F-419C-AFD3-3B6FFDCA4EFF}" type="presOf" srcId="{7206340E-524E-45D7-BF53-47634E7BC670}" destId="{48B25498-BF1E-4265-9379-F9E4FF35ADF7}" srcOrd="0" destOrd="0" presId="urn:microsoft.com/office/officeart/2005/8/layout/chevron2"/>
    <dgm:cxn modelId="{8E3E9445-C088-4DF3-B348-D22C3780EB1F}" srcId="{A64E1CA0-7134-4302-B2BF-4159B68ABC84}" destId="{8384B806-A581-4EE7-8A46-E3D8DD54C039}" srcOrd="0" destOrd="0" parTransId="{17C17215-D27A-4C5C-A2AE-BCE48997C789}" sibTransId="{9C51C818-5FF6-45D0-82E4-FB4F94E6B352}"/>
    <dgm:cxn modelId="{D4957347-DC89-4313-8194-A982D5102095}" type="presOf" srcId="{C78349E5-E709-4269-84EF-9E88C81B289E}" destId="{48B25498-BF1E-4265-9379-F9E4FF35ADF7}" srcOrd="0" destOrd="2" presId="urn:microsoft.com/office/officeart/2005/8/layout/chevron2"/>
    <dgm:cxn modelId="{89C4A970-8D6E-4CF1-9E4A-E9042B59915A}" type="presOf" srcId="{C98750B6-2819-4A42-BEB1-61FCFB14271C}" destId="{0A0DBFE2-BF9F-4963-BA05-1893861C8BE4}" srcOrd="0" destOrd="0" presId="urn:microsoft.com/office/officeart/2005/8/layout/chevron2"/>
    <dgm:cxn modelId="{55174652-3C51-4FF5-81C7-0F1B21630A14}" type="presOf" srcId="{C0413E30-9232-41CF-BDC6-5819147ECD7B}" destId="{F3559E95-3BBF-48ED-88F0-DC746B6803A5}" srcOrd="0" destOrd="3" presId="urn:microsoft.com/office/officeart/2005/8/layout/chevron2"/>
    <dgm:cxn modelId="{1C242A56-3B69-47A0-9C29-F7228EB65D45}" type="presOf" srcId="{8384B806-A581-4EE7-8A46-E3D8DD54C039}" destId="{6DD012AD-F013-4A5C-B027-56C5E4A3487E}" srcOrd="0" destOrd="0" presId="urn:microsoft.com/office/officeart/2005/8/layout/chevron2"/>
    <dgm:cxn modelId="{99E74B56-E784-4DA7-A5C9-7FFC83527E17}" srcId="{9D7925F3-775E-4C3E-BA71-2861E4C15A80}" destId="{2B0F3CC7-9817-4FD7-80E4-EAC271CC6724}" srcOrd="1" destOrd="0" parTransId="{43D1BFF2-CF4B-417C-A941-177572B1FA36}" sibTransId="{A61AB7A2-5499-4175-AE77-8B285472C458}"/>
    <dgm:cxn modelId="{A272F156-009B-4062-B42B-90B340C6B4BB}" type="presOf" srcId="{0F36FE13-8599-4FF7-9F59-BA550742A31F}" destId="{F9EA3B11-6989-48E4-9360-7C2816A679EB}" srcOrd="0" destOrd="1" presId="urn:microsoft.com/office/officeart/2005/8/layout/chevron2"/>
    <dgm:cxn modelId="{627F2486-339F-49E2-8AFF-0045B250D502}" srcId="{C98750B6-2819-4A42-BEB1-61FCFB14271C}" destId="{C78349E5-E709-4269-84EF-9E88C81B289E}" srcOrd="2" destOrd="0" parTransId="{88C66CE0-C561-414A-8C7D-380D60911A72}" sibTransId="{B38A63EC-A79C-44B1-84CE-C29C37398E7F}"/>
    <dgm:cxn modelId="{E87D3D8A-090C-415F-9159-797DBBA2749C}" type="presOf" srcId="{9D7925F3-775E-4C3E-BA71-2861E4C15A80}" destId="{F8A2F33A-A6C6-4F34-B44E-4A9FEE380A7E}" srcOrd="0" destOrd="0" presId="urn:microsoft.com/office/officeart/2005/8/layout/chevron2"/>
    <dgm:cxn modelId="{8E6C9B96-4015-41F2-82F4-8074C6739C50}" type="presOf" srcId="{F59CFE9A-BF8F-4ADD-921F-1736A3984375}" destId="{D3369D88-B22E-4592-843C-EA706CB2E868}" srcOrd="0" destOrd="0" presId="urn:microsoft.com/office/officeart/2005/8/layout/chevron2"/>
    <dgm:cxn modelId="{5311A897-D375-4EE1-BB17-FC15C73A3F08}" type="presOf" srcId="{2C327567-F021-4068-BDF0-C8077A49EFD9}" destId="{F9EA3B11-6989-48E4-9360-7C2816A679EB}" srcOrd="0" destOrd="0" presId="urn:microsoft.com/office/officeart/2005/8/layout/chevron2"/>
    <dgm:cxn modelId="{9EAB349B-C962-4F20-9DB7-813DC2F3D665}" srcId="{2B04A3D1-DF94-4FA0-A9E5-7C95394B9191}" destId="{AE3269AA-D2B4-47E7-A3E9-696C35C1FC60}" srcOrd="0" destOrd="0" parTransId="{9EB1989C-DB8D-4036-951D-A03602E68026}" sibTransId="{7871B1E5-63DD-4F54-A7A1-8396FEC7B2AC}"/>
    <dgm:cxn modelId="{2E510CA2-9A7E-40C1-8EA5-0175E6CA5B4F}" srcId="{9D7925F3-775E-4C3E-BA71-2861E4C15A80}" destId="{E4C96FF1-2DA9-4DB2-ADD7-3086C8F5F981}" srcOrd="2" destOrd="0" parTransId="{95740F0F-82D7-4A8F-8FD3-F66750A2A9EA}" sibTransId="{74F418C3-4F55-4B58-811E-5596EBCC9CA9}"/>
    <dgm:cxn modelId="{1CFCE4A7-370C-4739-9BA7-A9A7FCE64054}" srcId="{F59CFE9A-BF8F-4ADD-921F-1736A3984375}" destId="{C1173D42-2694-441F-8BFA-847B4AF76195}" srcOrd="2" destOrd="0" parTransId="{99F47D97-1F19-4076-BCC0-7B68B6628355}" sibTransId="{7C3F217C-3C28-4BE1-979F-95BDB5C08762}"/>
    <dgm:cxn modelId="{5186A5B6-1C52-4D26-90E3-5EB9CFEF1C08}" type="presOf" srcId="{B11CED61-CA7A-4234-AEF1-8408CA4C0DF8}" destId="{E4B503D7-20B8-47C0-BEA2-767A26B22D34}" srcOrd="0" destOrd="0" presId="urn:microsoft.com/office/officeart/2005/8/layout/chevron2"/>
    <dgm:cxn modelId="{200327BA-FD47-4305-A07B-B584E928198C}" srcId="{C98750B6-2819-4A42-BEB1-61FCFB14271C}" destId="{7206340E-524E-45D7-BF53-47634E7BC670}" srcOrd="0" destOrd="0" parTransId="{397CE8BC-33DA-4015-A58D-9978FA3CB22B}" sibTransId="{6840F94E-4DA4-410F-A2CB-12B648C25401}"/>
    <dgm:cxn modelId="{3FCEAFBB-975C-44FA-B00D-79AC392B0FAD}" type="presOf" srcId="{EE2F64AA-5A3E-4833-9F70-F604F5CFED3E}" destId="{E4B503D7-20B8-47C0-BEA2-767A26B22D34}" srcOrd="0" destOrd="1" presId="urn:microsoft.com/office/officeart/2005/8/layout/chevron2"/>
    <dgm:cxn modelId="{612526BC-73D6-4A20-B38C-BB3488CD9190}" srcId="{A64E1CA0-7134-4302-B2BF-4159B68ABC84}" destId="{9D7925F3-775E-4C3E-BA71-2861E4C15A80}" srcOrd="2" destOrd="0" parTransId="{9320BD06-C363-4597-AA15-F3E5DCE5AE9B}" sibTransId="{696DF224-A803-4B94-833D-2B3B92C986C0}"/>
    <dgm:cxn modelId="{2D5E0AC6-6A43-49B3-8267-06BC40B52E5D}" type="presOf" srcId="{2B04A3D1-DF94-4FA0-A9E5-7C95394B9191}" destId="{281F9591-5D0D-4824-B7EA-912237626A40}" srcOrd="0" destOrd="0" presId="urn:microsoft.com/office/officeart/2005/8/layout/chevron2"/>
    <dgm:cxn modelId="{D0902BD4-B717-42BC-B55E-8AEDCADA3C81}" type="presOf" srcId="{AE3269AA-D2B4-47E7-A3E9-696C35C1FC60}" destId="{8B730533-6975-4949-9C55-A034DFDBB9E4}" srcOrd="0" destOrd="0" presId="urn:microsoft.com/office/officeart/2005/8/layout/chevron2"/>
    <dgm:cxn modelId="{67AABFE6-3D91-4A33-99D4-FFA7329CE95A}" srcId="{A64E1CA0-7134-4302-B2BF-4159B68ABC84}" destId="{C98750B6-2819-4A42-BEB1-61FCFB14271C}" srcOrd="1" destOrd="0" parTransId="{B658E10F-70AB-4C04-9F86-3D6FD25CFD23}" sibTransId="{DF0B45DB-261D-4D12-AEF3-25713E66892A}"/>
    <dgm:cxn modelId="{440D4FE9-72ED-4027-8831-1592E38D8634}" srcId="{8384B806-A581-4EE7-8A46-E3D8DD54C039}" destId="{2C327567-F021-4068-BDF0-C8077A49EFD9}" srcOrd="0" destOrd="0" parTransId="{2E80D878-2CD7-4F93-B138-6BEBE8B07619}" sibTransId="{9AF08BCD-3E0E-4F46-B596-03B8BB4089BF}"/>
    <dgm:cxn modelId="{02C80FEA-177B-4984-9A81-EF7D6FDADF1D}" type="presOf" srcId="{73CB5C81-1B16-4BCD-AFBE-E6EE6B15ECB1}" destId="{F3559E95-3BBF-48ED-88F0-DC746B6803A5}" srcOrd="0" destOrd="0" presId="urn:microsoft.com/office/officeart/2005/8/layout/chevron2"/>
    <dgm:cxn modelId="{0C556DEF-8AE7-48CC-9B67-2C3E87EFC0F9}" srcId="{F59CFE9A-BF8F-4ADD-921F-1736A3984375}" destId="{B11CED61-CA7A-4234-AEF1-8408CA4C0DF8}" srcOrd="0" destOrd="0" parTransId="{3045E484-C909-4961-84B8-A71F7CCD39DF}" sibTransId="{187884FE-01A6-4E12-90F2-607F55EFFB1E}"/>
    <dgm:cxn modelId="{B864AAF3-DF17-4AB8-9E5C-5836E9E81AF6}" type="presOf" srcId="{4C7BD7F5-0D6B-46B9-A468-F536B060B96C}" destId="{48B25498-BF1E-4265-9379-F9E4FF35ADF7}" srcOrd="0" destOrd="1" presId="urn:microsoft.com/office/officeart/2005/8/layout/chevron2"/>
    <dgm:cxn modelId="{696A3828-CE61-481A-A458-E6E0FF1DF19E}" type="presParOf" srcId="{AD36750E-5E70-47F3-A9E4-C71DE6ACE1F1}" destId="{19391204-8EBB-422D-8890-B4BCDE51F38D}" srcOrd="0" destOrd="0" presId="urn:microsoft.com/office/officeart/2005/8/layout/chevron2"/>
    <dgm:cxn modelId="{DA7C4AEF-5337-454C-9EE8-1F99A81B3ABB}" type="presParOf" srcId="{19391204-8EBB-422D-8890-B4BCDE51F38D}" destId="{6DD012AD-F013-4A5C-B027-56C5E4A3487E}" srcOrd="0" destOrd="0" presId="urn:microsoft.com/office/officeart/2005/8/layout/chevron2"/>
    <dgm:cxn modelId="{F122E381-1915-4BB7-AC66-D55A5C2D27C9}" type="presParOf" srcId="{19391204-8EBB-422D-8890-B4BCDE51F38D}" destId="{F9EA3B11-6989-48E4-9360-7C2816A679EB}" srcOrd="1" destOrd="0" presId="urn:microsoft.com/office/officeart/2005/8/layout/chevron2"/>
    <dgm:cxn modelId="{6F1AC66D-AFFA-4716-AABF-C987E03A110D}" type="presParOf" srcId="{AD36750E-5E70-47F3-A9E4-C71DE6ACE1F1}" destId="{358681C5-E9B3-45DE-B4F1-37AF2FEFBA0A}" srcOrd="1" destOrd="0" presId="urn:microsoft.com/office/officeart/2005/8/layout/chevron2"/>
    <dgm:cxn modelId="{C0AAB223-5AD7-4134-8FAB-B3BE7E6D3F99}" type="presParOf" srcId="{AD36750E-5E70-47F3-A9E4-C71DE6ACE1F1}" destId="{78510C28-F8D5-47C7-A68B-342794112E69}" srcOrd="2" destOrd="0" presId="urn:microsoft.com/office/officeart/2005/8/layout/chevron2"/>
    <dgm:cxn modelId="{526A4C5F-A927-4F85-BA5B-1277C43A4EF1}" type="presParOf" srcId="{78510C28-F8D5-47C7-A68B-342794112E69}" destId="{0A0DBFE2-BF9F-4963-BA05-1893861C8BE4}" srcOrd="0" destOrd="0" presId="urn:microsoft.com/office/officeart/2005/8/layout/chevron2"/>
    <dgm:cxn modelId="{089EF766-2FED-4260-B8ED-AC608C53F117}" type="presParOf" srcId="{78510C28-F8D5-47C7-A68B-342794112E69}" destId="{48B25498-BF1E-4265-9379-F9E4FF35ADF7}" srcOrd="1" destOrd="0" presId="urn:microsoft.com/office/officeart/2005/8/layout/chevron2"/>
    <dgm:cxn modelId="{B54C4D81-A54A-4D4E-A9EC-9FF58F6E0EFA}" type="presParOf" srcId="{AD36750E-5E70-47F3-A9E4-C71DE6ACE1F1}" destId="{5FDAAF48-5D88-4FB4-B509-E61F02E162E2}" srcOrd="3" destOrd="0" presId="urn:microsoft.com/office/officeart/2005/8/layout/chevron2"/>
    <dgm:cxn modelId="{506A3333-0444-4F10-B57E-DB264A89228D}" type="presParOf" srcId="{AD36750E-5E70-47F3-A9E4-C71DE6ACE1F1}" destId="{C27ED017-CC86-4AB0-8315-607A59F1FC3A}" srcOrd="4" destOrd="0" presId="urn:microsoft.com/office/officeart/2005/8/layout/chevron2"/>
    <dgm:cxn modelId="{14D93CA4-37D6-481A-849E-E44BAEF12B74}" type="presParOf" srcId="{C27ED017-CC86-4AB0-8315-607A59F1FC3A}" destId="{F8A2F33A-A6C6-4F34-B44E-4A9FEE380A7E}" srcOrd="0" destOrd="0" presId="urn:microsoft.com/office/officeart/2005/8/layout/chevron2"/>
    <dgm:cxn modelId="{9DC7122F-3AAF-4D70-80F7-613365B2B513}" type="presParOf" srcId="{C27ED017-CC86-4AB0-8315-607A59F1FC3A}" destId="{F3559E95-3BBF-48ED-88F0-DC746B6803A5}" srcOrd="1" destOrd="0" presId="urn:microsoft.com/office/officeart/2005/8/layout/chevron2"/>
    <dgm:cxn modelId="{D7B5DFBC-EDC5-47BE-BF1A-F439A0844631}" type="presParOf" srcId="{AD36750E-5E70-47F3-A9E4-C71DE6ACE1F1}" destId="{C8B667D3-C0E9-4971-B82B-D91156289201}" srcOrd="5" destOrd="0" presId="urn:microsoft.com/office/officeart/2005/8/layout/chevron2"/>
    <dgm:cxn modelId="{F8E90940-847C-4446-8442-EE811A5C866C}" type="presParOf" srcId="{AD36750E-5E70-47F3-A9E4-C71DE6ACE1F1}" destId="{A717EDB8-7309-426E-ABAA-CE2CDC554F2F}" srcOrd="6" destOrd="0" presId="urn:microsoft.com/office/officeart/2005/8/layout/chevron2"/>
    <dgm:cxn modelId="{82AADFAF-1360-4D7B-B11A-8A21AEA1EC1A}" type="presParOf" srcId="{A717EDB8-7309-426E-ABAA-CE2CDC554F2F}" destId="{D3369D88-B22E-4592-843C-EA706CB2E868}" srcOrd="0" destOrd="0" presId="urn:microsoft.com/office/officeart/2005/8/layout/chevron2"/>
    <dgm:cxn modelId="{E89B8C26-B265-4266-BE21-C5C74BAE36EC}" type="presParOf" srcId="{A717EDB8-7309-426E-ABAA-CE2CDC554F2F}" destId="{E4B503D7-20B8-47C0-BEA2-767A26B22D34}" srcOrd="1" destOrd="0" presId="urn:microsoft.com/office/officeart/2005/8/layout/chevron2"/>
    <dgm:cxn modelId="{A4AFB945-31E9-405C-9116-DBF44441B032}" type="presParOf" srcId="{AD36750E-5E70-47F3-A9E4-C71DE6ACE1F1}" destId="{8DFABFB3-2507-4C2B-B5A0-F59F39C10378}" srcOrd="7" destOrd="0" presId="urn:microsoft.com/office/officeart/2005/8/layout/chevron2"/>
    <dgm:cxn modelId="{CD201356-45DC-44E5-9681-14BDB1F5C176}" type="presParOf" srcId="{AD36750E-5E70-47F3-A9E4-C71DE6ACE1F1}" destId="{2BD5F215-DA43-48E7-87EC-2F3A9B12ACD0}" srcOrd="8" destOrd="0" presId="urn:microsoft.com/office/officeart/2005/8/layout/chevron2"/>
    <dgm:cxn modelId="{CFA5B724-E2CA-4EAC-8CC2-5FF2BEF9811F}" type="presParOf" srcId="{2BD5F215-DA43-48E7-87EC-2F3A9B12ACD0}" destId="{281F9591-5D0D-4824-B7EA-912237626A40}" srcOrd="0" destOrd="0" presId="urn:microsoft.com/office/officeart/2005/8/layout/chevron2"/>
    <dgm:cxn modelId="{58ED33D4-6AF9-422A-93B8-7094B95EFDC3}" type="presParOf" srcId="{2BD5F215-DA43-48E7-87EC-2F3A9B12ACD0}" destId="{8B730533-6975-4949-9C55-A034DFDBB9E4}"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012AD-F013-4A5C-B027-56C5E4A3487E}">
      <dsp:nvSpPr>
        <dsp:cNvPr id="0" name=""/>
        <dsp:cNvSpPr/>
      </dsp:nvSpPr>
      <dsp:spPr>
        <a:xfrm rot="5400000">
          <a:off x="-192303" y="194795"/>
          <a:ext cx="1282022" cy="897416"/>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Data Preprocessing</a:t>
          </a:r>
        </a:p>
      </dsp:txBody>
      <dsp:txXfrm rot="-5400000">
        <a:off x="0" y="451200"/>
        <a:ext cx="897416" cy="384606"/>
      </dsp:txXfrm>
    </dsp:sp>
    <dsp:sp modelId="{F9EA3B11-6989-48E4-9360-7C2816A679EB}">
      <dsp:nvSpPr>
        <dsp:cNvPr id="0" name=""/>
        <dsp:cNvSpPr/>
      </dsp:nvSpPr>
      <dsp:spPr>
        <a:xfrm rot="5400000">
          <a:off x="2678270" y="-1757828"/>
          <a:ext cx="833314" cy="439502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Drop employee identifiers</a:t>
          </a:r>
        </a:p>
        <a:p>
          <a:pPr marL="114300" lvl="1" indent="-114300" algn="l" defTabSz="533400">
            <a:lnSpc>
              <a:spcPct val="90000"/>
            </a:lnSpc>
            <a:spcBef>
              <a:spcPct val="0"/>
            </a:spcBef>
            <a:spcAft>
              <a:spcPct val="15000"/>
            </a:spcAft>
            <a:buChar char="•"/>
          </a:pPr>
          <a:endParaRPr lang="en-US" sz="1200" kern="1200" dirty="0"/>
        </a:p>
      </dsp:txBody>
      <dsp:txXfrm rot="-5400000">
        <a:off x="897417" y="63704"/>
        <a:ext cx="4354343" cy="751956"/>
      </dsp:txXfrm>
    </dsp:sp>
    <dsp:sp modelId="{0A0DBFE2-BF9F-4963-BA05-1893861C8BE4}">
      <dsp:nvSpPr>
        <dsp:cNvPr id="0" name=""/>
        <dsp:cNvSpPr/>
      </dsp:nvSpPr>
      <dsp:spPr>
        <a:xfrm rot="5400000">
          <a:off x="-192303" y="1361469"/>
          <a:ext cx="1282022" cy="897416"/>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Train</a:t>
          </a:r>
        </a:p>
        <a:p>
          <a:pPr marL="0" lvl="0" indent="0" algn="ctr" defTabSz="488950">
            <a:lnSpc>
              <a:spcPct val="90000"/>
            </a:lnSpc>
            <a:spcBef>
              <a:spcPct val="0"/>
            </a:spcBef>
            <a:spcAft>
              <a:spcPct val="35000"/>
            </a:spcAft>
            <a:buNone/>
          </a:pPr>
          <a:r>
            <a:rPr lang="en-US" sz="1100" kern="1200"/>
            <a:t>Model</a:t>
          </a:r>
          <a:endParaRPr lang="en-US" sz="1100" kern="1200" dirty="0"/>
        </a:p>
      </dsp:txBody>
      <dsp:txXfrm rot="-5400000">
        <a:off x="0" y="1617874"/>
        <a:ext cx="897416" cy="384606"/>
      </dsp:txXfrm>
    </dsp:sp>
    <dsp:sp modelId="{48B25498-BF1E-4265-9379-F9E4FF35ADF7}">
      <dsp:nvSpPr>
        <dsp:cNvPr id="0" name=""/>
        <dsp:cNvSpPr/>
      </dsp:nvSpPr>
      <dsp:spPr>
        <a:xfrm rot="5400000">
          <a:off x="2678270" y="-611687"/>
          <a:ext cx="833314" cy="439502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Label Encoder</a:t>
          </a:r>
        </a:p>
        <a:p>
          <a:pPr marL="114300" lvl="1" indent="-114300" algn="l" defTabSz="533400">
            <a:lnSpc>
              <a:spcPct val="90000"/>
            </a:lnSpc>
            <a:spcBef>
              <a:spcPct val="0"/>
            </a:spcBef>
            <a:spcAft>
              <a:spcPct val="15000"/>
            </a:spcAft>
            <a:buChar char="•"/>
          </a:pPr>
          <a:r>
            <a:rPr lang="en-US" sz="1200" kern="1200" dirty="0"/>
            <a:t>Standard Scaler</a:t>
          </a:r>
        </a:p>
        <a:p>
          <a:pPr marL="114300" lvl="1" indent="-114300" algn="l" defTabSz="533400">
            <a:lnSpc>
              <a:spcPct val="90000"/>
            </a:lnSpc>
            <a:spcBef>
              <a:spcPct val="0"/>
            </a:spcBef>
            <a:spcAft>
              <a:spcPct val="15000"/>
            </a:spcAft>
            <a:buChar char="•"/>
          </a:pPr>
          <a:r>
            <a:rPr lang="en-US" sz="1200" kern="1200" dirty="0"/>
            <a:t>Train-test split (Test size:20%)</a:t>
          </a:r>
        </a:p>
      </dsp:txBody>
      <dsp:txXfrm rot="-5400000">
        <a:off x="897417" y="1209845"/>
        <a:ext cx="4354343" cy="751956"/>
      </dsp:txXfrm>
    </dsp:sp>
    <dsp:sp modelId="{F8A2F33A-A6C6-4F34-B44E-4A9FEE380A7E}">
      <dsp:nvSpPr>
        <dsp:cNvPr id="0" name=""/>
        <dsp:cNvSpPr/>
      </dsp:nvSpPr>
      <dsp:spPr>
        <a:xfrm rot="5400000">
          <a:off x="-192303" y="2528143"/>
          <a:ext cx="1282022" cy="897416"/>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Prediction Model</a:t>
          </a:r>
        </a:p>
      </dsp:txBody>
      <dsp:txXfrm rot="-5400000">
        <a:off x="0" y="2784548"/>
        <a:ext cx="897416" cy="384606"/>
      </dsp:txXfrm>
    </dsp:sp>
    <dsp:sp modelId="{F3559E95-3BBF-48ED-88F0-DC746B6803A5}">
      <dsp:nvSpPr>
        <dsp:cNvPr id="0" name=""/>
        <dsp:cNvSpPr/>
      </dsp:nvSpPr>
      <dsp:spPr>
        <a:xfrm rot="5400000">
          <a:off x="2678270" y="554986"/>
          <a:ext cx="833314" cy="439502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Define parameter grids for </a:t>
          </a:r>
          <a:r>
            <a:rPr lang="en-US" sz="1200" kern="1200" dirty="0" err="1"/>
            <a:t>hypertuning</a:t>
          </a:r>
          <a:endParaRPr lang="en-US" sz="1200" kern="1200" dirty="0"/>
        </a:p>
        <a:p>
          <a:pPr marL="114300" lvl="1" indent="-114300" algn="l" defTabSz="533400">
            <a:lnSpc>
              <a:spcPct val="90000"/>
            </a:lnSpc>
            <a:spcBef>
              <a:spcPct val="0"/>
            </a:spcBef>
            <a:spcAft>
              <a:spcPct val="15000"/>
            </a:spcAft>
            <a:buChar char="•"/>
          </a:pPr>
          <a:r>
            <a:rPr lang="en-US" sz="1200" kern="1200" dirty="0"/>
            <a:t>Define models &amp; metrics</a:t>
          </a:r>
        </a:p>
        <a:p>
          <a:pPr marL="114300" lvl="1" indent="-114300" algn="l" defTabSz="533400">
            <a:lnSpc>
              <a:spcPct val="90000"/>
            </a:lnSpc>
            <a:spcBef>
              <a:spcPct val="0"/>
            </a:spcBef>
            <a:spcAft>
              <a:spcPct val="15000"/>
            </a:spcAft>
            <a:buChar char="•"/>
          </a:pPr>
          <a:r>
            <a:rPr lang="en-US" sz="1200" kern="1200" dirty="0"/>
            <a:t>Perform hyper parameter tuning</a:t>
          </a:r>
        </a:p>
        <a:p>
          <a:pPr marL="114300" lvl="1" indent="-114300" algn="l" defTabSz="533400">
            <a:lnSpc>
              <a:spcPct val="90000"/>
            </a:lnSpc>
            <a:spcBef>
              <a:spcPct val="0"/>
            </a:spcBef>
            <a:spcAft>
              <a:spcPct val="15000"/>
            </a:spcAft>
            <a:buChar char="•"/>
          </a:pPr>
          <a:r>
            <a:rPr lang="en-US" sz="1200" kern="1200" dirty="0"/>
            <a:t>Evaluate &amp; pick the best models based on metrics</a:t>
          </a:r>
        </a:p>
      </dsp:txBody>
      <dsp:txXfrm rot="-5400000">
        <a:off x="897417" y="2376519"/>
        <a:ext cx="4354343" cy="751956"/>
      </dsp:txXfrm>
    </dsp:sp>
    <dsp:sp modelId="{D3369D88-B22E-4592-843C-EA706CB2E868}">
      <dsp:nvSpPr>
        <dsp:cNvPr id="0" name=""/>
        <dsp:cNvSpPr/>
      </dsp:nvSpPr>
      <dsp:spPr>
        <a:xfrm rot="5400000">
          <a:off x="-192303" y="3694817"/>
          <a:ext cx="1282022" cy="897416"/>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Model Evaluation</a:t>
          </a:r>
        </a:p>
      </dsp:txBody>
      <dsp:txXfrm rot="-5400000">
        <a:off x="0" y="3951222"/>
        <a:ext cx="897416" cy="384606"/>
      </dsp:txXfrm>
    </dsp:sp>
    <dsp:sp modelId="{E4B503D7-20B8-47C0-BEA2-767A26B22D34}">
      <dsp:nvSpPr>
        <dsp:cNvPr id="0" name=""/>
        <dsp:cNvSpPr/>
      </dsp:nvSpPr>
      <dsp:spPr>
        <a:xfrm rot="5400000">
          <a:off x="2678270" y="1721659"/>
          <a:ext cx="833314" cy="439502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Confusion Matrix</a:t>
          </a:r>
        </a:p>
        <a:p>
          <a:pPr marL="114300" lvl="1" indent="-114300" algn="l" defTabSz="533400">
            <a:lnSpc>
              <a:spcPct val="90000"/>
            </a:lnSpc>
            <a:spcBef>
              <a:spcPct val="0"/>
            </a:spcBef>
            <a:spcAft>
              <a:spcPct val="15000"/>
            </a:spcAft>
            <a:buChar char="•"/>
          </a:pPr>
          <a:r>
            <a:rPr lang="en-US" sz="1200" kern="1200" dirty="0"/>
            <a:t>Metrics evaluation</a:t>
          </a:r>
        </a:p>
        <a:p>
          <a:pPr marL="114300" lvl="1" indent="-114300" algn="l" defTabSz="533400">
            <a:lnSpc>
              <a:spcPct val="90000"/>
            </a:lnSpc>
            <a:spcBef>
              <a:spcPct val="0"/>
            </a:spcBef>
            <a:spcAft>
              <a:spcPct val="15000"/>
            </a:spcAft>
            <a:buChar char="•"/>
          </a:pPr>
          <a:r>
            <a:rPr lang="en-US" sz="1200" kern="1200" dirty="0"/>
            <a:t>Model Performance Comparison</a:t>
          </a:r>
        </a:p>
      </dsp:txBody>
      <dsp:txXfrm rot="-5400000">
        <a:off x="897417" y="3543192"/>
        <a:ext cx="4354343" cy="751956"/>
      </dsp:txXfrm>
    </dsp:sp>
    <dsp:sp modelId="{281F9591-5D0D-4824-B7EA-912237626A40}">
      <dsp:nvSpPr>
        <dsp:cNvPr id="0" name=""/>
        <dsp:cNvSpPr/>
      </dsp:nvSpPr>
      <dsp:spPr>
        <a:xfrm rot="5400000">
          <a:off x="-192303" y="4861491"/>
          <a:ext cx="1282022" cy="897416"/>
        </a:xfrm>
        <a:prstGeom prst="chevron">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a:t>Feature Importance</a:t>
          </a:r>
          <a:endParaRPr lang="en-US" sz="1100" kern="1200" dirty="0"/>
        </a:p>
      </dsp:txBody>
      <dsp:txXfrm rot="-5400000">
        <a:off x="0" y="5117896"/>
        <a:ext cx="897416" cy="384606"/>
      </dsp:txXfrm>
    </dsp:sp>
    <dsp:sp modelId="{8B730533-6975-4949-9C55-A034DFDBB9E4}">
      <dsp:nvSpPr>
        <dsp:cNvPr id="0" name=""/>
        <dsp:cNvSpPr/>
      </dsp:nvSpPr>
      <dsp:spPr>
        <a:xfrm rot="5400000">
          <a:off x="2678270" y="2888333"/>
          <a:ext cx="833314" cy="4395022"/>
        </a:xfrm>
        <a:prstGeom prst="round2Same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Evaluate the top Feature Importances based on best model</a:t>
          </a:r>
        </a:p>
      </dsp:txBody>
      <dsp:txXfrm rot="-5400000">
        <a:off x="897417" y="4709866"/>
        <a:ext cx="4354343" cy="751956"/>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5A439D-A227-45BD-8EA4-2ED8FEAB2FC8}" type="datetimeFigureOut">
              <a:rPr lang="en-US" smtClean="0"/>
              <a:t>10/2/2025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57A1C3-D222-44B3-AC5E-76E51AE175F7}" type="slidenum">
              <a:rPr lang="en-US" smtClean="0"/>
              <a:t>‹#›</a:t>
            </a:fld>
            <a:endParaRPr lang="en-US"/>
          </a:p>
        </p:txBody>
      </p:sp>
    </p:spTree>
    <p:extLst>
      <p:ext uri="{BB962C8B-B14F-4D97-AF65-F5344CB8AC3E}">
        <p14:creationId xmlns:p14="http://schemas.microsoft.com/office/powerpoint/2010/main" val="3474216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**Business Implications**</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HR interventions should prioritize Finance and Sales for performance improvement.</a:t>
            </a:r>
          </a:p>
          <a:p>
            <a:r>
              <a:rPr lang="en-US" sz="1200" b="0" kern="1200" dirty="0">
                <a:solidFill>
                  <a:schemeClr val="tx1"/>
                </a:solidFill>
                <a:effectLst/>
                <a:latin typeface="+mn-lt"/>
                <a:ea typeface="+mn-ea"/>
                <a:cs typeface="+mn-cs"/>
              </a:rPr>
              <a:t>- Development and Data Science departments could mentor or share best practices with weaker teams.</a:t>
            </a:r>
          </a:p>
          <a:p>
            <a:r>
              <a:rPr lang="en-US" sz="1200" b="0" kern="1200" dirty="0">
                <a:solidFill>
                  <a:schemeClr val="tx1"/>
                </a:solidFill>
                <a:effectLst/>
                <a:latin typeface="+mn-lt"/>
                <a:ea typeface="+mn-ea"/>
                <a:cs typeface="+mn-cs"/>
              </a:rPr>
              <a:t>- Consider career progression and skill development programs in Finance and Sales to reduce the gap.</a:t>
            </a:r>
          </a:p>
          <a:p>
            <a:endParaRPr lang="en-US" dirty="0"/>
          </a:p>
        </p:txBody>
      </p:sp>
      <p:sp>
        <p:nvSpPr>
          <p:cNvPr id="4" name="Slide Number Placeholder 3"/>
          <p:cNvSpPr>
            <a:spLocks noGrp="1"/>
          </p:cNvSpPr>
          <p:nvPr>
            <p:ph type="sldNum" sz="quarter" idx="5"/>
          </p:nvPr>
        </p:nvSpPr>
        <p:spPr/>
        <p:txBody>
          <a:bodyPr/>
          <a:lstStyle/>
          <a:p>
            <a:fld id="{FB57A1C3-D222-44B3-AC5E-76E51AE175F7}" type="slidenum">
              <a:rPr lang="en-US" smtClean="0"/>
              <a:t>6</a:t>
            </a:fld>
            <a:endParaRPr lang="en-US"/>
          </a:p>
        </p:txBody>
      </p:sp>
    </p:spTree>
    <p:extLst>
      <p:ext uri="{BB962C8B-B14F-4D97-AF65-F5344CB8AC3E}">
        <p14:creationId xmlns:p14="http://schemas.microsoft.com/office/powerpoint/2010/main" val="26318465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**Business Implications**</a:t>
            </a:r>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 Strengthen weak roles: Target Finance Managers, HR, Healthcare Reps, and Lab Technicians for capacity building.</a:t>
            </a:r>
          </a:p>
          <a:p>
            <a:r>
              <a:rPr lang="en-US" sz="1200" b="0" kern="1200" dirty="0">
                <a:solidFill>
                  <a:schemeClr val="tx1"/>
                </a:solidFill>
                <a:effectLst/>
                <a:latin typeface="+mn-lt"/>
                <a:ea typeface="+mn-ea"/>
                <a:cs typeface="+mn-cs"/>
              </a:rPr>
              <a:t>- Leverage strong roles: Data Scientists and Developers can be showcased as benchmark performers and possibly mentors.</a:t>
            </a:r>
          </a:p>
          <a:p>
            <a:r>
              <a:rPr lang="en-US" sz="1200" b="0" kern="1200" dirty="0">
                <a:solidFill>
                  <a:schemeClr val="tx1"/>
                </a:solidFill>
                <a:effectLst/>
                <a:latin typeface="+mn-lt"/>
                <a:ea typeface="+mn-ea"/>
                <a:cs typeface="+mn-cs"/>
              </a:rPr>
              <a:t>- Role-specific training: Tailor support by role instead of one-size-fits-all interventions.</a:t>
            </a:r>
          </a:p>
          <a:p>
            <a:endParaRPr lang="en-US" dirty="0"/>
          </a:p>
        </p:txBody>
      </p:sp>
      <p:sp>
        <p:nvSpPr>
          <p:cNvPr id="4" name="Slide Number Placeholder 3"/>
          <p:cNvSpPr>
            <a:spLocks noGrp="1"/>
          </p:cNvSpPr>
          <p:nvPr>
            <p:ph type="sldNum" sz="quarter" idx="5"/>
          </p:nvPr>
        </p:nvSpPr>
        <p:spPr/>
        <p:txBody>
          <a:bodyPr/>
          <a:lstStyle/>
          <a:p>
            <a:fld id="{FB57A1C3-D222-44B3-AC5E-76E51AE175F7}" type="slidenum">
              <a:rPr lang="en-US" smtClean="0"/>
              <a:t>7</a:t>
            </a:fld>
            <a:endParaRPr lang="en-US"/>
          </a:p>
        </p:txBody>
      </p:sp>
    </p:spTree>
    <p:extLst>
      <p:ext uri="{BB962C8B-B14F-4D97-AF65-F5344CB8AC3E}">
        <p14:creationId xmlns:p14="http://schemas.microsoft.com/office/powerpoint/2010/main" val="10345268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57A1C3-D222-44B3-AC5E-76E51AE175F7}" type="slidenum">
              <a:rPr lang="en-US" smtClean="0"/>
              <a:t>14</a:t>
            </a:fld>
            <a:endParaRPr lang="en-US"/>
          </a:p>
        </p:txBody>
      </p:sp>
    </p:spTree>
    <p:extLst>
      <p:ext uri="{BB962C8B-B14F-4D97-AF65-F5344CB8AC3E}">
        <p14:creationId xmlns:p14="http://schemas.microsoft.com/office/powerpoint/2010/main" val="325644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68968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714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56607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421809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75713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086970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27380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6821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3662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4018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736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1872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5071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572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44514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54502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10/2/2025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7620128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joangathu.pythonanywhere.com/"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9F7A37-DFE4-F1F1-1E33-453A2E1270D4}"/>
              </a:ext>
            </a:extLst>
          </p:cNvPr>
          <p:cNvSpPr/>
          <p:nvPr/>
        </p:nvSpPr>
        <p:spPr>
          <a:xfrm>
            <a:off x="0" y="3594847"/>
            <a:ext cx="9144000" cy="326315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ctrTitle"/>
          </p:nvPr>
        </p:nvSpPr>
        <p:spPr>
          <a:xfrm>
            <a:off x="338203" y="948294"/>
            <a:ext cx="7393058" cy="2480706"/>
          </a:xfrm>
        </p:spPr>
        <p:txBody>
          <a:bodyPr>
            <a:normAutofit fontScale="90000"/>
          </a:bodyPr>
          <a:lstStyle/>
          <a:p>
            <a:pPr algn="ctr"/>
            <a:r>
              <a:rPr b="1" dirty="0"/>
              <a:t>INX Future Inc – Employee Performance Project</a:t>
            </a:r>
          </a:p>
        </p:txBody>
      </p:sp>
      <p:sp>
        <p:nvSpPr>
          <p:cNvPr id="3" name="Subtitle 2"/>
          <p:cNvSpPr>
            <a:spLocks noGrp="1"/>
          </p:cNvSpPr>
          <p:nvPr>
            <p:ph type="subTitle" idx="1"/>
          </p:nvPr>
        </p:nvSpPr>
        <p:spPr>
          <a:xfrm>
            <a:off x="2270383" y="5582583"/>
            <a:ext cx="5185942" cy="894417"/>
          </a:xfrm>
        </p:spPr>
        <p:txBody>
          <a:bodyPr>
            <a:normAutofit/>
          </a:bodyPr>
          <a:lstStyle/>
          <a:p>
            <a:pPr algn="ctr"/>
            <a:r>
              <a:rPr dirty="0"/>
              <a:t>Data-Driven Analysis </a:t>
            </a:r>
            <a:r>
              <a:rPr lang="en-US" dirty="0"/>
              <a:t>and</a:t>
            </a:r>
            <a:r>
              <a:rPr dirty="0"/>
              <a:t> Recommendations</a:t>
            </a:r>
            <a:endParaRPr lang="en-US" dirty="0"/>
          </a:p>
          <a:p>
            <a:r>
              <a:rPr lang="en-US" dirty="0"/>
              <a:t>By  Elizabeth  </a:t>
            </a:r>
            <a:r>
              <a:rPr lang="en-US" dirty="0" err="1"/>
              <a:t>Cheruyot</a:t>
            </a:r>
            <a:r>
              <a:rPr lang="en-US" dirty="0"/>
              <a: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D71E58-7E19-D83E-19A0-69769848281C}"/>
              </a:ext>
            </a:extLst>
          </p:cNvPr>
          <p:cNvPicPr>
            <a:picLocks noChangeAspect="1"/>
          </p:cNvPicPr>
          <p:nvPr/>
        </p:nvPicPr>
        <p:blipFill>
          <a:blip r:embed="rId2"/>
          <a:stretch>
            <a:fillRect/>
          </a:stretch>
        </p:blipFill>
        <p:spPr>
          <a:xfrm>
            <a:off x="0" y="681037"/>
            <a:ext cx="9144000" cy="6075544"/>
          </a:xfrm>
          <a:prstGeom prst="rect">
            <a:avLst/>
          </a:prstGeom>
        </p:spPr>
      </p:pic>
      <p:sp>
        <p:nvSpPr>
          <p:cNvPr id="2" name="Title 1"/>
          <p:cNvSpPr>
            <a:spLocks noGrp="1"/>
          </p:cNvSpPr>
          <p:nvPr>
            <p:ph type="title"/>
          </p:nvPr>
        </p:nvSpPr>
        <p:spPr>
          <a:xfrm>
            <a:off x="313151" y="130179"/>
            <a:ext cx="7583074" cy="434974"/>
          </a:xfrm>
        </p:spPr>
        <p:txBody>
          <a:bodyPr>
            <a:normAutofit fontScale="90000"/>
          </a:bodyPr>
          <a:lstStyle/>
          <a:p>
            <a:r>
              <a:rPr lang="en-US" b="1" dirty="0"/>
              <a:t>PREDICTIVE MODEL PERFORMANCE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EC3B3663-E811-E160-EBF2-0D1E00EFC8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45159-7C08-3295-9F2C-D8AB78ABB2B3}"/>
              </a:ext>
            </a:extLst>
          </p:cNvPr>
          <p:cNvSpPr>
            <a:spLocks noGrp="1"/>
          </p:cNvSpPr>
          <p:nvPr>
            <p:ph type="title"/>
          </p:nvPr>
        </p:nvSpPr>
        <p:spPr>
          <a:xfrm>
            <a:off x="628650" y="52390"/>
            <a:ext cx="7886700" cy="625474"/>
          </a:xfrm>
        </p:spPr>
        <p:txBody>
          <a:bodyPr>
            <a:normAutofit fontScale="90000"/>
          </a:bodyPr>
          <a:lstStyle/>
          <a:p>
            <a:r>
              <a:rPr lang="en-US" b="1" dirty="0"/>
              <a:t>PREDICTIVE MODEL INSIGHT</a:t>
            </a:r>
          </a:p>
        </p:txBody>
      </p:sp>
      <p:sp>
        <p:nvSpPr>
          <p:cNvPr id="3" name="Content Placeholder 2">
            <a:extLst>
              <a:ext uri="{FF2B5EF4-FFF2-40B4-BE49-F238E27FC236}">
                <a16:creationId xmlns:a16="http://schemas.microsoft.com/office/drawing/2014/main" id="{E2E3EE39-F2C4-A7EB-63BC-70F13C8CB6AF}"/>
              </a:ext>
            </a:extLst>
          </p:cNvPr>
          <p:cNvSpPr>
            <a:spLocks noGrp="1"/>
          </p:cNvSpPr>
          <p:nvPr>
            <p:ph idx="1"/>
          </p:nvPr>
        </p:nvSpPr>
        <p:spPr>
          <a:xfrm>
            <a:off x="361950" y="904875"/>
            <a:ext cx="8391525" cy="5900735"/>
          </a:xfrm>
        </p:spPr>
        <p:txBody>
          <a:bodyPr>
            <a:normAutofit/>
          </a:bodyPr>
          <a:lstStyle/>
          <a:p>
            <a:r>
              <a:rPr lang="en-US" dirty="0" err="1"/>
              <a:t>XGBoost</a:t>
            </a:r>
            <a:r>
              <a:rPr lang="en-US" dirty="0"/>
              <a:t> is recommended as the best model as it gives the most balanced trade-off between accuracy, error distance (Ordinal MAE), and generalization (CV F1).</a:t>
            </a:r>
          </a:p>
          <a:p>
            <a:pPr algn="just"/>
            <a:r>
              <a:rPr lang="en-US" dirty="0" err="1"/>
              <a:t>XGBoost</a:t>
            </a:r>
            <a:r>
              <a:rPr lang="en-US" dirty="0"/>
              <a:t> is slightly ahead across almost all metrics:</a:t>
            </a:r>
          </a:p>
          <a:p>
            <a:pPr marL="342900" lvl="1" indent="0">
              <a:buNone/>
            </a:pPr>
            <a:r>
              <a:rPr lang="en-US" dirty="0"/>
              <a:t>- Accuracy: 0.942 vs ~0.938 for others</a:t>
            </a:r>
          </a:p>
          <a:p>
            <a:pPr marL="342900" lvl="1" indent="0">
              <a:buNone/>
            </a:pPr>
            <a:r>
              <a:rPr lang="en-US" dirty="0"/>
              <a:t>- F1-score: 0.940 vs ~0.935 for others</a:t>
            </a:r>
          </a:p>
          <a:p>
            <a:pPr marL="342900" lvl="1" indent="0">
              <a:buNone/>
            </a:pPr>
            <a:r>
              <a:rPr lang="en-US" dirty="0"/>
              <a:t>- Ordinal MAE: 0.058 (lowest = best)</a:t>
            </a:r>
          </a:p>
          <a:p>
            <a:pPr marL="342900" lvl="1" indent="0">
              <a:buNone/>
            </a:pPr>
            <a:r>
              <a:rPr lang="en-US" dirty="0"/>
              <a:t>- CV Score (F1-weighted): 0.931 (highest = best).</a:t>
            </a:r>
          </a:p>
          <a:p>
            <a:r>
              <a:rPr lang="en-US" dirty="0"/>
              <a:t>Random Forest and </a:t>
            </a:r>
            <a:r>
              <a:rPr lang="en-US" dirty="0" err="1"/>
              <a:t>LightGBM</a:t>
            </a:r>
            <a:r>
              <a:rPr lang="en-US" dirty="0"/>
              <a:t> are very close, but </a:t>
            </a:r>
            <a:r>
              <a:rPr lang="en-US" dirty="0" err="1"/>
              <a:t>XGBoost</a:t>
            </a:r>
            <a:r>
              <a:rPr lang="en-US" dirty="0"/>
              <a:t> edges them out consistently.</a:t>
            </a:r>
          </a:p>
          <a:p>
            <a:r>
              <a:rPr lang="en-US" dirty="0"/>
              <a:t>Differences are small (≈0.003–0.004), but consistent across both single hold-out and cross-validation.</a:t>
            </a:r>
          </a:p>
          <a:p>
            <a:endParaRPr lang="en-US" dirty="0"/>
          </a:p>
          <a:p>
            <a:pPr marL="0" indent="0">
              <a:buNone/>
            </a:pPr>
            <a:endParaRPr dirty="0"/>
          </a:p>
        </p:txBody>
      </p:sp>
      <p:grpSp>
        <p:nvGrpSpPr>
          <p:cNvPr id="7" name="Group 6">
            <a:extLst>
              <a:ext uri="{FF2B5EF4-FFF2-40B4-BE49-F238E27FC236}">
                <a16:creationId xmlns:a16="http://schemas.microsoft.com/office/drawing/2014/main" id="{54099F1A-754F-86B0-9084-9EA129352A3A}"/>
              </a:ext>
            </a:extLst>
          </p:cNvPr>
          <p:cNvGrpSpPr/>
          <p:nvPr/>
        </p:nvGrpSpPr>
        <p:grpSpPr>
          <a:xfrm>
            <a:off x="513988" y="4957470"/>
            <a:ext cx="7410811" cy="1424279"/>
            <a:chOff x="513989" y="4766971"/>
            <a:chExt cx="6763112" cy="1155484"/>
          </a:xfrm>
        </p:grpSpPr>
        <p:pic>
          <p:nvPicPr>
            <p:cNvPr id="5" name="Picture 4">
              <a:extLst>
                <a:ext uri="{FF2B5EF4-FFF2-40B4-BE49-F238E27FC236}">
                  <a16:creationId xmlns:a16="http://schemas.microsoft.com/office/drawing/2014/main" id="{3D063DA2-E36C-AAA0-0D87-409E6DC815CE}"/>
                </a:ext>
              </a:extLst>
            </p:cNvPr>
            <p:cNvPicPr>
              <a:picLocks noChangeAspect="1"/>
            </p:cNvPicPr>
            <p:nvPr/>
          </p:nvPicPr>
          <p:blipFill>
            <a:blip r:embed="rId2"/>
            <a:srcRect r="4051" b="44104"/>
            <a:stretch>
              <a:fillRect/>
            </a:stretch>
          </p:blipFill>
          <p:spPr>
            <a:xfrm>
              <a:off x="513989" y="4766972"/>
              <a:ext cx="4972412" cy="1155483"/>
            </a:xfrm>
            <a:prstGeom prst="rect">
              <a:avLst/>
            </a:prstGeom>
          </p:spPr>
        </p:pic>
        <p:pic>
          <p:nvPicPr>
            <p:cNvPr id="6" name="Picture 5">
              <a:extLst>
                <a:ext uri="{FF2B5EF4-FFF2-40B4-BE49-F238E27FC236}">
                  <a16:creationId xmlns:a16="http://schemas.microsoft.com/office/drawing/2014/main" id="{26793C4D-4F11-9436-47E1-8BF2B349A20D}"/>
                </a:ext>
              </a:extLst>
            </p:cNvPr>
            <p:cNvPicPr>
              <a:picLocks noChangeAspect="1"/>
            </p:cNvPicPr>
            <p:nvPr/>
          </p:nvPicPr>
          <p:blipFill>
            <a:blip r:embed="rId2"/>
            <a:srcRect l="19843" t="44104" r="45603"/>
            <a:stretch>
              <a:fillRect/>
            </a:stretch>
          </p:blipFill>
          <p:spPr>
            <a:xfrm>
              <a:off x="5486401" y="4766971"/>
              <a:ext cx="1790700" cy="1155483"/>
            </a:xfrm>
            <a:prstGeom prst="rect">
              <a:avLst/>
            </a:prstGeom>
          </p:spPr>
        </p:pic>
      </p:grpSp>
    </p:spTree>
    <p:extLst>
      <p:ext uri="{BB962C8B-B14F-4D97-AF65-F5344CB8AC3E}">
        <p14:creationId xmlns:p14="http://schemas.microsoft.com/office/powerpoint/2010/main" val="4093747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4316BE3E-D331-826C-112E-65C2430FDD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839E3-14D4-6F99-2D0C-27DD79EDB21D}"/>
              </a:ext>
            </a:extLst>
          </p:cNvPr>
          <p:cNvSpPr>
            <a:spLocks noGrp="1"/>
          </p:cNvSpPr>
          <p:nvPr>
            <p:ph type="title"/>
          </p:nvPr>
        </p:nvSpPr>
        <p:spPr>
          <a:xfrm>
            <a:off x="114300" y="52390"/>
            <a:ext cx="7886700" cy="625474"/>
          </a:xfrm>
        </p:spPr>
        <p:txBody>
          <a:bodyPr>
            <a:normAutofit fontScale="90000"/>
          </a:bodyPr>
          <a:lstStyle/>
          <a:p>
            <a:r>
              <a:rPr lang="en-US" b="1" u="sng" dirty="0"/>
              <a:t>PREDICTIVE MODEL INSIGHT</a:t>
            </a:r>
          </a:p>
        </p:txBody>
      </p:sp>
      <p:sp>
        <p:nvSpPr>
          <p:cNvPr id="3" name="Content Placeholder 2">
            <a:extLst>
              <a:ext uri="{FF2B5EF4-FFF2-40B4-BE49-F238E27FC236}">
                <a16:creationId xmlns:a16="http://schemas.microsoft.com/office/drawing/2014/main" id="{A2928CEF-C0C2-5A2A-1897-BAF48A9D39C2}"/>
              </a:ext>
            </a:extLst>
          </p:cNvPr>
          <p:cNvSpPr>
            <a:spLocks noGrp="1"/>
          </p:cNvSpPr>
          <p:nvPr>
            <p:ph idx="1"/>
          </p:nvPr>
        </p:nvSpPr>
        <p:spPr>
          <a:xfrm>
            <a:off x="114300" y="677863"/>
            <a:ext cx="8886825" cy="6127747"/>
          </a:xfrm>
        </p:spPr>
        <p:txBody>
          <a:bodyPr>
            <a:normAutofit/>
          </a:bodyPr>
          <a:lstStyle/>
          <a:p>
            <a:pPr marL="0" indent="0">
              <a:buNone/>
            </a:pPr>
            <a:r>
              <a:rPr lang="en-US" b="1" u="sng" dirty="0"/>
              <a:t>Confusion Matrix</a:t>
            </a:r>
          </a:p>
          <a:p>
            <a:r>
              <a:rPr lang="en-US" dirty="0"/>
              <a:t>The </a:t>
            </a:r>
            <a:r>
              <a:rPr lang="en-US" dirty="0" err="1"/>
              <a:t>XGBoost</a:t>
            </a:r>
            <a:r>
              <a:rPr lang="en-US" dirty="0"/>
              <a:t> model is most reliable in identifying average performers (Class 3) with near-perfect recall (0.99). Low performers (Class 2) are predicted with high precision (0.94) but lower recall (0.85), while high performers (Class 4) are never falsely labeled (precision 1.00) but often under-recognized (recall 0.77). </a:t>
            </a:r>
          </a:p>
          <a:p>
            <a:r>
              <a:rPr lang="en-US" dirty="0"/>
              <a:t>Overall, the model is highly accurate but may require further parameter tuning to better capture top performers.</a:t>
            </a:r>
          </a:p>
          <a:p>
            <a:endParaRPr lang="en-US" dirty="0"/>
          </a:p>
          <a:p>
            <a:pPr marL="0" indent="0">
              <a:buNone/>
            </a:pPr>
            <a:endParaRPr dirty="0"/>
          </a:p>
        </p:txBody>
      </p:sp>
      <p:pic>
        <p:nvPicPr>
          <p:cNvPr id="9" name="Picture 8">
            <a:extLst>
              <a:ext uri="{FF2B5EF4-FFF2-40B4-BE49-F238E27FC236}">
                <a16:creationId xmlns:a16="http://schemas.microsoft.com/office/drawing/2014/main" id="{80F71298-263B-A2D5-09C4-945B0E04CA54}"/>
              </a:ext>
            </a:extLst>
          </p:cNvPr>
          <p:cNvPicPr>
            <a:picLocks noChangeAspect="1"/>
          </p:cNvPicPr>
          <p:nvPr/>
        </p:nvPicPr>
        <p:blipFill>
          <a:blip r:embed="rId2"/>
          <a:stretch>
            <a:fillRect/>
          </a:stretch>
        </p:blipFill>
        <p:spPr>
          <a:xfrm>
            <a:off x="4572000" y="2933701"/>
            <a:ext cx="4234385" cy="3871910"/>
          </a:xfrm>
          <a:prstGeom prst="rect">
            <a:avLst/>
          </a:prstGeom>
        </p:spPr>
      </p:pic>
      <p:pic>
        <p:nvPicPr>
          <p:cNvPr id="5" name="Picture 4">
            <a:extLst>
              <a:ext uri="{FF2B5EF4-FFF2-40B4-BE49-F238E27FC236}">
                <a16:creationId xmlns:a16="http://schemas.microsoft.com/office/drawing/2014/main" id="{3F0618AC-3796-CBB5-2AF0-962936F382D8}"/>
              </a:ext>
            </a:extLst>
          </p:cNvPr>
          <p:cNvPicPr>
            <a:picLocks noChangeAspect="1"/>
          </p:cNvPicPr>
          <p:nvPr/>
        </p:nvPicPr>
        <p:blipFill>
          <a:blip r:embed="rId3"/>
          <a:stretch>
            <a:fillRect/>
          </a:stretch>
        </p:blipFill>
        <p:spPr>
          <a:xfrm>
            <a:off x="199795" y="3657458"/>
            <a:ext cx="4291305" cy="2072339"/>
          </a:xfrm>
          <a:prstGeom prst="rect">
            <a:avLst/>
          </a:prstGeom>
        </p:spPr>
      </p:pic>
    </p:spTree>
    <p:extLst>
      <p:ext uri="{BB962C8B-B14F-4D97-AF65-F5344CB8AC3E}">
        <p14:creationId xmlns:p14="http://schemas.microsoft.com/office/powerpoint/2010/main" val="32387269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A30E48BC-19E5-B592-EC80-3867EE156DB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E6CD80D-C377-BACC-7967-2CCE989C86F4}"/>
              </a:ext>
            </a:extLst>
          </p:cNvPr>
          <p:cNvPicPr>
            <a:picLocks noChangeAspect="1"/>
          </p:cNvPicPr>
          <p:nvPr/>
        </p:nvPicPr>
        <p:blipFill>
          <a:blip r:embed="rId2"/>
          <a:stretch>
            <a:fillRect/>
          </a:stretch>
        </p:blipFill>
        <p:spPr>
          <a:xfrm>
            <a:off x="2971800" y="2050202"/>
            <a:ext cx="6172200" cy="4586395"/>
          </a:xfrm>
          <a:prstGeom prst="rect">
            <a:avLst/>
          </a:prstGeom>
        </p:spPr>
      </p:pic>
      <p:sp>
        <p:nvSpPr>
          <p:cNvPr id="2" name="Title 1">
            <a:extLst>
              <a:ext uri="{FF2B5EF4-FFF2-40B4-BE49-F238E27FC236}">
                <a16:creationId xmlns:a16="http://schemas.microsoft.com/office/drawing/2014/main" id="{AEB97649-AACA-813A-2BA0-3D01D5BA1FC7}"/>
              </a:ext>
            </a:extLst>
          </p:cNvPr>
          <p:cNvSpPr>
            <a:spLocks noGrp="1"/>
          </p:cNvSpPr>
          <p:nvPr>
            <p:ph type="title"/>
          </p:nvPr>
        </p:nvSpPr>
        <p:spPr>
          <a:xfrm>
            <a:off x="161925" y="155576"/>
            <a:ext cx="7886700" cy="768349"/>
          </a:xfrm>
        </p:spPr>
        <p:txBody>
          <a:bodyPr/>
          <a:lstStyle/>
          <a:p>
            <a:r>
              <a:rPr lang="en-US" b="1" dirty="0"/>
              <a:t>TOP 3 PERFORMANCE DRIVERS</a:t>
            </a:r>
          </a:p>
        </p:txBody>
      </p:sp>
      <p:sp>
        <p:nvSpPr>
          <p:cNvPr id="3" name="Content Placeholder 2">
            <a:extLst>
              <a:ext uri="{FF2B5EF4-FFF2-40B4-BE49-F238E27FC236}">
                <a16:creationId xmlns:a16="http://schemas.microsoft.com/office/drawing/2014/main" id="{B72669B3-27BE-30FD-7C45-0BE9997DC40A}"/>
              </a:ext>
            </a:extLst>
          </p:cNvPr>
          <p:cNvSpPr>
            <a:spLocks noGrp="1"/>
          </p:cNvSpPr>
          <p:nvPr>
            <p:ph idx="1"/>
          </p:nvPr>
        </p:nvSpPr>
        <p:spPr>
          <a:xfrm>
            <a:off x="161925" y="821531"/>
            <a:ext cx="7886700" cy="1509713"/>
          </a:xfrm>
        </p:spPr>
        <p:txBody>
          <a:bodyPr>
            <a:normAutofit/>
          </a:bodyPr>
          <a:lstStyle/>
          <a:p>
            <a:pPr marL="0" indent="0">
              <a:buNone/>
            </a:pPr>
            <a:r>
              <a:rPr dirty="0"/>
              <a:t>1. </a:t>
            </a:r>
            <a:r>
              <a:rPr lang="en-US" dirty="0"/>
              <a:t>Employee Environment Satisfaction</a:t>
            </a:r>
          </a:p>
          <a:p>
            <a:pPr marL="0" indent="0">
              <a:buNone/>
            </a:pPr>
            <a:r>
              <a:rPr lang="en-US" dirty="0"/>
              <a:t>2. Years Since Last Promotion</a:t>
            </a:r>
          </a:p>
          <a:p>
            <a:pPr marL="0" indent="0">
              <a:buNone/>
            </a:pPr>
            <a:r>
              <a:rPr lang="en-US" dirty="0"/>
              <a:t>3. </a:t>
            </a:r>
            <a:r>
              <a:rPr dirty="0"/>
              <a:t>Last Salary Hike </a:t>
            </a:r>
            <a:r>
              <a:rPr lang="en-US" dirty="0"/>
              <a:t>Percentage</a:t>
            </a:r>
            <a:endParaRPr dirty="0"/>
          </a:p>
        </p:txBody>
      </p:sp>
      <p:sp>
        <p:nvSpPr>
          <p:cNvPr id="6" name="Content Placeholder 2">
            <a:extLst>
              <a:ext uri="{FF2B5EF4-FFF2-40B4-BE49-F238E27FC236}">
                <a16:creationId xmlns:a16="http://schemas.microsoft.com/office/drawing/2014/main" id="{CC490121-A2C1-6127-FBFE-C6EDDBE92943}"/>
              </a:ext>
            </a:extLst>
          </p:cNvPr>
          <p:cNvSpPr txBox="1">
            <a:spLocks/>
          </p:cNvSpPr>
          <p:nvPr/>
        </p:nvSpPr>
        <p:spPr>
          <a:xfrm>
            <a:off x="0" y="2478827"/>
            <a:ext cx="2895600" cy="3371850"/>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This highlights the critical role of workplace conditions, recognition, and compensation.</a:t>
            </a:r>
          </a:p>
          <a:p>
            <a:r>
              <a:rPr lang="en-US" sz="1800" dirty="0"/>
              <a:t>The findings suggest that improvements in workplace satisfaction, timely promotions, and fair salary adjustments are likely to have the greatest impact on enhancing employee performance. </a:t>
            </a:r>
          </a:p>
          <a:p>
            <a:endParaRPr lang="en-US" dirty="0"/>
          </a:p>
        </p:txBody>
      </p:sp>
      <p:cxnSp>
        <p:nvCxnSpPr>
          <p:cNvPr id="8" name="Straight Connector 7">
            <a:extLst>
              <a:ext uri="{FF2B5EF4-FFF2-40B4-BE49-F238E27FC236}">
                <a16:creationId xmlns:a16="http://schemas.microsoft.com/office/drawing/2014/main" id="{0E8965CA-4BB1-53C5-D438-D7B5D34198E4}"/>
              </a:ext>
            </a:extLst>
          </p:cNvPr>
          <p:cNvCxnSpPr>
            <a:cxnSpLocks/>
          </p:cNvCxnSpPr>
          <p:nvPr/>
        </p:nvCxnSpPr>
        <p:spPr>
          <a:xfrm>
            <a:off x="2895600" y="2228850"/>
            <a:ext cx="0" cy="42291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3971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48718A8F-B5E0-6C88-ADB5-DC33203036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FA94F9-A25F-AFEA-5F12-E57ADE5C0F58}"/>
              </a:ext>
            </a:extLst>
          </p:cNvPr>
          <p:cNvSpPr>
            <a:spLocks noGrp="1"/>
          </p:cNvSpPr>
          <p:nvPr>
            <p:ph type="title"/>
          </p:nvPr>
        </p:nvSpPr>
        <p:spPr>
          <a:xfrm>
            <a:off x="285751" y="155577"/>
            <a:ext cx="8305800" cy="587374"/>
          </a:xfrm>
        </p:spPr>
        <p:txBody>
          <a:bodyPr>
            <a:normAutofit fontScale="90000"/>
          </a:bodyPr>
          <a:lstStyle/>
          <a:p>
            <a:r>
              <a:rPr lang="en-US" b="1" dirty="0"/>
              <a:t>INSIGHTS</a:t>
            </a:r>
            <a:endParaRPr lang="en-US" dirty="0"/>
          </a:p>
        </p:txBody>
      </p:sp>
      <p:sp>
        <p:nvSpPr>
          <p:cNvPr id="3" name="Content Placeholder 2">
            <a:extLst>
              <a:ext uri="{FF2B5EF4-FFF2-40B4-BE49-F238E27FC236}">
                <a16:creationId xmlns:a16="http://schemas.microsoft.com/office/drawing/2014/main" id="{697795D5-CD9F-AA39-2BBB-E1F8F60361DB}"/>
              </a:ext>
            </a:extLst>
          </p:cNvPr>
          <p:cNvSpPr>
            <a:spLocks noGrp="1"/>
          </p:cNvSpPr>
          <p:nvPr>
            <p:ph idx="1"/>
          </p:nvPr>
        </p:nvSpPr>
        <p:spPr>
          <a:xfrm>
            <a:off x="285749" y="857250"/>
            <a:ext cx="8467725" cy="6165342"/>
          </a:xfrm>
        </p:spPr>
        <p:txBody>
          <a:bodyPr>
            <a:normAutofit lnSpcReduction="10000"/>
          </a:bodyPr>
          <a:lstStyle/>
          <a:p>
            <a:pPr algn="just"/>
            <a:r>
              <a:rPr sz="1800" dirty="0"/>
              <a:t>Salary increments </a:t>
            </a:r>
            <a:r>
              <a:rPr lang="en-US" sz="1800" dirty="0"/>
              <a:t>is </a:t>
            </a:r>
            <a:r>
              <a:rPr sz="1800" dirty="0"/>
              <a:t>linked to motivation</a:t>
            </a:r>
            <a:r>
              <a:rPr lang="en-US" sz="1800" dirty="0"/>
              <a:t>. Those employees who had not received salary increments in years had lower ratings as compared to those who recently received salary increments. </a:t>
            </a:r>
          </a:p>
          <a:p>
            <a:pPr algn="just"/>
            <a:r>
              <a:rPr lang="en-US" sz="1800" dirty="0"/>
              <a:t>The percentage of salary hike during salary increment play a vital role in motivating the employees. A low rating linked to lower hourly rate leads to a low salary increment, which in turn leads to demotivation of an employee.</a:t>
            </a:r>
            <a:endParaRPr sz="1800" dirty="0"/>
          </a:p>
          <a:p>
            <a:pPr algn="just"/>
            <a:r>
              <a:rPr sz="1800" dirty="0"/>
              <a:t>Employees perform better</a:t>
            </a:r>
            <a:r>
              <a:rPr lang="en-US" sz="1800" dirty="0"/>
              <a:t> when their working environment is of satisfactory. This applies to their comfortability to work in their respective spaces and also with their colleagues.</a:t>
            </a:r>
          </a:p>
          <a:p>
            <a:pPr algn="just"/>
            <a:r>
              <a:rPr lang="en-US" sz="1800" dirty="0"/>
              <a:t>Years of experience in current role within a company makes one conversant with their work, their skills develop and their performance rating increases. </a:t>
            </a:r>
            <a:r>
              <a:rPr sz="1800" dirty="0"/>
              <a:t>Work-life balance strongly influences performance</a:t>
            </a:r>
            <a:r>
              <a:rPr lang="en-US" sz="1800" dirty="0"/>
              <a:t>.</a:t>
            </a:r>
          </a:p>
          <a:p>
            <a:pPr algn="just"/>
            <a:r>
              <a:rPr lang="en-US" sz="1800" dirty="0"/>
              <a:t>High Performing departments (Data Science and Development) consistently led in performance and should be leveraged as benchmark models for best practices. Low Performing departments (Finance and Sales) have fewer top performers and a higher share of average employees, signaling a need for targeted improvement and intervention.</a:t>
            </a:r>
          </a:p>
          <a:p>
            <a:r>
              <a:rPr lang="en-US" sz="1800" dirty="0"/>
              <a:t>Technical/Analytical roles consistently show the highest performance. Managerial/Support roles have more “Good” performers and fewer top ratings. Sales-related roles show variability, some Excellent, some Good, with fewer Outstanding.</a:t>
            </a:r>
          </a:p>
          <a:p>
            <a:pPr algn="just"/>
            <a:endParaRPr lang="en-US" sz="1800" dirty="0"/>
          </a:p>
          <a:p>
            <a:pPr algn="just"/>
            <a:endParaRPr lang="en-US" dirty="0"/>
          </a:p>
          <a:p>
            <a:pPr algn="just"/>
            <a:endParaRPr dirty="0"/>
          </a:p>
        </p:txBody>
      </p:sp>
    </p:spTree>
    <p:extLst>
      <p:ext uri="{BB962C8B-B14F-4D97-AF65-F5344CB8AC3E}">
        <p14:creationId xmlns:p14="http://schemas.microsoft.com/office/powerpoint/2010/main" val="1858658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CE70AA8F-A33A-DFFA-9DBE-636DCC1ADD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A9A68CE-B60A-3E89-6B47-3B386603B2CD}"/>
              </a:ext>
            </a:extLst>
          </p:cNvPr>
          <p:cNvSpPr txBox="1">
            <a:spLocks/>
          </p:cNvSpPr>
          <p:nvPr/>
        </p:nvSpPr>
        <p:spPr>
          <a:xfrm>
            <a:off x="0" y="-171278"/>
            <a:ext cx="7886700" cy="78739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a:t>RECOMMENDATIONS</a:t>
            </a:r>
          </a:p>
        </p:txBody>
      </p:sp>
      <p:sp>
        <p:nvSpPr>
          <p:cNvPr id="5" name="Content Placeholder 2">
            <a:extLst>
              <a:ext uri="{FF2B5EF4-FFF2-40B4-BE49-F238E27FC236}">
                <a16:creationId xmlns:a16="http://schemas.microsoft.com/office/drawing/2014/main" id="{6909CED5-2FBE-068F-F58D-5568FB49A023}"/>
              </a:ext>
            </a:extLst>
          </p:cNvPr>
          <p:cNvSpPr txBox="1">
            <a:spLocks/>
          </p:cNvSpPr>
          <p:nvPr/>
        </p:nvSpPr>
        <p:spPr>
          <a:xfrm>
            <a:off x="195073" y="503133"/>
            <a:ext cx="8768174" cy="6669024"/>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800" dirty="0"/>
              <a:t>Salary hikes should be linked to measurable performance, skills, and contribution. The process, benchmarks, and eligibility must be communicated transparently to all employees. Applying consistent rules across departments ensures fairness, builds trust, and reduces bias. Transparent and fair hikes boost morale, motivation, and retention. </a:t>
            </a:r>
          </a:p>
          <a:p>
            <a:pPr algn="just"/>
            <a:r>
              <a:rPr lang="en-US" sz="1800" dirty="0"/>
              <a:t>Improvements in workplace satisfaction, timely promotions, recognition &amp; reward programs and fair salary adjustments are likely to have the greatest impact on enhancing employee performance. </a:t>
            </a:r>
          </a:p>
          <a:p>
            <a:pPr algn="just"/>
            <a:r>
              <a:rPr lang="en-US" sz="1800" dirty="0"/>
              <a:t>Performance peaks at mid-career stage. INX should focus on strong onboarding for new hires and re-skilling for long-tenure staff to maintain high productivity.</a:t>
            </a:r>
          </a:p>
          <a:p>
            <a:pPr algn="just"/>
            <a:r>
              <a:rPr lang="en-US" sz="1800" dirty="0"/>
              <a:t>Strong department teams should mentor, mid-tier departments should be uplifted, and at-risk departments require targeted HR interventions.</a:t>
            </a:r>
          </a:p>
          <a:p>
            <a:pPr algn="just"/>
            <a:r>
              <a:rPr lang="en-US" sz="1800" dirty="0"/>
              <a:t>Target low performing roles for capacity building. Tailored support and training by role instead of a one-size-fits-all intervention.</a:t>
            </a:r>
          </a:p>
          <a:p>
            <a:pPr algn="just"/>
            <a:r>
              <a:rPr lang="en-US" sz="1800" dirty="0"/>
              <a:t>Talent Management: Employees stuck too long in one role/under one manager may need career rotation or growth opportunities.</a:t>
            </a:r>
          </a:p>
          <a:p>
            <a:pPr algn="just"/>
            <a:r>
              <a:rPr lang="en-US" sz="1800" dirty="0"/>
              <a:t>Training Programs: Simply increasing training sessions doesn’t guarantee better performance, consider quality over quantity.</a:t>
            </a:r>
          </a:p>
          <a:p>
            <a:pPr algn="just"/>
            <a:r>
              <a:rPr lang="en-US" sz="1800" dirty="0"/>
              <a:t>Improve the Work life balance, job satisfaction and opinion-based measurements to a 0-10 scale for better results and deeper insight.</a:t>
            </a:r>
          </a:p>
          <a:p>
            <a:pPr algn="just"/>
            <a:r>
              <a:rPr lang="en-US" sz="1800" dirty="0"/>
              <a:t>Adopt a numeric performance rating scale (e.g., 1–10), mapped to meaningful categories (Good, Excellent, Outstanding). This improves analytical precision, enables trend tracking, and ensures comparability across teams.</a:t>
            </a:r>
          </a:p>
          <a:p>
            <a:pPr algn="just"/>
            <a:r>
              <a:rPr lang="en-US" sz="1800" dirty="0"/>
              <a:t>Use predictive model in HR in tracking yearly performance rate and identify the areas the organization needs to work on in motivating the employees.</a:t>
            </a:r>
            <a:endParaRPr lang="en-US" sz="2000" dirty="0"/>
          </a:p>
        </p:txBody>
      </p:sp>
    </p:spTree>
    <p:extLst>
      <p:ext uri="{BB962C8B-B14F-4D97-AF65-F5344CB8AC3E}">
        <p14:creationId xmlns:p14="http://schemas.microsoft.com/office/powerpoint/2010/main" val="2589560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093DE-E1A6-D079-4D5A-6B26897C33D7}"/>
              </a:ext>
            </a:extLst>
          </p:cNvPr>
          <p:cNvSpPr>
            <a:spLocks noGrp="1"/>
          </p:cNvSpPr>
          <p:nvPr>
            <p:ph type="title"/>
          </p:nvPr>
        </p:nvSpPr>
        <p:spPr>
          <a:xfrm>
            <a:off x="4857751" y="120436"/>
            <a:ext cx="3286125" cy="587374"/>
          </a:xfrm>
        </p:spPr>
        <p:txBody>
          <a:bodyPr>
            <a:normAutofit fontScale="90000"/>
          </a:bodyPr>
          <a:lstStyle/>
          <a:p>
            <a:r>
              <a:rPr lang="en-US" b="1" dirty="0"/>
              <a:t>API DEPLOYMENT</a:t>
            </a:r>
          </a:p>
        </p:txBody>
      </p:sp>
      <p:sp>
        <p:nvSpPr>
          <p:cNvPr id="10" name="TextBox 9">
            <a:extLst>
              <a:ext uri="{FF2B5EF4-FFF2-40B4-BE49-F238E27FC236}">
                <a16:creationId xmlns:a16="http://schemas.microsoft.com/office/drawing/2014/main" id="{7829AC1B-4AE2-110B-FA50-40B349F2DADA}"/>
              </a:ext>
            </a:extLst>
          </p:cNvPr>
          <p:cNvSpPr txBox="1"/>
          <p:nvPr/>
        </p:nvSpPr>
        <p:spPr>
          <a:xfrm>
            <a:off x="3732029" y="879304"/>
            <a:ext cx="5411824" cy="415498"/>
          </a:xfrm>
          <a:prstGeom prst="rect">
            <a:avLst/>
          </a:prstGeom>
          <a:noFill/>
        </p:spPr>
        <p:txBody>
          <a:bodyPr wrap="square">
            <a:spAutoFit/>
          </a:bodyPr>
          <a:lstStyle/>
          <a:p>
            <a:r>
              <a:rPr lang="en-US" sz="2100" b="1" dirty="0"/>
              <a:t>Link: </a:t>
            </a:r>
            <a:r>
              <a:rPr lang="en-US" sz="2100" b="1" dirty="0">
                <a:hlinkClick r:id="rId2"/>
              </a:rPr>
              <a:t>https://joangathu.pythonanywhere.com/</a:t>
            </a:r>
            <a:endParaRPr lang="en-US" sz="2100" b="1" dirty="0"/>
          </a:p>
        </p:txBody>
      </p:sp>
      <p:sp>
        <p:nvSpPr>
          <p:cNvPr id="11" name="Title 1">
            <a:extLst>
              <a:ext uri="{FF2B5EF4-FFF2-40B4-BE49-F238E27FC236}">
                <a16:creationId xmlns:a16="http://schemas.microsoft.com/office/drawing/2014/main" id="{7B141F46-2945-CEB8-614D-3E6026091B17}"/>
              </a:ext>
            </a:extLst>
          </p:cNvPr>
          <p:cNvSpPr txBox="1">
            <a:spLocks/>
          </p:cNvSpPr>
          <p:nvPr/>
        </p:nvSpPr>
        <p:spPr>
          <a:xfrm>
            <a:off x="6438901" y="5456862"/>
            <a:ext cx="2324100" cy="131127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a:t>THANK YOU</a:t>
            </a:r>
          </a:p>
        </p:txBody>
      </p:sp>
      <p:sp>
        <p:nvSpPr>
          <p:cNvPr id="8" name="Arrow: Right 7">
            <a:extLst>
              <a:ext uri="{FF2B5EF4-FFF2-40B4-BE49-F238E27FC236}">
                <a16:creationId xmlns:a16="http://schemas.microsoft.com/office/drawing/2014/main" id="{2D4DA663-16C9-B38E-FD16-26F1E8144A82}"/>
              </a:ext>
            </a:extLst>
          </p:cNvPr>
          <p:cNvSpPr/>
          <p:nvPr/>
        </p:nvSpPr>
        <p:spPr>
          <a:xfrm>
            <a:off x="3532244" y="3099820"/>
            <a:ext cx="1134233" cy="73866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69DE9F0-8F02-B51C-497A-F7C523296EC2}"/>
              </a:ext>
            </a:extLst>
          </p:cNvPr>
          <p:cNvPicPr>
            <a:picLocks noChangeAspect="1"/>
          </p:cNvPicPr>
          <p:nvPr/>
        </p:nvPicPr>
        <p:blipFill>
          <a:blip r:embed="rId3"/>
          <a:stretch>
            <a:fillRect/>
          </a:stretch>
        </p:blipFill>
        <p:spPr>
          <a:xfrm>
            <a:off x="148" y="0"/>
            <a:ext cx="3550380" cy="6858000"/>
          </a:xfrm>
          <a:prstGeom prst="rect">
            <a:avLst/>
          </a:prstGeom>
        </p:spPr>
      </p:pic>
      <p:pic>
        <p:nvPicPr>
          <p:cNvPr id="15" name="Picture 14">
            <a:extLst>
              <a:ext uri="{FF2B5EF4-FFF2-40B4-BE49-F238E27FC236}">
                <a16:creationId xmlns:a16="http://schemas.microsoft.com/office/drawing/2014/main" id="{84F3C282-437F-9ADE-DC5E-7120ACBBFC97}"/>
              </a:ext>
            </a:extLst>
          </p:cNvPr>
          <p:cNvPicPr>
            <a:picLocks noChangeAspect="1"/>
          </p:cNvPicPr>
          <p:nvPr/>
        </p:nvPicPr>
        <p:blipFill>
          <a:blip r:embed="rId4"/>
          <a:stretch>
            <a:fillRect/>
          </a:stretch>
        </p:blipFill>
        <p:spPr>
          <a:xfrm>
            <a:off x="4666477" y="1947033"/>
            <a:ext cx="4477375" cy="3753374"/>
          </a:xfrm>
          <a:prstGeom prst="rect">
            <a:avLst/>
          </a:prstGeom>
        </p:spPr>
      </p:pic>
    </p:spTree>
    <p:extLst>
      <p:ext uri="{BB962C8B-B14F-4D97-AF65-F5344CB8AC3E}">
        <p14:creationId xmlns:p14="http://schemas.microsoft.com/office/powerpoint/2010/main" val="2601128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19666" y="330434"/>
            <a:ext cx="7704667" cy="831289"/>
          </a:xfrm>
        </p:spPr>
        <p:txBody>
          <a:bodyPr/>
          <a:lstStyle/>
          <a:p>
            <a:r>
              <a:rPr lang="en-US" b="1" dirty="0"/>
              <a:t>PROBLEM STATEMENT</a:t>
            </a:r>
          </a:p>
        </p:txBody>
      </p:sp>
      <p:sp>
        <p:nvSpPr>
          <p:cNvPr id="3" name="Content Placeholder 2"/>
          <p:cNvSpPr>
            <a:spLocks noGrp="1"/>
          </p:cNvSpPr>
          <p:nvPr>
            <p:ph idx="1"/>
          </p:nvPr>
        </p:nvSpPr>
        <p:spPr>
          <a:xfrm>
            <a:off x="719666" y="1216119"/>
            <a:ext cx="7704667" cy="1855694"/>
          </a:xfrm>
        </p:spPr>
        <p:txBody>
          <a:bodyPr/>
          <a:lstStyle/>
          <a:p>
            <a:pPr marL="0" indent="0">
              <a:buNone/>
            </a:pPr>
            <a:r>
              <a:rPr lang="en-US" dirty="0"/>
              <a:t>INX faces declining employee performance and client satisfaction, requiring data-driven insights to identify root causes without harming employee morale or its reputation as a top employer.</a:t>
            </a:r>
            <a:endParaRPr dirty="0"/>
          </a:p>
        </p:txBody>
      </p:sp>
      <p:sp>
        <p:nvSpPr>
          <p:cNvPr id="4" name="Title 1">
            <a:extLst>
              <a:ext uri="{FF2B5EF4-FFF2-40B4-BE49-F238E27FC236}">
                <a16:creationId xmlns:a16="http://schemas.microsoft.com/office/drawing/2014/main" id="{34E16102-0686-7153-A48E-6A5F980FD1A9}"/>
              </a:ext>
            </a:extLst>
          </p:cNvPr>
          <p:cNvSpPr txBox="1">
            <a:spLocks/>
          </p:cNvSpPr>
          <p:nvPr/>
        </p:nvSpPr>
        <p:spPr>
          <a:xfrm>
            <a:off x="719664" y="2611625"/>
            <a:ext cx="7704667" cy="831289"/>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b="1" dirty="0"/>
              <a:t>PROJECT OBJECTIVES</a:t>
            </a:r>
          </a:p>
        </p:txBody>
      </p:sp>
      <p:sp>
        <p:nvSpPr>
          <p:cNvPr id="5" name="Content Placeholder 2">
            <a:extLst>
              <a:ext uri="{FF2B5EF4-FFF2-40B4-BE49-F238E27FC236}">
                <a16:creationId xmlns:a16="http://schemas.microsoft.com/office/drawing/2014/main" id="{AB293845-B7E3-4639-3DFF-17803EC0548B}"/>
              </a:ext>
            </a:extLst>
          </p:cNvPr>
          <p:cNvSpPr txBox="1">
            <a:spLocks/>
          </p:cNvSpPr>
          <p:nvPr/>
        </p:nvSpPr>
        <p:spPr>
          <a:xfrm>
            <a:off x="719665" y="3551705"/>
            <a:ext cx="7704667" cy="27969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t>Department wise performances</a:t>
            </a:r>
          </a:p>
          <a:p>
            <a:r>
              <a:rPr lang="en-US" dirty="0"/>
              <a:t>Top 3 Important Factors effecting employee performance</a:t>
            </a:r>
          </a:p>
          <a:p>
            <a:r>
              <a:rPr lang="en-US" dirty="0"/>
              <a:t>A trained model which can predict the employee performance based on factors as inputs. </a:t>
            </a:r>
          </a:p>
          <a:p>
            <a:r>
              <a:rPr lang="en-US" dirty="0"/>
              <a:t>Recommendations to improve the employee performance based on insights from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6BD49F55-81CC-7469-5F20-4B5529374C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18E9A-E1E5-160F-4555-485403A82DB3}"/>
              </a:ext>
            </a:extLst>
          </p:cNvPr>
          <p:cNvSpPr>
            <a:spLocks noGrp="1"/>
          </p:cNvSpPr>
          <p:nvPr>
            <p:ph type="title"/>
          </p:nvPr>
        </p:nvSpPr>
        <p:spPr>
          <a:xfrm>
            <a:off x="376491" y="147043"/>
            <a:ext cx="7704667" cy="869575"/>
          </a:xfrm>
        </p:spPr>
        <p:txBody>
          <a:bodyPr/>
          <a:lstStyle/>
          <a:p>
            <a:r>
              <a:rPr lang="en-US" b="1" dirty="0"/>
              <a:t>DATA &amp; PREPROCESSING </a:t>
            </a:r>
            <a:endParaRPr b="1" dirty="0"/>
          </a:p>
        </p:txBody>
      </p:sp>
      <p:sp>
        <p:nvSpPr>
          <p:cNvPr id="3" name="Content Placeholder 2">
            <a:extLst>
              <a:ext uri="{FF2B5EF4-FFF2-40B4-BE49-F238E27FC236}">
                <a16:creationId xmlns:a16="http://schemas.microsoft.com/office/drawing/2014/main" id="{70E01498-16E8-B582-2D8D-A716502E8CB8}"/>
              </a:ext>
            </a:extLst>
          </p:cNvPr>
          <p:cNvSpPr>
            <a:spLocks noGrp="1"/>
          </p:cNvSpPr>
          <p:nvPr>
            <p:ph idx="1"/>
          </p:nvPr>
        </p:nvSpPr>
        <p:spPr>
          <a:xfrm>
            <a:off x="581025" y="1013010"/>
            <a:ext cx="8001001" cy="3101790"/>
          </a:xfrm>
        </p:spPr>
        <p:txBody>
          <a:bodyPr>
            <a:normAutofit/>
          </a:bodyPr>
          <a:lstStyle/>
          <a:p>
            <a:r>
              <a:rPr lang="en-US" b="1" dirty="0"/>
              <a:t>Dataset shape</a:t>
            </a:r>
            <a:r>
              <a:rPr lang="en-US" dirty="0"/>
              <a:t>: 1200 rows, 28 columns</a:t>
            </a:r>
          </a:p>
          <a:p>
            <a:r>
              <a:rPr lang="en-US" b="1" dirty="0"/>
              <a:t>Numerical columns: </a:t>
            </a:r>
            <a:r>
              <a:rPr lang="en-US" dirty="0"/>
              <a:t>19 </a:t>
            </a:r>
          </a:p>
          <a:p>
            <a:r>
              <a:rPr lang="en-US" b="1" dirty="0"/>
              <a:t>Categorical columns: </a:t>
            </a:r>
            <a:r>
              <a:rPr lang="en-US" dirty="0"/>
              <a:t>8</a:t>
            </a:r>
          </a:p>
          <a:p>
            <a:r>
              <a:rPr lang="en-US" b="1" dirty="0"/>
              <a:t>Missing values: </a:t>
            </a:r>
            <a:r>
              <a:rPr lang="en-US" dirty="0"/>
              <a:t>0</a:t>
            </a:r>
          </a:p>
          <a:p>
            <a:r>
              <a:rPr lang="en-US" b="1" dirty="0"/>
              <a:t>Target Feature column: </a:t>
            </a:r>
            <a:r>
              <a:rPr lang="en-US" dirty="0"/>
              <a:t>Performance Rating</a:t>
            </a:r>
          </a:p>
          <a:p>
            <a:r>
              <a:rPr lang="en-US" b="1" dirty="0"/>
              <a:t>Deleted column: </a:t>
            </a:r>
            <a:r>
              <a:rPr lang="en-US" dirty="0"/>
              <a:t>Employee Number</a:t>
            </a:r>
          </a:p>
          <a:p>
            <a:endParaRPr lang="en-US" dirty="0"/>
          </a:p>
          <a:p>
            <a:pPr marL="0" indent="0">
              <a:buNone/>
            </a:pPr>
            <a:endParaRPr lang="en-US" dirty="0"/>
          </a:p>
          <a:p>
            <a:endParaRPr lang="en-US" dirty="0"/>
          </a:p>
        </p:txBody>
      </p:sp>
    </p:spTree>
    <p:extLst>
      <p:ext uri="{BB962C8B-B14F-4D97-AF65-F5344CB8AC3E}">
        <p14:creationId xmlns:p14="http://schemas.microsoft.com/office/powerpoint/2010/main" val="3843693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82133" y="19611"/>
            <a:ext cx="7704667" cy="737627"/>
          </a:xfrm>
        </p:spPr>
        <p:txBody>
          <a:bodyPr/>
          <a:lstStyle/>
          <a:p>
            <a:r>
              <a:rPr lang="en-US" b="1" dirty="0"/>
              <a:t>EXPLORATORY DATA ANALYSIS</a:t>
            </a:r>
          </a:p>
        </p:txBody>
      </p:sp>
      <p:sp>
        <p:nvSpPr>
          <p:cNvPr id="3" name="Content Placeholder 2"/>
          <p:cNvSpPr>
            <a:spLocks noGrp="1"/>
          </p:cNvSpPr>
          <p:nvPr>
            <p:ph idx="1"/>
          </p:nvPr>
        </p:nvSpPr>
        <p:spPr>
          <a:xfrm>
            <a:off x="1057275" y="5205786"/>
            <a:ext cx="8086724" cy="1508777"/>
          </a:xfrm>
        </p:spPr>
        <p:txBody>
          <a:bodyPr>
            <a:normAutofit fontScale="85000" lnSpcReduction="10000"/>
          </a:bodyPr>
          <a:lstStyle/>
          <a:p>
            <a:r>
              <a:rPr lang="en-US" b="1" dirty="0"/>
              <a:t>Top positive drivers: </a:t>
            </a:r>
            <a:r>
              <a:rPr lang="en-US" dirty="0"/>
              <a:t>Environment satisfaction, salary hikes, and work-life balance.</a:t>
            </a:r>
          </a:p>
          <a:p>
            <a:r>
              <a:rPr lang="en-US" b="1" dirty="0"/>
              <a:t>Negative drivers: </a:t>
            </a:r>
            <a:r>
              <a:rPr lang="en-US" dirty="0"/>
              <a:t>Lack of promotions, being stuck in the same role or under the same manager.</a:t>
            </a:r>
          </a:p>
          <a:p>
            <a:r>
              <a:rPr lang="en-US" b="1" dirty="0"/>
              <a:t>Low/no impact: </a:t>
            </a:r>
            <a:r>
              <a:rPr lang="en-US" dirty="0"/>
              <a:t>Education level, number of companies worked, training frequency.</a:t>
            </a:r>
          </a:p>
        </p:txBody>
      </p:sp>
      <p:pic>
        <p:nvPicPr>
          <p:cNvPr id="5" name="Picture 4">
            <a:extLst>
              <a:ext uri="{FF2B5EF4-FFF2-40B4-BE49-F238E27FC236}">
                <a16:creationId xmlns:a16="http://schemas.microsoft.com/office/drawing/2014/main" id="{1C302273-DE88-505E-DB15-3FE649B066E2}"/>
              </a:ext>
            </a:extLst>
          </p:cNvPr>
          <p:cNvPicPr>
            <a:picLocks noChangeAspect="1"/>
          </p:cNvPicPr>
          <p:nvPr/>
        </p:nvPicPr>
        <p:blipFill>
          <a:blip r:embed="rId2"/>
          <a:stretch>
            <a:fillRect/>
          </a:stretch>
        </p:blipFill>
        <p:spPr>
          <a:xfrm>
            <a:off x="1178849" y="661988"/>
            <a:ext cx="7311233" cy="44485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80846EA9-9ABC-A0B7-6635-BB3F0126F9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42035A-5699-9650-68E1-B89A1864DB53}"/>
              </a:ext>
            </a:extLst>
          </p:cNvPr>
          <p:cNvSpPr>
            <a:spLocks noGrp="1"/>
          </p:cNvSpPr>
          <p:nvPr>
            <p:ph type="title"/>
          </p:nvPr>
        </p:nvSpPr>
        <p:spPr>
          <a:xfrm>
            <a:off x="169133" y="292125"/>
            <a:ext cx="2869342" cy="878546"/>
          </a:xfrm>
        </p:spPr>
        <p:txBody>
          <a:bodyPr>
            <a:normAutofit fontScale="90000"/>
          </a:bodyPr>
          <a:lstStyle/>
          <a:p>
            <a:r>
              <a:rPr lang="en-US" b="1" dirty="0"/>
              <a:t>DEPARTMENT PERFORMANCE</a:t>
            </a:r>
          </a:p>
        </p:txBody>
      </p:sp>
      <p:sp>
        <p:nvSpPr>
          <p:cNvPr id="3" name="Content Placeholder 2">
            <a:extLst>
              <a:ext uri="{FF2B5EF4-FFF2-40B4-BE49-F238E27FC236}">
                <a16:creationId xmlns:a16="http://schemas.microsoft.com/office/drawing/2014/main" id="{B14BE6DF-DB4A-5614-5263-97E7CDA62B1C}"/>
              </a:ext>
            </a:extLst>
          </p:cNvPr>
          <p:cNvSpPr>
            <a:spLocks noGrp="1"/>
          </p:cNvSpPr>
          <p:nvPr>
            <p:ph idx="1"/>
          </p:nvPr>
        </p:nvSpPr>
        <p:spPr>
          <a:xfrm>
            <a:off x="219604" y="4294743"/>
            <a:ext cx="8704792" cy="2420382"/>
          </a:xfrm>
        </p:spPr>
        <p:txBody>
          <a:bodyPr>
            <a:normAutofit fontScale="92500"/>
          </a:bodyPr>
          <a:lstStyle/>
          <a:p>
            <a:r>
              <a:rPr lang="en-US" b="1" dirty="0"/>
              <a:t>Top-performing departments: </a:t>
            </a:r>
            <a:r>
              <a:rPr lang="en-US" dirty="0"/>
              <a:t>Development (3.09) and Data Science (3.05) have the highest average performance ratings. Indicates these teams are consistently rated above the overall mean. This is a performance rating of Excellent.</a:t>
            </a:r>
          </a:p>
          <a:p>
            <a:r>
              <a:rPr lang="en-US" b="1" dirty="0"/>
              <a:t>Mid-level performers: </a:t>
            </a:r>
            <a:r>
              <a:rPr lang="en-US" dirty="0"/>
              <a:t>Human Resources (2.93) and Research &amp; Development (2.92) are just below 3.0, suggesting steady but not exceptional performance. This is a performance rating of Good, but just before Excellent. </a:t>
            </a:r>
          </a:p>
          <a:p>
            <a:r>
              <a:rPr lang="en-US" b="1" dirty="0"/>
              <a:t>Lowest-performing departments: </a:t>
            </a:r>
            <a:r>
              <a:rPr lang="en-US" dirty="0"/>
              <a:t>Sales (2.86) and Finance (2.78) are at the bottom. This is a performance rating of Good.</a:t>
            </a:r>
          </a:p>
        </p:txBody>
      </p:sp>
      <p:pic>
        <p:nvPicPr>
          <p:cNvPr id="5" name="Picture 4">
            <a:extLst>
              <a:ext uri="{FF2B5EF4-FFF2-40B4-BE49-F238E27FC236}">
                <a16:creationId xmlns:a16="http://schemas.microsoft.com/office/drawing/2014/main" id="{74E17AE1-76D1-A483-9460-D48B5D4BC3A9}"/>
              </a:ext>
            </a:extLst>
          </p:cNvPr>
          <p:cNvPicPr>
            <a:picLocks noChangeAspect="1"/>
          </p:cNvPicPr>
          <p:nvPr/>
        </p:nvPicPr>
        <p:blipFill>
          <a:blip r:embed="rId2"/>
          <a:stretch>
            <a:fillRect/>
          </a:stretch>
        </p:blipFill>
        <p:spPr>
          <a:xfrm>
            <a:off x="3188162" y="0"/>
            <a:ext cx="5955838" cy="4160639"/>
          </a:xfrm>
          <a:prstGeom prst="rect">
            <a:avLst/>
          </a:prstGeom>
        </p:spPr>
      </p:pic>
      <p:pic>
        <p:nvPicPr>
          <p:cNvPr id="7" name="Picture 6">
            <a:extLst>
              <a:ext uri="{FF2B5EF4-FFF2-40B4-BE49-F238E27FC236}">
                <a16:creationId xmlns:a16="http://schemas.microsoft.com/office/drawing/2014/main" id="{527A0FBC-13BE-9578-DDEC-86A31C562A30}"/>
              </a:ext>
            </a:extLst>
          </p:cNvPr>
          <p:cNvPicPr>
            <a:picLocks noChangeAspect="1"/>
          </p:cNvPicPr>
          <p:nvPr/>
        </p:nvPicPr>
        <p:blipFill>
          <a:blip r:embed="rId3"/>
          <a:stretch>
            <a:fillRect/>
          </a:stretch>
        </p:blipFill>
        <p:spPr>
          <a:xfrm>
            <a:off x="0" y="1917231"/>
            <a:ext cx="3188162" cy="1426044"/>
          </a:xfrm>
          <a:prstGeom prst="rect">
            <a:avLst/>
          </a:prstGeom>
        </p:spPr>
      </p:pic>
      <p:cxnSp>
        <p:nvCxnSpPr>
          <p:cNvPr id="9" name="Straight Connector 8">
            <a:extLst>
              <a:ext uri="{FF2B5EF4-FFF2-40B4-BE49-F238E27FC236}">
                <a16:creationId xmlns:a16="http://schemas.microsoft.com/office/drawing/2014/main" id="{090036AF-C32D-3F57-EFFA-0C1EF4612EA8}"/>
              </a:ext>
            </a:extLst>
          </p:cNvPr>
          <p:cNvCxnSpPr>
            <a:cxnSpLocks/>
          </p:cNvCxnSpPr>
          <p:nvPr/>
        </p:nvCxnSpPr>
        <p:spPr>
          <a:xfrm flipH="1">
            <a:off x="334332" y="4189214"/>
            <a:ext cx="851439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759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68B3E0A5-B618-4EF3-237E-BA7A52235C23}"/>
            </a:ext>
          </a:extLst>
        </p:cNvPr>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0B645E75-3A8D-054F-9CD4-B30DF5A5182C}"/>
              </a:ext>
            </a:extLst>
          </p:cNvPr>
          <p:cNvPicPr>
            <a:picLocks noGrp="1" noChangeAspect="1"/>
          </p:cNvPicPr>
          <p:nvPr>
            <p:ph idx="1"/>
          </p:nvPr>
        </p:nvPicPr>
        <p:blipFill>
          <a:blip r:embed="rId3"/>
          <a:stretch>
            <a:fillRect/>
          </a:stretch>
        </p:blipFill>
        <p:spPr>
          <a:xfrm>
            <a:off x="569658" y="114300"/>
            <a:ext cx="7793292" cy="3867150"/>
          </a:xfrm>
          <a:prstGeom prst="rect">
            <a:avLst/>
          </a:prstGeom>
        </p:spPr>
      </p:pic>
      <p:sp>
        <p:nvSpPr>
          <p:cNvPr id="2" name="Content Placeholder 12">
            <a:extLst>
              <a:ext uri="{FF2B5EF4-FFF2-40B4-BE49-F238E27FC236}">
                <a16:creationId xmlns:a16="http://schemas.microsoft.com/office/drawing/2014/main" id="{D5C59B28-9A0E-6E3F-E7B3-99FC169A9FD2}"/>
              </a:ext>
            </a:extLst>
          </p:cNvPr>
          <p:cNvSpPr txBox="1">
            <a:spLocks/>
          </p:cNvSpPr>
          <p:nvPr/>
        </p:nvSpPr>
        <p:spPr>
          <a:xfrm>
            <a:off x="0" y="4148328"/>
            <a:ext cx="9144000" cy="2490597"/>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b="1" dirty="0"/>
              <a:t>High performers: </a:t>
            </a:r>
            <a:r>
              <a:rPr lang="en-US" dirty="0"/>
              <a:t>Data Science &amp; Development are the strongest departments, should be leveraged as models.</a:t>
            </a:r>
          </a:p>
          <a:p>
            <a:r>
              <a:rPr lang="en-US" b="1" dirty="0"/>
              <a:t>Solid but mid-range: </a:t>
            </a:r>
            <a:r>
              <a:rPr lang="en-US" dirty="0"/>
              <a:t>Research and Development &amp; Human Resource departments are stable, but opportunities exist to move “Good” to “Excellent”.</a:t>
            </a:r>
          </a:p>
          <a:p>
            <a:r>
              <a:rPr lang="en-US" b="1" dirty="0"/>
              <a:t>At risk: </a:t>
            </a:r>
            <a:r>
              <a:rPr lang="en-US" dirty="0"/>
              <a:t>Finance &amp; Sales have larger proportions of “Good” employees, fewer top-rated staff. These teams likely need training, process changes, or stronger leadership support.</a:t>
            </a:r>
          </a:p>
          <a:p>
            <a:endParaRPr lang="en-US" dirty="0"/>
          </a:p>
        </p:txBody>
      </p:sp>
      <p:cxnSp>
        <p:nvCxnSpPr>
          <p:cNvPr id="4" name="Straight Connector 3">
            <a:extLst>
              <a:ext uri="{FF2B5EF4-FFF2-40B4-BE49-F238E27FC236}">
                <a16:creationId xmlns:a16="http://schemas.microsoft.com/office/drawing/2014/main" id="{418FEC2D-ED91-A1CF-31A0-7F8E97F94BE6}"/>
              </a:ext>
            </a:extLst>
          </p:cNvPr>
          <p:cNvCxnSpPr>
            <a:cxnSpLocks/>
          </p:cNvCxnSpPr>
          <p:nvPr/>
        </p:nvCxnSpPr>
        <p:spPr>
          <a:xfrm>
            <a:off x="428625" y="3981450"/>
            <a:ext cx="82581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144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F1F9E02-A150-8480-39BC-9C81CE5BBE48}"/>
              </a:ext>
            </a:extLst>
          </p:cNvPr>
          <p:cNvPicPr>
            <a:picLocks noChangeAspect="1"/>
          </p:cNvPicPr>
          <p:nvPr/>
        </p:nvPicPr>
        <p:blipFill>
          <a:blip r:embed="rId3"/>
          <a:stretch>
            <a:fillRect/>
          </a:stretch>
        </p:blipFill>
        <p:spPr>
          <a:xfrm>
            <a:off x="531390" y="133349"/>
            <a:ext cx="8081219" cy="4010025"/>
          </a:xfrm>
          <a:prstGeom prst="rect">
            <a:avLst/>
          </a:prstGeom>
        </p:spPr>
      </p:pic>
      <p:sp>
        <p:nvSpPr>
          <p:cNvPr id="13" name="Content Placeholder 12">
            <a:extLst>
              <a:ext uri="{FF2B5EF4-FFF2-40B4-BE49-F238E27FC236}">
                <a16:creationId xmlns:a16="http://schemas.microsoft.com/office/drawing/2014/main" id="{3AFD172E-09CA-A5B0-5846-F61BACCB5C2B}"/>
              </a:ext>
            </a:extLst>
          </p:cNvPr>
          <p:cNvSpPr>
            <a:spLocks noGrp="1"/>
          </p:cNvSpPr>
          <p:nvPr>
            <p:ph idx="1"/>
          </p:nvPr>
        </p:nvSpPr>
        <p:spPr>
          <a:xfrm>
            <a:off x="180975" y="4229481"/>
            <a:ext cx="8791575" cy="2490597"/>
          </a:xfrm>
        </p:spPr>
        <p:txBody>
          <a:bodyPr/>
          <a:lstStyle/>
          <a:p>
            <a:r>
              <a:rPr lang="en-US" dirty="0"/>
              <a:t>Technical/Analytical roles (Data Scientist, Developer, Technical Architect, Technical Lead) consistently show the highest performance.</a:t>
            </a:r>
          </a:p>
          <a:p>
            <a:r>
              <a:rPr lang="en-US" dirty="0"/>
              <a:t>Managerial/Support roles (Finance, HR, Healthcare, Lab Technicians) have more “Good” performers and fewer top ratings.</a:t>
            </a:r>
          </a:p>
          <a:p>
            <a:r>
              <a:rPr lang="en-US" dirty="0"/>
              <a:t>Sales-related roles (Sales Executive, Sales Representative) show variability, some Excellent, some Good, with fewer Outstanding.</a:t>
            </a:r>
          </a:p>
          <a:p>
            <a:endParaRPr lang="en-US" dirty="0"/>
          </a:p>
        </p:txBody>
      </p:sp>
      <p:cxnSp>
        <p:nvCxnSpPr>
          <p:cNvPr id="15" name="Straight Connector 14">
            <a:extLst>
              <a:ext uri="{FF2B5EF4-FFF2-40B4-BE49-F238E27FC236}">
                <a16:creationId xmlns:a16="http://schemas.microsoft.com/office/drawing/2014/main" id="{60F574F5-7D85-8934-8599-51A4CAC42102}"/>
              </a:ext>
            </a:extLst>
          </p:cNvPr>
          <p:cNvCxnSpPr>
            <a:cxnSpLocks/>
          </p:cNvCxnSpPr>
          <p:nvPr/>
        </p:nvCxnSpPr>
        <p:spPr>
          <a:xfrm>
            <a:off x="447675" y="4143374"/>
            <a:ext cx="8164934"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8AEE-A5E5-4CCE-CA4B-0BBA5FD23650}"/>
              </a:ext>
            </a:extLst>
          </p:cNvPr>
          <p:cNvSpPr>
            <a:spLocks noGrp="1"/>
          </p:cNvSpPr>
          <p:nvPr>
            <p:ph type="title"/>
          </p:nvPr>
        </p:nvSpPr>
        <p:spPr>
          <a:xfrm>
            <a:off x="352425" y="184151"/>
            <a:ext cx="7886700" cy="758824"/>
          </a:xfrm>
        </p:spPr>
        <p:txBody>
          <a:bodyPr/>
          <a:lstStyle/>
          <a:p>
            <a:r>
              <a:rPr lang="en-US" b="1" dirty="0"/>
              <a:t>PREDICTIVE MODELS</a:t>
            </a:r>
          </a:p>
        </p:txBody>
      </p:sp>
      <p:sp>
        <p:nvSpPr>
          <p:cNvPr id="3" name="Content Placeholder 2">
            <a:extLst>
              <a:ext uri="{FF2B5EF4-FFF2-40B4-BE49-F238E27FC236}">
                <a16:creationId xmlns:a16="http://schemas.microsoft.com/office/drawing/2014/main" id="{1D108597-4AD5-60F1-8ECC-FC6C07CE7AFC}"/>
              </a:ext>
            </a:extLst>
          </p:cNvPr>
          <p:cNvSpPr>
            <a:spLocks noGrp="1"/>
          </p:cNvSpPr>
          <p:nvPr>
            <p:ph idx="1"/>
          </p:nvPr>
        </p:nvSpPr>
        <p:spPr>
          <a:xfrm>
            <a:off x="352425" y="814388"/>
            <a:ext cx="8153400" cy="5229224"/>
          </a:xfrm>
        </p:spPr>
        <p:txBody>
          <a:bodyPr/>
          <a:lstStyle/>
          <a:p>
            <a:pPr marL="0" indent="0">
              <a:buNone/>
            </a:pPr>
            <a:r>
              <a:rPr lang="en-US" b="1" dirty="0"/>
              <a:t>Models considered &amp; Why:</a:t>
            </a:r>
          </a:p>
          <a:p>
            <a:pPr marL="0" indent="0">
              <a:buNone/>
            </a:pPr>
            <a:endParaRPr lang="en-US" dirty="0"/>
          </a:p>
        </p:txBody>
      </p:sp>
      <p:graphicFrame>
        <p:nvGraphicFramePr>
          <p:cNvPr id="4" name="Table 3">
            <a:extLst>
              <a:ext uri="{FF2B5EF4-FFF2-40B4-BE49-F238E27FC236}">
                <a16:creationId xmlns:a16="http://schemas.microsoft.com/office/drawing/2014/main" id="{2AC7F323-2E2A-A85C-0DC2-6FF1E7C8CF94}"/>
              </a:ext>
            </a:extLst>
          </p:cNvPr>
          <p:cNvGraphicFramePr>
            <a:graphicFrameLocks noGrp="1"/>
          </p:cNvGraphicFramePr>
          <p:nvPr>
            <p:extLst>
              <p:ext uri="{D42A27DB-BD31-4B8C-83A1-F6EECF244321}">
                <p14:modId xmlns:p14="http://schemas.microsoft.com/office/powerpoint/2010/main" val="1016939270"/>
              </p:ext>
            </p:extLst>
          </p:nvPr>
        </p:nvGraphicFramePr>
        <p:xfrm>
          <a:off x="385762" y="1284490"/>
          <a:ext cx="8372476" cy="3332678"/>
        </p:xfrm>
        <a:graphic>
          <a:graphicData uri="http://schemas.openxmlformats.org/drawingml/2006/table">
            <a:tbl>
              <a:tblPr firstRow="1" bandRow="1">
                <a:tableStyleId>{5C22544A-7EE6-4342-B048-85BDC9FD1C3A}</a:tableStyleId>
              </a:tblPr>
              <a:tblGrid>
                <a:gridCol w="1366838">
                  <a:extLst>
                    <a:ext uri="{9D8B030D-6E8A-4147-A177-3AD203B41FA5}">
                      <a16:colId xmlns:a16="http://schemas.microsoft.com/office/drawing/2014/main" val="815682367"/>
                    </a:ext>
                  </a:extLst>
                </a:gridCol>
                <a:gridCol w="3305175">
                  <a:extLst>
                    <a:ext uri="{9D8B030D-6E8A-4147-A177-3AD203B41FA5}">
                      <a16:colId xmlns:a16="http://schemas.microsoft.com/office/drawing/2014/main" val="3825105671"/>
                    </a:ext>
                  </a:extLst>
                </a:gridCol>
                <a:gridCol w="3700463">
                  <a:extLst>
                    <a:ext uri="{9D8B030D-6E8A-4147-A177-3AD203B41FA5}">
                      <a16:colId xmlns:a16="http://schemas.microsoft.com/office/drawing/2014/main" val="1893881336"/>
                    </a:ext>
                  </a:extLst>
                </a:gridCol>
              </a:tblGrid>
              <a:tr h="541312">
                <a:tc>
                  <a:txBody>
                    <a:bodyPr/>
                    <a:lstStyle/>
                    <a:p>
                      <a:pPr>
                        <a:buNone/>
                      </a:pPr>
                      <a:r>
                        <a:rPr lang="en-US" sz="1600" dirty="0"/>
                        <a:t>Models</a:t>
                      </a:r>
                    </a:p>
                  </a:txBody>
                  <a:tcPr anchor="ctr"/>
                </a:tc>
                <a:tc>
                  <a:txBody>
                    <a:bodyPr/>
                    <a:lstStyle/>
                    <a:p>
                      <a:pPr>
                        <a:buNone/>
                      </a:pPr>
                      <a:r>
                        <a:rPr lang="en-US" sz="1600" dirty="0"/>
                        <a:t>Key Strengths</a:t>
                      </a:r>
                    </a:p>
                  </a:txBody>
                  <a:tcPr anchor="ctr"/>
                </a:tc>
                <a:tc>
                  <a:txBody>
                    <a:bodyPr/>
                    <a:lstStyle/>
                    <a:p>
                      <a:pPr>
                        <a:buNone/>
                      </a:pPr>
                      <a:r>
                        <a:rPr lang="en-US" sz="1600"/>
                        <a:t>Why Suitable for INX Project</a:t>
                      </a:r>
                    </a:p>
                  </a:txBody>
                  <a:tcPr anchor="ctr"/>
                </a:tc>
                <a:extLst>
                  <a:ext uri="{0D108BD9-81ED-4DB2-BD59-A6C34878D82A}">
                    <a16:rowId xmlns:a16="http://schemas.microsoft.com/office/drawing/2014/main" val="844926176"/>
                  </a:ext>
                </a:extLst>
              </a:tr>
              <a:tr h="762757">
                <a:tc>
                  <a:txBody>
                    <a:bodyPr/>
                    <a:lstStyle/>
                    <a:p>
                      <a:pPr>
                        <a:buNone/>
                      </a:pPr>
                      <a:r>
                        <a:rPr lang="en-US" sz="1600" b="1" dirty="0"/>
                        <a:t>Random Forest</a:t>
                      </a:r>
                      <a:endParaRPr lang="en-US" sz="1600" dirty="0"/>
                    </a:p>
                  </a:txBody>
                  <a:tcPr anchor="ctr"/>
                </a:tc>
                <a:tc>
                  <a:txBody>
                    <a:bodyPr/>
                    <a:lstStyle/>
                    <a:p>
                      <a:pPr>
                        <a:buNone/>
                      </a:pPr>
                      <a:r>
                        <a:rPr lang="en-US" sz="1600" dirty="0"/>
                        <a:t>Robust, reduces overfitting, interpretable feature importance</a:t>
                      </a:r>
                    </a:p>
                  </a:txBody>
                  <a:tcPr anchor="ctr"/>
                </a:tc>
                <a:tc>
                  <a:txBody>
                    <a:bodyPr/>
                    <a:lstStyle/>
                    <a:p>
                      <a:pPr>
                        <a:buNone/>
                      </a:pPr>
                      <a:r>
                        <a:rPr lang="en-US" sz="1600"/>
                        <a:t>Helps identify key drivers of employee performance while maintaining stability</a:t>
                      </a:r>
                    </a:p>
                  </a:txBody>
                  <a:tcPr anchor="ctr"/>
                </a:tc>
                <a:extLst>
                  <a:ext uri="{0D108BD9-81ED-4DB2-BD59-A6C34878D82A}">
                    <a16:rowId xmlns:a16="http://schemas.microsoft.com/office/drawing/2014/main" val="2230956692"/>
                  </a:ext>
                </a:extLst>
              </a:tr>
              <a:tr h="984203">
                <a:tc>
                  <a:txBody>
                    <a:bodyPr/>
                    <a:lstStyle/>
                    <a:p>
                      <a:pPr>
                        <a:buNone/>
                      </a:pPr>
                      <a:r>
                        <a:rPr lang="en-US" sz="1600" b="1"/>
                        <a:t>XGBoost</a:t>
                      </a:r>
                      <a:endParaRPr lang="en-US" sz="1600"/>
                    </a:p>
                  </a:txBody>
                  <a:tcPr anchor="ctr"/>
                </a:tc>
                <a:tc>
                  <a:txBody>
                    <a:bodyPr/>
                    <a:lstStyle/>
                    <a:p>
                      <a:pPr>
                        <a:buNone/>
                      </a:pPr>
                      <a:r>
                        <a:rPr lang="en-US" sz="1600" dirty="0"/>
                        <a:t>High accuracy, handles non-linear patterns, strong regularization</a:t>
                      </a:r>
                    </a:p>
                  </a:txBody>
                  <a:tcPr anchor="ctr"/>
                </a:tc>
                <a:tc>
                  <a:txBody>
                    <a:bodyPr/>
                    <a:lstStyle/>
                    <a:p>
                      <a:pPr>
                        <a:buNone/>
                      </a:pPr>
                      <a:r>
                        <a:rPr lang="en-US" sz="1600"/>
                        <a:t>Captures complex relationships in employee data with better control of overfitting</a:t>
                      </a:r>
                    </a:p>
                  </a:txBody>
                  <a:tcPr anchor="ctr"/>
                </a:tc>
                <a:extLst>
                  <a:ext uri="{0D108BD9-81ED-4DB2-BD59-A6C34878D82A}">
                    <a16:rowId xmlns:a16="http://schemas.microsoft.com/office/drawing/2014/main" val="1006029133"/>
                  </a:ext>
                </a:extLst>
              </a:tr>
              <a:tr h="984203">
                <a:tc>
                  <a:txBody>
                    <a:bodyPr/>
                    <a:lstStyle/>
                    <a:p>
                      <a:pPr>
                        <a:buNone/>
                      </a:pPr>
                      <a:r>
                        <a:rPr lang="en-US" sz="1600" b="1" dirty="0" err="1"/>
                        <a:t>LightGBM</a:t>
                      </a:r>
                      <a:endParaRPr lang="en-US" sz="1600" dirty="0"/>
                    </a:p>
                  </a:txBody>
                  <a:tcPr anchor="ctr"/>
                </a:tc>
                <a:tc>
                  <a:txBody>
                    <a:bodyPr/>
                    <a:lstStyle/>
                    <a:p>
                      <a:pPr>
                        <a:buNone/>
                      </a:pPr>
                      <a:r>
                        <a:rPr lang="en-US" sz="1600" dirty="0"/>
                        <a:t>Fast training, efficient on large/high-dimensional data, leaf-wise growth for accuracy</a:t>
                      </a:r>
                    </a:p>
                  </a:txBody>
                  <a:tcPr anchor="ctr"/>
                </a:tc>
                <a:tc>
                  <a:txBody>
                    <a:bodyPr/>
                    <a:lstStyle/>
                    <a:p>
                      <a:pPr>
                        <a:buNone/>
                      </a:pPr>
                      <a:r>
                        <a:rPr lang="en-US" sz="1600" dirty="0"/>
                        <a:t>Scales to INX’s large dataset, providing quick and accurate insights</a:t>
                      </a:r>
                    </a:p>
                  </a:txBody>
                  <a:tcPr anchor="ctr"/>
                </a:tc>
                <a:extLst>
                  <a:ext uri="{0D108BD9-81ED-4DB2-BD59-A6C34878D82A}">
                    <a16:rowId xmlns:a16="http://schemas.microsoft.com/office/drawing/2014/main" val="2683191602"/>
                  </a:ext>
                </a:extLst>
              </a:tr>
            </a:tbl>
          </a:graphicData>
        </a:graphic>
      </p:graphicFrame>
      <p:sp>
        <p:nvSpPr>
          <p:cNvPr id="6" name="TextBox 5">
            <a:extLst>
              <a:ext uri="{FF2B5EF4-FFF2-40B4-BE49-F238E27FC236}">
                <a16:creationId xmlns:a16="http://schemas.microsoft.com/office/drawing/2014/main" id="{C5B4F53F-4131-8F3D-7952-E85E36819A7D}"/>
              </a:ext>
            </a:extLst>
          </p:cNvPr>
          <p:cNvSpPr txBox="1"/>
          <p:nvPr/>
        </p:nvSpPr>
        <p:spPr>
          <a:xfrm>
            <a:off x="192881" y="4755610"/>
            <a:ext cx="8758238" cy="2031325"/>
          </a:xfrm>
          <a:prstGeom prst="rect">
            <a:avLst/>
          </a:prstGeom>
          <a:noFill/>
        </p:spPr>
        <p:txBody>
          <a:bodyPr wrap="square">
            <a:spAutoFit/>
          </a:bodyPr>
          <a:lstStyle/>
          <a:p>
            <a:r>
              <a:rPr lang="en-US" dirty="0"/>
              <a:t>Together, these models balance accuracy, speed, and interpretability for INX’s employee “performance analysis.”</a:t>
            </a:r>
          </a:p>
          <a:p>
            <a:endParaRPr lang="en-US" dirty="0"/>
          </a:p>
          <a:p>
            <a:r>
              <a:rPr lang="en-US" dirty="0"/>
              <a:t>Initially I had considered having Logistic Regression and SVM which are powerful in some contexts. However, they lack the scalability, flexibility, and interpretability needed for INX’s large and complex employee dataset where the accuracy achieves was below 40% in comparison to ensemble classifiers (RF, </a:t>
            </a:r>
            <a:r>
              <a:rPr lang="en-US" dirty="0" err="1"/>
              <a:t>XGBoost</a:t>
            </a:r>
            <a:r>
              <a:rPr lang="en-US" dirty="0"/>
              <a:t>, </a:t>
            </a:r>
            <a:r>
              <a:rPr lang="en-US" dirty="0" err="1"/>
              <a:t>LightGBM</a:t>
            </a:r>
            <a:r>
              <a:rPr lang="en-US" dirty="0"/>
              <a:t>) which have the better fit. </a:t>
            </a:r>
          </a:p>
        </p:txBody>
      </p:sp>
    </p:spTree>
    <p:extLst>
      <p:ext uri="{BB962C8B-B14F-4D97-AF65-F5344CB8AC3E}">
        <p14:creationId xmlns:p14="http://schemas.microsoft.com/office/powerpoint/2010/main" val="9928151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a:extLst>
            <a:ext uri="{FF2B5EF4-FFF2-40B4-BE49-F238E27FC236}">
              <a16:creationId xmlns:a16="http://schemas.microsoft.com/office/drawing/2014/main" id="{8490857F-6A35-387E-08DE-8ABD48BA10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5C9BF-A68B-DC06-DB6C-497B5EF5F9B0}"/>
              </a:ext>
            </a:extLst>
          </p:cNvPr>
          <p:cNvSpPr>
            <a:spLocks noGrp="1"/>
          </p:cNvSpPr>
          <p:nvPr>
            <p:ph type="title"/>
          </p:nvPr>
        </p:nvSpPr>
        <p:spPr>
          <a:xfrm>
            <a:off x="95002" y="19586"/>
            <a:ext cx="7886700" cy="758824"/>
          </a:xfrm>
        </p:spPr>
        <p:txBody>
          <a:bodyPr/>
          <a:lstStyle/>
          <a:p>
            <a:r>
              <a:rPr lang="en-US" b="1" dirty="0"/>
              <a:t>PREDICTIVE MODEL STEPS</a:t>
            </a:r>
          </a:p>
        </p:txBody>
      </p:sp>
      <p:graphicFrame>
        <p:nvGraphicFramePr>
          <p:cNvPr id="11" name="Diagram 10">
            <a:extLst>
              <a:ext uri="{FF2B5EF4-FFF2-40B4-BE49-F238E27FC236}">
                <a16:creationId xmlns:a16="http://schemas.microsoft.com/office/drawing/2014/main" id="{7BD7C201-886C-BAE6-1111-5BA96F638A03}"/>
              </a:ext>
            </a:extLst>
          </p:cNvPr>
          <p:cNvGraphicFramePr/>
          <p:nvPr>
            <p:extLst>
              <p:ext uri="{D42A27DB-BD31-4B8C-83A1-F6EECF244321}">
                <p14:modId xmlns:p14="http://schemas.microsoft.com/office/powerpoint/2010/main" val="1800783697"/>
              </p:ext>
            </p:extLst>
          </p:nvPr>
        </p:nvGraphicFramePr>
        <p:xfrm>
          <a:off x="372091" y="732105"/>
          <a:ext cx="5292439" cy="59537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5" name="Picture 14">
            <a:extLst>
              <a:ext uri="{FF2B5EF4-FFF2-40B4-BE49-F238E27FC236}">
                <a16:creationId xmlns:a16="http://schemas.microsoft.com/office/drawing/2014/main" id="{B51A0691-0FBE-F3D1-4EF4-5FEF68F38C6F}"/>
              </a:ext>
            </a:extLst>
          </p:cNvPr>
          <p:cNvPicPr>
            <a:picLocks noChangeAspect="1"/>
          </p:cNvPicPr>
          <p:nvPr/>
        </p:nvPicPr>
        <p:blipFill>
          <a:blip r:embed="rId7"/>
          <a:stretch>
            <a:fillRect/>
          </a:stretch>
        </p:blipFill>
        <p:spPr>
          <a:xfrm>
            <a:off x="5857416" y="2751226"/>
            <a:ext cx="3286584" cy="3362794"/>
          </a:xfrm>
          <a:prstGeom prst="rect">
            <a:avLst/>
          </a:prstGeom>
        </p:spPr>
      </p:pic>
      <p:cxnSp>
        <p:nvCxnSpPr>
          <p:cNvPr id="19" name="Straight Arrow Connector 18">
            <a:extLst>
              <a:ext uri="{FF2B5EF4-FFF2-40B4-BE49-F238E27FC236}">
                <a16:creationId xmlns:a16="http://schemas.microsoft.com/office/drawing/2014/main" id="{30EED499-C488-15AF-1971-BDBD9A97ABFB}"/>
              </a:ext>
            </a:extLst>
          </p:cNvPr>
          <p:cNvCxnSpPr>
            <a:cxnSpLocks/>
          </p:cNvCxnSpPr>
          <p:nvPr/>
        </p:nvCxnSpPr>
        <p:spPr>
          <a:xfrm>
            <a:off x="3752603" y="3194462"/>
            <a:ext cx="2072068" cy="169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5E02115-515C-CEE3-4872-9AF6A0974040}"/>
              </a:ext>
            </a:extLst>
          </p:cNvPr>
          <p:cNvSpPr txBox="1"/>
          <p:nvPr/>
        </p:nvSpPr>
        <p:spPr>
          <a:xfrm>
            <a:off x="5857416" y="585390"/>
            <a:ext cx="3191582" cy="1754326"/>
          </a:xfrm>
          <a:prstGeom prst="rect">
            <a:avLst/>
          </a:prstGeom>
          <a:noFill/>
        </p:spPr>
        <p:txBody>
          <a:bodyPr wrap="square">
            <a:spAutoFit/>
          </a:bodyPr>
          <a:lstStyle/>
          <a:p>
            <a:pPr lvl="0" algn="just"/>
            <a:r>
              <a:rPr lang="en-US" b="1" dirty="0">
                <a:solidFill>
                  <a:srgbClr val="FF0000"/>
                </a:solidFill>
              </a:rPr>
              <a:t>Note: </a:t>
            </a:r>
            <a:r>
              <a:rPr lang="en-US" dirty="0"/>
              <a:t>Although 4 categories exist in theory, this Performance Rate dataset only contains 3. The model is therefore trained to predict only </a:t>
            </a:r>
            <a:r>
              <a:rPr lang="en-US" b="1" dirty="0"/>
              <a:t>Good, Excellent, </a:t>
            </a:r>
            <a:r>
              <a:rPr lang="en-US" dirty="0"/>
              <a:t>and</a:t>
            </a:r>
            <a:r>
              <a:rPr lang="en-US" b="1" dirty="0"/>
              <a:t> Outstanding</a:t>
            </a:r>
            <a:r>
              <a:rPr lang="en-US" dirty="0"/>
              <a:t>.</a:t>
            </a:r>
          </a:p>
        </p:txBody>
      </p:sp>
    </p:spTree>
    <p:extLst>
      <p:ext uri="{BB962C8B-B14F-4D97-AF65-F5344CB8AC3E}">
        <p14:creationId xmlns:p14="http://schemas.microsoft.com/office/powerpoint/2010/main" val="101055079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1846</TotalTime>
  <Words>1567</Words>
  <Application>Microsoft Office PowerPoint</Application>
  <PresentationFormat>On-screen Show (4:3)</PresentationFormat>
  <Paragraphs>122</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INX Future Inc – Employee Performance Project</vt:lpstr>
      <vt:lpstr>PROBLEM STATEMENT</vt:lpstr>
      <vt:lpstr>DATA &amp; PREPROCESSING </vt:lpstr>
      <vt:lpstr>EXPLORATORY DATA ANALYSIS</vt:lpstr>
      <vt:lpstr>DEPARTMENT PERFORMANCE</vt:lpstr>
      <vt:lpstr>PowerPoint Presentation</vt:lpstr>
      <vt:lpstr>PowerPoint Presentation</vt:lpstr>
      <vt:lpstr>PREDICTIVE MODELS</vt:lpstr>
      <vt:lpstr>PREDICTIVE MODEL STEPS</vt:lpstr>
      <vt:lpstr>PREDICTIVE MODEL PERFORMANCE</vt:lpstr>
      <vt:lpstr>PREDICTIVE MODEL INSIGHT</vt:lpstr>
      <vt:lpstr>PREDICTIVE MODEL INSIGHT</vt:lpstr>
      <vt:lpstr>TOP 3 PERFORMANCE DRIVERS</vt:lpstr>
      <vt:lpstr>INSIGHTS</vt:lpstr>
      <vt:lpstr>PowerPoint Presentation</vt:lpstr>
      <vt:lpstr>API DEPLOYMENT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Tony N. Otenyo</cp:lastModifiedBy>
  <cp:revision>19</cp:revision>
  <dcterms:created xsi:type="dcterms:W3CDTF">2013-01-27T09:14:16Z</dcterms:created>
  <dcterms:modified xsi:type="dcterms:W3CDTF">2025-10-02T15:55:37Z</dcterms:modified>
  <cp:category/>
</cp:coreProperties>
</file>