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1" r:id="rId5"/>
    <p:sldId id="265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1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974432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1" y="195486"/>
            <a:ext cx="160320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469086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73826"/>
            <a:ext cx="325070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53648"/>
            <a:ext cx="325070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9913" y="1173826"/>
            <a:ext cx="324036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9913" y="1653648"/>
            <a:ext cx="324036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88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rxivar.it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7" descr="X-03.jp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r="34668" b="8312"/>
          <a:stretch>
            <a:fillRect/>
          </a:stretch>
        </p:blipFill>
        <p:spPr>
          <a:xfrm>
            <a:off x="6804248" y="151368"/>
            <a:ext cx="2339752" cy="499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65630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352" y="4443958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ECFB-6927-4181-8532-1ECC482329AC}" type="datetimeFigureOut">
              <a:rPr lang="it-IT" smtClean="0"/>
              <a:pPr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352" y="4803998"/>
            <a:ext cx="1403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00" y="4443958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8" descr="Logo-2008.gif">
            <a:hlinkClick r:id="rId13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52320" y="102940"/>
            <a:ext cx="1573765" cy="452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247" y="458797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Myriad Pro" pitchFamily="34" charset="0"/>
              </a:rPr>
              <a:t>GIM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46599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Global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059832" y="4659982"/>
            <a:ext cx="17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Information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4676482" y="4659982"/>
            <a:ext cx="191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rxivar/Arxivar-Next-Dev-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749" TargetMode="External"/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openid.net/spe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749#section-4.3" TargetMode="External"/><Relationship Id="rId2" Type="http://schemas.openxmlformats.org/officeDocument/2006/relationships/hyperlink" Target="https://github.com/identityserver/IdentityServer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hyperlink" Target="http://www.bubblecode.net/en/2016/01/22/understanding-oauth2/#Resource_Owner_Password_Credentials_Gra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bblecode.net/en/2016/01/22/understanding-oauth2/#Authorization_Code_Gran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openid.net/specs/openid-connect-core-1_0.html#code-id_token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wt.io/" TargetMode="External"/><Relationship Id="rId5" Type="http://schemas.openxmlformats.org/officeDocument/2006/relationships/hyperlink" Target="https://en.wikipedia.org/wiki/JSON_Web_Token" TargetMode="External"/><Relationship Id="rId4" Type="http://schemas.openxmlformats.org/officeDocument/2006/relationships/hyperlink" Target="https://www.oauth.com/oauth2-servers/access-tokens/authorization-code-reques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521196"/>
          </a:xfrm>
        </p:spPr>
        <p:txBody>
          <a:bodyPr>
            <a:normAutofit fontScale="92500" lnSpcReduction="10000"/>
          </a:bodyPr>
          <a:lstStyle/>
          <a:p>
            <a:r>
              <a:rPr lang="it-IT" i="1" dirty="0"/>
              <a:t>Yari Melzani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AFCFF8-DAFC-4B93-8F97-654961ED5DC6}"/>
              </a:ext>
            </a:extLst>
          </p:cNvPr>
          <p:cNvSpPr txBox="1"/>
          <p:nvPr/>
        </p:nvSpPr>
        <p:spPr>
          <a:xfrm>
            <a:off x="1565428" y="4360393"/>
            <a:ext cx="457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2"/>
              </a:rPr>
              <a:t>https://github.com/Arxivar/Arxivar-Next-Dev-4</a:t>
            </a:r>
            <a:endParaRPr lang="it-IT" dirty="0"/>
          </a:p>
        </p:txBody>
      </p:sp>
      <p:pic>
        <p:nvPicPr>
          <p:cNvPr id="4098" name="Picture 2" descr="GitHub Logos and Usage · GitHub">
            <a:extLst>
              <a:ext uri="{FF2B5EF4-FFF2-40B4-BE49-F238E27FC236}">
                <a16:creationId xmlns:a16="http://schemas.microsoft.com/office/drawing/2014/main" id="{8E487BEB-23F3-4C0B-A508-4A96BB5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" y="4192968"/>
            <a:ext cx="645765" cy="5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Architettura orientata ai servizi</a:t>
            </a:r>
          </a:p>
          <a:p>
            <a:r>
              <a:rPr lang="it-IT" sz="2000" b="1" dirty="0"/>
              <a:t>Plugin server</a:t>
            </a:r>
          </a:p>
          <a:p>
            <a:pPr lvl="1"/>
            <a:r>
              <a:rPr lang="it-IT" sz="1400" b="1" dirty="0"/>
              <a:t>Come vedere i </a:t>
            </a:r>
            <a:r>
              <a:rPr lang="it-IT" sz="1400" b="1" dirty="0" err="1"/>
              <a:t>plugin</a:t>
            </a:r>
            <a:r>
              <a:rPr lang="it-IT" sz="1400" b="1" dirty="0"/>
              <a:t> caricati: console servizio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Rest</a:t>
            </a:r>
            <a:r>
              <a:rPr lang="it-IT" sz="1400" b="1" dirty="0"/>
              <a:t>, </a:t>
            </a:r>
            <a:r>
              <a:rPr lang="it-IT" sz="1400" b="1" dirty="0" err="1"/>
              <a:t>WCFConnectorManager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lvl="1"/>
            <a:r>
              <a:rPr lang="it-IT" sz="1400" b="1" dirty="0"/>
              <a:t>I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r>
              <a:rPr lang="it-IT" sz="1400" b="1" dirty="0"/>
              <a:t>: </a:t>
            </a:r>
            <a:r>
              <a:rPr lang="it-IT" sz="1400" b="1" dirty="0" err="1"/>
              <a:t>endpoint</a:t>
            </a:r>
            <a:r>
              <a:rPr lang="it-IT" sz="1400" b="1" dirty="0"/>
              <a:t>, configurazione </a:t>
            </a:r>
          </a:p>
          <a:p>
            <a:pPr lvl="1"/>
            <a:r>
              <a:rPr lang="it-IT" sz="1400" b="1" dirty="0"/>
              <a:t>Scrittura di un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endParaRPr lang="it-IT" sz="1400" b="1" dirty="0"/>
          </a:p>
          <a:p>
            <a:pPr lvl="1"/>
            <a:r>
              <a:rPr lang="it-IT" sz="1400" b="1" dirty="0"/>
              <a:t>Gli eventi di «</a:t>
            </a:r>
            <a:r>
              <a:rPr lang="it-IT" sz="1400" b="1" dirty="0" err="1"/>
              <a:t>Before</a:t>
            </a:r>
            <a:r>
              <a:rPr lang="it-IT" sz="1400" b="1" dirty="0"/>
              <a:t>» e «</a:t>
            </a:r>
            <a:r>
              <a:rPr lang="it-IT" sz="1400" b="1" dirty="0" err="1"/>
              <a:t>After</a:t>
            </a:r>
            <a:r>
              <a:rPr lang="it-IT" sz="1400" b="1" dirty="0"/>
              <a:t>»</a:t>
            </a:r>
          </a:p>
          <a:p>
            <a:pPr lvl="1"/>
            <a:r>
              <a:rPr lang="it-IT" sz="1400" b="1" dirty="0"/>
              <a:t>Gestione della configurazione dei </a:t>
            </a:r>
            <a:r>
              <a:rPr lang="it-IT" sz="1400" b="1" dirty="0" err="1"/>
              <a:t>plugin</a:t>
            </a:r>
            <a:r>
              <a:rPr lang="it-IT" sz="1400" b="1" dirty="0"/>
              <a:t> server</a:t>
            </a:r>
          </a:p>
          <a:p>
            <a:pPr lvl="1"/>
            <a:r>
              <a:rPr lang="it-IT" sz="1400" b="1" dirty="0"/>
              <a:t>Deployment e </a:t>
            </a:r>
            <a:r>
              <a:rPr lang="it-IT" sz="1400" b="1" dirty="0" err="1"/>
              <a:t>debug</a:t>
            </a:r>
            <a:r>
              <a:rPr lang="it-IT" sz="1400" b="1" dirty="0"/>
              <a:t>: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2000" b="1" dirty="0"/>
              <a:t>Plugin Workflow V1</a:t>
            </a:r>
          </a:p>
          <a:p>
            <a:pPr lvl="1"/>
            <a:r>
              <a:rPr lang="it-IT" sz="1400" b="1" dirty="0"/>
              <a:t>Plugin Workflow Link</a:t>
            </a:r>
          </a:p>
          <a:p>
            <a:pPr lvl="1"/>
            <a:r>
              <a:rPr lang="it-IT" sz="1400" b="1" dirty="0"/>
              <a:t>Plugin Workflow Task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1800" b="1" dirty="0"/>
              <a:t>Logon Provider «</a:t>
            </a:r>
            <a:r>
              <a:rPr lang="it-IT" sz="1800" b="1" dirty="0" err="1"/>
              <a:t>Credentials</a:t>
            </a:r>
            <a:r>
              <a:rPr lang="it-IT" sz="1800" b="1" dirty="0"/>
              <a:t>»</a:t>
            </a:r>
          </a:p>
          <a:p>
            <a:pPr lvl="1"/>
            <a:r>
              <a:rPr lang="it-IT" sz="1400" b="1" dirty="0"/>
              <a:t>Il plugin ha il compito di validare le credenziali dell’utente.</a:t>
            </a:r>
          </a:p>
          <a:p>
            <a:pPr lvl="1"/>
            <a:r>
              <a:rPr lang="it-IT" sz="1400" b="1" dirty="0"/>
              <a:t>Viene loggato l’utente </a:t>
            </a:r>
            <a:r>
              <a:rPr lang="it-IT" sz="1400" b="1" dirty="0" err="1">
                <a:solidFill>
                  <a:schemeClr val="accent1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 associato allo username specificato</a:t>
            </a:r>
            <a:endParaRPr lang="it-IT" sz="800" b="1" dirty="0"/>
          </a:p>
          <a:p>
            <a:endParaRPr lang="it-IT" sz="1100" b="1" dirty="0"/>
          </a:p>
          <a:p>
            <a:r>
              <a:rPr lang="it-IT" sz="1800" b="1" dirty="0"/>
              <a:t>Logon Provider </a:t>
            </a:r>
            <a:r>
              <a:rPr lang="it-IT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it-IT" sz="1800" b="1" dirty="0"/>
              <a:t>ingle </a:t>
            </a:r>
            <a:r>
              <a:rPr lang="it-IT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it-IT" sz="1800" b="1" dirty="0" err="1"/>
              <a:t>ign</a:t>
            </a:r>
            <a:r>
              <a:rPr lang="it-IT" sz="1800" b="1" dirty="0"/>
              <a:t>-</a:t>
            </a:r>
            <a:r>
              <a:rPr lang="it-IT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it-IT" sz="1800" b="1" dirty="0"/>
              <a:t>n (</a:t>
            </a:r>
            <a:r>
              <a:rPr lang="it-IT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SSO</a:t>
            </a:r>
            <a:r>
              <a:rPr lang="it-IT" sz="1800" b="1" dirty="0"/>
              <a:t>) </a:t>
            </a:r>
          </a:p>
          <a:p>
            <a:pPr lvl="1"/>
            <a:r>
              <a:rPr lang="it-IT" sz="1400" b="1" dirty="0"/>
              <a:t>La fase di autenticazione viene demandata ad un attore esterno</a:t>
            </a:r>
          </a:p>
          <a:p>
            <a:pPr lvl="1"/>
            <a:r>
              <a:rPr lang="it-IT" sz="1400" b="1" dirty="0"/>
              <a:t>Vengono utilizzati flussi di autenticazione e autorizzazione che fanno parte di standard:</a:t>
            </a:r>
          </a:p>
          <a:p>
            <a:pPr lvl="2"/>
            <a:r>
              <a:rPr lang="it-IT" sz="1100" b="1" dirty="0"/>
              <a:t>OAUTH 2 (</a:t>
            </a:r>
            <a:r>
              <a:rPr lang="it-IT" sz="1100" b="1" dirty="0">
                <a:hlinkClick r:id="rId2"/>
              </a:rPr>
              <a:t>https://oauth.net/2/</a:t>
            </a:r>
            <a:r>
              <a:rPr lang="it-IT" sz="1100" b="1" dirty="0"/>
              <a:t>) RFC </a:t>
            </a:r>
            <a:r>
              <a:rPr lang="it-IT" sz="1100" b="1" dirty="0">
                <a:hlinkClick r:id="rId3"/>
              </a:rPr>
              <a:t>https://datatracker.ietf.org/doc/html/rfc6749</a:t>
            </a:r>
            <a:endParaRPr lang="it-IT" sz="1100" b="1" dirty="0"/>
          </a:p>
          <a:p>
            <a:pPr lvl="2"/>
            <a:r>
              <a:rPr lang="it-IT" sz="1100" b="1" dirty="0" err="1"/>
              <a:t>OpenID</a:t>
            </a:r>
            <a:r>
              <a:rPr lang="it-IT" sz="1100" b="1" dirty="0"/>
              <a:t> Connect (</a:t>
            </a:r>
            <a:r>
              <a:rPr lang="it-IT" sz="1100" b="1" dirty="0">
                <a:hlinkClick r:id="rId4"/>
              </a:rPr>
              <a:t>https://openid.net/specs</a:t>
            </a:r>
            <a:r>
              <a:rPr lang="it-IT" sz="1100" b="1" dirty="0"/>
              <a:t>)</a:t>
            </a:r>
            <a:endParaRPr lang="it-IT" sz="700" b="1" dirty="0"/>
          </a:p>
          <a:p>
            <a:pPr lvl="1"/>
            <a:r>
              <a:rPr lang="it-IT" sz="1400" b="1" dirty="0"/>
              <a:t>Viene loggato l’utente </a:t>
            </a:r>
            <a:r>
              <a:rPr lang="it-IT" sz="1400" b="1" dirty="0" err="1">
                <a:solidFill>
                  <a:srgbClr val="F18D2C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 associato allo username specificato</a:t>
            </a:r>
            <a:endParaRPr lang="it-IT" sz="1100" b="1" dirty="0"/>
          </a:p>
        </p:txBody>
      </p:sp>
      <p:pic>
        <p:nvPicPr>
          <p:cNvPr id="1030" name="Picture 6" descr="Back Home">
            <a:extLst>
              <a:ext uri="{FF2B5EF4-FFF2-40B4-BE49-F238E27FC236}">
                <a16:creationId xmlns:a16="http://schemas.microsoft.com/office/drawing/2014/main" id="{CCBE0D95-8CC8-40CE-871C-12672E0C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91830"/>
            <a:ext cx="576064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Auth - Wikipedia">
            <a:extLst>
              <a:ext uri="{FF2B5EF4-FFF2-40B4-BE49-F238E27FC236}">
                <a16:creationId xmlns:a16="http://schemas.microsoft.com/office/drawing/2014/main" id="{188DB98C-A08E-4E09-B36E-AD22862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1404"/>
            <a:ext cx="230426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6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Architettura </a:t>
            </a:r>
            <a:r>
              <a:rPr lang="it-IT" sz="3600" dirty="0" err="1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Wcf</a:t>
            </a:r>
            <a:endParaRPr lang="it-IT" sz="3600" dirty="0">
              <a:ln w="10541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1" y="915566"/>
            <a:ext cx="5251837" cy="3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2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Esempio flusso eventi plugin server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573111-F929-44F5-A41A-778569661B3D}"/>
              </a:ext>
            </a:extLst>
          </p:cNvPr>
          <p:cNvSpPr/>
          <p:nvPr/>
        </p:nvSpPr>
        <p:spPr>
          <a:xfrm>
            <a:off x="894899" y="1213966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On_Invoke_Dm_Profile_Update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FACDE9D-3291-4AF1-B263-752BD9331C62}"/>
              </a:ext>
            </a:extLst>
          </p:cNvPr>
          <p:cNvSpPr/>
          <p:nvPr/>
        </p:nvSpPr>
        <p:spPr>
          <a:xfrm>
            <a:off x="894899" y="2673085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On_Before_Dm_Profile_Update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774B01-958C-4AF9-80AD-880ADBF506D5}"/>
              </a:ext>
            </a:extLst>
          </p:cNvPr>
          <p:cNvSpPr/>
          <p:nvPr/>
        </p:nvSpPr>
        <p:spPr>
          <a:xfrm>
            <a:off x="894899" y="4075812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On_After_Dm_Profile_Update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1C90C993-71F6-4F98-857D-CCCEBE813272}"/>
              </a:ext>
            </a:extLst>
          </p:cNvPr>
          <p:cNvSpPr/>
          <p:nvPr/>
        </p:nvSpPr>
        <p:spPr>
          <a:xfrm>
            <a:off x="1403648" y="2303806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BeginTransaction</a:t>
            </a:r>
            <a:endParaRPr lang="it-IT" dirty="0"/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784519E2-5A51-4391-AA7A-0768C5D1C063}"/>
              </a:ext>
            </a:extLst>
          </p:cNvPr>
          <p:cNvSpPr/>
          <p:nvPr/>
        </p:nvSpPr>
        <p:spPr>
          <a:xfrm>
            <a:off x="1403648" y="3719670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6D6BC2-1186-439F-BF27-5E179E48BAC5}"/>
              </a:ext>
            </a:extLst>
          </p:cNvPr>
          <p:cNvSpPr/>
          <p:nvPr/>
        </p:nvSpPr>
        <p:spPr>
          <a:xfrm>
            <a:off x="992716" y="1659632"/>
            <a:ext cx="331236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Validazione argomenti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Preparazione contesto della chiamata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92001107-4108-4038-906C-1F83371A55B1}"/>
              </a:ext>
            </a:extLst>
          </p:cNvPr>
          <p:cNvSpPr/>
          <p:nvPr/>
        </p:nvSpPr>
        <p:spPr>
          <a:xfrm>
            <a:off x="4994638" y="3077147"/>
            <a:ext cx="2802398" cy="288032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Rollback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EB5C18-0F41-446F-B432-3BF194A6842B}"/>
              </a:ext>
            </a:extLst>
          </p:cNvPr>
          <p:cNvSpPr/>
          <p:nvPr/>
        </p:nvSpPr>
        <p:spPr>
          <a:xfrm>
            <a:off x="993145" y="3107816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Annullamento operazione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EC52A0-7C2F-4152-B25A-EAB6DFFE07D1}"/>
              </a:ext>
            </a:extLst>
          </p:cNvPr>
          <p:cNvCxnSpPr>
            <a:stCxn id="12" idx="3"/>
          </p:cNvCxnSpPr>
          <p:nvPr/>
        </p:nvCxnSpPr>
        <p:spPr>
          <a:xfrm flipV="1">
            <a:off x="4305513" y="3221163"/>
            <a:ext cx="5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ADF53D-EA0E-4ED0-87A3-3B03D2B327D4}"/>
              </a:ext>
            </a:extLst>
          </p:cNvPr>
          <p:cNvSpPr/>
          <p:nvPr/>
        </p:nvSpPr>
        <p:spPr>
          <a:xfrm>
            <a:off x="992716" y="3412465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Modifica profilo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4B031BE-D756-4EE8-BCBD-704FB6628C9B}"/>
              </a:ext>
            </a:extLst>
          </p:cNvPr>
          <p:cNvSpPr/>
          <p:nvPr/>
        </p:nvSpPr>
        <p:spPr>
          <a:xfrm>
            <a:off x="992716" y="4499873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Profilo persistito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82F090C-1D49-4613-9453-92852C087995}"/>
              </a:ext>
            </a:extLst>
          </p:cNvPr>
          <p:cNvSpPr/>
          <p:nvPr/>
        </p:nvSpPr>
        <p:spPr>
          <a:xfrm>
            <a:off x="4994638" y="3447955"/>
            <a:ext cx="2952326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Eccezione con messaggio di errore</a:t>
            </a:r>
          </a:p>
        </p:txBody>
      </p:sp>
    </p:spTree>
    <p:extLst>
      <p:ext uri="{BB962C8B-B14F-4D97-AF65-F5344CB8AC3E}">
        <p14:creationId xmlns:p14="http://schemas.microsoft.com/office/powerpoint/2010/main" val="3522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Esempio: Logon Provider «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it-IT" sz="1400" b="1" dirty="0"/>
              <a:t>Le credenziali fornite (username, password) vengono verificate da un Identity Server </a:t>
            </a:r>
            <a:r>
              <a:rPr lang="it-IT" sz="900" b="1" dirty="0"/>
              <a:t>(</a:t>
            </a:r>
            <a:r>
              <a:rPr lang="it-IT" sz="900" b="1" dirty="0">
                <a:hlinkClick r:id="rId2"/>
              </a:rPr>
              <a:t>https://github.com/identityserver/IdentityServer4</a:t>
            </a:r>
            <a:r>
              <a:rPr lang="it-IT" sz="900" b="1" dirty="0"/>
              <a:t>)</a:t>
            </a:r>
            <a:endParaRPr lang="it-IT" sz="1100" b="1" dirty="0"/>
          </a:p>
          <a:p>
            <a:pPr marL="457200" lvl="1" indent="0">
              <a:buNone/>
            </a:pPr>
            <a:r>
              <a:rPr lang="it-IT" sz="1400" b="1" dirty="0"/>
              <a:t>Flusso OAUTH2: </a:t>
            </a:r>
            <a:r>
              <a:rPr lang="en-US" sz="1400" b="1" dirty="0"/>
              <a:t>Resource Owner Password Credentials Grant</a:t>
            </a:r>
          </a:p>
          <a:p>
            <a:pPr lvl="1"/>
            <a:r>
              <a:rPr lang="it-IT" sz="900" b="1" dirty="0">
                <a:hlinkClick r:id="rId3"/>
              </a:rPr>
              <a:t>https://datatracker.ietf.org/doc/html/rfc6749#section-4.3</a:t>
            </a:r>
            <a:endParaRPr lang="it-IT" sz="900" b="1" dirty="0"/>
          </a:p>
          <a:p>
            <a:pPr lvl="1"/>
            <a:r>
              <a:rPr lang="it-IT" sz="900" b="1" dirty="0">
                <a:hlinkClick r:id="rId4"/>
              </a:rPr>
              <a:t>http://www.bubblecode.net/en/2016/01/22/understanding-oauth2/#Resource_Owner_Password_Credentials_Grant</a:t>
            </a:r>
            <a:endParaRPr lang="it-IT" sz="900" b="1" dirty="0"/>
          </a:p>
          <a:p>
            <a:pPr marL="45720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</p:txBody>
      </p:sp>
      <p:pic>
        <p:nvPicPr>
          <p:cNvPr id="1032" name="Picture 8" descr="OAuth - Wikipedia">
            <a:extLst>
              <a:ext uri="{FF2B5EF4-FFF2-40B4-BE49-F238E27FC236}">
                <a16:creationId xmlns:a16="http://schemas.microsoft.com/office/drawing/2014/main" id="{188DB98C-A08E-4E09-B36E-AD22862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230426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ource Owner Password Credentials Grant Flow">
            <a:extLst>
              <a:ext uri="{FF2B5EF4-FFF2-40B4-BE49-F238E27FC236}">
                <a16:creationId xmlns:a16="http://schemas.microsoft.com/office/drawing/2014/main" id="{D6531B25-01FA-44C8-A616-2C2B4037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6" y="2082096"/>
            <a:ext cx="4846598" cy="26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Esempio: Logon Provider Single 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31492"/>
            <a:ext cx="6696744" cy="3872506"/>
          </a:xfrm>
        </p:spPr>
        <p:txBody>
          <a:bodyPr>
            <a:noAutofit/>
          </a:bodyPr>
          <a:lstStyle/>
          <a:p>
            <a:r>
              <a:rPr lang="it-IT" sz="1400" b="1" dirty="0"/>
              <a:t>Autenticazione è demandata a Identity Server.</a:t>
            </a:r>
            <a:br>
              <a:rPr lang="it-IT" sz="1400" b="1" dirty="0"/>
            </a:br>
            <a:r>
              <a:rPr lang="it-IT" sz="1400" b="1" dirty="0"/>
              <a:t>L’utente acconsente al rilascio di alcune autorizzazioni per l’applicazione a cui si sta loggando (</a:t>
            </a:r>
            <a:r>
              <a:rPr lang="it-IT" sz="1400" b="1" dirty="0" err="1"/>
              <a:t>ClientId</a:t>
            </a:r>
            <a:r>
              <a:rPr lang="it-IT" sz="1400" b="1" dirty="0"/>
              <a:t>: </a:t>
            </a:r>
            <a:r>
              <a:rPr lang="it-IT" sz="1400" b="1" dirty="0" err="1">
                <a:solidFill>
                  <a:schemeClr val="accent1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)</a:t>
            </a:r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1400" b="1" dirty="0"/>
              <a:t>Il flusso autorizzativo continua redirigendo l’utente verso il servizio Authentication di </a:t>
            </a:r>
            <a:r>
              <a:rPr lang="it-IT" sz="1400" b="1" dirty="0" err="1">
                <a:solidFill>
                  <a:schemeClr val="accent1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 con </a:t>
            </a:r>
            <a:r>
              <a:rPr lang="it-IT" sz="1400" b="1" i="1" dirty="0">
                <a:solidFill>
                  <a:schemeClr val="bg1">
                    <a:lumMod val="50000"/>
                  </a:schemeClr>
                </a:solidFill>
              </a:rPr>
              <a:t>code + </a:t>
            </a:r>
            <a:r>
              <a:rPr lang="it-IT" sz="1400" b="1" i="1" dirty="0" err="1">
                <a:solidFill>
                  <a:schemeClr val="bg1">
                    <a:lumMod val="50000"/>
                  </a:schemeClr>
                </a:solidFill>
              </a:rPr>
              <a:t>token_id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900" b="1" i="1" dirty="0"/>
              <a:t>(</a:t>
            </a:r>
            <a:r>
              <a:rPr lang="it-IT" sz="900" b="1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https://openid.net/specs/openid-connect-core-1_0.html#code-id_tokenExample</a:t>
            </a:r>
            <a:r>
              <a:rPr lang="it-IT" sz="900" b="1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sz="900" b="1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http://www.bubblecode.net/en/2016/01/22/understanding-oauth2/#Authorization_Code_Grant</a:t>
            </a:r>
            <a:r>
              <a:rPr lang="it-IT" sz="900" b="1" i="1" dirty="0"/>
              <a:t>)</a:t>
            </a:r>
          </a:p>
          <a:p>
            <a:pPr marL="457200" lvl="1" indent="0">
              <a:buNone/>
            </a:pPr>
            <a:endParaRPr lang="it-IT" sz="700" b="1" dirty="0"/>
          </a:p>
          <a:p>
            <a:pPr lvl="1"/>
            <a:r>
              <a:rPr lang="it-IT" sz="1200" b="1" dirty="0"/>
              <a:t>Il code è un «buono» che può essere utilizzato per richiedere un </a:t>
            </a:r>
            <a:r>
              <a:rPr lang="it-IT" sz="1200" b="1" dirty="0" err="1"/>
              <a:t>bearer</a:t>
            </a:r>
            <a:r>
              <a:rPr lang="it-IT" sz="1200" b="1" dirty="0"/>
              <a:t> token che contiene le autorizzazioni approvate dall’utente </a:t>
            </a:r>
            <a:r>
              <a:rPr lang="it-IT" sz="1000" b="1" dirty="0"/>
              <a:t>(</a:t>
            </a:r>
            <a:r>
              <a:rPr lang="it-IT" sz="1000" b="1" dirty="0">
                <a:hlinkClick r:id="rId4"/>
              </a:rPr>
              <a:t>https://www.oauth.com/oauth2-servers/access-tokens/authorization-code-request/</a:t>
            </a:r>
            <a:r>
              <a:rPr lang="it-IT" sz="1000" b="1" dirty="0"/>
              <a:t>)</a:t>
            </a:r>
            <a:endParaRPr lang="it-IT" sz="1200" b="1" dirty="0"/>
          </a:p>
          <a:p>
            <a:pPr lvl="1"/>
            <a:r>
              <a:rPr lang="it-IT" sz="1200" b="1" dirty="0"/>
              <a:t>Il </a:t>
            </a:r>
            <a:r>
              <a:rPr lang="it-IT" sz="1200" b="1" dirty="0" err="1"/>
              <a:t>token_id</a:t>
            </a:r>
            <a:r>
              <a:rPr lang="it-IT" sz="1200" b="1" dirty="0"/>
              <a:t> è un token JWT che contiene l’identità dell’utente </a:t>
            </a:r>
            <a:r>
              <a:rPr lang="it-IT" sz="900" b="1" dirty="0"/>
              <a:t>(</a:t>
            </a:r>
            <a:r>
              <a:rPr lang="it-IT" sz="900" b="1" dirty="0">
                <a:hlinkClick r:id="rId5"/>
              </a:rPr>
              <a:t>https://en.wikipedia.org/wiki/JSON_Web_Token</a:t>
            </a:r>
            <a:r>
              <a:rPr lang="it-IT" sz="900" b="1" dirty="0"/>
              <a:t>, </a:t>
            </a:r>
            <a:r>
              <a:rPr lang="it-IT" sz="900" b="1" dirty="0">
                <a:hlinkClick r:id="rId6"/>
              </a:rPr>
              <a:t>https://jwt.io/</a:t>
            </a:r>
            <a:r>
              <a:rPr lang="it-IT" sz="900" b="1" dirty="0"/>
              <a:t>)</a:t>
            </a:r>
            <a:endParaRPr lang="it-IT" sz="1200" b="1" dirty="0"/>
          </a:p>
          <a:p>
            <a:pPr marL="457200" lvl="1" indent="0">
              <a:buNone/>
            </a:pPr>
            <a:endParaRPr lang="it-IT" sz="700" b="1" dirty="0"/>
          </a:p>
          <a:p>
            <a:pPr indent="-285750"/>
            <a:r>
              <a:rPr lang="it-IT" sz="1400" b="1" dirty="0"/>
              <a:t>Sulla base di 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code +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token_id</a:t>
            </a:r>
            <a:r>
              <a:rPr lang="it-IT" sz="1400" b="1" dirty="0"/>
              <a:t> il logon provider determina l’utente che deve essere autorizzato.</a:t>
            </a:r>
          </a:p>
          <a:p>
            <a:pPr indent="-285750"/>
            <a:r>
              <a:rPr lang="it-IT" sz="1400" b="1" dirty="0"/>
              <a:t>Il processo di autorizzazione termina sul Web Portal con il </a:t>
            </a:r>
            <a:r>
              <a:rPr lang="it-IT" sz="1400" b="1" dirty="0" err="1"/>
              <a:t>bearer</a:t>
            </a:r>
            <a:r>
              <a:rPr lang="it-IT" sz="1400" b="1" dirty="0"/>
              <a:t> token di </a:t>
            </a:r>
            <a:r>
              <a:rPr lang="it-IT" sz="1400" b="1" dirty="0" err="1">
                <a:solidFill>
                  <a:schemeClr val="accent1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.</a:t>
            </a:r>
          </a:p>
        </p:txBody>
      </p:sp>
      <p:pic>
        <p:nvPicPr>
          <p:cNvPr id="7" name="Picture 6" descr="Back Home">
            <a:extLst>
              <a:ext uri="{FF2B5EF4-FFF2-40B4-BE49-F238E27FC236}">
                <a16:creationId xmlns:a16="http://schemas.microsoft.com/office/drawing/2014/main" id="{28C957C0-DF06-4D20-A7EF-4DF7D8C4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7654"/>
            <a:ext cx="576064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Tricks</a:t>
            </a:r>
            <a:endParaRPr lang="it-IT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31492"/>
            <a:ext cx="6696744" cy="3607048"/>
          </a:xfrm>
        </p:spPr>
        <p:txBody>
          <a:bodyPr>
            <a:noAutofit/>
          </a:bodyPr>
          <a:lstStyle/>
          <a:p>
            <a:r>
              <a:rPr lang="it-IT" sz="1400" b="1" dirty="0"/>
              <a:t>I logon provider di tipo </a:t>
            </a:r>
            <a:r>
              <a:rPr lang="it-IT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it-IT" sz="1400" b="1" dirty="0"/>
              <a:t>ingle </a:t>
            </a:r>
            <a:r>
              <a:rPr lang="it-IT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it-IT" sz="1400" b="1" dirty="0" err="1"/>
              <a:t>ign</a:t>
            </a:r>
            <a:r>
              <a:rPr lang="it-IT" sz="1400" b="1" dirty="0"/>
              <a:t>-</a:t>
            </a:r>
            <a:r>
              <a:rPr lang="it-IT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it-IT" sz="1400" b="1" dirty="0"/>
              <a:t>n richiedono che tutto il flusso delle chiamate Web sia in </a:t>
            </a:r>
            <a:r>
              <a:rPr lang="it-IT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it-IT" sz="1400" b="1" dirty="0"/>
              <a:t>. Gli attori web di </a:t>
            </a:r>
            <a:r>
              <a:rPr lang="it-IT" sz="1400" b="1" dirty="0" err="1">
                <a:solidFill>
                  <a:srgbClr val="F18D2C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: </a:t>
            </a:r>
            <a:r>
              <a:rPr lang="it-IT" sz="1400" b="1" dirty="0" err="1"/>
              <a:t>WebPortal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r>
              <a:rPr lang="it-IT" sz="1400" b="1" dirty="0"/>
              <a:t>, Authentication devono avere i riferimenti in </a:t>
            </a:r>
            <a:r>
              <a:rPr lang="it-IT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it-IT" sz="1400" b="1" dirty="0"/>
              <a:t>.</a:t>
            </a:r>
          </a:p>
          <a:p>
            <a:pPr marL="400050" lvl="1" indent="0">
              <a:buNone/>
            </a:pPr>
            <a:endParaRPr lang="it-IT" sz="600" b="1" dirty="0"/>
          </a:p>
          <a:p>
            <a:pPr marL="400050" lvl="1" indent="0">
              <a:buNone/>
            </a:pPr>
            <a:r>
              <a:rPr lang="it-IT" sz="1100" b="1" dirty="0"/>
              <a:t>Per creare un contesto valido e </a:t>
            </a:r>
            <a:r>
              <a:rPr lang="it-IT" sz="1100" b="1" dirty="0" err="1"/>
              <a:t>trusted</a:t>
            </a:r>
            <a:r>
              <a:rPr lang="it-IT" sz="1100" b="1" dirty="0"/>
              <a:t> (!</a:t>
            </a:r>
            <a:r>
              <a:rPr lang="it-IT" sz="1100" b="1" u="sng" dirty="0">
                <a:solidFill>
                  <a:srgbClr val="C00000"/>
                </a:solidFill>
              </a:rPr>
              <a:t>solo eventualmente in ambiente di sviluppo</a:t>
            </a:r>
            <a:r>
              <a:rPr lang="it-IT" sz="1100" b="1" u="sng" dirty="0"/>
              <a:t>!</a:t>
            </a:r>
            <a:r>
              <a:rPr lang="it-IT" sz="1100" b="1" dirty="0"/>
              <a:t>)</a:t>
            </a:r>
          </a:p>
          <a:p>
            <a:pPr marL="400050" lvl="1" indent="0">
              <a:buNone/>
            </a:pPr>
            <a:r>
              <a:rPr lang="it-IT" sz="1100" b="1" dirty="0"/>
              <a:t>Tool installato con IIS Express: C:\Program Files\IIS Express</a:t>
            </a:r>
          </a:p>
          <a:p>
            <a:pPr marL="400050" lvl="1" indent="0">
              <a:buNone/>
            </a:pPr>
            <a:r>
              <a:rPr lang="it-IT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dotnet</a:t>
            </a:r>
            <a:r>
              <a:rPr lang="it-IT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dev-certs</a:t>
            </a:r>
            <a:r>
              <a:rPr lang="it-IT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it-IT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--trust</a:t>
            </a:r>
          </a:p>
          <a:p>
            <a:pPr marL="400050" lvl="1" indent="0">
              <a:buNone/>
            </a:pPr>
            <a:endParaRPr lang="it-IT" sz="1100" b="1" dirty="0"/>
          </a:p>
          <a:p>
            <a:pPr marL="400050" lvl="1" indent="0">
              <a:buNone/>
            </a:pPr>
            <a:r>
              <a:rPr lang="it-IT" sz="1100" b="1" dirty="0"/>
              <a:t>Assicurarsi che il certificato generato per </a:t>
            </a:r>
            <a:r>
              <a:rPr lang="it-IT" sz="1100" b="1" dirty="0" err="1"/>
              <a:t>localhost</a:t>
            </a:r>
            <a:r>
              <a:rPr lang="it-IT" sz="1100" b="1" dirty="0"/>
              <a:t> sia posizionato in:</a:t>
            </a:r>
          </a:p>
          <a:p>
            <a:pPr marL="400050" lvl="1" indent="0">
              <a:buNone/>
            </a:pPr>
            <a:r>
              <a:rPr lang="it-IT" sz="1100" b="1" dirty="0"/>
              <a:t>personal + </a:t>
            </a:r>
            <a:r>
              <a:rPr lang="it-IT" sz="1100" b="1" dirty="0" err="1"/>
              <a:t>trusted</a:t>
            </a:r>
            <a:r>
              <a:rPr lang="it-IT" sz="1100" b="1" dirty="0"/>
              <a:t> root  di </a:t>
            </a:r>
            <a:r>
              <a:rPr lang="it-IT" sz="1100" b="1" dirty="0" err="1"/>
              <a:t>local</a:t>
            </a:r>
            <a:r>
              <a:rPr lang="it-IT" sz="1100" b="1" dirty="0"/>
              <a:t> user  (</a:t>
            </a:r>
            <a:r>
              <a:rPr lang="it-IT" sz="1100" b="1" dirty="0" err="1"/>
              <a:t>IdentityServer</a:t>
            </a:r>
            <a:r>
              <a:rPr lang="it-IT" sz="1100" b="1" dirty="0"/>
              <a:t>)</a:t>
            </a:r>
          </a:p>
          <a:p>
            <a:pPr marL="400050" lvl="1" indent="0">
              <a:buNone/>
            </a:pPr>
            <a:r>
              <a:rPr lang="it-IT" sz="1100" b="1" dirty="0"/>
              <a:t>personal + </a:t>
            </a:r>
            <a:r>
              <a:rPr lang="it-IT" sz="1100" b="1" dirty="0" err="1"/>
              <a:t>trusted</a:t>
            </a:r>
            <a:r>
              <a:rPr lang="it-IT" sz="1100" b="1" dirty="0"/>
              <a:t> root  di </a:t>
            </a:r>
            <a:r>
              <a:rPr lang="it-IT" sz="1100" b="1" dirty="0" err="1"/>
              <a:t>local</a:t>
            </a:r>
            <a:r>
              <a:rPr lang="it-IT" sz="1100" b="1" dirty="0"/>
              <a:t> machine  (IIS)</a:t>
            </a:r>
          </a:p>
          <a:p>
            <a:pPr marL="0" indent="0">
              <a:buNone/>
            </a:pPr>
            <a:endParaRPr lang="it-IT" sz="1400" b="1" dirty="0"/>
          </a:p>
          <a:p>
            <a:r>
              <a:rPr lang="it-IT" sz="1400" b="1" dirty="0"/>
              <a:t>Logon automatico con un logon provider di tipo </a:t>
            </a:r>
            <a:r>
              <a:rPr lang="it-IT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it-IT" sz="1400" b="1" dirty="0"/>
              <a:t>ingle </a:t>
            </a:r>
            <a:r>
              <a:rPr lang="it-IT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it-IT" sz="1400" b="1" dirty="0" err="1"/>
              <a:t>ign</a:t>
            </a:r>
            <a:r>
              <a:rPr lang="it-IT" sz="1400" b="1" dirty="0"/>
              <a:t>-</a:t>
            </a:r>
            <a:r>
              <a:rPr lang="it-IT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it-IT" sz="1400" b="1" dirty="0"/>
              <a:t>n in </a:t>
            </a:r>
            <a:r>
              <a:rPr lang="it-IT" sz="1400" b="1" dirty="0" err="1">
                <a:solidFill>
                  <a:srgbClr val="F18D2C"/>
                </a:solidFill>
              </a:rPr>
              <a:t>ARX</a:t>
            </a:r>
            <a:r>
              <a:rPr lang="it-IT" sz="1400" b="1" dirty="0" err="1"/>
              <a:t>ivar</a:t>
            </a:r>
            <a:r>
              <a:rPr lang="it-IT" sz="1400" b="1" dirty="0"/>
              <a:t> Web Portal. </a:t>
            </a:r>
          </a:p>
          <a:p>
            <a:pPr marL="457200" lvl="1" indent="0">
              <a:buNone/>
            </a:pPr>
            <a:r>
              <a:rPr lang="it-IT" sz="1000" b="1" dirty="0"/>
              <a:t> </a:t>
            </a:r>
            <a:r>
              <a:rPr lang="it-IT" sz="1000" b="1" dirty="0" err="1"/>
              <a:t>Web.config</a:t>
            </a:r>
            <a:r>
              <a:rPr lang="it-IT" sz="1000" b="1" dirty="0"/>
              <a:t>:</a:t>
            </a:r>
          </a:p>
          <a:p>
            <a:pPr marL="0" indent="0">
              <a:buNone/>
            </a:pPr>
            <a:r>
              <a:rPr lang="it-IT" sz="1100" b="1" dirty="0"/>
              <a:t>	&lt;</a:t>
            </a:r>
            <a:r>
              <a:rPr lang="it-IT" sz="1100" b="1" dirty="0" err="1"/>
              <a:t>add</a:t>
            </a:r>
            <a:r>
              <a:rPr lang="it-IT" sz="1100" b="1" dirty="0"/>
              <a:t> key="</a:t>
            </a:r>
            <a:r>
              <a:rPr lang="it-IT" sz="1100" b="1" dirty="0" err="1"/>
              <a:t>LogonProviderId</a:t>
            </a:r>
            <a:r>
              <a:rPr lang="it-IT" sz="1100" b="1" dirty="0"/>
              <a:t>" </a:t>
            </a:r>
            <a:r>
              <a:rPr lang="it-IT" sz="1100" b="1" dirty="0" err="1"/>
              <a:t>value</a:t>
            </a:r>
            <a:r>
              <a:rPr lang="it-IT" sz="1100" b="1" dirty="0"/>
              <a:t>="</a:t>
            </a:r>
            <a:r>
              <a:rPr lang="it-IT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it-IT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LogonProviderId</a:t>
            </a:r>
            <a:r>
              <a:rPr lang="it-IT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it-IT" sz="1100" b="1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633445696"/>
      </p:ext>
    </p:extLst>
  </p:cSld>
  <p:clrMapOvr>
    <a:masterClrMapping/>
  </p:clrMapOvr>
</p:sld>
</file>

<file path=ppt/theme/theme1.xml><?xml version="1.0" encoding="utf-8"?>
<a:theme xmlns:a="http://schemas.openxmlformats.org/drawingml/2006/main" name="ARXivar 2012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F9B268"/>
      </a:accent2>
      <a:accent3>
        <a:srgbClr val="0070C0"/>
      </a:accent3>
      <a:accent4>
        <a:srgbClr val="8DC182"/>
      </a:accent4>
      <a:accent5>
        <a:srgbClr val="BFAFCF"/>
      </a:accent5>
      <a:accent6>
        <a:srgbClr val="C19859"/>
      </a:accent6>
      <a:hlink>
        <a:srgbClr val="FCAE3B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ARXivar 2012</Template>
  <TotalTime>3164</TotalTime>
  <Words>648</Words>
  <Application>Microsoft Office PowerPoint</Application>
  <PresentationFormat>Presentazione su schermo (16:9)</PresentationFormat>
  <Paragraphs>75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Myriad Pro</vt:lpstr>
      <vt:lpstr>ARXivar 2012</vt:lpstr>
      <vt:lpstr>ARXivar Next Dev 4</vt:lpstr>
      <vt:lpstr>Programma della giornata</vt:lpstr>
      <vt:lpstr>Programma della giornata</vt:lpstr>
      <vt:lpstr>Architettura Wcf</vt:lpstr>
      <vt:lpstr>Esempio flusso eventi plugin server</vt:lpstr>
      <vt:lpstr>Esempio: Logon Provider «Credentials»</vt:lpstr>
      <vt:lpstr>Esempio: Logon Provider Single Sign-On</vt:lpstr>
      <vt:lpstr>Tip &amp; Tricks</vt:lpstr>
    </vt:vector>
  </TitlesOfParts>
  <Manager/>
  <Company>Abletech s.r.l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71</cp:revision>
  <dcterms:created xsi:type="dcterms:W3CDTF">2012-04-11T19:31:59Z</dcterms:created>
  <dcterms:modified xsi:type="dcterms:W3CDTF">2021-05-25T12:57:57Z</dcterms:modified>
  <cp:category/>
</cp:coreProperties>
</file>