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Osnovni koncepti indeksa u SQL Server bazi podataka</a:t>
            </a:r>
            <a:br>
              <a:rPr lang="en-US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492" y="476091"/>
            <a:ext cx="10572000" cy="434974"/>
          </a:xfrm>
        </p:spPr>
        <p:txBody>
          <a:bodyPr/>
          <a:lstStyle/>
          <a:p>
            <a:r>
              <a:rPr lang="sr-Latn-RS" dirty="0" smtClean="0"/>
              <a:t>Sistemi za upravljanje bazama podataka </a:t>
            </a:r>
            <a:r>
              <a:rPr lang="en-150" dirty="0" smtClean="0"/>
              <a:t>–</a:t>
            </a:r>
            <a:r>
              <a:rPr lang="sr-Latn-RS" dirty="0" smtClean="0"/>
              <a:t> Master akademske studije </a:t>
            </a:r>
            <a:r>
              <a:rPr lang="en-150" dirty="0" smtClean="0"/>
              <a:t>–</a:t>
            </a:r>
            <a:r>
              <a:rPr lang="sr-Latn-RS" dirty="0" smtClean="0"/>
              <a:t> Elektronski fakultet Niš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21579" y="5533000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Arsenije Arsenijević, br. ind. 793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54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Composite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Za razliku od unikatnog, kompozitni indeks se ne definiše eksplicitno, već je kompozitni indeks bilo koji indeks koji je definisan nad više kolona istovremeno</a:t>
            </a:r>
          </a:p>
          <a:p>
            <a:r>
              <a:rPr lang="sr-Latn-RS" dirty="0" smtClean="0"/>
              <a:t>Kompozitni indeksi pomažu kada je potrebno istovremeno pretraživati podatke tabele po dve ili više kolona</a:t>
            </a:r>
          </a:p>
          <a:p>
            <a:r>
              <a:rPr lang="sr-Latn-RS" dirty="0" smtClean="0"/>
              <a:t>Kompozitni indeks može biti i klasterovani i neklasterovani indeks, a ništa ne sprečava ni da bude unikatan, jedino je potrebno da se struktura B-stabla pravi na osnovu podataka iz dve ili više kolona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467" y="5171209"/>
            <a:ext cx="58293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51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Covering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136872"/>
          </a:xfrm>
        </p:spPr>
        <p:txBody>
          <a:bodyPr>
            <a:normAutofit fontScale="92500"/>
          </a:bodyPr>
          <a:lstStyle/>
          <a:p>
            <a:r>
              <a:rPr lang="sr-Latn-RS" dirty="0" smtClean="0"/>
              <a:t>Prekrivajući indeks je pojam koji je relativan u odnosu na upit</a:t>
            </a:r>
          </a:p>
          <a:p>
            <a:r>
              <a:rPr lang="sr-Latn-RS" dirty="0" smtClean="0"/>
              <a:t>Za svaki indeks postoji barem jedan upit koga on pokriva, odnosno svaki indeks je pokrivajući</a:t>
            </a:r>
          </a:p>
          <a:p>
            <a:r>
              <a:rPr lang="sr-Latn-RS" dirty="0" smtClean="0"/>
              <a:t>Indeks je pokrivajući ako zadovoljava sve potrebe upita, odnosno ako sadrži sve informacije koje su potrebne upitu i onda se ne treba uopšte ni referencirati originalna tabela sa podacima</a:t>
            </a:r>
          </a:p>
          <a:p>
            <a:r>
              <a:rPr lang="sr-Latn-RS" dirty="0" smtClean="0"/>
              <a:t>Pokrivajući indeks može biti definisan kao klasterovani ili neklasterovani indeks, a u isto vreme može biti i unikatan ili kompozitni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4" y="4359159"/>
            <a:ext cx="5838825" cy="666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54" y="5204503"/>
            <a:ext cx="1933575" cy="857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289" y="4359159"/>
            <a:ext cx="5261576" cy="1157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289" y="5587712"/>
            <a:ext cx="19621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64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Indeksi su izuzetno korisni kada se pravilno koriste</a:t>
            </a:r>
          </a:p>
          <a:p>
            <a:r>
              <a:rPr lang="sr-Latn-RS" dirty="0" smtClean="0"/>
              <a:t>Nepravilno korišćenje indeksa može dovesti do usporenja umesto do ubrzavanja upita i same baze</a:t>
            </a:r>
          </a:p>
          <a:p>
            <a:r>
              <a:rPr lang="sr-Latn-RS" dirty="0" smtClean="0"/>
              <a:t>Indeks nad bazom može biti ili klasterovan ili neklasterovan, ali u isto vreme može biti i unikatan ili kompozitni ili pokrivajući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073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5717" y="5065185"/>
            <a:ext cx="1958137" cy="2017260"/>
          </a:xfrm>
        </p:spPr>
        <p:txBody>
          <a:bodyPr/>
          <a:lstStyle/>
          <a:p>
            <a:r>
              <a:rPr lang="sr-Latn-RS" dirty="0" smtClean="0"/>
              <a:t>Fin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42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Indeksi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090650"/>
            <a:ext cx="5624051" cy="4056610"/>
          </a:xfrm>
        </p:spPr>
        <p:txBody>
          <a:bodyPr>
            <a:normAutofit/>
          </a:bodyPr>
          <a:lstStyle/>
          <a:p>
            <a:r>
              <a:rPr lang="sr-Latn-RS" dirty="0" smtClean="0"/>
              <a:t>Indeksi predstavljaju pomoćne strukture koje se pridružuju tabelama u cilju bržeg pretraživanja informacija u tabeli</a:t>
            </a:r>
          </a:p>
          <a:p>
            <a:r>
              <a:rPr lang="sr-Latn-RS" dirty="0" smtClean="0"/>
              <a:t>Indeksi u bazama podataka mogu se poistovetiti sa indeksima u knjigama, obzirom da se koriste po sličnom principu:	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 smtClean="0"/>
              <a:t>Pronadji pojam u indeksu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 smtClean="0"/>
              <a:t>Okreni na stranu koja je pridružena pojmu</a:t>
            </a:r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051" y="2256904"/>
            <a:ext cx="5018659" cy="39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2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B-stabla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291143" cy="3636511"/>
          </a:xfrm>
        </p:spPr>
        <p:txBody>
          <a:bodyPr/>
          <a:lstStyle/>
          <a:p>
            <a:r>
              <a:rPr lang="sr-Latn-RS" dirty="0"/>
              <a:t>Indeksi se čuvaju kao B-stablo u memoriji i tako se i pretražuju kada uslovi upita to zadovoljavaju</a:t>
            </a:r>
          </a:p>
          <a:p>
            <a:r>
              <a:rPr lang="sr-Latn-RS" dirty="0" smtClean="0"/>
              <a:t>Umesto da se informacije pretražuju sekvencijalno, koristi se uređenost B-stabla i obilazi se stablo, a ne svi podaci u memoriji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612" y="2222287"/>
            <a:ext cx="3605992" cy="403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0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Scan &amp; Seek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537" y="2222287"/>
            <a:ext cx="10842749" cy="2599095"/>
          </a:xfrm>
        </p:spPr>
        <p:txBody>
          <a:bodyPr/>
          <a:lstStyle/>
          <a:p>
            <a:r>
              <a:rPr lang="sr-Latn-RS" dirty="0" smtClean="0"/>
              <a:t>Prilikom pretraživanja informacija u tabeli, generalno postoje dva moguća pristupa:</a:t>
            </a:r>
          </a:p>
          <a:p>
            <a:pPr lvl="1"/>
            <a:r>
              <a:rPr lang="sr-Latn-RS" dirty="0" smtClean="0"/>
              <a:t>Skeniranje svih podataka u tabeli (Scan)</a:t>
            </a:r>
          </a:p>
          <a:p>
            <a:pPr lvl="1"/>
            <a:r>
              <a:rPr lang="sr-Latn-RS" dirty="0" smtClean="0"/>
              <a:t>Selektivno pretraživanje podataka u tabeli (Seek)</a:t>
            </a:r>
          </a:p>
          <a:p>
            <a:r>
              <a:rPr lang="sr-Latn-RS" dirty="0" smtClean="0"/>
              <a:t>Razlika je u tome što Seek operacija mora da prođe kroz svaki red tabele, dok Scan operacija samo prolazi kroz one redove (one stranice u indeksu) čije informacije zadovoljavaju uslove pretrage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961" y="4821382"/>
            <a:ext cx="6602037" cy="163358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21825" y="4455621"/>
            <a:ext cx="4083027" cy="150430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Uvek se teži tome da se koristi Seek operacija ako je to moguće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8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Clustered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893" y="2155786"/>
            <a:ext cx="10554574" cy="2715473"/>
          </a:xfrm>
        </p:spPr>
        <p:txBody>
          <a:bodyPr/>
          <a:lstStyle/>
          <a:p>
            <a:r>
              <a:rPr lang="sr-Latn-RS" dirty="0" smtClean="0"/>
              <a:t>Klasterovani indeks predstavlja indeks koji određuje u kom redosledu će podaci/redovi biti fizički smešteni u memoriju</a:t>
            </a:r>
          </a:p>
          <a:p>
            <a:pPr lvl="1"/>
            <a:r>
              <a:rPr lang="sr-Latn-RS" dirty="0" smtClean="0"/>
              <a:t>Obzirom da podaci (bez dupliciranja) mogu biti smešteni samo u jednom redosledu, sledi ograničenje da je moguće kreirati samo jedan klasterovani indeks nad jednom tabelom</a:t>
            </a:r>
          </a:p>
          <a:p>
            <a:r>
              <a:rPr lang="sr-Latn-RS" dirty="0" smtClean="0"/>
              <a:t>Kreira se automatski uz primarni ključ, mada se može i eksplicitno napraviti van primarnog ključa</a:t>
            </a:r>
          </a:p>
          <a:p>
            <a:pPr marL="0" indent="0">
              <a:buNone/>
            </a:pPr>
            <a:endParaRPr lang="sr-Latn-R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901" y="4054706"/>
            <a:ext cx="3095625" cy="19240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5893" y="3737975"/>
            <a:ext cx="7225067" cy="271547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Sa strane se nalazi primer kreiranja tabele sa inline kreiranjem primarnog ključa nad kolonom </a:t>
            </a:r>
            <a:r>
              <a:rPr lang="sr-Latn-RS" i="1" dirty="0" smtClean="0"/>
              <a:t>id</a:t>
            </a:r>
            <a:r>
              <a:rPr lang="sr-Latn-RS" dirty="0" smtClean="0"/>
              <a:t>, čime će se automatski kreirati i klasterovani indeks nad istom kolonom</a:t>
            </a:r>
          </a:p>
          <a:p>
            <a:r>
              <a:rPr lang="sr-Latn-RS" dirty="0" smtClean="0"/>
              <a:t>To možemo proveriti: </a:t>
            </a:r>
            <a:endParaRPr lang="sr-Latn-R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148" y="5490344"/>
            <a:ext cx="2771775" cy="238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33" y="5846965"/>
            <a:ext cx="69056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8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Non-Clustered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9" y="2064345"/>
            <a:ext cx="8666510" cy="2939917"/>
          </a:xfrm>
        </p:spPr>
        <p:txBody>
          <a:bodyPr>
            <a:normAutofit/>
          </a:bodyPr>
          <a:lstStyle/>
          <a:p>
            <a:r>
              <a:rPr lang="sr-Latn-RS" dirty="0" smtClean="0"/>
              <a:t>Neklasterovani indeksi nemaju uticaj na redosled podataka u tabeli, već samo čuvaju informacije o podacima iz određenih kolona i reference na redove za svaku vrednost iz kolona</a:t>
            </a:r>
          </a:p>
          <a:p>
            <a:r>
              <a:rPr lang="sr-Latn-RS" dirty="0" smtClean="0"/>
              <a:t>Obzirom da nemaju uticaj na smeštanje same tabele u memoriju, neklasterovani indeksi mogu biti kreirani veliki broj puta nad istom tabelom (do 999)</a:t>
            </a:r>
          </a:p>
          <a:p>
            <a:r>
              <a:rPr lang="sr-Latn-RS" dirty="0" smtClean="0"/>
              <a:t>Ispod imamo primer kreiranja neklasterovanog indeksa, a sa strane primer podataka iz tabele koje on sadrži (osim interne strukture B-stabla):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181" y="5174326"/>
            <a:ext cx="6734175" cy="266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6509" y="2156720"/>
            <a:ext cx="19145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4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Prednosti korišćenja indeksa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Izuzetno brza pretraga informacija bez obzira na redosled u memoriji</a:t>
            </a:r>
          </a:p>
          <a:p>
            <a:r>
              <a:rPr lang="sr-Latn-RS" dirty="0" smtClean="0"/>
              <a:t>Automatsko ažuriranje indeksa prilikom ažuriranja podataka u tabeli</a:t>
            </a:r>
          </a:p>
          <a:p>
            <a:r>
              <a:rPr lang="sr-Latn-RS" dirty="0" smtClean="0"/>
              <a:t>Moguće ograničavanje tabele pravilom unikata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6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Mane korišćenja indeksa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53328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Zauzeće memorije</a:t>
            </a:r>
          </a:p>
          <a:p>
            <a:pPr lvl="1"/>
            <a:r>
              <a:rPr lang="sr-Latn-RS" dirty="0" smtClean="0"/>
              <a:t>Svaka kolona koja je u indeksu + struktura B-stabla</a:t>
            </a:r>
          </a:p>
          <a:p>
            <a:r>
              <a:rPr lang="sr-Latn-RS" dirty="0" smtClean="0"/>
              <a:t>Potreba za ažuriranjem uz podatke</a:t>
            </a:r>
          </a:p>
          <a:p>
            <a:pPr lvl="1"/>
            <a:r>
              <a:rPr lang="sr-Latn-RS" dirty="0" smtClean="0"/>
              <a:t>Oduzima sistemske resurse radi održavanja indeksa</a:t>
            </a:r>
          </a:p>
          <a:p>
            <a:pPr lvl="1"/>
            <a:r>
              <a:rPr lang="sr-Latn-RS" dirty="0" smtClean="0"/>
              <a:t>Vremenom dolazi do fragmentacije indeksa</a:t>
            </a:r>
          </a:p>
          <a:p>
            <a:pPr lvl="2"/>
            <a:r>
              <a:rPr lang="sr-Latn-RS" dirty="0" smtClean="0"/>
              <a:t>REBUILD</a:t>
            </a:r>
          </a:p>
          <a:p>
            <a:pPr lvl="2"/>
            <a:r>
              <a:rPr lang="sr-Latn-RS" dirty="0" smtClean="0"/>
              <a:t>FILLFACTOR</a:t>
            </a:r>
          </a:p>
          <a:p>
            <a:pPr lvl="1"/>
            <a:endParaRPr lang="sr-Latn-RS" dirty="0"/>
          </a:p>
          <a:p>
            <a:pPr lvl="1"/>
            <a:endParaRPr lang="sr-Latn-RS" dirty="0" smtClean="0"/>
          </a:p>
          <a:p>
            <a:r>
              <a:rPr lang="sr-Latn-RS" i="1" dirty="0" smtClean="0"/>
              <a:t>Potrebno je izbalansirati prednosti i mane indeksa</a:t>
            </a:r>
          </a:p>
          <a:p>
            <a:pPr lvl="1"/>
            <a:r>
              <a:rPr lang="sr-Latn-RS" i="1" dirty="0" smtClean="0"/>
              <a:t>Izbegavati preveliki broj indeksa nad tabelama koje su sklone ažuriranju</a:t>
            </a:r>
          </a:p>
          <a:p>
            <a:pPr lvl="1"/>
            <a:r>
              <a:rPr lang="sr-Latn-RS" i="1" dirty="0" smtClean="0"/>
              <a:t>Istražiti upotrebnu svrhu tabele i projektovati indekse tim svrhama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2037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Unique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Unikatni indeksi mogu biti i klasterovani i neklasterovani indeksi</a:t>
            </a:r>
          </a:p>
          <a:p>
            <a:r>
              <a:rPr lang="sr-Latn-RS" dirty="0" smtClean="0"/>
              <a:t>Indeks je unikatan ako primorava da kolona tabele (ili skup kolona) nad kojom je definisan, ne sme da sadrži duplikate identičnih vrednosti</a:t>
            </a:r>
          </a:p>
          <a:p>
            <a:endParaRPr lang="sr-Latn-RS" dirty="0"/>
          </a:p>
          <a:p>
            <a:r>
              <a:rPr lang="sr-Latn-RS" dirty="0" smtClean="0"/>
              <a:t>Ovo je bitno za kolone po kojima je potrebno jedinstveno identifikovati redove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560" y="5132502"/>
            <a:ext cx="3793462" cy="51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03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74</TotalTime>
  <Words>705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2</vt:lpstr>
      <vt:lpstr>Quotable</vt:lpstr>
      <vt:lpstr>Osnovni koncepti indeksa u SQL Server bazi podataka </vt:lpstr>
      <vt:lpstr>Indeksi</vt:lpstr>
      <vt:lpstr>B-stabla</vt:lpstr>
      <vt:lpstr>Scan &amp; Seek</vt:lpstr>
      <vt:lpstr>Clustered Index</vt:lpstr>
      <vt:lpstr>Non-Clustered Index</vt:lpstr>
      <vt:lpstr>Prednosti korišćenja indeksa</vt:lpstr>
      <vt:lpstr>Mane korišćenja indeksa</vt:lpstr>
      <vt:lpstr>Unique Index</vt:lpstr>
      <vt:lpstr>Composite Index</vt:lpstr>
      <vt:lpstr>Covering Index</vt:lpstr>
      <vt:lpstr>Zaključak</vt:lpstr>
      <vt:lpstr>Fin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Osnovni koncepti indeksa u SQL Server bazi podataka </dc:title>
  <dc:creator>Windows User</dc:creator>
  <cp:lastModifiedBy>Windows User</cp:lastModifiedBy>
  <cp:revision>9</cp:revision>
  <dcterms:created xsi:type="dcterms:W3CDTF">2020-05-20T20:33:18Z</dcterms:created>
  <dcterms:modified xsi:type="dcterms:W3CDTF">2020-05-20T21:48:56Z</dcterms:modified>
</cp:coreProperties>
</file>