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Availability </a:t>
            </a:r>
            <a:r>
              <a:rPr lang="en-US" dirty="0" err="1"/>
              <a:t>resenje</a:t>
            </a:r>
            <a:r>
              <a:rPr lang="en-US" dirty="0"/>
              <a:t> u SQL Server DBMS-u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Arsenije</a:t>
            </a:r>
            <a:r>
              <a:rPr lang="en-US" dirty="0"/>
              <a:t> </a:t>
            </a:r>
            <a:r>
              <a:rPr lang="en-US" dirty="0" err="1"/>
              <a:t>Arsenijevi</a:t>
            </a:r>
            <a:r>
              <a:rPr lang="sr-Latn-RS" dirty="0"/>
              <a:t>ć</a:t>
            </a:r>
            <a:r>
              <a:rPr lang="en-US" dirty="0"/>
              <a:t> 793</a:t>
            </a:r>
          </a:p>
        </p:txBody>
      </p:sp>
    </p:spTree>
    <p:extLst>
      <p:ext uri="{BB962C8B-B14F-4D97-AF65-F5344CB8AC3E}">
        <p14:creationId xmlns:p14="http://schemas.microsoft.com/office/powerpoint/2010/main" val="99124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35BD-99D4-4E34-ACB4-A2731E91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6F2A-4829-4437-89C4-0A0D7BDD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Modovi</a:t>
            </a:r>
            <a:r>
              <a:rPr lang="en-US" dirty="0"/>
              <a:t> </a:t>
            </a:r>
            <a:r>
              <a:rPr lang="en-US" dirty="0" err="1"/>
              <a:t>dostupnosti</a:t>
            </a:r>
            <a:endParaRPr lang="en-US" dirty="0"/>
          </a:p>
          <a:p>
            <a:pPr lvl="1"/>
            <a:r>
              <a:rPr lang="sr-Latn-RS" i="1" u="sng" dirty="0"/>
              <a:t>asynchronous-commit</a:t>
            </a:r>
          </a:p>
          <a:p>
            <a:pPr lvl="1"/>
            <a:r>
              <a:rPr lang="sr-Latn-RS" i="1" u="sng" dirty="0"/>
              <a:t>synchronous-commit</a:t>
            </a:r>
          </a:p>
          <a:p>
            <a:pPr lvl="1"/>
            <a:r>
              <a:rPr lang="sr-Latn-RS" i="1" dirty="0"/>
              <a:t>configuration only</a:t>
            </a:r>
          </a:p>
          <a:p>
            <a:r>
              <a:rPr lang="sr-Latn-RS" i="1" dirty="0"/>
              <a:t>Latencija podataka na sekundarnim replikama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11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D56E-958F-4E62-A128-EBCEE4B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AG Failover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96C5-7D2F-46F7-9B3A-5029053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Failover</a:t>
            </a:r>
          </a:p>
          <a:p>
            <a:r>
              <a:rPr lang="sr-Latn-RS" dirty="0"/>
              <a:t>Tipovi </a:t>
            </a:r>
            <a:r>
              <a:rPr lang="sr-Latn-RS" i="1" dirty="0"/>
              <a:t>failover</a:t>
            </a:r>
            <a:r>
              <a:rPr lang="sr-Latn-RS" dirty="0"/>
              <a:t>-a kod MSSQL AG</a:t>
            </a:r>
          </a:p>
          <a:p>
            <a:pPr lvl="1"/>
            <a:r>
              <a:rPr lang="sr-Latn-RS" i="1" dirty="0"/>
              <a:t>Planned manual</a:t>
            </a:r>
          </a:p>
          <a:p>
            <a:pPr lvl="1"/>
            <a:r>
              <a:rPr lang="sr-Latn-RS" i="1" dirty="0"/>
              <a:t>Automatic</a:t>
            </a:r>
          </a:p>
          <a:p>
            <a:pPr lvl="1"/>
            <a:r>
              <a:rPr lang="sr-Latn-RS" i="1" dirty="0"/>
              <a:t>Forced manual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C7D7B-858D-4304-84AE-C1D8E599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941" y="1220293"/>
            <a:ext cx="3656858" cy="2445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2D138-99F5-42CF-A07D-41AE0B19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99" y="3934825"/>
            <a:ext cx="3896813" cy="24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A32A-1D25-40A1-BB20-FE4DBFE4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MSSQL AG Listener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F71E-2516-4B98-A027-1FFE6DAA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Virtuelna lokacija AG na mreži</a:t>
            </a:r>
          </a:p>
          <a:p>
            <a:pPr lvl="1"/>
            <a:r>
              <a:rPr lang="sr-Latn-RS" i="1" dirty="0"/>
              <a:t>Virtual Network Name (VNN)</a:t>
            </a:r>
          </a:p>
          <a:p>
            <a:pPr lvl="1"/>
            <a:r>
              <a:rPr lang="sr-Latn-RS" i="1" dirty="0"/>
              <a:t>Virtual IP address (VIP) *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083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FF86-6AAE-44BA-9E96-15369C1F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MSSQL 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F596-58A0-4AEC-A3DE-7CC328BB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Period isteka </a:t>
            </a:r>
            <a:r>
              <a:rPr lang="sr-Latn-RS" i="1" dirty="0"/>
              <a:t>timeout</a:t>
            </a:r>
            <a:r>
              <a:rPr lang="sr-Latn-RS" dirty="0"/>
              <a:t>-a sesije</a:t>
            </a:r>
          </a:p>
          <a:p>
            <a:endParaRPr lang="sr-Latn-RS" dirty="0"/>
          </a:p>
          <a:p>
            <a:r>
              <a:rPr lang="sr-Latn-RS" dirty="0"/>
              <a:t>Automatsko popravljanje stranica</a:t>
            </a:r>
          </a:p>
          <a:p>
            <a:r>
              <a:rPr lang="sr-Latn-RS" dirty="0"/>
              <a:t>Oporavak replika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3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0203-07BD-493D-B402-04436B7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mSSQL Licence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64E0-7056-47C4-9645-90ADD104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9035"/>
          </a:xfrm>
        </p:spPr>
        <p:txBody>
          <a:bodyPr>
            <a:normAutofit/>
          </a:bodyPr>
          <a:lstStyle/>
          <a:p>
            <a:r>
              <a:rPr lang="sr-Latn-RS" i="1" dirty="0"/>
              <a:t>Enterprise</a:t>
            </a:r>
            <a:r>
              <a:rPr lang="sr-Latn-RS" dirty="0"/>
              <a:t> vs </a:t>
            </a:r>
            <a:r>
              <a:rPr lang="sr-Latn-RS" i="1" dirty="0"/>
              <a:t>Standard</a:t>
            </a:r>
            <a:endParaRPr lang="sr-Latn-RS" dirty="0"/>
          </a:p>
          <a:p>
            <a:r>
              <a:rPr lang="sr-Latn-RS" dirty="0"/>
              <a:t>Ograničenja </a:t>
            </a:r>
            <a:r>
              <a:rPr lang="sr-Latn-RS" i="1" dirty="0"/>
              <a:t>Standard</a:t>
            </a:r>
            <a:r>
              <a:rPr lang="sr-Latn-RS" dirty="0"/>
              <a:t> licence:</a:t>
            </a:r>
          </a:p>
          <a:p>
            <a:pPr lvl="1"/>
            <a:r>
              <a:rPr lang="sr-Latn-RS" dirty="0"/>
              <a:t>1 baza po AG</a:t>
            </a:r>
          </a:p>
          <a:p>
            <a:pPr lvl="1"/>
            <a:r>
              <a:rPr lang="sr-Latn-RS" dirty="0"/>
              <a:t>2 replike unutar AG (9 kod </a:t>
            </a:r>
            <a:r>
              <a:rPr lang="sr-Latn-RS" i="1" dirty="0"/>
              <a:t>Enterprise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Nema </a:t>
            </a:r>
            <a:r>
              <a:rPr lang="sr-Latn-RS" i="1" dirty="0"/>
              <a:t>read-only access</a:t>
            </a:r>
            <a:r>
              <a:rPr lang="sr-Latn-RS" dirty="0"/>
              <a:t> na sekundarnim replikama</a:t>
            </a:r>
          </a:p>
          <a:p>
            <a:pPr lvl="1"/>
            <a:r>
              <a:rPr lang="sr-Latn-RS" dirty="0"/>
              <a:t>Nema </a:t>
            </a:r>
            <a:r>
              <a:rPr lang="sr-Latn-RS" i="1" dirty="0"/>
              <a:t>backup-offloading</a:t>
            </a:r>
            <a:r>
              <a:rPr lang="sr-Latn-RS" dirty="0"/>
              <a:t> na sekundarnim replikama</a:t>
            </a:r>
          </a:p>
          <a:p>
            <a:pPr lvl="1"/>
            <a:r>
              <a:rPr lang="sr-Latn-RS" dirty="0"/>
              <a:t>Nema GUI podešavanja</a:t>
            </a:r>
          </a:p>
        </p:txBody>
      </p:sp>
    </p:spTree>
    <p:extLst>
      <p:ext uri="{BB962C8B-B14F-4D97-AF65-F5344CB8AC3E}">
        <p14:creationId xmlns:p14="http://schemas.microsoft.com/office/powerpoint/2010/main" val="267254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71AA-1A91-4282-9FA3-844502C5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7886-9C9F-4E36-ACFA-90549138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3 virtuelna servera</a:t>
            </a:r>
          </a:p>
          <a:p>
            <a:pPr lvl="1"/>
            <a:r>
              <a:rPr lang="sr-Latn-RS" dirty="0"/>
              <a:t>2 čvora DB klastera (2 čvora u AG)</a:t>
            </a:r>
          </a:p>
          <a:p>
            <a:pPr lvl="1"/>
            <a:r>
              <a:rPr lang="sr-Latn-RS" dirty="0"/>
              <a:t>Treći server samo </a:t>
            </a:r>
            <a:r>
              <a:rPr lang="sr-Latn-RS" i="1" dirty="0"/>
              <a:t>Domain Controller</a:t>
            </a:r>
            <a:r>
              <a:rPr lang="sr-Latn-RS" dirty="0"/>
              <a:t> u WSFC-u i </a:t>
            </a:r>
            <a:r>
              <a:rPr lang="sr-Latn-RS" i="1" dirty="0"/>
              <a:t>fileshare</a:t>
            </a:r>
          </a:p>
          <a:p>
            <a:r>
              <a:rPr lang="sr-Latn-RS" i="1" dirty="0"/>
              <a:t>Windows Server 2019 Enterprise</a:t>
            </a:r>
          </a:p>
          <a:p>
            <a:r>
              <a:rPr lang="sr-Latn-RS" i="1" dirty="0"/>
              <a:t>SQL Server 2019 Developer</a:t>
            </a:r>
          </a:p>
          <a:p>
            <a:r>
              <a:rPr lang="sr-Latn-RS" dirty="0"/>
              <a:t>Simulacija otkaza primarne replike i automatski </a:t>
            </a:r>
            <a:r>
              <a:rPr lang="sr-Latn-RS" i="1" dirty="0"/>
              <a:t>failover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AEB7-E9A7-4C90-9E7C-88BEE5E5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15" y="2689715"/>
            <a:ext cx="9905998" cy="1478570"/>
          </a:xfrm>
        </p:spPr>
        <p:txBody>
          <a:bodyPr/>
          <a:lstStyle/>
          <a:p>
            <a:r>
              <a:rPr lang="sr-Latn-RS" dirty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193-FD6F-4DA2-B43C-7605B60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HA-DBMS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71DC-0761-43B9-98AD-989DDC65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Database Management System</a:t>
            </a:r>
          </a:p>
          <a:p>
            <a:r>
              <a:rPr lang="sr-Latn-RS" dirty="0"/>
              <a:t>Dve osnovne arhitekture</a:t>
            </a:r>
            <a:endParaRPr lang="en-US" dirty="0"/>
          </a:p>
          <a:p>
            <a:pPr lvl="1"/>
            <a:r>
              <a:rPr lang="sr-Latn-RS" dirty="0"/>
              <a:t>Deljivo ništa</a:t>
            </a:r>
            <a:endParaRPr lang="en-US" dirty="0"/>
          </a:p>
          <a:p>
            <a:pPr lvl="1"/>
            <a:r>
              <a:rPr lang="sr-Latn-RS" dirty="0"/>
              <a:t>Deljivi disk</a:t>
            </a:r>
          </a:p>
          <a:p>
            <a:r>
              <a:rPr lang="sr-Latn-RS" dirty="0"/>
              <a:t>Benefiti</a:t>
            </a:r>
          </a:p>
          <a:p>
            <a:pPr lvl="1"/>
            <a:r>
              <a:rPr lang="sr-Latn-RS" dirty="0"/>
              <a:t>Povećanje dostupnosti</a:t>
            </a:r>
          </a:p>
          <a:p>
            <a:pPr lvl="1"/>
            <a:r>
              <a:rPr lang="sr-Latn-RS" dirty="0"/>
              <a:t>Skaliranje </a:t>
            </a:r>
            <a:r>
              <a:rPr lang="sr-Latn-RS" i="1" dirty="0"/>
              <a:t>read-intent</a:t>
            </a:r>
            <a:r>
              <a:rPr lang="sr-Latn-RS" dirty="0"/>
              <a:t> konekcija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E1685-3531-4B35-B432-931701F1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39" y="3641301"/>
            <a:ext cx="3826910" cy="2512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B64A7-B88D-48EC-A8F8-AA97324D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79" y="860030"/>
            <a:ext cx="3850334" cy="23566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36DBE7-496F-4ED0-988E-9B1A0D95021B}"/>
              </a:ext>
            </a:extLst>
          </p:cNvPr>
          <p:cNvCxnSpPr/>
          <p:nvPr/>
        </p:nvCxnSpPr>
        <p:spPr>
          <a:xfrm flipV="1">
            <a:off x="3305262" y="2818701"/>
            <a:ext cx="4228052" cy="75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60A26-2099-4E01-A603-163BF19608FA}"/>
              </a:ext>
            </a:extLst>
          </p:cNvPr>
          <p:cNvCxnSpPr/>
          <p:nvPr/>
        </p:nvCxnSpPr>
        <p:spPr>
          <a:xfrm>
            <a:off x="3229761" y="3951215"/>
            <a:ext cx="3196206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439A-2808-4785-93C2-A3252F0B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redundansi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B7E6-ECC6-445F-81BC-5F24AF1A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HA se postiže redundantnošću</a:t>
            </a:r>
          </a:p>
          <a:p>
            <a:endParaRPr lang="sr-Latn-RS" dirty="0"/>
          </a:p>
          <a:p>
            <a:r>
              <a:rPr lang="sr-Latn-RS" dirty="0"/>
              <a:t>Redundansa procesa</a:t>
            </a:r>
          </a:p>
          <a:p>
            <a:r>
              <a:rPr lang="sr-Latn-RS" dirty="0"/>
              <a:t>Redundansa podataka</a:t>
            </a:r>
          </a:p>
          <a:p>
            <a:pPr lvl="1"/>
            <a:r>
              <a:rPr lang="sr-Latn-RS" dirty="0"/>
              <a:t>Fizička redundansa podataka (npr. RAID)</a:t>
            </a:r>
          </a:p>
          <a:p>
            <a:pPr lvl="1"/>
            <a:r>
              <a:rPr lang="sr-Latn-RS" dirty="0"/>
              <a:t>Logička redundansa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FCED-7B5A-4076-A067-7C82E3BF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Redundansa procesa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D57B-E290-49D6-84C8-398CDB63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Tipovi procesa</a:t>
            </a:r>
          </a:p>
          <a:p>
            <a:pPr lvl="1"/>
            <a:r>
              <a:rPr lang="sr-Latn-RS" i="1" dirty="0"/>
              <a:t>Active</a:t>
            </a:r>
          </a:p>
          <a:p>
            <a:pPr lvl="1"/>
            <a:r>
              <a:rPr lang="sr-Latn-RS" i="1" dirty="0"/>
              <a:t>Standby</a:t>
            </a:r>
          </a:p>
          <a:p>
            <a:pPr lvl="1"/>
            <a:r>
              <a:rPr lang="sr-Latn-RS" i="1" dirty="0"/>
              <a:t>Spare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41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CC97-AFBF-43E9-BB87-C275B6B6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redundanse procesa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7250-737A-4891-BFF1-E0D65488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Active/Standby</a:t>
            </a:r>
          </a:p>
          <a:p>
            <a:pPr lvl="1"/>
            <a:r>
              <a:rPr lang="sr-Latn-RS" dirty="0"/>
              <a:t>Hot Standby</a:t>
            </a:r>
          </a:p>
          <a:p>
            <a:pPr lvl="1"/>
            <a:r>
              <a:rPr lang="sr-Latn-RS" dirty="0"/>
              <a:t>Warm Standby</a:t>
            </a:r>
          </a:p>
          <a:p>
            <a:r>
              <a:rPr lang="sr-Latn-RS" dirty="0"/>
              <a:t>Active/S*Spare</a:t>
            </a:r>
          </a:p>
          <a:p>
            <a:r>
              <a:rPr lang="sr-Latn-RS" dirty="0"/>
              <a:t>N*Active</a:t>
            </a:r>
          </a:p>
          <a:p>
            <a:r>
              <a:rPr lang="sr-Latn-RS" dirty="0"/>
              <a:t>N*Active/S*Spare</a:t>
            </a:r>
          </a:p>
          <a:p>
            <a:r>
              <a:rPr lang="sr-Latn-RS" i="1" dirty="0"/>
              <a:t>Ostali modeli se zasnivaju na prethodnim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E5A3-7C84-44FC-9690-7B2CB7A1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088"/>
            <a:ext cx="4493239" cy="23969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E3C22-1406-4C97-85D1-9BD2EFE72DA9}"/>
              </a:ext>
            </a:extLst>
          </p:cNvPr>
          <p:cNvCxnSpPr/>
          <p:nvPr/>
        </p:nvCxnSpPr>
        <p:spPr>
          <a:xfrm flipV="1">
            <a:off x="3791824" y="4020344"/>
            <a:ext cx="2223082" cy="90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2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5A44-20C3-4536-926D-3B559430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redundanse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7E7F-99FD-441D-B287-D0979265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Kardinalnost replika</a:t>
            </a:r>
          </a:p>
          <a:p>
            <a:pPr lvl="1"/>
            <a:r>
              <a:rPr lang="sr-Latn-RS" dirty="0"/>
              <a:t>1*Primary/1*Secondary</a:t>
            </a:r>
          </a:p>
          <a:p>
            <a:pPr lvl="1"/>
            <a:r>
              <a:rPr lang="sr-Latn-RS" dirty="0"/>
              <a:t>1*Primary/Y*Secondary</a:t>
            </a:r>
          </a:p>
          <a:p>
            <a:pPr lvl="1"/>
            <a:r>
              <a:rPr lang="sr-Latn-RS" dirty="0"/>
              <a:t>1*Primary</a:t>
            </a:r>
          </a:p>
          <a:p>
            <a:pPr lvl="1"/>
            <a:r>
              <a:rPr lang="sr-Latn-RS" dirty="0"/>
              <a:t>X*Primary</a:t>
            </a:r>
          </a:p>
          <a:p>
            <a:pPr lvl="2"/>
            <a:r>
              <a:rPr lang="sr-Latn-RS" dirty="0"/>
              <a:t>Dozvoljava fragmentaciju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C3E2-6FDD-48D5-BDF1-F953FA46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redundanse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AE0F-80D1-465E-943B-1E5986FA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Veze između baze podataka i fragmenata</a:t>
            </a:r>
          </a:p>
          <a:p>
            <a:pPr lvl="1"/>
            <a:r>
              <a:rPr lang="sr-Latn-RS" dirty="0"/>
              <a:t>Neparticionisana replicirana baza podataka</a:t>
            </a:r>
          </a:p>
          <a:p>
            <a:pPr lvl="1"/>
            <a:r>
              <a:rPr lang="sr-Latn-RS" dirty="0"/>
              <a:t>Particionisana replicirana baza podataka</a:t>
            </a:r>
          </a:p>
          <a:p>
            <a:pPr lvl="1"/>
            <a:r>
              <a:rPr lang="sr-Latn-RS" dirty="0"/>
              <a:t>Mešani replicirani fragmenti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AB50-9D44-4F57-B8C3-0DBC71C3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663" y="2594484"/>
            <a:ext cx="4068922" cy="540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AFE96-FCD6-4D18-BE86-E03EC0AD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46" y="4020344"/>
            <a:ext cx="3917965" cy="1109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0B5CE-4B3E-4ED5-B193-9024A902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578" y="5130096"/>
            <a:ext cx="4391025" cy="819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F3C52E-3007-4F73-9BB3-5D1C5E48AA59}"/>
              </a:ext>
            </a:extLst>
          </p:cNvPr>
          <p:cNvCxnSpPr>
            <a:endCxn id="4" idx="1"/>
          </p:cNvCxnSpPr>
          <p:nvPr/>
        </p:nvCxnSpPr>
        <p:spPr>
          <a:xfrm flipV="1">
            <a:off x="6583272" y="2864745"/>
            <a:ext cx="941391" cy="13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971F30-F73D-455D-B497-B6FCC81FA37C}"/>
              </a:ext>
            </a:extLst>
          </p:cNvPr>
          <p:cNvCxnSpPr/>
          <p:nvPr/>
        </p:nvCxnSpPr>
        <p:spPr>
          <a:xfrm>
            <a:off x="6249798" y="3512612"/>
            <a:ext cx="788565" cy="95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AB9AEA-079E-45B4-8DBB-9550CD041966}"/>
              </a:ext>
            </a:extLst>
          </p:cNvPr>
          <p:cNvCxnSpPr/>
          <p:nvPr/>
        </p:nvCxnSpPr>
        <p:spPr>
          <a:xfrm>
            <a:off x="4874004" y="3913675"/>
            <a:ext cx="486561" cy="10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323-C137-40F1-BC7D-5E13772D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always on availability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B7D1-4941-4DE1-9CF5-05A8C6FF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Microsoft-ovo rešenje HA-DBMS-a dostupno od MSSQL 2012 (11.x) verzije</a:t>
            </a:r>
          </a:p>
          <a:p>
            <a:r>
              <a:rPr lang="sr-Latn-RS" dirty="0"/>
              <a:t>Neparticionisana replicirana baza podataka</a:t>
            </a:r>
          </a:p>
          <a:p>
            <a:r>
              <a:rPr lang="sr-Latn-RS" dirty="0"/>
              <a:t>1*Primar/Y*Sekundar (Y </a:t>
            </a:r>
            <a:r>
              <a:rPr lang="en-US" dirty="0"/>
              <a:t>= {1, 2, …}</a:t>
            </a:r>
            <a:r>
              <a:rPr lang="sr-Latn-RS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0E31-CE40-42C9-8093-46C18EE6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server 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D69E-BC65-4622-9C54-543D593D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93258"/>
          </a:xfrm>
        </p:spPr>
        <p:txBody>
          <a:bodyPr>
            <a:normAutofit/>
          </a:bodyPr>
          <a:lstStyle/>
          <a:p>
            <a:r>
              <a:rPr lang="en-US" dirty="0"/>
              <a:t>Windows Server Failover Cluster </a:t>
            </a:r>
            <a:r>
              <a:rPr lang="sr-Latn-RS" dirty="0"/>
              <a:t>(WSFC)</a:t>
            </a:r>
          </a:p>
          <a:p>
            <a:r>
              <a:rPr lang="sr-Latn-RS" dirty="0"/>
              <a:t>Always On Failover Cluster Instance (FCI)</a:t>
            </a:r>
            <a:endParaRPr lang="en-US" dirty="0"/>
          </a:p>
          <a:p>
            <a:endParaRPr lang="en-US" dirty="0"/>
          </a:p>
          <a:p>
            <a:r>
              <a:rPr lang="en-US" dirty="0"/>
              <a:t>AG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  <a:p>
            <a:pPr lvl="1"/>
            <a:r>
              <a:rPr lang="en-US" dirty="0" err="1"/>
              <a:t>Primarna</a:t>
            </a:r>
            <a:endParaRPr lang="en-US" dirty="0"/>
          </a:p>
          <a:p>
            <a:pPr lvl="1"/>
            <a:r>
              <a:rPr lang="en-US" dirty="0" err="1"/>
              <a:t>Sekundarna</a:t>
            </a:r>
            <a:endParaRPr lang="en-US" dirty="0"/>
          </a:p>
          <a:p>
            <a:pPr lvl="2"/>
            <a:r>
              <a:rPr lang="en-US" dirty="0" err="1"/>
              <a:t>Pasivna</a:t>
            </a:r>
            <a:endParaRPr lang="en-US" dirty="0"/>
          </a:p>
          <a:p>
            <a:pPr lvl="2"/>
            <a:r>
              <a:rPr lang="en-US" dirty="0" err="1"/>
              <a:t>Aktivna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26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342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High Availability resenje u SQL Server DBMS-u</vt:lpstr>
      <vt:lpstr>HA-DBMS</vt:lpstr>
      <vt:lpstr>Modeli redundansi</vt:lpstr>
      <vt:lpstr>Redundansa procesa</vt:lpstr>
      <vt:lpstr>Modeli redundanse procesa</vt:lpstr>
      <vt:lpstr>Modeli redundanse podataka</vt:lpstr>
      <vt:lpstr>Modeli redundanse podataka</vt:lpstr>
      <vt:lpstr>Sql server always on availability groups</vt:lpstr>
      <vt:lpstr>Sql server AG</vt:lpstr>
      <vt:lpstr>SQL Server AG</vt:lpstr>
      <vt:lpstr>SQL Server AG Failover</vt:lpstr>
      <vt:lpstr>MSSQL AG Listener</vt:lpstr>
      <vt:lpstr>MSSQL AG</vt:lpstr>
      <vt:lpstr>mSSQL Licence</vt:lpstr>
      <vt:lpstr>implementacija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Availability resenje u SQL Server DBMS-u</dc:title>
  <dc:creator>Windows User</dc:creator>
  <cp:lastModifiedBy>Arsenije Arsenijevic PO</cp:lastModifiedBy>
  <cp:revision>8</cp:revision>
  <dcterms:created xsi:type="dcterms:W3CDTF">2020-06-24T23:01:38Z</dcterms:created>
  <dcterms:modified xsi:type="dcterms:W3CDTF">2020-06-26T10:30:12Z</dcterms:modified>
</cp:coreProperties>
</file>