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 Black"/>
      <p:bold r:id="rId13"/>
      <p:boldItalic r:id="rId14"/>
    </p:embeddedFont>
    <p:embeddedFont>
      <p:font typeface="Roboto Thin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Didact Gothic"/>
      <p:regular r:id="rId23"/>
    </p:embeddedFont>
    <p:embeddedFont>
      <p:font typeface="Roboto Light"/>
      <p:regular r:id="rId24"/>
      <p:bold r:id="rId25"/>
      <p:italic r:id="rId26"/>
      <p:boldItalic r:id="rId27"/>
    </p:embeddedFont>
    <p:embeddedFont>
      <p:font typeface="Bree Serif"/>
      <p:regular r:id="rId28"/>
    </p:embeddedFont>
    <p:embeddedFont>
      <p:font typeface="Roboto Mono Regula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Light-regular.fntdata"/><Relationship Id="rId23" Type="http://schemas.openxmlformats.org/officeDocument/2006/relationships/font" Target="fonts/DidactGothic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Light-italic.fntdata"/><Relationship Id="rId25" Type="http://schemas.openxmlformats.org/officeDocument/2006/relationships/font" Target="fonts/RobotoLight-bold.fntdata"/><Relationship Id="rId28" Type="http://schemas.openxmlformats.org/officeDocument/2006/relationships/font" Target="fonts/BreeSerif-regular.fntdata"/><Relationship Id="rId27" Type="http://schemas.openxmlformats.org/officeDocument/2006/relationships/font" Target="fonts/Roboto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Regular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Regular-italic.fntdata"/><Relationship Id="rId30" Type="http://schemas.openxmlformats.org/officeDocument/2006/relationships/font" Target="fonts/RobotoMonoRegular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RobotoMonoRegular-boldItalic.fntdata"/><Relationship Id="rId13" Type="http://schemas.openxmlformats.org/officeDocument/2006/relationships/font" Target="fonts/RobotoBlack-bold.fntdata"/><Relationship Id="rId12" Type="http://schemas.openxmlformats.org/officeDocument/2006/relationships/slide" Target="slides/slide8.xml"/><Relationship Id="rId15" Type="http://schemas.openxmlformats.org/officeDocument/2006/relationships/font" Target="fonts/RobotoThin-regular.fntdata"/><Relationship Id="rId14" Type="http://schemas.openxmlformats.org/officeDocument/2006/relationships/font" Target="fonts/RobotoBlack-boldItalic.fntdata"/><Relationship Id="rId17" Type="http://schemas.openxmlformats.org/officeDocument/2006/relationships/font" Target="fonts/RobotoThin-italic.fntdata"/><Relationship Id="rId16" Type="http://schemas.openxmlformats.org/officeDocument/2006/relationships/font" Target="fonts/RobotoThin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obotoThin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c4e38d7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c4e38d7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dc4e38d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dc4e38d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6b5c201d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a6b5c201d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6b5c201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a6b5c201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c99e1ede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c99e1ede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6b5c201d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a6b5c201d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6b5c201d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6b5c201d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c99e1ede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c99e1ede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hasCustomPrompt="1"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/>
          <p:nvPr>
            <p:ph hasCustomPrompt="1"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hasCustomPrompt="1"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5125300" y="2919950"/>
            <a:ext cx="3241800" cy="135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Zero-Knowledge Proof using Discrete logs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Arya Haldar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3702681" y="1905299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3868731" y="190386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4034778" y="19069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idx="1" type="subTitle"/>
          </p:nvPr>
        </p:nvSpPr>
        <p:spPr>
          <a:xfrm>
            <a:off x="3797775" y="1375452"/>
            <a:ext cx="5218200" cy="29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Continuous</a:t>
            </a:r>
            <a:r>
              <a:rPr lang="es" sz="1700"/>
              <a:t> Log: a</a:t>
            </a:r>
            <a:r>
              <a:rPr baseline="30000" lang="es" sz="1700"/>
              <a:t>x</a:t>
            </a:r>
            <a:r>
              <a:rPr lang="es" sz="1700"/>
              <a:t>=b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			    x=log</a:t>
            </a:r>
            <a:r>
              <a:rPr baseline="-25000" lang="es" sz="1700"/>
              <a:t>a</a:t>
            </a:r>
            <a:r>
              <a:rPr lang="es" sz="1700"/>
              <a:t>b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You will get some </a:t>
            </a:r>
            <a:r>
              <a:rPr lang="es" sz="1700"/>
              <a:t>continuous</a:t>
            </a:r>
            <a:r>
              <a:rPr lang="es" sz="1700"/>
              <a:t> graph.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Discrete Log: a</a:t>
            </a:r>
            <a:r>
              <a:rPr baseline="30000" lang="es" sz="1700"/>
              <a:t>x</a:t>
            </a:r>
            <a:r>
              <a:rPr lang="es" sz="1700"/>
              <a:t>=b mod p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		       x=d log</a:t>
            </a:r>
            <a:r>
              <a:rPr baseline="-25000" lang="es" sz="1700"/>
              <a:t>a</a:t>
            </a:r>
            <a:r>
              <a:rPr lang="es" sz="1700"/>
              <a:t>b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Here,dlog(b) is the discrete log of b.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170" name="Google Shape;170;p19"/>
          <p:cNvCxnSpPr/>
          <p:nvPr/>
        </p:nvCxnSpPr>
        <p:spPr>
          <a:xfrm>
            <a:off x="4759175" y="1223475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19"/>
          <p:cNvSpPr/>
          <p:nvPr/>
        </p:nvSpPr>
        <p:spPr>
          <a:xfrm>
            <a:off x="1612071" y="1985142"/>
            <a:ext cx="1094271" cy="2041506"/>
          </a:xfrm>
          <a:custGeom>
            <a:rect b="b" l="l" r="r" t="t"/>
            <a:pathLst>
              <a:path extrusionOk="0" fill="none" h="145536" w="78009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1715354" y="2147248"/>
            <a:ext cx="887043" cy="1628410"/>
          </a:xfrm>
          <a:custGeom>
            <a:rect b="b" l="l" r="r" t="t"/>
            <a:pathLst>
              <a:path extrusionOk="0" h="116087" w="63236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2054607" y="3816187"/>
            <a:ext cx="182624" cy="156421"/>
          </a:xfrm>
          <a:custGeom>
            <a:rect b="b" l="l" r="r" t="t"/>
            <a:pathLst>
              <a:path extrusionOk="0" h="11151" w="13019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2050510" y="2048763"/>
            <a:ext cx="217496" cy="35574"/>
          </a:xfrm>
          <a:custGeom>
            <a:rect b="b" l="l" r="r" t="t"/>
            <a:pathLst>
              <a:path extrusionOk="0" h="2536" w="15505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1910289" y="3436574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1984840" y="3539169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1985527" y="3599368"/>
            <a:ext cx="29430" cy="30103"/>
          </a:xfrm>
          <a:custGeom>
            <a:rect b="b" l="l" r="r" t="t"/>
            <a:pathLst>
              <a:path extrusionOk="0" fill="none" h="2146" w="2098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2069660" y="3629460"/>
            <a:ext cx="409673" cy="14"/>
          </a:xfrm>
          <a:custGeom>
            <a:rect b="b" l="l" r="r" t="t"/>
            <a:pathLst>
              <a:path extrusionOk="0" fill="none" h="1" w="29205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2506738" y="3599368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2536831" y="3236843"/>
            <a:ext cx="14" cy="307090"/>
          </a:xfrm>
          <a:custGeom>
            <a:rect b="b" l="l" r="r" t="t"/>
            <a:pathLst>
              <a:path extrusionOk="0" fill="none" h="21892" w="1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2536831" y="3179394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2629170" y="3179394"/>
            <a:ext cx="341962" cy="14"/>
          </a:xfrm>
          <a:custGeom>
            <a:rect b="b" l="l" r="r" t="t"/>
            <a:pathLst>
              <a:path extrusionOk="0" fill="none" h="1" w="24378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3002626" y="3179394"/>
            <a:ext cx="29416" cy="29416"/>
          </a:xfrm>
          <a:custGeom>
            <a:rect b="b" l="l" r="r" t="t"/>
            <a:pathLst>
              <a:path extrusionOk="0" fill="none" h="2097" w="2097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3032032" y="3262151"/>
            <a:ext cx="14" cy="292053"/>
          </a:xfrm>
          <a:custGeom>
            <a:rect b="b" l="l" r="r" t="t"/>
            <a:pathLst>
              <a:path extrusionOk="0" fill="none" h="20820" w="1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3032032" y="3580891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1331629" y="2232755"/>
            <a:ext cx="29430" cy="14"/>
          </a:xfrm>
          <a:custGeom>
            <a:rect b="b" l="l" r="r" t="t"/>
            <a:pathLst>
              <a:path extrusionOk="0" fill="none" h="1" w="2098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1395237" y="2232755"/>
            <a:ext cx="50625" cy="14"/>
          </a:xfrm>
          <a:custGeom>
            <a:rect b="b" l="l" r="r" t="t"/>
            <a:pathLst>
              <a:path extrusionOk="0" fill="none" h="1" w="3609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1462955" y="2232755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1492375" y="2324407"/>
            <a:ext cx="14" cy="464394"/>
          </a:xfrm>
          <a:custGeom>
            <a:rect b="b" l="l" r="r" t="t"/>
            <a:pathLst>
              <a:path extrusionOk="0" fill="none" h="33106" w="1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1493048" y="2820292"/>
            <a:ext cx="29430" cy="30117"/>
          </a:xfrm>
          <a:custGeom>
            <a:rect b="b" l="l" r="r" t="t"/>
            <a:pathLst>
              <a:path extrusionOk="0" fill="none" h="2147" w="2098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1581979" y="2850398"/>
            <a:ext cx="681189" cy="14"/>
          </a:xfrm>
          <a:custGeom>
            <a:rect b="b" l="l" r="r" t="t"/>
            <a:pathLst>
              <a:path extrusionOk="0" fill="none" h="1" w="48561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2292639" y="2850398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2267331" y="2803204"/>
            <a:ext cx="119697" cy="102934"/>
          </a:xfrm>
          <a:custGeom>
            <a:rect b="b" l="l" r="r" t="t"/>
            <a:pathLst>
              <a:path extrusionOk="0" h="7338" w="8533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1270069" y="3794301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1382933" y="3764883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1413026" y="3393477"/>
            <a:ext cx="14" cy="313935"/>
          </a:xfrm>
          <a:custGeom>
            <a:rect b="b" l="l" r="r" t="t"/>
            <a:pathLst>
              <a:path extrusionOk="0" fill="none" h="22380" w="1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1413026" y="3334653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1499207" y="3334653"/>
            <a:ext cx="871318" cy="14"/>
          </a:xfrm>
          <a:custGeom>
            <a:rect b="b" l="l" r="r" t="t"/>
            <a:pathLst>
              <a:path extrusionOk="0" fill="none" h="1" w="62115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2398658" y="3334653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2428750" y="3444781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"/>
          <p:cNvSpPr/>
          <p:nvPr/>
        </p:nvSpPr>
        <p:spPr>
          <a:xfrm>
            <a:off x="2357622" y="3439310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>
            <a:off x="2184573" y="3162980"/>
            <a:ext cx="14" cy="29416"/>
          </a:xfrm>
          <a:custGeom>
            <a:rect b="b" l="l" r="r" t="t"/>
            <a:pathLst>
              <a:path extrusionOk="0" fill="none" h="2097" w="1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>
            <a:off x="2184573" y="2704019"/>
            <a:ext cx="14" cy="404890"/>
          </a:xfrm>
          <a:custGeom>
            <a:rect b="b" l="l" r="r" t="t"/>
            <a:pathLst>
              <a:path extrusionOk="0" fill="none" h="28864" w="1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2185260" y="2647243"/>
            <a:ext cx="29416" cy="30117"/>
          </a:xfrm>
          <a:custGeom>
            <a:rect b="b" l="l" r="r" t="t"/>
            <a:pathLst>
              <a:path extrusionOk="0" fill="none" h="2147" w="2097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2273489" y="2647243"/>
            <a:ext cx="904830" cy="14"/>
          </a:xfrm>
          <a:custGeom>
            <a:rect b="b" l="l" r="r" t="t"/>
            <a:pathLst>
              <a:path extrusionOk="0" fill="none" h="1" w="64504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/>
          <p:nvPr/>
        </p:nvSpPr>
        <p:spPr>
          <a:xfrm>
            <a:off x="3207817" y="2617151"/>
            <a:ext cx="30117" cy="30103"/>
          </a:xfrm>
          <a:custGeom>
            <a:rect b="b" l="l" r="r" t="t"/>
            <a:pathLst>
              <a:path extrusionOk="0" fill="none" h="2146" w="2147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3237923" y="2505662"/>
            <a:ext cx="14" cy="67037"/>
          </a:xfrm>
          <a:custGeom>
            <a:rect b="b" l="l" r="r" t="t"/>
            <a:pathLst>
              <a:path extrusionOk="0" fill="none" h="4779" w="1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3237923" y="2452997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2131907" y="3162292"/>
            <a:ext cx="103284" cy="103284"/>
          </a:xfrm>
          <a:custGeom>
            <a:rect b="b" l="l" r="r" t="t"/>
            <a:pathLst>
              <a:path extrusionOk="0" h="7363" w="7363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2469799" y="1795679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2469799" y="1883235"/>
            <a:ext cx="14" cy="547143"/>
          </a:xfrm>
          <a:custGeom>
            <a:rect b="b" l="l" r="r" t="t"/>
            <a:pathLst>
              <a:path extrusionOk="0" fill="none" h="39005" w="1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"/>
          <p:cNvSpPr/>
          <p:nvPr/>
        </p:nvSpPr>
        <p:spPr>
          <a:xfrm>
            <a:off x="2440380" y="2459829"/>
            <a:ext cx="30103" cy="29430"/>
          </a:xfrm>
          <a:custGeom>
            <a:rect b="b" l="l" r="r" t="t"/>
            <a:pathLst>
              <a:path extrusionOk="0" fill="none" h="2098" w="2146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"/>
          <p:cNvSpPr/>
          <p:nvPr/>
        </p:nvSpPr>
        <p:spPr>
          <a:xfrm>
            <a:off x="1954747" y="2489248"/>
            <a:ext cx="428147" cy="14"/>
          </a:xfrm>
          <a:custGeom>
            <a:rect b="b" l="l" r="r" t="t"/>
            <a:pathLst>
              <a:path extrusionOk="0" fill="none" h="1" w="30522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1895923" y="2489248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"/>
          <p:cNvSpPr/>
          <p:nvPr/>
        </p:nvSpPr>
        <p:spPr>
          <a:xfrm>
            <a:off x="1895923" y="2574068"/>
            <a:ext cx="14" cy="411034"/>
          </a:xfrm>
          <a:custGeom>
            <a:rect b="b" l="l" r="r" t="t"/>
            <a:pathLst>
              <a:path extrusionOk="0" fill="none" h="29302" w="1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9"/>
          <p:cNvSpPr/>
          <p:nvPr/>
        </p:nvSpPr>
        <p:spPr>
          <a:xfrm>
            <a:off x="1895923" y="3012504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9"/>
          <p:cNvSpPr/>
          <p:nvPr/>
        </p:nvSpPr>
        <p:spPr>
          <a:xfrm>
            <a:off x="1824795" y="2992667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19"/>
          <p:cNvGrpSpPr/>
          <p:nvPr/>
        </p:nvGrpSpPr>
        <p:grpSpPr>
          <a:xfrm>
            <a:off x="2282905" y="1223466"/>
            <a:ext cx="373819" cy="412843"/>
            <a:chOff x="3040350" y="1113200"/>
            <a:chExt cx="1704600" cy="1882550"/>
          </a:xfrm>
        </p:grpSpPr>
        <p:sp>
          <p:nvSpPr>
            <p:cNvPr id="219" name="Google Shape;219;p19"/>
            <p:cNvSpPr/>
            <p:nvPr/>
          </p:nvSpPr>
          <p:spPr>
            <a:xfrm>
              <a:off x="3040350" y="2164475"/>
              <a:ext cx="1607250" cy="831275"/>
            </a:xfrm>
            <a:custGeom>
              <a:rect b="b" l="l" r="r" t="t"/>
              <a:pathLst>
                <a:path extrusionOk="0" h="33251" w="6429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3073300" y="1113200"/>
              <a:ext cx="1671650" cy="924525"/>
            </a:xfrm>
            <a:custGeom>
              <a:rect b="b" l="l" r="r" t="t"/>
              <a:pathLst>
                <a:path extrusionOk="0" h="36981" w="66866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221" name="Google Shape;221;p19"/>
          <p:cNvGrpSpPr/>
          <p:nvPr/>
        </p:nvGrpSpPr>
        <p:grpSpPr>
          <a:xfrm>
            <a:off x="3048766" y="1937651"/>
            <a:ext cx="406573" cy="402537"/>
            <a:chOff x="462200" y="569000"/>
            <a:chExt cx="1901650" cy="1882775"/>
          </a:xfrm>
        </p:grpSpPr>
        <p:sp>
          <p:nvSpPr>
            <p:cNvPr id="222" name="Google Shape;222;p19"/>
            <p:cNvSpPr/>
            <p:nvPr/>
          </p:nvSpPr>
          <p:spPr>
            <a:xfrm>
              <a:off x="462200" y="890525"/>
              <a:ext cx="1573675" cy="1561250"/>
            </a:xfrm>
            <a:custGeom>
              <a:rect b="b" l="l" r="r" t="t"/>
              <a:pathLst>
                <a:path extrusionOk="0" h="62450" w="62947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1198700" y="569000"/>
              <a:ext cx="1165150" cy="1158700"/>
            </a:xfrm>
            <a:custGeom>
              <a:rect b="b" l="l" r="r" t="t"/>
              <a:pathLst>
                <a:path extrusionOk="0" h="46348" w="46606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1307825" y="1322925"/>
              <a:ext cx="159450" cy="146850"/>
            </a:xfrm>
            <a:custGeom>
              <a:rect b="b" l="l" r="r" t="t"/>
              <a:pathLst>
                <a:path extrusionOk="0" h="5874" w="6378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701000" y="1507650"/>
              <a:ext cx="373300" cy="440175"/>
            </a:xfrm>
            <a:custGeom>
              <a:rect b="b" l="l" r="r" t="t"/>
              <a:pathLst>
                <a:path extrusionOk="0" h="17607" w="14932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19"/>
          <p:cNvGrpSpPr/>
          <p:nvPr/>
        </p:nvGrpSpPr>
        <p:grpSpPr>
          <a:xfrm>
            <a:off x="2867142" y="3775643"/>
            <a:ext cx="372185" cy="370679"/>
            <a:chOff x="4991125" y="2436850"/>
            <a:chExt cx="1890225" cy="1882575"/>
          </a:xfrm>
        </p:grpSpPr>
        <p:sp>
          <p:nvSpPr>
            <p:cNvPr id="227" name="Google Shape;227;p19"/>
            <p:cNvSpPr/>
            <p:nvPr/>
          </p:nvSpPr>
          <p:spPr>
            <a:xfrm>
              <a:off x="4991125" y="3057800"/>
              <a:ext cx="1890225" cy="1261625"/>
            </a:xfrm>
            <a:custGeom>
              <a:rect b="b" l="l" r="r" t="t"/>
              <a:pathLst>
                <a:path extrusionOk="0" h="50465" w="75609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5188800" y="2813650"/>
              <a:ext cx="1298100" cy="133575"/>
            </a:xfrm>
            <a:custGeom>
              <a:rect b="b" l="l" r="r" t="t"/>
              <a:pathLst>
                <a:path extrusionOk="0" h="5343" w="51924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5615600" y="2436850"/>
              <a:ext cx="176800" cy="253575"/>
            </a:xfrm>
            <a:custGeom>
              <a:rect b="b" l="l" r="r" t="t"/>
              <a:pathLst>
                <a:path extrusionOk="0" h="10143" w="7072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5851800" y="2436850"/>
              <a:ext cx="176800" cy="253575"/>
            </a:xfrm>
            <a:custGeom>
              <a:rect b="b" l="l" r="r" t="t"/>
              <a:pathLst>
                <a:path extrusionOk="0" h="10143" w="7072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19"/>
          <p:cNvGrpSpPr/>
          <p:nvPr/>
        </p:nvGrpSpPr>
        <p:grpSpPr>
          <a:xfrm>
            <a:off x="771320" y="3609634"/>
            <a:ext cx="372245" cy="369356"/>
            <a:chOff x="5249675" y="238125"/>
            <a:chExt cx="1897275" cy="1882550"/>
          </a:xfrm>
        </p:grpSpPr>
        <p:sp>
          <p:nvSpPr>
            <p:cNvPr id="232" name="Google Shape;232;p19"/>
            <p:cNvSpPr/>
            <p:nvPr/>
          </p:nvSpPr>
          <p:spPr>
            <a:xfrm>
              <a:off x="5367350" y="1455300"/>
              <a:ext cx="290050" cy="110325"/>
            </a:xfrm>
            <a:custGeom>
              <a:rect b="b" l="l" r="r" t="t"/>
              <a:pathLst>
                <a:path extrusionOk="0" h="4413" w="11602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5367350" y="1234675"/>
              <a:ext cx="1661950" cy="276525"/>
            </a:xfrm>
            <a:custGeom>
              <a:rect b="b" l="l" r="r" t="t"/>
              <a:pathLst>
                <a:path extrusionOk="0" h="11061" w="66478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5249675" y="1675900"/>
              <a:ext cx="1897275" cy="444775"/>
            </a:xfrm>
            <a:custGeom>
              <a:rect b="b" l="l" r="r" t="t"/>
              <a:pathLst>
                <a:path extrusionOk="0" h="17791" w="75891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5856800" y="1455300"/>
              <a:ext cx="1172500" cy="276525"/>
            </a:xfrm>
            <a:custGeom>
              <a:rect b="b" l="l" r="r" t="t"/>
              <a:pathLst>
                <a:path extrusionOk="0" h="11061" w="4690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5253500" y="238125"/>
              <a:ext cx="1889625" cy="886275"/>
            </a:xfrm>
            <a:custGeom>
              <a:rect b="b" l="l" r="r" t="t"/>
              <a:pathLst>
                <a:path extrusionOk="0" h="35451" w="75585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19"/>
          <p:cNvGrpSpPr/>
          <p:nvPr/>
        </p:nvGrpSpPr>
        <p:grpSpPr>
          <a:xfrm>
            <a:off x="784812" y="2024917"/>
            <a:ext cx="357689" cy="347177"/>
            <a:chOff x="2652075" y="3639925"/>
            <a:chExt cx="1882575" cy="1827250"/>
          </a:xfrm>
        </p:grpSpPr>
        <p:sp>
          <p:nvSpPr>
            <p:cNvPr id="238" name="Google Shape;238;p19"/>
            <p:cNvSpPr/>
            <p:nvPr/>
          </p:nvSpPr>
          <p:spPr>
            <a:xfrm>
              <a:off x="2716200" y="3639925"/>
              <a:ext cx="628925" cy="694500"/>
            </a:xfrm>
            <a:custGeom>
              <a:rect b="b" l="l" r="r" t="t"/>
              <a:pathLst>
                <a:path extrusionOk="0" h="27780" w="25157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3326275" y="3795950"/>
              <a:ext cx="282400" cy="286975"/>
            </a:xfrm>
            <a:custGeom>
              <a:rect b="b" l="l" r="r" t="t"/>
              <a:pathLst>
                <a:path extrusionOk="0" h="11479" w="11296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3696600" y="3760800"/>
              <a:ext cx="318000" cy="258600"/>
            </a:xfrm>
            <a:custGeom>
              <a:rect b="b" l="l" r="r" t="t"/>
              <a:pathLst>
                <a:path extrusionOk="0" h="10344" w="1272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3980450" y="3991375"/>
              <a:ext cx="455350" cy="343050"/>
            </a:xfrm>
            <a:custGeom>
              <a:rect b="b" l="l" r="r" t="t"/>
              <a:pathLst>
                <a:path extrusionOk="0" h="13722" w="18214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3385675" y="4059600"/>
              <a:ext cx="602150" cy="274825"/>
            </a:xfrm>
            <a:custGeom>
              <a:rect b="b" l="l" r="r" t="t"/>
              <a:pathLst>
                <a:path extrusionOk="0" h="10993" w="24086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2705900" y="4710325"/>
              <a:ext cx="1774625" cy="756850"/>
            </a:xfrm>
            <a:custGeom>
              <a:rect b="b" l="l" r="r" t="t"/>
              <a:pathLst>
                <a:path extrusionOk="0" h="30274" w="70985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2652075" y="4447650"/>
              <a:ext cx="1882575" cy="149450"/>
            </a:xfrm>
            <a:custGeom>
              <a:rect b="b" l="l" r="r" t="t"/>
              <a:pathLst>
                <a:path extrusionOk="0" h="5978" w="75303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19"/>
          <p:cNvSpPr txBox="1"/>
          <p:nvPr>
            <p:ph type="ctrTitle"/>
          </p:nvPr>
        </p:nvSpPr>
        <p:spPr>
          <a:xfrm>
            <a:off x="4759175" y="616875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Discrete Logarithm 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 Example</a:t>
            </a:r>
            <a:endParaRPr/>
          </a:p>
        </p:txBody>
      </p:sp>
      <p:sp>
        <p:nvSpPr>
          <p:cNvPr id="251" name="Google Shape;251;p20"/>
          <p:cNvSpPr txBox="1"/>
          <p:nvPr/>
        </p:nvSpPr>
        <p:spPr>
          <a:xfrm>
            <a:off x="1113096" y="3842975"/>
            <a:ext cx="76272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Although it does not exist for every value of b and p.But for some unique values of b and p,we find a discrete graph.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Here 3 and 17 are one such pair where 3 is called a generator.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52" name="Google Shape;252;p2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3" name="Google Shape;2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800" y="1243913"/>
            <a:ext cx="4588901" cy="2546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"/>
          <p:cNvSpPr txBox="1"/>
          <p:nvPr>
            <p:ph idx="1" type="subTitle"/>
          </p:nvPr>
        </p:nvSpPr>
        <p:spPr>
          <a:xfrm>
            <a:off x="336900" y="600100"/>
            <a:ext cx="4460400" cy="17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3</a:t>
            </a:r>
            <a:r>
              <a:rPr baseline="30000" lang="es" sz="5000"/>
              <a:t>x</a:t>
            </a:r>
            <a:r>
              <a:rPr lang="es" sz="5000"/>
              <a:t> mod 17 = 12</a:t>
            </a:r>
            <a:endParaRPr sz="5000"/>
          </a:p>
        </p:txBody>
      </p:sp>
      <p:sp>
        <p:nvSpPr>
          <p:cNvPr id="259" name="Google Shape;259;p21"/>
          <p:cNvSpPr txBox="1"/>
          <p:nvPr/>
        </p:nvSpPr>
        <p:spPr>
          <a:xfrm>
            <a:off x="4838700" y="424300"/>
            <a:ext cx="4305300" cy="16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Is there any particular approach to solve this?</a:t>
            </a:r>
            <a:endParaRPr/>
          </a:p>
        </p:txBody>
      </p:sp>
      <p:sp>
        <p:nvSpPr>
          <p:cNvPr id="260" name="Google Shape;260;p21"/>
          <p:cNvSpPr txBox="1"/>
          <p:nvPr>
            <p:ph idx="1" type="subTitle"/>
          </p:nvPr>
        </p:nvSpPr>
        <p:spPr>
          <a:xfrm>
            <a:off x="1406550" y="2266450"/>
            <a:ext cx="6330900" cy="23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lt1"/>
                </a:solidFill>
              </a:rPr>
              <a:t>The approaches rely on trial and error and they are computationally costly.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lt1"/>
                </a:solidFill>
              </a:rPr>
              <a:t>SAY we have such a problem where p is a very very large prime number and we have a corresponding generator to it.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lt1"/>
                </a:solidFill>
              </a:rPr>
              <a:t>Then, it would be really hard to get such solution.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lt1"/>
                </a:solidFill>
              </a:rPr>
              <a:t>For example,a 100-digit long prime would take 1000s of years to compute if we were to use all the computers on earth.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lt1"/>
                </a:solidFill>
              </a:rPr>
              <a:t>So,Cryptographers leverage this </a:t>
            </a:r>
            <a:r>
              <a:rPr lang="es" sz="1700">
                <a:solidFill>
                  <a:schemeClr val="lt1"/>
                </a:solidFill>
              </a:rPr>
              <a:t>asymmetry and use it to their advantage.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Zero-Knowledge Proofs for discrete logs</a:t>
            </a:r>
            <a:endParaRPr/>
          </a:p>
        </p:txBody>
      </p:sp>
      <p:sp>
        <p:nvSpPr>
          <p:cNvPr id="266" name="Google Shape;266;p22"/>
          <p:cNvSpPr txBox="1"/>
          <p:nvPr>
            <p:ph idx="1" type="subTitle"/>
          </p:nvPr>
        </p:nvSpPr>
        <p:spPr>
          <a:xfrm>
            <a:off x="819925" y="3050350"/>
            <a:ext cx="2280300" cy="18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Suppose you want to prove your identity to someone, in order to cash a check or pick up a package. Most forms of ID can be copied or forged, but there is a zero-knowledge method that cannot. At least it cant assuming discrete logs are hard to compute.</a:t>
            </a:r>
            <a:endParaRPr/>
          </a:p>
        </p:txBody>
      </p:sp>
      <p:sp>
        <p:nvSpPr>
          <p:cNvPr id="267" name="Google Shape;267;p22"/>
          <p:cNvSpPr txBox="1"/>
          <p:nvPr>
            <p:ph idx="2" type="subTitle"/>
          </p:nvPr>
        </p:nvSpPr>
        <p:spPr>
          <a:xfrm>
            <a:off x="6070325" y="3050350"/>
            <a:ext cx="2628600" cy="19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Your entry might be in a phone book as “Mr.A, Discrete-log key: (A, B, p)”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Now if you show up at the post office to collect a package, you could produce x and anyone could verify that B= A</a:t>
            </a:r>
            <a:r>
              <a:rPr baseline="30000" lang="es"/>
              <a:t>x</a:t>
            </a:r>
            <a:r>
              <a:rPr lang="es"/>
              <a:t>modp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But then any eavesdropper could catch x and impersonate you later. Its better to keep x secret and only answer certain questions about it.</a:t>
            </a:r>
            <a:endParaRPr/>
          </a:p>
        </p:txBody>
      </p:sp>
      <p:sp>
        <p:nvSpPr>
          <p:cNvPr id="268" name="Google Shape;268;p22"/>
          <p:cNvSpPr txBox="1"/>
          <p:nvPr>
            <p:ph idx="3" type="subTitle"/>
          </p:nvPr>
        </p:nvSpPr>
        <p:spPr>
          <a:xfrm>
            <a:off x="3523774" y="3029350"/>
            <a:ext cx="2280300" cy="18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Let p be a large prime, and suppose you choose an x at random which will be your secret ID number. Now choose a generator A and compute B = A</a:t>
            </a:r>
            <a:r>
              <a:rPr baseline="30000" lang="es"/>
              <a:t>x</a:t>
            </a:r>
            <a:r>
              <a:rPr lang="es"/>
              <a:t> (mod p). You can safely publish A, B, and p because an eavesdropper cannot compute x from that data if discrete log is hard. </a:t>
            </a:r>
            <a:endParaRPr/>
          </a:p>
        </p:txBody>
      </p:sp>
      <p:sp>
        <p:nvSpPr>
          <p:cNvPr id="269" name="Google Shape;269;p22"/>
          <p:cNvSpPr/>
          <p:nvPr/>
        </p:nvSpPr>
        <p:spPr>
          <a:xfrm>
            <a:off x="1267145" y="2083606"/>
            <a:ext cx="994973" cy="830447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22"/>
          <p:cNvGrpSpPr/>
          <p:nvPr/>
        </p:nvGrpSpPr>
        <p:grpSpPr>
          <a:xfrm>
            <a:off x="4081142" y="2083606"/>
            <a:ext cx="994978" cy="830447"/>
            <a:chOff x="6666900" y="628300"/>
            <a:chExt cx="5236725" cy="4370775"/>
          </a:xfrm>
        </p:grpSpPr>
        <p:sp>
          <p:nvSpPr>
            <p:cNvPr id="271" name="Google Shape;271;p22"/>
            <p:cNvSpPr/>
            <p:nvPr/>
          </p:nvSpPr>
          <p:spPr>
            <a:xfrm>
              <a:off x="6666900" y="628300"/>
              <a:ext cx="5236725" cy="4370775"/>
            </a:xfrm>
            <a:custGeom>
              <a:rect b="b" l="l" r="r" t="t"/>
              <a:pathLst>
                <a:path extrusionOk="0" h="174831" w="209469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8826600" y="2050775"/>
              <a:ext cx="917300" cy="917300"/>
            </a:xfrm>
            <a:custGeom>
              <a:rect b="b" l="l" r="r" t="t"/>
              <a:pathLst>
                <a:path extrusionOk="0" h="36692" w="36692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8248175" y="1305300"/>
              <a:ext cx="2071425" cy="2406175"/>
            </a:xfrm>
            <a:custGeom>
              <a:rect b="b" l="l" r="r" t="t"/>
              <a:pathLst>
                <a:path extrusionOk="0" h="96247" w="82857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p22"/>
          <p:cNvSpPr/>
          <p:nvPr/>
        </p:nvSpPr>
        <p:spPr>
          <a:xfrm>
            <a:off x="6877940" y="2077049"/>
            <a:ext cx="1002833" cy="837003"/>
          </a:xfrm>
          <a:custGeom>
            <a:rect b="b" l="l" r="r" t="t"/>
            <a:pathLst>
              <a:path extrusionOk="0" h="174831" w="209469">
                <a:moveTo>
                  <a:pt x="198078" y="11364"/>
                </a:moveTo>
                <a:lnTo>
                  <a:pt x="198078" y="12404"/>
                </a:lnTo>
                <a:lnTo>
                  <a:pt x="198078" y="134142"/>
                </a:lnTo>
                <a:cubicBezTo>
                  <a:pt x="198078" y="134854"/>
                  <a:pt x="197749" y="135155"/>
                  <a:pt x="197037" y="135155"/>
                </a:cubicBezTo>
                <a:lnTo>
                  <a:pt x="12295" y="135155"/>
                </a:lnTo>
                <a:cubicBezTo>
                  <a:pt x="11555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17" y="163550"/>
                  <a:pt x="61253" y="166014"/>
                  <a:pt x="61253" y="169190"/>
                </a:cubicBezTo>
                <a:cubicBezTo>
                  <a:pt x="61253" y="172366"/>
                  <a:pt x="63717" y="174831"/>
                  <a:pt x="66921" y="174831"/>
                </a:cubicBezTo>
                <a:lnTo>
                  <a:pt x="142439" y="174831"/>
                </a:lnTo>
                <a:cubicBezTo>
                  <a:pt x="145642" y="174831"/>
                  <a:pt x="148189" y="172366"/>
                  <a:pt x="148189" y="169190"/>
                </a:cubicBezTo>
                <a:cubicBezTo>
                  <a:pt x="148189" y="166014"/>
                  <a:pt x="145642" y="163550"/>
                  <a:pt x="142439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65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10" y="712"/>
                  <a:pt x="198078" y="302"/>
                </a:cubicBezTo>
                <a:lnTo>
                  <a:pt x="198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2"/>
          <p:cNvSpPr/>
          <p:nvPr/>
        </p:nvSpPr>
        <p:spPr>
          <a:xfrm>
            <a:off x="1609000" y="2221850"/>
            <a:ext cx="311260" cy="414990"/>
          </a:xfrm>
          <a:custGeom>
            <a:rect b="b" l="l" r="r" t="t"/>
            <a:pathLst>
              <a:path extrusionOk="0" h="208800" w="156609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6" name="Google Shape;276;p2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7" name="Google Shape;277;p22"/>
          <p:cNvGrpSpPr/>
          <p:nvPr/>
        </p:nvGrpSpPr>
        <p:grpSpPr>
          <a:xfrm>
            <a:off x="7206937" y="2263016"/>
            <a:ext cx="344861" cy="332684"/>
            <a:chOff x="-32243500" y="2299850"/>
            <a:chExt cx="300900" cy="290275"/>
          </a:xfrm>
        </p:grpSpPr>
        <p:sp>
          <p:nvSpPr>
            <p:cNvPr id="278" name="Google Shape;278;p22"/>
            <p:cNvSpPr/>
            <p:nvPr/>
          </p:nvSpPr>
          <p:spPr>
            <a:xfrm>
              <a:off x="-32243500" y="2299850"/>
              <a:ext cx="300900" cy="290275"/>
            </a:xfrm>
            <a:custGeom>
              <a:rect b="b" l="l" r="r" t="t"/>
              <a:pathLst>
                <a:path extrusionOk="0" h="11611" w="12036">
                  <a:moveTo>
                    <a:pt x="7955" y="654"/>
                  </a:moveTo>
                  <a:cubicBezTo>
                    <a:pt x="8743" y="654"/>
                    <a:pt x="9531" y="946"/>
                    <a:pt x="10114" y="1529"/>
                  </a:cubicBezTo>
                  <a:cubicBezTo>
                    <a:pt x="11311" y="2726"/>
                    <a:pt x="11311" y="4679"/>
                    <a:pt x="10114" y="5876"/>
                  </a:cubicBezTo>
                  <a:cubicBezTo>
                    <a:pt x="9540" y="6450"/>
                    <a:pt x="8752" y="6766"/>
                    <a:pt x="7951" y="6766"/>
                  </a:cubicBezTo>
                  <a:cubicBezTo>
                    <a:pt x="7565" y="6766"/>
                    <a:pt x="7175" y="6692"/>
                    <a:pt x="6806" y="6538"/>
                  </a:cubicBezTo>
                  <a:cubicBezTo>
                    <a:pt x="6759" y="6526"/>
                    <a:pt x="6709" y="6519"/>
                    <a:pt x="6661" y="6519"/>
                  </a:cubicBezTo>
                  <a:cubicBezTo>
                    <a:pt x="6577" y="6519"/>
                    <a:pt x="6499" y="6541"/>
                    <a:pt x="6459" y="6601"/>
                  </a:cubicBezTo>
                  <a:lnTo>
                    <a:pt x="5545" y="7514"/>
                  </a:lnTo>
                  <a:lnTo>
                    <a:pt x="4726" y="7514"/>
                  </a:lnTo>
                  <a:cubicBezTo>
                    <a:pt x="4537" y="7514"/>
                    <a:pt x="4380" y="7672"/>
                    <a:pt x="4380" y="7861"/>
                  </a:cubicBezTo>
                  <a:lnTo>
                    <a:pt x="4380" y="8460"/>
                  </a:lnTo>
                  <a:lnTo>
                    <a:pt x="3907" y="8428"/>
                  </a:lnTo>
                  <a:cubicBezTo>
                    <a:pt x="3813" y="8428"/>
                    <a:pt x="3687" y="8428"/>
                    <a:pt x="3655" y="8491"/>
                  </a:cubicBezTo>
                  <a:cubicBezTo>
                    <a:pt x="3592" y="8554"/>
                    <a:pt x="3529" y="8649"/>
                    <a:pt x="3529" y="8743"/>
                  </a:cubicBezTo>
                  <a:lnTo>
                    <a:pt x="3466" y="9531"/>
                  </a:lnTo>
                  <a:lnTo>
                    <a:pt x="2678" y="9594"/>
                  </a:lnTo>
                  <a:cubicBezTo>
                    <a:pt x="2584" y="9594"/>
                    <a:pt x="2521" y="9657"/>
                    <a:pt x="2426" y="9720"/>
                  </a:cubicBezTo>
                  <a:cubicBezTo>
                    <a:pt x="2395" y="9814"/>
                    <a:pt x="2363" y="9877"/>
                    <a:pt x="2363" y="9972"/>
                  </a:cubicBezTo>
                  <a:lnTo>
                    <a:pt x="2426" y="10665"/>
                  </a:lnTo>
                  <a:lnTo>
                    <a:pt x="2174" y="10949"/>
                  </a:lnTo>
                  <a:lnTo>
                    <a:pt x="694" y="10949"/>
                  </a:lnTo>
                  <a:lnTo>
                    <a:pt x="694" y="9499"/>
                  </a:lnTo>
                  <a:lnTo>
                    <a:pt x="757" y="9499"/>
                  </a:lnTo>
                  <a:lnTo>
                    <a:pt x="5041" y="5215"/>
                  </a:lnTo>
                  <a:cubicBezTo>
                    <a:pt x="5104" y="5120"/>
                    <a:pt x="5167" y="4963"/>
                    <a:pt x="5104" y="4837"/>
                  </a:cubicBezTo>
                  <a:cubicBezTo>
                    <a:pt x="4695" y="3702"/>
                    <a:pt x="4947" y="2411"/>
                    <a:pt x="5797" y="1529"/>
                  </a:cubicBezTo>
                  <a:cubicBezTo>
                    <a:pt x="6380" y="946"/>
                    <a:pt x="7168" y="654"/>
                    <a:pt x="7955" y="654"/>
                  </a:cubicBezTo>
                  <a:close/>
                  <a:moveTo>
                    <a:pt x="7936" y="1"/>
                  </a:moveTo>
                  <a:cubicBezTo>
                    <a:pt x="6971" y="1"/>
                    <a:pt x="6002" y="363"/>
                    <a:pt x="5262" y="1088"/>
                  </a:cubicBezTo>
                  <a:cubicBezTo>
                    <a:pt x="4285" y="2096"/>
                    <a:pt x="3939" y="3576"/>
                    <a:pt x="4380" y="4931"/>
                  </a:cubicBezTo>
                  <a:lnTo>
                    <a:pt x="126" y="9184"/>
                  </a:lnTo>
                  <a:cubicBezTo>
                    <a:pt x="32" y="9247"/>
                    <a:pt x="0" y="9342"/>
                    <a:pt x="0" y="9405"/>
                  </a:cubicBezTo>
                  <a:lnTo>
                    <a:pt x="0" y="11358"/>
                  </a:lnTo>
                  <a:cubicBezTo>
                    <a:pt x="32" y="11453"/>
                    <a:pt x="189" y="11610"/>
                    <a:pt x="379" y="11610"/>
                  </a:cubicBezTo>
                  <a:lnTo>
                    <a:pt x="2332" y="11610"/>
                  </a:lnTo>
                  <a:cubicBezTo>
                    <a:pt x="2395" y="11610"/>
                    <a:pt x="2521" y="11579"/>
                    <a:pt x="2552" y="11516"/>
                  </a:cubicBezTo>
                  <a:lnTo>
                    <a:pt x="3025" y="11043"/>
                  </a:lnTo>
                  <a:cubicBezTo>
                    <a:pt x="3119" y="10949"/>
                    <a:pt x="3151" y="10823"/>
                    <a:pt x="3119" y="10759"/>
                  </a:cubicBezTo>
                  <a:lnTo>
                    <a:pt x="3025" y="10255"/>
                  </a:lnTo>
                  <a:lnTo>
                    <a:pt x="3750" y="10161"/>
                  </a:lnTo>
                  <a:cubicBezTo>
                    <a:pt x="3907" y="10161"/>
                    <a:pt x="4002" y="10003"/>
                    <a:pt x="4065" y="9846"/>
                  </a:cubicBezTo>
                  <a:lnTo>
                    <a:pt x="4128" y="9153"/>
                  </a:lnTo>
                  <a:lnTo>
                    <a:pt x="4663" y="9216"/>
                  </a:lnTo>
                  <a:cubicBezTo>
                    <a:pt x="4726" y="9216"/>
                    <a:pt x="4852" y="9216"/>
                    <a:pt x="4915" y="9153"/>
                  </a:cubicBezTo>
                  <a:cubicBezTo>
                    <a:pt x="5010" y="9058"/>
                    <a:pt x="5041" y="8995"/>
                    <a:pt x="5041" y="8901"/>
                  </a:cubicBezTo>
                  <a:lnTo>
                    <a:pt x="5041" y="8271"/>
                  </a:lnTo>
                  <a:lnTo>
                    <a:pt x="5671" y="8271"/>
                  </a:lnTo>
                  <a:cubicBezTo>
                    <a:pt x="5734" y="8271"/>
                    <a:pt x="5829" y="8239"/>
                    <a:pt x="5892" y="8145"/>
                  </a:cubicBezTo>
                  <a:lnTo>
                    <a:pt x="6774" y="7325"/>
                  </a:lnTo>
                  <a:cubicBezTo>
                    <a:pt x="7153" y="7452"/>
                    <a:pt x="7548" y="7514"/>
                    <a:pt x="7941" y="7514"/>
                  </a:cubicBezTo>
                  <a:cubicBezTo>
                    <a:pt x="8920" y="7514"/>
                    <a:pt x="9889" y="7131"/>
                    <a:pt x="10586" y="6412"/>
                  </a:cubicBezTo>
                  <a:cubicBezTo>
                    <a:pt x="12035" y="4963"/>
                    <a:pt x="12035" y="2568"/>
                    <a:pt x="10586" y="1088"/>
                  </a:cubicBezTo>
                  <a:cubicBezTo>
                    <a:pt x="9862" y="363"/>
                    <a:pt x="8901" y="1"/>
                    <a:pt x="79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-32048175" y="2342775"/>
              <a:ext cx="55950" cy="51025"/>
            </a:xfrm>
            <a:custGeom>
              <a:rect b="b" l="l" r="r" t="t"/>
              <a:pathLst>
                <a:path extrusionOk="0" h="2041" w="2238">
                  <a:moveTo>
                    <a:pt x="1119" y="662"/>
                  </a:moveTo>
                  <a:cubicBezTo>
                    <a:pt x="1206" y="662"/>
                    <a:pt x="1292" y="694"/>
                    <a:pt x="1355" y="757"/>
                  </a:cubicBezTo>
                  <a:cubicBezTo>
                    <a:pt x="1481" y="883"/>
                    <a:pt x="1481" y="1135"/>
                    <a:pt x="1355" y="1229"/>
                  </a:cubicBezTo>
                  <a:cubicBezTo>
                    <a:pt x="1292" y="1292"/>
                    <a:pt x="1206" y="1324"/>
                    <a:pt x="1119" y="1324"/>
                  </a:cubicBezTo>
                  <a:cubicBezTo>
                    <a:pt x="1032" y="1324"/>
                    <a:pt x="946" y="1292"/>
                    <a:pt x="883" y="1229"/>
                  </a:cubicBezTo>
                  <a:cubicBezTo>
                    <a:pt x="725" y="1135"/>
                    <a:pt x="725" y="914"/>
                    <a:pt x="883" y="757"/>
                  </a:cubicBezTo>
                  <a:cubicBezTo>
                    <a:pt x="946" y="694"/>
                    <a:pt x="1032" y="662"/>
                    <a:pt x="1119" y="662"/>
                  </a:cubicBezTo>
                  <a:close/>
                  <a:moveTo>
                    <a:pt x="1115" y="1"/>
                  </a:moveTo>
                  <a:cubicBezTo>
                    <a:pt x="851" y="1"/>
                    <a:pt x="584" y="95"/>
                    <a:pt x="379" y="284"/>
                  </a:cubicBezTo>
                  <a:cubicBezTo>
                    <a:pt x="1" y="694"/>
                    <a:pt x="1" y="1355"/>
                    <a:pt x="379" y="1733"/>
                  </a:cubicBezTo>
                  <a:cubicBezTo>
                    <a:pt x="599" y="1938"/>
                    <a:pt x="867" y="2041"/>
                    <a:pt x="1127" y="2041"/>
                  </a:cubicBezTo>
                  <a:cubicBezTo>
                    <a:pt x="1387" y="2041"/>
                    <a:pt x="1639" y="1938"/>
                    <a:pt x="1828" y="1733"/>
                  </a:cubicBezTo>
                  <a:cubicBezTo>
                    <a:pt x="2238" y="1355"/>
                    <a:pt x="2238" y="694"/>
                    <a:pt x="1828" y="284"/>
                  </a:cubicBezTo>
                  <a:cubicBezTo>
                    <a:pt x="1639" y="95"/>
                    <a:pt x="1379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 Short.</a:t>
            </a:r>
            <a:endParaRPr/>
          </a:p>
        </p:txBody>
      </p:sp>
      <p:sp>
        <p:nvSpPr>
          <p:cNvPr id="285" name="Google Shape;285;p23"/>
          <p:cNvSpPr txBox="1"/>
          <p:nvPr/>
        </p:nvSpPr>
        <p:spPr>
          <a:xfrm>
            <a:off x="430075" y="1251150"/>
            <a:ext cx="8464200" cy="3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1. Prover (you) chooses a random number 0 ≤ r &lt; p−1 and sends the verifier h = A</a:t>
            </a:r>
            <a:r>
              <a:rPr baseline="30000"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 </a:t>
            </a: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(mod p).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2. Verifier sends back a random bit b.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3. Prover sends s = (r + bx)(mod (p − 1)) to verifier.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4. Verifier computes A</a:t>
            </a:r>
            <a:r>
              <a:rPr baseline="30000"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(mod p) which should equal hB</a:t>
            </a:r>
            <a:r>
              <a:rPr baseline="30000"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(mod p).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4th point can be proven using Fermat’s little theorem and Wilson’s Prime theorem.Here,the value x is not shared yet giving zero-knowledge to the verifier.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"/>
          <p:cNvSpPr txBox="1"/>
          <p:nvPr/>
        </p:nvSpPr>
        <p:spPr>
          <a:xfrm>
            <a:off x="554250" y="1076325"/>
            <a:ext cx="8329800" cy="3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There is no need for storing password,rather store the encryption key(in this algorithm,the generator A and the prime number p are stored) for each user. A modification is done as given below: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Alice wants to prove to Bob that she knows the discrete log of a given value in a given group. Alice proves to know the value of x.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Say g is the generator and p is a large prime.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Alice calculates first for one time the value y = (g^x) mod p and sends the value to Bob.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A-&gt;B: (g^x)mod p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Alice repeatedly calculates a random value r and C = (g^r) mod p . She transfers the value C to Bob.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A-&gt;B: (g^r)mod p 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Bob requests Alice the value "r" (i.e. request=0) or "(x+r) mod (p-1)" i.e. request=1.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A-&gt;B:r or A-&gt;B:(x+r)mod p-1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 the first case Bob verifies C = (g^r) mod p. In the second case he verifies C.y = {g^((x+r)mod(p-1))} mod p .</a:t>
            </a: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is verified for a fixed number of iterations to ensure Alice does possess the true value of x.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24"/>
          <p:cNvSpPr txBox="1"/>
          <p:nvPr/>
        </p:nvSpPr>
        <p:spPr>
          <a:xfrm>
            <a:off x="606000" y="144825"/>
            <a:ext cx="82263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Code Implementation</a:t>
            </a:r>
            <a:endParaRPr sz="30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"/>
          <p:cNvSpPr/>
          <p:nvPr/>
        </p:nvSpPr>
        <p:spPr>
          <a:xfrm rot="-3173578">
            <a:off x="2948502" y="636938"/>
            <a:ext cx="755592" cy="874209"/>
          </a:xfrm>
          <a:custGeom>
            <a:rect b="b" l="l" r="r" t="t"/>
            <a:pathLst>
              <a:path extrusionOk="0" fill="none" h="27306" w="23601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cap="rnd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97" name="Google Shape;297;p25"/>
          <p:cNvSpPr/>
          <p:nvPr/>
        </p:nvSpPr>
        <p:spPr>
          <a:xfrm>
            <a:off x="5784719" y="3707004"/>
            <a:ext cx="1373867" cy="1113719"/>
          </a:xfrm>
          <a:custGeom>
            <a:rect b="b" l="l" r="r" t="t"/>
            <a:pathLst>
              <a:path extrusionOk="0" fill="none" h="20789" w="25645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cap="rnd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5"/>
          <p:cNvSpPr/>
          <p:nvPr/>
        </p:nvSpPr>
        <p:spPr>
          <a:xfrm>
            <a:off x="-2" y="2933780"/>
            <a:ext cx="2563026" cy="2560152"/>
          </a:xfrm>
          <a:custGeom>
            <a:rect b="b" l="l" r="r" t="t"/>
            <a:pathLst>
              <a:path extrusionOk="0" fill="none" h="39191" w="39235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cap="flat" cmpd="sng" w="26625">
            <a:solidFill>
              <a:srgbClr val="1EFFC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99" name="Google Shape;299;p25"/>
          <p:cNvSpPr/>
          <p:nvPr/>
        </p:nvSpPr>
        <p:spPr>
          <a:xfrm>
            <a:off x="6101912" y="3732129"/>
            <a:ext cx="837606" cy="839856"/>
          </a:xfrm>
          <a:custGeom>
            <a:rect b="b" l="l" r="r" t="t"/>
            <a:pathLst>
              <a:path extrusionOk="0" h="15677" w="15635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5"/>
          <p:cNvSpPr/>
          <p:nvPr/>
        </p:nvSpPr>
        <p:spPr>
          <a:xfrm rot="-3173578">
            <a:off x="3032075" y="862878"/>
            <a:ext cx="501903" cy="500527"/>
          </a:xfrm>
          <a:custGeom>
            <a:rect b="b" l="l" r="r" t="t"/>
            <a:pathLst>
              <a:path extrusionOk="0" h="15634" w="15677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01" name="Google Shape;301;p25"/>
          <p:cNvSpPr/>
          <p:nvPr/>
        </p:nvSpPr>
        <p:spPr>
          <a:xfrm>
            <a:off x="6406139" y="80415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02" name="Google Shape;302;p25"/>
          <p:cNvSpPr/>
          <p:nvPr/>
        </p:nvSpPr>
        <p:spPr>
          <a:xfrm>
            <a:off x="6828947" y="804152"/>
            <a:ext cx="1568883" cy="59329"/>
          </a:xfrm>
          <a:custGeom>
            <a:rect b="b" l="l" r="r" t="t"/>
            <a:pathLst>
              <a:path extrusionOk="0" h="1321" w="34932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03" name="Google Shape;303;p25"/>
          <p:cNvSpPr/>
          <p:nvPr/>
        </p:nvSpPr>
        <p:spPr>
          <a:xfrm>
            <a:off x="6406139" y="983982"/>
            <a:ext cx="267858" cy="61261"/>
          </a:xfrm>
          <a:custGeom>
            <a:rect b="b" l="l" r="r" t="t"/>
            <a:pathLst>
              <a:path extrusionOk="0" h="1364" w="5964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04" name="Google Shape;304;p25"/>
          <p:cNvSpPr/>
          <p:nvPr/>
        </p:nvSpPr>
        <p:spPr>
          <a:xfrm>
            <a:off x="6828947" y="983982"/>
            <a:ext cx="1568883" cy="61261"/>
          </a:xfrm>
          <a:custGeom>
            <a:rect b="b" l="l" r="r" t="t"/>
            <a:pathLst>
              <a:path extrusionOk="0" h="1364" w="34932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05" name="Google Shape;305;p25"/>
          <p:cNvSpPr/>
          <p:nvPr/>
        </p:nvSpPr>
        <p:spPr>
          <a:xfrm>
            <a:off x="6406139" y="116574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06" name="Google Shape;306;p25"/>
          <p:cNvSpPr/>
          <p:nvPr/>
        </p:nvSpPr>
        <p:spPr>
          <a:xfrm>
            <a:off x="6828947" y="1165742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07" name="Google Shape;307;p25"/>
          <p:cNvSpPr/>
          <p:nvPr/>
        </p:nvSpPr>
        <p:spPr>
          <a:xfrm>
            <a:off x="6406139" y="1347503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08" name="Google Shape;308;p25"/>
          <p:cNvSpPr/>
          <p:nvPr/>
        </p:nvSpPr>
        <p:spPr>
          <a:xfrm>
            <a:off x="6828947" y="1347503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09" name="Google Shape;309;p25"/>
          <p:cNvSpPr/>
          <p:nvPr/>
        </p:nvSpPr>
        <p:spPr>
          <a:xfrm>
            <a:off x="6101900" y="869185"/>
            <a:ext cx="141654" cy="552963"/>
          </a:xfrm>
          <a:custGeom>
            <a:rect b="b" l="l" r="r" t="t"/>
            <a:pathLst>
              <a:path extrusionOk="0" fill="none" h="12312" w="3154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cap="flat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10" name="Google Shape;310;p25"/>
          <p:cNvSpPr/>
          <p:nvPr/>
        </p:nvSpPr>
        <p:spPr>
          <a:xfrm>
            <a:off x="523596" y="911573"/>
            <a:ext cx="1335660" cy="80014"/>
          </a:xfrm>
          <a:custGeom>
            <a:rect b="b" l="l" r="r" t="t"/>
            <a:pathLst>
              <a:path extrusionOk="0" h="1322" w="22067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11" name="Google Shape;311;p25"/>
          <p:cNvSpPr/>
          <p:nvPr/>
        </p:nvSpPr>
        <p:spPr>
          <a:xfrm>
            <a:off x="523596" y="1153907"/>
            <a:ext cx="1335660" cy="82617"/>
          </a:xfrm>
          <a:custGeom>
            <a:rect b="b" l="l" r="r" t="t"/>
            <a:pathLst>
              <a:path extrusionOk="0" h="1365" w="22067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12" name="Google Shape;312;p25"/>
          <p:cNvSpPr/>
          <p:nvPr/>
        </p:nvSpPr>
        <p:spPr>
          <a:xfrm>
            <a:off x="6580967" y="2995135"/>
            <a:ext cx="1929800" cy="381875"/>
          </a:xfrm>
          <a:custGeom>
            <a:rect b="b" l="l" r="r" t="t"/>
            <a:pathLst>
              <a:path extrusionOk="0" fill="none" h="11928" w="60278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cap="flat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5"/>
          <p:cNvSpPr txBox="1"/>
          <p:nvPr>
            <p:ph idx="1" type="subTitle"/>
          </p:nvPr>
        </p:nvSpPr>
        <p:spPr>
          <a:xfrm>
            <a:off x="2786225" y="17937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solidFill>
                  <a:srgbClr val="161234"/>
                </a:solidFill>
              </a:rPr>
              <a:t>Thank You</a:t>
            </a:r>
            <a:endParaRPr sz="3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