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2" r:id="rId5"/>
    <p:sldId id="273" r:id="rId6"/>
    <p:sldId id="260" r:id="rId7"/>
    <p:sldId id="261" r:id="rId8"/>
    <p:sldId id="262" r:id="rId9"/>
    <p:sldId id="263" r:id="rId10"/>
    <p:sldId id="264" r:id="rId11"/>
    <p:sldId id="268" r:id="rId12"/>
    <p:sldId id="269" r:id="rId13"/>
    <p:sldId id="270" r:id="rId14"/>
    <p:sldId id="271" r:id="rId15"/>
  </p:sldIdLst>
  <p:sldSz cx="18288000" cy="10287000"/>
  <p:notesSz cx="6858000" cy="9144000"/>
  <p:embeddedFontLst>
    <p:embeddedFont>
      <p:font typeface="Calibri" panose="020F0502020204030204" pitchFamily="34" charset="0"/>
      <p:regular r:id="rId16"/>
    </p:embeddedFont>
    <p:embeddedFont>
      <p:font typeface="Calibri Light" panose="020F0302020204030204" pitchFamily="34" charset="0"/>
      <p:regular r:id="rId17"/>
      <p:italic r:id="rId18"/>
    </p:embeddedFont>
    <p:embeddedFont>
      <p:font typeface="Times New Roman Bold" panose="02020803070505020304" pitchFamily="18" charset="0"/>
      <p:bold r:id="rId19"/>
    </p:embeddedFont>
    <p:embeddedFont>
      <p:font typeface="Times New Roman Italics" panose="02030502070405090303" pitchFamily="18" charset="0"/>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12/19/2023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1D8BD707-D9CF-40AE-B4C6-C98DA3205C09}" type="datetimeFigureOut">
              <a:rPr lang="en-US" smtClean="0"/>
              <a:t>12/19/2023</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4" name="Freeform 4"/>
          <p:cNvSpPr/>
          <p:nvPr/>
        </p:nvSpPr>
        <p:spPr>
          <a:xfrm>
            <a:off x="611774" y="48475"/>
            <a:ext cx="2312769" cy="2643164"/>
          </a:xfrm>
          <a:custGeom>
            <a:avLst/>
            <a:gdLst/>
            <a:ahLst/>
            <a:cxnLst/>
            <a:rect l="l" t="t" r="r" b="b"/>
            <a:pathLst>
              <a:path w="2312769" h="2643164">
                <a:moveTo>
                  <a:pt x="0" y="0"/>
                </a:moveTo>
                <a:lnTo>
                  <a:pt x="2312768" y="0"/>
                </a:lnTo>
                <a:lnTo>
                  <a:pt x="2312768" y="2643164"/>
                </a:lnTo>
                <a:lnTo>
                  <a:pt x="0" y="2643164"/>
                </a:lnTo>
                <a:lnTo>
                  <a:pt x="0" y="0"/>
                </a:lnTo>
                <a:close/>
              </a:path>
            </a:pathLst>
          </a:custGeom>
          <a:blipFill>
            <a:blip r:embed="rId2"/>
            <a:stretch>
              <a:fillRect/>
            </a:stretch>
          </a:blipFill>
        </p:spPr>
      </p:sp>
      <p:sp>
        <p:nvSpPr>
          <p:cNvPr id="5" name="TextBox 5"/>
          <p:cNvSpPr txBox="1"/>
          <p:nvPr/>
        </p:nvSpPr>
        <p:spPr>
          <a:xfrm>
            <a:off x="1028700" y="82308"/>
            <a:ext cx="18544748" cy="2357538"/>
          </a:xfrm>
          <a:prstGeom prst="rect">
            <a:avLst/>
          </a:prstGeom>
        </p:spPr>
        <p:txBody>
          <a:bodyPr lIns="0" tIns="0" rIns="0" bIns="0" rtlCol="0" anchor="t">
            <a:spAutoFit/>
          </a:bodyPr>
          <a:lstStyle/>
          <a:p>
            <a:pPr algn="ctr">
              <a:lnSpc>
                <a:spcPts val="6080"/>
              </a:lnSpc>
            </a:pPr>
            <a:r>
              <a:rPr lang="en-US" sz="4345">
                <a:solidFill>
                  <a:srgbClr val="000000"/>
                </a:solidFill>
                <a:latin typeface="Times New Roman Bold" panose="02030802070405020303"/>
              </a:rPr>
              <a:t>Bangalore Institute of Technology</a:t>
            </a:r>
          </a:p>
          <a:p>
            <a:pPr algn="ctr">
              <a:lnSpc>
                <a:spcPts val="6080"/>
              </a:lnSpc>
            </a:pPr>
            <a:r>
              <a:rPr lang="en-US" sz="4345">
                <a:solidFill>
                  <a:srgbClr val="000000"/>
                </a:solidFill>
                <a:latin typeface="Times New Roman Bold" panose="02030802070405020303"/>
              </a:rPr>
              <a:t> Department of Artificial Intelligence &amp; Machine Learning</a:t>
            </a:r>
          </a:p>
          <a:p>
            <a:pPr algn="ctr">
              <a:lnSpc>
                <a:spcPts val="6080"/>
              </a:lnSpc>
            </a:pPr>
            <a:r>
              <a:rPr lang="en-US" sz="4345">
                <a:solidFill>
                  <a:srgbClr val="000000"/>
                </a:solidFill>
                <a:latin typeface="Times New Roman Bold" panose="02030802070405020303"/>
              </a:rPr>
              <a:t>K.R. Road, V.V.Pura, Bengaluru-560 004</a:t>
            </a:r>
          </a:p>
        </p:txBody>
      </p:sp>
      <p:sp>
        <p:nvSpPr>
          <p:cNvPr id="6" name="AutoShape 6"/>
          <p:cNvSpPr/>
          <p:nvPr/>
        </p:nvSpPr>
        <p:spPr>
          <a:xfrm flipV="1">
            <a:off x="-1210530" y="2710689"/>
            <a:ext cx="19498530" cy="0"/>
          </a:xfrm>
          <a:prstGeom prst="line">
            <a:avLst/>
          </a:prstGeom>
          <a:ln w="38100" cap="flat">
            <a:solidFill>
              <a:srgbClr val="000000"/>
            </a:solidFill>
            <a:prstDash val="solid"/>
            <a:headEnd type="none" w="sm" len="sm"/>
            <a:tailEnd type="none" w="sm" len="sm"/>
          </a:ln>
        </p:spPr>
      </p:sp>
      <p:sp>
        <p:nvSpPr>
          <p:cNvPr id="7" name="TextBox 7"/>
          <p:cNvSpPr txBox="1"/>
          <p:nvPr/>
        </p:nvSpPr>
        <p:spPr>
          <a:xfrm>
            <a:off x="5147501" y="2857500"/>
            <a:ext cx="8418076" cy="774139"/>
          </a:xfrm>
          <a:prstGeom prst="rect">
            <a:avLst/>
          </a:prstGeom>
        </p:spPr>
        <p:txBody>
          <a:bodyPr lIns="0" tIns="0" rIns="0" bIns="0" rtlCol="0" anchor="t">
            <a:spAutoFit/>
          </a:bodyPr>
          <a:lstStyle/>
          <a:p>
            <a:pPr algn="ctr">
              <a:lnSpc>
                <a:spcPts val="5630"/>
              </a:lnSpc>
              <a:spcBef>
                <a:spcPct val="0"/>
              </a:spcBef>
            </a:pPr>
            <a:r>
              <a:rPr lang="en-US" sz="4020" dirty="0">
                <a:solidFill>
                  <a:srgbClr val="000000"/>
                </a:solidFill>
                <a:latin typeface="Times New Roman" panose="02020603050405020304"/>
              </a:rPr>
              <a:t>Advanced Machine Learning(18AI72) </a:t>
            </a:r>
          </a:p>
        </p:txBody>
      </p:sp>
      <p:sp>
        <p:nvSpPr>
          <p:cNvPr id="8" name="TextBox 8"/>
          <p:cNvSpPr txBox="1"/>
          <p:nvPr/>
        </p:nvSpPr>
        <p:spPr>
          <a:xfrm>
            <a:off x="7366695" y="3531161"/>
            <a:ext cx="3554611" cy="774139"/>
          </a:xfrm>
          <a:prstGeom prst="rect">
            <a:avLst/>
          </a:prstGeom>
        </p:spPr>
        <p:txBody>
          <a:bodyPr lIns="0" tIns="0" rIns="0" bIns="0" rtlCol="0" anchor="t">
            <a:spAutoFit/>
          </a:bodyPr>
          <a:lstStyle/>
          <a:p>
            <a:pPr algn="ctr">
              <a:lnSpc>
                <a:spcPts val="5630"/>
              </a:lnSpc>
              <a:spcBef>
                <a:spcPct val="0"/>
              </a:spcBef>
            </a:pPr>
            <a:r>
              <a:rPr lang="en-US" sz="4020" dirty="0">
                <a:solidFill>
                  <a:srgbClr val="000000"/>
                </a:solidFill>
                <a:latin typeface="Times New Roman" panose="02020603050405020304"/>
              </a:rPr>
              <a:t>Mini Project on </a:t>
            </a:r>
          </a:p>
        </p:txBody>
      </p:sp>
      <p:sp>
        <p:nvSpPr>
          <p:cNvPr id="9" name="TextBox 9"/>
          <p:cNvSpPr txBox="1"/>
          <p:nvPr/>
        </p:nvSpPr>
        <p:spPr>
          <a:xfrm>
            <a:off x="3505200" y="4152900"/>
            <a:ext cx="11286173" cy="1377685"/>
          </a:xfrm>
          <a:prstGeom prst="rect">
            <a:avLst/>
          </a:prstGeom>
        </p:spPr>
        <p:txBody>
          <a:bodyPr lIns="0" tIns="0" rIns="0" bIns="0" rtlCol="0" anchor="t">
            <a:spAutoFit/>
          </a:bodyPr>
          <a:lstStyle/>
          <a:p>
            <a:pPr algn="ctr">
              <a:lnSpc>
                <a:spcPts val="5630"/>
              </a:lnSpc>
              <a:spcBef>
                <a:spcPct val="0"/>
              </a:spcBef>
            </a:pPr>
            <a:r>
              <a:rPr lang="en-US" sz="4020" dirty="0">
                <a:solidFill>
                  <a:srgbClr val="000000"/>
                </a:solidFill>
                <a:latin typeface="Times New Roman Bold" panose="02030802070405020303"/>
              </a:rPr>
              <a:t>“Spotify Music Recommendation Using  Machine Learning” </a:t>
            </a:r>
          </a:p>
        </p:txBody>
      </p:sp>
      <p:sp>
        <p:nvSpPr>
          <p:cNvPr id="10" name="TextBox 10"/>
          <p:cNvSpPr txBox="1"/>
          <p:nvPr/>
        </p:nvSpPr>
        <p:spPr>
          <a:xfrm>
            <a:off x="7600486" y="5535332"/>
            <a:ext cx="2852261" cy="774139"/>
          </a:xfrm>
          <a:prstGeom prst="rect">
            <a:avLst/>
          </a:prstGeom>
        </p:spPr>
        <p:txBody>
          <a:bodyPr lIns="0" tIns="0" rIns="0" bIns="0" rtlCol="0" anchor="t">
            <a:spAutoFit/>
          </a:bodyPr>
          <a:lstStyle/>
          <a:p>
            <a:pPr algn="ctr">
              <a:lnSpc>
                <a:spcPts val="5630"/>
              </a:lnSpc>
              <a:spcBef>
                <a:spcPct val="0"/>
              </a:spcBef>
            </a:pPr>
            <a:r>
              <a:rPr lang="en-US" sz="4020" dirty="0">
                <a:solidFill>
                  <a:srgbClr val="000000"/>
                </a:solidFill>
                <a:latin typeface="Times New Roman Italics" panose="02030502070405090303"/>
              </a:rPr>
              <a:t>Presented by </a:t>
            </a:r>
          </a:p>
        </p:txBody>
      </p:sp>
      <p:sp>
        <p:nvSpPr>
          <p:cNvPr id="11" name="TextBox 11"/>
          <p:cNvSpPr txBox="1"/>
          <p:nvPr/>
        </p:nvSpPr>
        <p:spPr>
          <a:xfrm>
            <a:off x="5589026" y="7122929"/>
            <a:ext cx="7711616" cy="1377685"/>
          </a:xfrm>
          <a:prstGeom prst="rect">
            <a:avLst/>
          </a:prstGeom>
        </p:spPr>
        <p:txBody>
          <a:bodyPr lIns="0" tIns="0" rIns="0" bIns="0" rtlCol="0" anchor="t">
            <a:spAutoFit/>
          </a:bodyPr>
          <a:lstStyle/>
          <a:p>
            <a:pPr>
              <a:lnSpc>
                <a:spcPts val="5630"/>
              </a:lnSpc>
            </a:pPr>
            <a:r>
              <a:rPr lang="en-US" sz="4020" dirty="0">
                <a:solidFill>
                  <a:srgbClr val="000000"/>
                </a:solidFill>
                <a:latin typeface="Times New Roman" panose="02020603050405020304"/>
              </a:rPr>
              <a:t>Aryan Khera     1BI20AI005</a:t>
            </a:r>
          </a:p>
          <a:p>
            <a:pPr>
              <a:lnSpc>
                <a:spcPts val="5630"/>
              </a:lnSpc>
              <a:spcBef>
                <a:spcPct val="0"/>
              </a:spcBef>
            </a:pPr>
            <a:r>
              <a:rPr lang="en-US" sz="4020" dirty="0">
                <a:solidFill>
                  <a:srgbClr val="000000"/>
                </a:solidFill>
                <a:latin typeface="Times New Roman" panose="02020603050405020304"/>
              </a:rPr>
              <a:t>Harsh Singh      1BI20AI014</a:t>
            </a:r>
          </a:p>
        </p:txBody>
      </p:sp>
      <p:sp>
        <p:nvSpPr>
          <p:cNvPr id="12" name="TextBox 12"/>
          <p:cNvSpPr txBox="1"/>
          <p:nvPr/>
        </p:nvSpPr>
        <p:spPr>
          <a:xfrm>
            <a:off x="7600486" y="8817178"/>
            <a:ext cx="3512106" cy="94932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Times New Roman" panose="02020603050405020304"/>
              </a:rPr>
              <a:t>VII Semester</a:t>
            </a:r>
          </a:p>
        </p:txBody>
      </p:sp>
      <p:sp>
        <p:nvSpPr>
          <p:cNvPr id="13" name="TextBox 13"/>
          <p:cNvSpPr txBox="1"/>
          <p:nvPr/>
        </p:nvSpPr>
        <p:spPr>
          <a:xfrm>
            <a:off x="6889934" y="6254114"/>
            <a:ext cx="4222658" cy="788164"/>
          </a:xfrm>
          <a:prstGeom prst="rect">
            <a:avLst/>
          </a:prstGeom>
        </p:spPr>
        <p:txBody>
          <a:bodyPr lIns="0" tIns="0" rIns="0" bIns="0" rtlCol="0" anchor="t">
            <a:spAutoFit/>
          </a:bodyPr>
          <a:lstStyle/>
          <a:p>
            <a:pPr algn="ctr">
              <a:lnSpc>
                <a:spcPts val="6695"/>
              </a:lnSpc>
              <a:spcBef>
                <a:spcPct val="0"/>
              </a:spcBef>
            </a:pPr>
            <a:r>
              <a:rPr lang="en-US" sz="4785" dirty="0">
                <a:solidFill>
                  <a:srgbClr val="000000"/>
                </a:solidFill>
                <a:latin typeface="Times New Roman" panose="02020603050405020304"/>
              </a:rPr>
              <a:t>Batch No   - 9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3" name="TextBox 3"/>
          <p:cNvSpPr txBox="1"/>
          <p:nvPr/>
        </p:nvSpPr>
        <p:spPr>
          <a:xfrm>
            <a:off x="1905000" y="1028700"/>
            <a:ext cx="14162328" cy="8032968"/>
          </a:xfrm>
          <a:prstGeom prst="rect">
            <a:avLst/>
          </a:prstGeom>
        </p:spPr>
        <p:txBody>
          <a:bodyPr wrap="square" lIns="0" tIns="0" rIns="0" bIns="0" rtlCol="0" anchor="t">
            <a:spAutoFit/>
          </a:bodyPr>
          <a:lstStyle/>
          <a:p>
            <a:pPr algn="just">
              <a:buFont typeface="+mj-lt"/>
              <a:buAutoNum type="arabicPeriod"/>
            </a:pPr>
            <a:r>
              <a:rPr lang="en-US" sz="2800" b="1" i="0" dirty="0">
                <a:effectLst/>
                <a:latin typeface="Times New Roman" panose="02020603050405020304" pitchFamily="18" charset="0"/>
                <a:cs typeface="Times New Roman" panose="02020603050405020304" pitchFamily="18" charset="0"/>
              </a:rPr>
              <a:t>Data Collection:</a:t>
            </a:r>
            <a:endParaRPr lang="en-US" sz="28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Acquire a dataset with comprehensive information about songs, including features such as artist name, song name, chart performance metrics (days, top 10 occurrences), and streaming statistics.</a:t>
            </a:r>
          </a:p>
          <a:p>
            <a:pPr algn="just">
              <a:buFont typeface="+mj-lt"/>
              <a:buAutoNum type="arabicPeriod"/>
            </a:pPr>
            <a:r>
              <a:rPr lang="en-US" sz="2800" b="1" i="0" dirty="0">
                <a:effectLst/>
                <a:latin typeface="Times New Roman" panose="02020603050405020304" pitchFamily="18" charset="0"/>
                <a:cs typeface="Times New Roman" panose="02020603050405020304" pitchFamily="18" charset="0"/>
              </a:rPr>
              <a:t>Data Cleaning and Preprocessing:</a:t>
            </a:r>
            <a:endParaRPr lang="en-US" sz="28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Remove duplicate entries to maintain data integrity and avoid biases in recommendations.</a:t>
            </a:r>
          </a:p>
          <a:p>
            <a:pPr marL="742950" lvl="1" indent="-2857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Handle missing values through techniques like imputation or elimination, ensuring a clean dataset.</a:t>
            </a:r>
          </a:p>
          <a:p>
            <a:pPr marL="742950" lvl="1" indent="-285750" algn="just">
              <a:buFont typeface="+mj-lt"/>
              <a:buAutoNum type="arabicPeriod"/>
            </a:pPr>
            <a:r>
              <a:rPr lang="en-US" sz="2800" b="0" i="0" dirty="0">
                <a:effectLst/>
                <a:latin typeface="Times New Roman" panose="02020603050405020304" pitchFamily="18" charset="0"/>
                <a:cs typeface="Times New Roman" panose="02020603050405020304" pitchFamily="18" charset="0"/>
              </a:rPr>
              <a:t>Eliminate irrelevant columns, keeping only the essential features required for recommendation.</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Feature Engineering:</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Combine artist name and song name into a new feature, creating a unique identifier for each song.</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This combined feature serves as the basis for content-based recommendations.</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Text Vectorization:</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Utilize the </a:t>
            </a:r>
            <a:r>
              <a:rPr lang="en-US" sz="2800" b="0" i="0" dirty="0" err="1">
                <a:effectLst/>
                <a:latin typeface="Times New Roman" panose="02020603050405020304" pitchFamily="18" charset="0"/>
                <a:cs typeface="Times New Roman" panose="02020603050405020304" pitchFamily="18" charset="0"/>
              </a:rPr>
              <a:t>CountVectorizer</a:t>
            </a:r>
            <a:r>
              <a:rPr lang="en-US" sz="2800" b="0" i="0" dirty="0">
                <a:effectLst/>
                <a:latin typeface="Times New Roman" panose="02020603050405020304" pitchFamily="18" charset="0"/>
                <a:cs typeface="Times New Roman" panose="02020603050405020304" pitchFamily="18" charset="0"/>
              </a:rPr>
              <a:t> from the Scikit-Learn library to transform textual data (artist names, song names) into a matrix of word counts.</a:t>
            </a: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The matrix captures the frequency of each artist and song across the entire dataset.</a:t>
            </a:r>
          </a:p>
          <a:p>
            <a:pPr algn="l">
              <a:buFont typeface="+mj-lt"/>
              <a:buAutoNum type="arabicPeriod"/>
            </a:pPr>
            <a:endParaRPr lang="en-US" b="0" i="0" dirty="0">
              <a:solidFill>
                <a:srgbClr val="D1D5DB"/>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4" name="TextBox 4"/>
          <p:cNvSpPr txBox="1"/>
          <p:nvPr/>
        </p:nvSpPr>
        <p:spPr>
          <a:xfrm>
            <a:off x="1028700" y="2095500"/>
            <a:ext cx="15951255" cy="8828827"/>
          </a:xfrm>
          <a:prstGeom prst="rect">
            <a:avLst/>
          </a:prstGeom>
        </p:spPr>
        <p:txBody>
          <a:bodyPr lIns="0" tIns="0" rIns="0" bIns="0" rtlCol="0" anchor="t">
            <a:spAutoFit/>
          </a:bodyPr>
          <a:lstStyle/>
          <a:p>
            <a:pPr algn="l"/>
            <a:r>
              <a:rPr lang="en-US" sz="2800" b="1" i="0" dirty="0">
                <a:effectLst/>
                <a:latin typeface="Times New Roman" panose="02020603050405020304" pitchFamily="18" charset="0"/>
                <a:cs typeface="Times New Roman" panose="02020603050405020304" pitchFamily="18" charset="0"/>
              </a:rPr>
              <a:t>Data Collection Module:</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This module focuses on obtaining a comprehensive dataset containing information about various songs, including artist names, song names, chart performance metrics, and streaming statistics.</a:t>
            </a:r>
          </a:p>
          <a:p>
            <a:pPr algn="l"/>
            <a:endParaRPr lang="en-US" sz="2800" b="0" i="0" dirty="0">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Data Cleaning and Preprocessing Module:</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Responsible for cleaning the acquired dataset by removing duplicate entries to maintain data integrity.</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Handles missing values through techniques such as imputation or elimination.</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Eliminates irrelevant columns, ensuring that only essential features are retained for further analysis.</a:t>
            </a:r>
          </a:p>
          <a:p>
            <a:pPr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Feature Engineering Module:</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Combines artist names and song names into a new feature, creating a unique identifier for each song.</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Generates a combined feature that serves as the foundation for content-based recommendations.</a:t>
            </a:r>
          </a:p>
          <a:p>
            <a:pPr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Text Vectorization Module:</a:t>
            </a: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Utilizes the </a:t>
            </a:r>
            <a:r>
              <a:rPr lang="en-US" sz="2800" b="0" i="0" dirty="0" err="1">
                <a:effectLst/>
                <a:latin typeface="Times New Roman" panose="02020603050405020304" pitchFamily="18" charset="0"/>
                <a:cs typeface="Times New Roman" panose="02020603050405020304" pitchFamily="18" charset="0"/>
              </a:rPr>
              <a:t>CountVectorizer</a:t>
            </a:r>
            <a:r>
              <a:rPr lang="en-US" sz="2800" b="0" i="0" dirty="0">
                <a:effectLst/>
                <a:latin typeface="Times New Roman" panose="02020603050405020304" pitchFamily="18" charset="0"/>
                <a:cs typeface="Times New Roman" panose="02020603050405020304" pitchFamily="18" charset="0"/>
              </a:rPr>
              <a:t> from the Scikit-Learn library to convert textual data (artist names, song names) into a matrix of word counts.</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Creates a matrix capturing the frequency of each artist and song across the entire dataset.</a:t>
            </a:r>
          </a:p>
          <a:p>
            <a:pPr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a:lnSpc>
                <a:spcPts val="5805"/>
              </a:lnSpc>
            </a:pPr>
            <a:endParaRPr lang="en-US" sz="2800" spc="109" dirty="0">
              <a:latin typeface="Times New Roman" panose="02020603050405020304" pitchFamily="18" charset="0"/>
              <a:cs typeface="Times New Roman" panose="02020603050405020304" pitchFamily="18" charset="0"/>
            </a:endParaRPr>
          </a:p>
        </p:txBody>
      </p:sp>
      <p:sp>
        <p:nvSpPr>
          <p:cNvPr id="5" name="TextBox 5"/>
          <p:cNvSpPr txBox="1"/>
          <p:nvPr/>
        </p:nvSpPr>
        <p:spPr>
          <a:xfrm>
            <a:off x="2541064" y="531089"/>
            <a:ext cx="12340487" cy="1403013"/>
          </a:xfrm>
          <a:prstGeom prst="rect">
            <a:avLst/>
          </a:prstGeom>
        </p:spPr>
        <p:txBody>
          <a:bodyPr lIns="0" tIns="0" rIns="0" bIns="0" rtlCol="0" anchor="t">
            <a:spAutoFit/>
          </a:bodyPr>
          <a:lstStyle/>
          <a:p>
            <a:pPr algn="ctr">
              <a:lnSpc>
                <a:spcPts val="12870"/>
              </a:lnSpc>
            </a:pPr>
            <a:r>
              <a:rPr lang="en-US" sz="5400" dirty="0">
                <a:solidFill>
                  <a:srgbClr val="22423D"/>
                </a:solidFill>
                <a:latin typeface="Times New Roman" panose="02020603050405020304"/>
              </a:rPr>
              <a:t>Module Description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4" name="TextBox 4"/>
          <p:cNvSpPr txBox="1"/>
          <p:nvPr/>
        </p:nvSpPr>
        <p:spPr>
          <a:xfrm>
            <a:off x="557457" y="176765"/>
            <a:ext cx="17216003" cy="8974380"/>
          </a:xfrm>
          <a:prstGeom prst="rect">
            <a:avLst/>
          </a:prstGeom>
        </p:spPr>
        <p:txBody>
          <a:bodyPr lIns="0" tIns="0" rIns="0" bIns="0" rtlCol="0" anchor="t">
            <a:spAutoFit/>
          </a:bodyPr>
          <a:lstStyle/>
          <a:p>
            <a:pPr>
              <a:lnSpc>
                <a:spcPts val="5910"/>
              </a:lnSpc>
            </a:pPr>
            <a:r>
              <a:rPr lang="en-US" sz="2800" b="1" spc="111" dirty="0">
                <a:latin typeface="Times New Roman" panose="02020603050405020304"/>
              </a:rPr>
              <a:t>Cosine Similarity Calculation Module:</a:t>
            </a:r>
            <a:endParaRPr lang="en-US" sz="2800" spc="111" dirty="0">
              <a:latin typeface="Times New Roman" panose="02020603050405020304"/>
            </a:endParaRPr>
          </a:p>
          <a:p>
            <a:pPr marL="457200" indent="-457200">
              <a:lnSpc>
                <a:spcPts val="5910"/>
              </a:lnSpc>
              <a:buFont typeface="Arial" panose="020B0604020202020204" pitchFamily="34" charset="0"/>
              <a:buChar char="•"/>
            </a:pPr>
            <a:r>
              <a:rPr lang="en-US" sz="2800" spc="111" dirty="0">
                <a:latin typeface="Times New Roman" panose="02020603050405020304"/>
              </a:rPr>
              <a:t>Calculates the cosine similarity between songs based on the vectorized features.</a:t>
            </a:r>
          </a:p>
          <a:p>
            <a:pPr marL="457200" indent="-457200">
              <a:lnSpc>
                <a:spcPts val="5910"/>
              </a:lnSpc>
              <a:buFont typeface="Arial" panose="020B0604020202020204" pitchFamily="34" charset="0"/>
              <a:buChar char="•"/>
            </a:pPr>
            <a:r>
              <a:rPr lang="en-US" sz="2800" spc="111" dirty="0">
                <a:latin typeface="Times New Roman" panose="02020603050405020304"/>
              </a:rPr>
              <a:t>Uses the cosine similarity matrix to measure relationships between all pairs of songs in the dataset.</a:t>
            </a:r>
          </a:p>
          <a:p>
            <a:pPr>
              <a:lnSpc>
                <a:spcPts val="5910"/>
              </a:lnSpc>
            </a:pPr>
            <a:r>
              <a:rPr lang="en-US" sz="2800" b="1" spc="111" dirty="0">
                <a:latin typeface="Times New Roman" panose="02020603050405020304"/>
              </a:rPr>
              <a:t>Recommendation System Model Module:</a:t>
            </a:r>
            <a:endParaRPr lang="en-US" sz="2800" spc="111" dirty="0">
              <a:latin typeface="Times New Roman" panose="02020603050405020304"/>
            </a:endParaRPr>
          </a:p>
          <a:p>
            <a:pPr marL="457200" indent="-457200">
              <a:lnSpc>
                <a:spcPts val="5910"/>
              </a:lnSpc>
              <a:buFont typeface="Arial" panose="020B0604020202020204" pitchFamily="34" charset="0"/>
              <a:buChar char="•"/>
            </a:pPr>
            <a:r>
              <a:rPr lang="en-US" sz="2800" spc="111" dirty="0">
                <a:latin typeface="Times New Roman" panose="02020603050405020304"/>
              </a:rPr>
              <a:t>Builds a recommendation model incorporating the cosine similarity matrix.</a:t>
            </a:r>
          </a:p>
          <a:p>
            <a:pPr marL="457200" indent="-457200">
              <a:lnSpc>
                <a:spcPts val="5910"/>
              </a:lnSpc>
              <a:buFont typeface="Arial" panose="020B0604020202020204" pitchFamily="34" charset="0"/>
              <a:buChar char="•"/>
            </a:pPr>
            <a:r>
              <a:rPr lang="en-US" sz="2800" spc="111" dirty="0">
                <a:latin typeface="Times New Roman" panose="02020603050405020304"/>
              </a:rPr>
              <a:t>Defines how recommendations are generated based on calculated similarities.</a:t>
            </a:r>
          </a:p>
          <a:p>
            <a:pPr marL="457200" indent="-457200">
              <a:lnSpc>
                <a:spcPts val="5910"/>
              </a:lnSpc>
              <a:buFont typeface="Arial" panose="020B0604020202020204" pitchFamily="34" charset="0"/>
              <a:buChar char="•"/>
            </a:pPr>
            <a:r>
              <a:rPr lang="en-US" sz="2800" spc="111" dirty="0">
                <a:latin typeface="Times New Roman" panose="02020603050405020304"/>
              </a:rPr>
              <a:t>Implements algorithms to select songs with the highest similarity scores for recommendations.</a:t>
            </a:r>
          </a:p>
          <a:p>
            <a:pPr marL="457200" indent="-457200">
              <a:lnSpc>
                <a:spcPts val="5910"/>
              </a:lnSpc>
              <a:buFont typeface="Arial" panose="020B0604020202020204" pitchFamily="34" charset="0"/>
              <a:buChar char="•"/>
            </a:pPr>
            <a:r>
              <a:rPr lang="en-US" sz="2800" b="1" spc="111" dirty="0">
                <a:latin typeface="Times New Roman" panose="02020603050405020304"/>
              </a:rPr>
              <a:t>User Input Handling Module:</a:t>
            </a:r>
          </a:p>
          <a:p>
            <a:pPr marL="457200" indent="-457200">
              <a:lnSpc>
                <a:spcPts val="5910"/>
              </a:lnSpc>
              <a:buFont typeface="Arial" panose="020B0604020202020204" pitchFamily="34" charset="0"/>
              <a:buChar char="•"/>
            </a:pPr>
            <a:r>
              <a:rPr lang="en-US" sz="2800" spc="111" dirty="0">
                <a:latin typeface="Times New Roman" panose="02020603050405020304"/>
              </a:rPr>
              <a:t>Implements a user interface or input mechanism to accept a user's chosen song.</a:t>
            </a:r>
          </a:p>
          <a:p>
            <a:pPr marL="457200" indent="-457200">
              <a:lnSpc>
                <a:spcPts val="5910"/>
              </a:lnSpc>
              <a:buFont typeface="Arial" panose="020B0604020202020204" pitchFamily="34" charset="0"/>
              <a:buChar char="•"/>
            </a:pPr>
            <a:r>
              <a:rPr lang="en-US" sz="2800" spc="111" dirty="0">
                <a:latin typeface="Times New Roman" panose="02020603050405020304"/>
              </a:rPr>
              <a:t>Validates user input to ensure it corresponds to a song present in the dataset, preventing errors in the recommendation process.</a:t>
            </a:r>
          </a:p>
          <a:p>
            <a:pPr>
              <a:lnSpc>
                <a:spcPts val="5910"/>
              </a:lnSpc>
            </a:pPr>
            <a:r>
              <a:rPr lang="en-US" sz="2800" spc="11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4" name="TextBox 4"/>
          <p:cNvSpPr txBox="1"/>
          <p:nvPr/>
        </p:nvSpPr>
        <p:spPr>
          <a:xfrm>
            <a:off x="557457" y="548240"/>
            <a:ext cx="17482898" cy="6704528"/>
          </a:xfrm>
          <a:prstGeom prst="rect">
            <a:avLst/>
          </a:prstGeom>
        </p:spPr>
        <p:txBody>
          <a:bodyPr lIns="0" tIns="0" rIns="0" bIns="0" rtlCol="0" anchor="t">
            <a:spAutoFit/>
          </a:bodyPr>
          <a:lstStyle/>
          <a:p>
            <a:pPr>
              <a:lnSpc>
                <a:spcPts val="5910"/>
              </a:lnSpc>
            </a:pPr>
            <a:r>
              <a:rPr lang="en-US" sz="2800" b="1" spc="111" dirty="0">
                <a:latin typeface="Times New Roman" panose="02020603050405020304" pitchFamily="18" charset="0"/>
                <a:cs typeface="Times New Roman" panose="02020603050405020304" pitchFamily="18" charset="0"/>
              </a:rPr>
              <a:t>Recommendation Generation Module:</a:t>
            </a:r>
            <a:endParaRPr lang="en-US" sz="2800" spc="111" dirty="0">
              <a:latin typeface="Times New Roman" panose="02020603050405020304" pitchFamily="18" charset="0"/>
              <a:cs typeface="Times New Roman" panose="02020603050405020304" pitchFamily="18" charset="0"/>
            </a:endParaRPr>
          </a:p>
          <a:p>
            <a:pPr marL="457200" indent="-457200">
              <a:lnSpc>
                <a:spcPts val="5910"/>
              </a:lnSpc>
              <a:buFont typeface="Arial" panose="020B0604020202020204" pitchFamily="34" charset="0"/>
              <a:buChar char="•"/>
            </a:pPr>
            <a:r>
              <a:rPr lang="en-US" sz="2800" spc="111" dirty="0">
                <a:latin typeface="Times New Roman" panose="02020603050405020304" pitchFamily="18" charset="0"/>
                <a:cs typeface="Times New Roman" panose="02020603050405020304" pitchFamily="18" charset="0"/>
              </a:rPr>
              <a:t>Retrieves cosine similarities of the input song with all other songs in the dataset.</a:t>
            </a:r>
          </a:p>
          <a:p>
            <a:pPr marL="457200" indent="-457200">
              <a:lnSpc>
                <a:spcPts val="5910"/>
              </a:lnSpc>
              <a:buFont typeface="Arial" panose="020B0604020202020204" pitchFamily="34" charset="0"/>
              <a:buChar char="•"/>
            </a:pPr>
            <a:r>
              <a:rPr lang="en-US" sz="2800" spc="111" dirty="0">
                <a:latin typeface="Times New Roman" panose="02020603050405020304" pitchFamily="18" charset="0"/>
                <a:cs typeface="Times New Roman" panose="02020603050405020304" pitchFamily="18" charset="0"/>
              </a:rPr>
              <a:t>Ranks songs based on their similarity scores in descending order.</a:t>
            </a:r>
          </a:p>
          <a:p>
            <a:pPr marL="457200" indent="-457200">
              <a:lnSpc>
                <a:spcPts val="5910"/>
              </a:lnSpc>
              <a:buFont typeface="Arial" panose="020B0604020202020204" pitchFamily="34" charset="0"/>
              <a:buChar char="•"/>
            </a:pPr>
            <a:r>
              <a:rPr lang="en-US" sz="2800" spc="111" dirty="0">
                <a:latin typeface="Times New Roman" panose="02020603050405020304" pitchFamily="18" charset="0"/>
                <a:cs typeface="Times New Roman" panose="02020603050405020304" pitchFamily="18" charset="0"/>
              </a:rPr>
              <a:t>Excludes the input song from the list to provide diverse and relevant recommendations.</a:t>
            </a:r>
          </a:p>
          <a:p>
            <a:pPr>
              <a:lnSpc>
                <a:spcPts val="5910"/>
              </a:lnSpc>
            </a:pPr>
            <a:r>
              <a:rPr lang="en-US" sz="2800" b="1" spc="111" dirty="0">
                <a:latin typeface="Times New Roman" panose="02020603050405020304" pitchFamily="18" charset="0"/>
                <a:cs typeface="Times New Roman" panose="02020603050405020304" pitchFamily="18" charset="0"/>
              </a:rPr>
              <a:t>User Interaction Loop Module:</a:t>
            </a:r>
            <a:endParaRPr lang="en-US" sz="2800" spc="111" dirty="0">
              <a:latin typeface="Times New Roman" panose="02020603050405020304" pitchFamily="18" charset="0"/>
              <a:cs typeface="Times New Roman" panose="02020603050405020304" pitchFamily="18" charset="0"/>
            </a:endParaRPr>
          </a:p>
          <a:p>
            <a:pPr marL="457200" indent="-457200">
              <a:lnSpc>
                <a:spcPts val="5910"/>
              </a:lnSpc>
              <a:buFont typeface="Arial" panose="020B0604020202020204" pitchFamily="34" charset="0"/>
              <a:buChar char="•"/>
            </a:pPr>
            <a:r>
              <a:rPr lang="en-US" sz="2800" spc="111" dirty="0">
                <a:latin typeface="Times New Roman" panose="02020603050405020304" pitchFamily="18" charset="0"/>
                <a:cs typeface="Times New Roman" panose="02020603050405020304" pitchFamily="18" charset="0"/>
              </a:rPr>
              <a:t>Facilitates the presentation of recommended songs to the user along with relevant details.</a:t>
            </a:r>
          </a:p>
          <a:p>
            <a:pPr marL="457200" indent="-457200">
              <a:lnSpc>
                <a:spcPts val="5910"/>
              </a:lnSpc>
              <a:buFont typeface="Arial" panose="020B0604020202020204" pitchFamily="34" charset="0"/>
              <a:buChar char="•"/>
            </a:pPr>
            <a:r>
              <a:rPr lang="en-US" sz="2800" spc="111" dirty="0">
                <a:latin typeface="Times New Roman" panose="02020603050405020304" pitchFamily="18" charset="0"/>
                <a:cs typeface="Times New Roman" panose="02020603050405020304" pitchFamily="18" charset="0"/>
              </a:rPr>
              <a:t>Allows users to explore recommended songs and potentially choose another song for additional recommendations.</a:t>
            </a:r>
          </a:p>
          <a:p>
            <a:pPr marL="457200" indent="-457200">
              <a:lnSpc>
                <a:spcPts val="5910"/>
              </a:lnSpc>
              <a:buFont typeface="Arial" panose="020B0604020202020204" pitchFamily="34" charset="0"/>
              <a:buChar char="•"/>
            </a:pPr>
            <a:r>
              <a:rPr lang="en-US" sz="2800" spc="111" dirty="0">
                <a:latin typeface="Times New Roman" panose="02020603050405020304" pitchFamily="18" charset="0"/>
                <a:cs typeface="Times New Roman" panose="02020603050405020304" pitchFamily="18" charset="0"/>
              </a:rPr>
              <a:t>Provides options for users to exit the system or continue exploring recommendations.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4" name="TextBox 4"/>
          <p:cNvSpPr txBox="1"/>
          <p:nvPr/>
        </p:nvSpPr>
        <p:spPr>
          <a:xfrm>
            <a:off x="4892137" y="3977370"/>
            <a:ext cx="7976534" cy="1227965"/>
          </a:xfrm>
          <a:prstGeom prst="rect">
            <a:avLst/>
          </a:prstGeom>
        </p:spPr>
        <p:txBody>
          <a:bodyPr lIns="0" tIns="0" rIns="0" bIns="0" rtlCol="0" anchor="t">
            <a:spAutoFit/>
          </a:bodyPr>
          <a:lstStyle/>
          <a:p>
            <a:pPr>
              <a:lnSpc>
                <a:spcPts val="9320"/>
              </a:lnSpc>
            </a:pPr>
            <a:r>
              <a:rPr lang="en-US" sz="9600" dirty="0">
                <a:latin typeface="Times New Roman" panose="020206030504050203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3" name="TextBox 3"/>
          <p:cNvSpPr txBox="1"/>
          <p:nvPr/>
        </p:nvSpPr>
        <p:spPr>
          <a:xfrm>
            <a:off x="4301376" y="1181100"/>
            <a:ext cx="5993479" cy="1227965"/>
          </a:xfrm>
          <a:prstGeom prst="rect">
            <a:avLst/>
          </a:prstGeom>
        </p:spPr>
        <p:txBody>
          <a:bodyPr lIns="0" tIns="0" rIns="0" bIns="0" rtlCol="0" anchor="t">
            <a:spAutoFit/>
          </a:bodyPr>
          <a:lstStyle/>
          <a:p>
            <a:pPr>
              <a:lnSpc>
                <a:spcPts val="9320"/>
              </a:lnSpc>
            </a:pPr>
            <a:r>
              <a:rPr lang="en-US" sz="11095" dirty="0">
                <a:latin typeface="Times New Roman" panose="02020603050405020304"/>
              </a:rPr>
              <a:t>Contents</a:t>
            </a:r>
          </a:p>
        </p:txBody>
      </p:sp>
      <p:sp>
        <p:nvSpPr>
          <p:cNvPr id="4" name="TextBox 4"/>
          <p:cNvSpPr txBox="1"/>
          <p:nvPr/>
        </p:nvSpPr>
        <p:spPr>
          <a:xfrm>
            <a:off x="4077480" y="2809179"/>
            <a:ext cx="9266129" cy="6143955"/>
          </a:xfrm>
          <a:prstGeom prst="rect">
            <a:avLst/>
          </a:prstGeom>
        </p:spPr>
        <p:txBody>
          <a:bodyPr lIns="0" tIns="0" rIns="0" bIns="0" rtlCol="0" anchor="t">
            <a:spAutoFit/>
          </a:bodyPr>
          <a:lstStyle/>
          <a:p>
            <a:pPr marL="858520" lvl="1" indent="-429260">
              <a:lnSpc>
                <a:spcPts val="7115"/>
              </a:lnSpc>
              <a:buFont typeface="Arial" panose="020B0604020202020204"/>
              <a:buChar char="•"/>
            </a:pPr>
            <a:r>
              <a:rPr lang="en-US" sz="3975" spc="143" dirty="0">
                <a:latin typeface="Times New Roman Bold" panose="02030802070405020303"/>
              </a:rPr>
              <a:t>INTRODUCTION</a:t>
            </a:r>
          </a:p>
          <a:p>
            <a:pPr marL="858520" lvl="1" indent="-429260">
              <a:lnSpc>
                <a:spcPts val="7115"/>
              </a:lnSpc>
              <a:buFont typeface="Arial" panose="020B0604020202020204"/>
              <a:buChar char="•"/>
            </a:pPr>
            <a:r>
              <a:rPr lang="en-US" sz="3975" spc="143" dirty="0">
                <a:latin typeface="Times New Roman Bold" panose="02030802070405020303"/>
              </a:rPr>
              <a:t>PROBLEM STATEMENT</a:t>
            </a:r>
          </a:p>
          <a:p>
            <a:pPr marL="858520" lvl="1" indent="-429260">
              <a:lnSpc>
                <a:spcPts val="7115"/>
              </a:lnSpc>
              <a:buFont typeface="Arial" panose="020B0604020202020204"/>
              <a:buChar char="•"/>
            </a:pPr>
            <a:r>
              <a:rPr lang="en-US" sz="3975" spc="143" dirty="0">
                <a:latin typeface="Times New Roman Bold" panose="02030802070405020303"/>
              </a:rPr>
              <a:t>PROPOSED METHODOLOGY</a:t>
            </a:r>
          </a:p>
          <a:p>
            <a:pPr marL="858520" lvl="1" indent="-429260">
              <a:lnSpc>
                <a:spcPts val="7115"/>
              </a:lnSpc>
              <a:buFont typeface="Arial" panose="020B0604020202020204"/>
              <a:buChar char="•"/>
            </a:pPr>
            <a:r>
              <a:rPr lang="en-US" sz="3975" spc="143" dirty="0">
                <a:latin typeface="Times New Roman Bold" panose="02030802070405020303"/>
              </a:rPr>
              <a:t>SYSTEM REQUIREMENTS</a:t>
            </a:r>
          </a:p>
          <a:p>
            <a:pPr marL="858520" lvl="1" indent="-429260">
              <a:lnSpc>
                <a:spcPts val="7115"/>
              </a:lnSpc>
              <a:buFont typeface="Arial" panose="020B0604020202020204"/>
              <a:buChar char="•"/>
            </a:pPr>
            <a:r>
              <a:rPr lang="en-US" sz="3975" spc="143" dirty="0">
                <a:latin typeface="Times New Roman Bold" panose="02030802070405020303"/>
              </a:rPr>
              <a:t>ARCHITECTURE</a:t>
            </a:r>
          </a:p>
          <a:p>
            <a:pPr marL="858520" lvl="1" indent="-429260">
              <a:lnSpc>
                <a:spcPts val="7115"/>
              </a:lnSpc>
              <a:buFont typeface="Arial" panose="020B0604020202020204"/>
              <a:buChar char="•"/>
            </a:pPr>
            <a:r>
              <a:rPr lang="en-US" sz="3975" spc="143" dirty="0">
                <a:latin typeface="Times New Roman Bold" panose="02030802070405020303"/>
              </a:rPr>
              <a:t>MODULE DESCRIPTION</a:t>
            </a:r>
          </a:p>
          <a:p>
            <a:pPr>
              <a:lnSpc>
                <a:spcPts val="4970"/>
              </a:lnSpc>
            </a:pPr>
            <a:endParaRPr lang="en-US" sz="3975" spc="143" dirty="0">
              <a:solidFill>
                <a:srgbClr val="22423D"/>
              </a:solidFill>
              <a:latin typeface="Times New Roman Bold" panose="020308020704050203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3" name="TextBox 3"/>
          <p:cNvSpPr txBox="1"/>
          <p:nvPr/>
        </p:nvSpPr>
        <p:spPr>
          <a:xfrm>
            <a:off x="1467814" y="2528845"/>
            <a:ext cx="14769690" cy="5712654"/>
          </a:xfrm>
          <a:prstGeom prst="rect">
            <a:avLst/>
          </a:prstGeom>
        </p:spPr>
        <p:txBody>
          <a:bodyPr lIns="0" tIns="0" rIns="0" bIns="0" rtlCol="0" anchor="t">
            <a:spAutoFit/>
          </a:bodyPr>
          <a:lstStyle/>
          <a:p>
            <a:pPr marL="687705" lvl="1" indent="-344170" algn="just">
              <a:lnSpc>
                <a:spcPts val="5130"/>
              </a:lnSpc>
              <a:buFont typeface="Arial" panose="020B0604020202020204"/>
              <a:buChar char="•"/>
            </a:pPr>
            <a:r>
              <a:rPr lang="en-US" sz="2800" spc="146" dirty="0">
                <a:solidFill>
                  <a:srgbClr val="22423D"/>
                </a:solidFill>
                <a:latin typeface="Times New Roman" panose="02020603050405020304"/>
              </a:rPr>
              <a:t>In this project, we dive into the world of recommendation systems using Scikit-Learn to create a Top 10 Music Recommendation System.</a:t>
            </a:r>
          </a:p>
          <a:p>
            <a:pPr marL="687705" lvl="1" indent="-344170" algn="just">
              <a:lnSpc>
                <a:spcPts val="5130"/>
              </a:lnSpc>
              <a:buFont typeface="Arial" panose="020B0604020202020204"/>
              <a:buChar char="•"/>
            </a:pPr>
            <a:r>
              <a:rPr lang="en-US" sz="2800" spc="146" dirty="0">
                <a:solidFill>
                  <a:srgbClr val="22423D"/>
                </a:solidFill>
                <a:latin typeface="Times New Roman" panose="02020603050405020304"/>
              </a:rPr>
              <a:t>We explore collaborative and content-based filtering, focusing on a content-based approach. Leveraging </a:t>
            </a:r>
            <a:r>
              <a:rPr lang="en-US" sz="2800" spc="146" dirty="0" err="1">
                <a:solidFill>
                  <a:srgbClr val="22423D"/>
                </a:solidFill>
                <a:latin typeface="Times New Roman" panose="02020603050405020304"/>
              </a:rPr>
              <a:t>CountVectorizer</a:t>
            </a:r>
            <a:r>
              <a:rPr lang="en-US" sz="2800" spc="146" dirty="0">
                <a:solidFill>
                  <a:srgbClr val="22423D"/>
                </a:solidFill>
                <a:latin typeface="Times New Roman" panose="02020603050405020304"/>
              </a:rPr>
              <a:t>, we convert song data into a matrix of word counts to analyze and recommend similar songs.</a:t>
            </a:r>
          </a:p>
          <a:p>
            <a:pPr marL="687705" lvl="1" indent="-344170" algn="just">
              <a:lnSpc>
                <a:spcPts val="5130"/>
              </a:lnSpc>
              <a:buFont typeface="Arial" panose="020B0604020202020204"/>
              <a:buChar char="•"/>
            </a:pPr>
            <a:r>
              <a:rPr lang="en-US" sz="2800" spc="146" dirty="0">
                <a:solidFill>
                  <a:srgbClr val="22423D"/>
                </a:solidFill>
                <a:latin typeface="Times New Roman" panose="02020603050405020304"/>
              </a:rPr>
              <a:t>Our Python code uses pandas for data manipulation and Scikit-Learn for the recommendation model. The interactive system prompts users to input a song, generating a dynamic Top 10 list based on similarities.. </a:t>
            </a:r>
          </a:p>
          <a:p>
            <a:pPr>
              <a:lnSpc>
                <a:spcPts val="3980"/>
              </a:lnSpc>
            </a:pPr>
            <a:endParaRPr lang="en-US" sz="3185" spc="146" dirty="0">
              <a:solidFill>
                <a:srgbClr val="22423D"/>
              </a:solidFill>
              <a:latin typeface="Times New Roman" panose="02020603050405020304"/>
            </a:endParaRPr>
          </a:p>
        </p:txBody>
      </p:sp>
      <p:sp>
        <p:nvSpPr>
          <p:cNvPr id="4" name="TextBox 4"/>
          <p:cNvSpPr txBox="1"/>
          <p:nvPr/>
        </p:nvSpPr>
        <p:spPr>
          <a:xfrm>
            <a:off x="1767319" y="861187"/>
            <a:ext cx="8209954" cy="1056764"/>
          </a:xfrm>
          <a:prstGeom prst="rect">
            <a:avLst/>
          </a:prstGeom>
        </p:spPr>
        <p:txBody>
          <a:bodyPr lIns="0" tIns="0" rIns="0" bIns="0" rtlCol="0" anchor="t">
            <a:spAutoFit/>
          </a:bodyPr>
          <a:lstStyle/>
          <a:p>
            <a:pPr>
              <a:lnSpc>
                <a:spcPts val="9320"/>
              </a:lnSpc>
            </a:pPr>
            <a:r>
              <a:rPr lang="en-US" sz="5400" dirty="0">
                <a:latin typeface="Times New Roman" panose="02020603050405020304"/>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88950" y="955675"/>
          <a:ext cx="17270730" cy="8233410"/>
        </p:xfrm>
        <a:graphic>
          <a:graphicData uri="http://schemas.openxmlformats.org/drawingml/2006/table">
            <a:tbl>
              <a:tblPr firstRow="1" bandRow="1">
                <a:tableStyleId>{5C22544A-7EE6-4342-B048-85BDC9FD1C3A}</a:tableStyleId>
              </a:tblPr>
              <a:tblGrid>
                <a:gridCol w="1416050">
                  <a:extLst>
                    <a:ext uri="{9D8B030D-6E8A-4147-A177-3AD203B41FA5}">
                      <a16:colId xmlns:a16="http://schemas.microsoft.com/office/drawing/2014/main" val="20000"/>
                    </a:ext>
                  </a:extLst>
                </a:gridCol>
                <a:gridCol w="5520055">
                  <a:extLst>
                    <a:ext uri="{9D8B030D-6E8A-4147-A177-3AD203B41FA5}">
                      <a16:colId xmlns:a16="http://schemas.microsoft.com/office/drawing/2014/main" val="20001"/>
                    </a:ext>
                  </a:extLst>
                </a:gridCol>
                <a:gridCol w="4813300">
                  <a:extLst>
                    <a:ext uri="{9D8B030D-6E8A-4147-A177-3AD203B41FA5}">
                      <a16:colId xmlns:a16="http://schemas.microsoft.com/office/drawing/2014/main" val="20002"/>
                    </a:ext>
                  </a:extLst>
                </a:gridCol>
                <a:gridCol w="5521325">
                  <a:extLst>
                    <a:ext uri="{9D8B030D-6E8A-4147-A177-3AD203B41FA5}">
                      <a16:colId xmlns:a16="http://schemas.microsoft.com/office/drawing/2014/main" val="20003"/>
                    </a:ext>
                  </a:extLst>
                </a:gridCol>
              </a:tblGrid>
              <a:tr h="739775">
                <a:tc>
                  <a:txBody>
                    <a:bodyPr/>
                    <a:lstStyle/>
                    <a:p>
                      <a:r>
                        <a:rPr lang="en-IN" sz="2000" dirty="0">
                          <a:latin typeface="Times New Roman" panose="02020603050405020304" pitchFamily="18" charset="0"/>
                          <a:cs typeface="Times New Roman" panose="02020603050405020304" pitchFamily="18" charset="0"/>
                        </a:rPr>
                        <a:t>Si. No.</a:t>
                      </a:r>
                    </a:p>
                  </a:txBody>
                  <a:tcPr/>
                </a:tc>
                <a:tc>
                  <a:txBody>
                    <a:bodyPr/>
                    <a:lstStyle/>
                    <a:p>
                      <a:r>
                        <a:rPr lang="en-IN" sz="2000" dirty="0">
                          <a:latin typeface="Times New Roman" panose="02020603050405020304" pitchFamily="18" charset="0"/>
                          <a:cs typeface="Times New Roman" panose="02020603050405020304" pitchFamily="18" charset="0"/>
                        </a:rPr>
                        <a:t>Paper title, Name of Journal   , Year of Publication, Authors</a:t>
                      </a:r>
                    </a:p>
                  </a:txBody>
                  <a:tcPr/>
                </a:tc>
                <a:tc>
                  <a:txBody>
                    <a:bodyPr/>
                    <a:lstStyle/>
                    <a:p>
                      <a:r>
                        <a:rPr lang="en-IN" sz="2000" dirty="0">
                          <a:latin typeface="Times New Roman" panose="02020603050405020304" pitchFamily="18" charset="0"/>
                          <a:cs typeface="Times New Roman" panose="02020603050405020304" pitchFamily="18" charset="0"/>
                        </a:rPr>
                        <a:t>Proposed Idea</a:t>
                      </a:r>
                    </a:p>
                  </a:txBody>
                  <a:tcPr/>
                </a:tc>
                <a:tc>
                  <a:txBody>
                    <a:bodyPr/>
                    <a:lstStyle/>
                    <a:p>
                      <a:r>
                        <a:rPr lang="en-IN" sz="2000" dirty="0">
                          <a:latin typeface="Times New Roman" panose="02020603050405020304" pitchFamily="18" charset="0"/>
                          <a:cs typeface="Times New Roman" panose="02020603050405020304" pitchFamily="18" charset="0"/>
                        </a:rPr>
                        <a:t>Gap in literature</a:t>
                      </a:r>
                    </a:p>
                  </a:txBody>
                  <a:tcPr/>
                </a:tc>
                <a:extLst>
                  <a:ext uri="{0D108BD9-81ED-4DB2-BD59-A6C34878D82A}">
                    <a16:rowId xmlns:a16="http://schemas.microsoft.com/office/drawing/2014/main" val="10000"/>
                  </a:ext>
                </a:extLst>
              </a:tr>
              <a:tr h="7493635">
                <a:tc>
                  <a:txBody>
                    <a:bodyPr/>
                    <a:lstStyle/>
                    <a:p>
                      <a:r>
                        <a:rPr lang="en-IN" sz="1800" dirty="0">
                          <a:latin typeface="Times New Roman" panose="02020603050405020304" pitchFamily="18" charset="0"/>
                          <a:cs typeface="Times New Roman" panose="02020603050405020304" pitchFamily="18" charset="0"/>
                        </a:rPr>
                        <a:t>1</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1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Unbiased Identification of Broadly Appealing Content Using a Pure</a:t>
                      </a:r>
                    </a:p>
                    <a:p>
                      <a:pPr marL="0" marR="0" lvl="0" indent="0" algn="l" defTabSz="914400" rtl="0" eaLnBrk="1" fontAlgn="auto" latinLnBrk="0" hangingPunct="1">
                        <a:lnSpc>
                          <a:spcPct val="11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Exploration Infinitely-Armed Bandit Strategy</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MARYAM AZIZ, Spotify, USA</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JESSE ANDERTON, Spotify, USA</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KEVIN JAMIESON, University of Washington, USA</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ALICE WANG, Spotify, USA</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HUGUES BOUCHARD, Spotify, Spain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JAVED ASLAM, Northeastern University, USA</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survey on multi-objective</a:t>
                      </a:r>
                    </a:p>
                    <a:p>
                      <a:r>
                        <a:rPr lang="en-IN" sz="2400" dirty="0">
                          <a:latin typeface="Times New Roman" panose="02020603050405020304" pitchFamily="18" charset="0"/>
                          <a:cs typeface="Times New Roman" panose="02020603050405020304" pitchFamily="18" charset="0"/>
                        </a:rPr>
                        <a:t>recommender systems</a:t>
                      </a:r>
                    </a:p>
                    <a:p>
                      <a:r>
                        <a:rPr lang="en-IN" sz="2400" dirty="0">
                          <a:latin typeface="Times New Roman" panose="02020603050405020304" pitchFamily="18" charset="0"/>
                          <a:cs typeface="Times New Roman" panose="02020603050405020304" pitchFamily="18" charset="0"/>
                        </a:rPr>
                        <a:t>Dietmar Jannach1* and Himan Abdollahpouri2 2023</a:t>
                      </a:r>
                    </a:p>
                  </a:txBody>
                  <a:tcPr/>
                </a:tc>
                <a:tc>
                  <a:txBody>
                    <a:bodyPr/>
                    <a:lstStyle/>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The paper explores a recommendation system with modules for song similarity ranking and user interaction. It conducts experiments to study the impact of popularity bias on user behavior.</a:t>
                      </a: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The paper reviews and discusses the landscape of multi-objective recommender systems, categorizing objectives into quality, multistakeholder, time horizon, user experience, and engineering dimensions. It provides a taxonomy of different types of multi-objective recommendation settings and discusses various approaches used in the literature. </a:t>
                      </a:r>
                    </a:p>
                  </a:txBody>
                  <a:tcPr/>
                </a:tc>
                <a:tc>
                  <a:txBody>
                    <a:bodyPr/>
                    <a:lstStyle/>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Simplified Popularity Model: May not fully capture real-world complexity.</a:t>
                      </a:r>
                    </a:p>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Dataset Dependency: Effectiveness relies on dataset characteristics.</a:t>
                      </a:r>
                    </a:p>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Incomplete Real-World Simulation: Bandit experiment may not fully replicate real-world dynamics.</a:t>
                      </a:r>
                    </a:p>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Algorithmic Dependency: Applicability may vary with different datasets.</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The limitation lies in the lack of concrete examples or case studies demonstrating the application of the proposed multi-objective framework in real-world scenarios. Additionally, it highlights a gap in the existing research practices, where a significant focus remains on accuracy, hindering the development of more comprehensive and valuable recommender systems</a:t>
                      </a:r>
                      <a:r>
                        <a:rPr lang="en-US" sz="1800">
                          <a:latin typeface="Times New Roman" panose="02020603050405020304" pitchFamily="18" charset="0"/>
                          <a:cs typeface="Times New Roman" panose="02020603050405020304" pitchFamily="18" charset="0"/>
                        </a:rPr>
                        <a:t>.</a:t>
                      </a:r>
                    </a:p>
                    <a:p>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2" name="Text Box 1"/>
          <p:cNvSpPr txBox="1"/>
          <p:nvPr/>
        </p:nvSpPr>
        <p:spPr>
          <a:xfrm>
            <a:off x="567055" y="77470"/>
            <a:ext cx="13377545" cy="1123950"/>
          </a:xfrm>
          <a:prstGeom prst="rect">
            <a:avLst/>
          </a:prstGeom>
          <a:noFill/>
        </p:spPr>
        <p:txBody>
          <a:bodyPr wrap="square" rtlCol="0">
            <a:noAutofit/>
          </a:bodyPr>
          <a:lstStyle/>
          <a:p>
            <a:r>
              <a:rPr lang="en-US" sz="4800" dirty="0">
                <a:latin typeface="Times New Roman" panose="02020603050405020304" pitchFamily="18" charset="0"/>
                <a:cs typeface="Times New Roman" panose="02020603050405020304" pitchFamily="18" charset="0"/>
                <a:sym typeface="+mn-ea"/>
              </a:rPr>
              <a:t>Literature Survey</a:t>
            </a:r>
            <a:endParaRPr lang="en-US" sz="48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723900"/>
          <a:ext cx="17270730" cy="8233410"/>
        </p:xfrm>
        <a:graphic>
          <a:graphicData uri="http://schemas.openxmlformats.org/drawingml/2006/table">
            <a:tbl>
              <a:tblPr firstRow="1" bandRow="1">
                <a:tableStyleId>{5C22544A-7EE6-4342-B048-85BDC9FD1C3A}</a:tableStyleId>
              </a:tblPr>
              <a:tblGrid>
                <a:gridCol w="1416050">
                  <a:extLst>
                    <a:ext uri="{9D8B030D-6E8A-4147-A177-3AD203B41FA5}">
                      <a16:colId xmlns:a16="http://schemas.microsoft.com/office/drawing/2014/main" val="20000"/>
                    </a:ext>
                  </a:extLst>
                </a:gridCol>
                <a:gridCol w="5520055">
                  <a:extLst>
                    <a:ext uri="{9D8B030D-6E8A-4147-A177-3AD203B41FA5}">
                      <a16:colId xmlns:a16="http://schemas.microsoft.com/office/drawing/2014/main" val="20001"/>
                    </a:ext>
                  </a:extLst>
                </a:gridCol>
                <a:gridCol w="4813300">
                  <a:extLst>
                    <a:ext uri="{9D8B030D-6E8A-4147-A177-3AD203B41FA5}">
                      <a16:colId xmlns:a16="http://schemas.microsoft.com/office/drawing/2014/main" val="20002"/>
                    </a:ext>
                  </a:extLst>
                </a:gridCol>
                <a:gridCol w="5521325">
                  <a:extLst>
                    <a:ext uri="{9D8B030D-6E8A-4147-A177-3AD203B41FA5}">
                      <a16:colId xmlns:a16="http://schemas.microsoft.com/office/drawing/2014/main" val="20003"/>
                    </a:ext>
                  </a:extLst>
                </a:gridCol>
              </a:tblGrid>
              <a:tr h="739775">
                <a:tc>
                  <a:txBody>
                    <a:bodyPr/>
                    <a:lstStyle/>
                    <a:p>
                      <a:r>
                        <a:rPr lang="en-IN" sz="2000" dirty="0">
                          <a:latin typeface="Times New Roman" panose="02020603050405020304" pitchFamily="18" charset="0"/>
                          <a:cs typeface="Times New Roman" panose="02020603050405020304" pitchFamily="18" charset="0"/>
                        </a:rPr>
                        <a:t>Si. No.</a:t>
                      </a:r>
                    </a:p>
                  </a:txBody>
                  <a:tcPr/>
                </a:tc>
                <a:tc>
                  <a:txBody>
                    <a:bodyPr/>
                    <a:lstStyle/>
                    <a:p>
                      <a:r>
                        <a:rPr lang="en-IN" sz="2000" dirty="0">
                          <a:latin typeface="Times New Roman" panose="02020603050405020304" pitchFamily="18" charset="0"/>
                          <a:cs typeface="Times New Roman" panose="02020603050405020304" pitchFamily="18" charset="0"/>
                        </a:rPr>
                        <a:t>Paper title, Name of Journal   , Year of Publication, Authors</a:t>
                      </a:r>
                    </a:p>
                  </a:txBody>
                  <a:tcPr/>
                </a:tc>
                <a:tc>
                  <a:txBody>
                    <a:bodyPr/>
                    <a:lstStyle/>
                    <a:p>
                      <a:r>
                        <a:rPr lang="en-IN" sz="2000" dirty="0">
                          <a:latin typeface="Times New Roman" panose="02020603050405020304" pitchFamily="18" charset="0"/>
                          <a:cs typeface="Times New Roman" panose="02020603050405020304" pitchFamily="18" charset="0"/>
                        </a:rPr>
                        <a:t>Proposed Idea</a:t>
                      </a:r>
                    </a:p>
                  </a:txBody>
                  <a:tcPr/>
                </a:tc>
                <a:tc>
                  <a:txBody>
                    <a:bodyPr/>
                    <a:lstStyle/>
                    <a:p>
                      <a:r>
                        <a:rPr lang="en-IN" sz="2000" dirty="0">
                          <a:latin typeface="Times New Roman" panose="02020603050405020304" pitchFamily="18" charset="0"/>
                          <a:cs typeface="Times New Roman" panose="02020603050405020304" pitchFamily="18" charset="0"/>
                        </a:rPr>
                        <a:t>Gap in literature</a:t>
                      </a:r>
                    </a:p>
                  </a:txBody>
                  <a:tcPr/>
                </a:tc>
                <a:extLst>
                  <a:ext uri="{0D108BD9-81ED-4DB2-BD59-A6C34878D82A}">
                    <a16:rowId xmlns:a16="http://schemas.microsoft.com/office/drawing/2014/main" val="10000"/>
                  </a:ext>
                </a:extLst>
              </a:tr>
              <a:tr h="7493635">
                <a:tc>
                  <a:txBody>
                    <a:bodyPr/>
                    <a:lstStyle/>
                    <a:p>
                      <a:r>
                        <a:rPr lang="en-IN" sz="2000" dirty="0">
                          <a:latin typeface="Times New Roman" panose="02020603050405020304" pitchFamily="18" charset="0"/>
                          <a:cs typeface="Times New Roman" panose="02020603050405020304" pitchFamily="18" charset="0"/>
                        </a:rPr>
                        <a:t>3</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10000"/>
                        </a:lnSpc>
                        <a:spcBef>
                          <a:spcPts val="0"/>
                        </a:spcBef>
                        <a:spcAft>
                          <a:spcPts val="0"/>
                        </a:spcAft>
                        <a:buClr>
                          <a:srgbClr val="000000"/>
                        </a:buClr>
                        <a:buSzTx/>
                        <a:buFont typeface="Arial" panose="020B0604020202020204"/>
                        <a:buNone/>
                        <a:defRP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Analysis of The Trend of Spotify</a:t>
                      </a:r>
                    </a:p>
                    <a:p>
                      <a:pPr marL="0" marR="0" lvl="0" indent="0" algn="l" defTabSz="914400" rtl="0" eaLnBrk="1" fontAlgn="auto" latinLnBrk="0" hangingPunct="1">
                        <a:lnSpc>
                          <a:spcPct val="110000"/>
                        </a:lnSpc>
                        <a:spcBef>
                          <a:spcPts val="0"/>
                        </a:spcBef>
                        <a:spcAft>
                          <a:spcPts val="0"/>
                        </a:spcAft>
                        <a:buClr>
                          <a:srgbClr val="000000"/>
                        </a:buClr>
                        <a:buSzTx/>
                        <a:buFont typeface="Arial" panose="020B0604020202020204"/>
                        <a:buNone/>
                        <a:defRP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Jingting Li1,</a:t>
                      </a:r>
                    </a:p>
                    <a:p>
                      <a:pPr marL="0" marR="0" lvl="0" indent="0" algn="l" defTabSz="914400" rtl="0" eaLnBrk="1" fontAlgn="auto" latinLnBrk="0" hangingPunct="1">
                        <a:lnSpc>
                          <a:spcPct val="110000"/>
                        </a:lnSpc>
                        <a:spcBef>
                          <a:spcPts val="0"/>
                        </a:spcBef>
                        <a:spcAft>
                          <a:spcPts val="0"/>
                        </a:spcAft>
                        <a:buClr>
                          <a:srgbClr val="000000"/>
                        </a:buClr>
                        <a:buSzTx/>
                        <a:buFont typeface="Arial" panose="020B0604020202020204"/>
                        <a:buNone/>
                        <a:defRPr/>
                      </a:pPr>
                      <a:r>
                        <a:rPr lang="en-IN" alt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2022</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Spotify: You have a Hit! Spotify: You have a Hit! </a:t>
                      </a:r>
                    </a:p>
                    <a:p>
                      <a:r>
                        <a:rPr lang="en-IN" sz="2400" dirty="0">
                          <a:latin typeface="Times New Roman" panose="02020603050405020304" pitchFamily="18" charset="0"/>
                          <a:cs typeface="Times New Roman" panose="02020603050405020304" pitchFamily="18" charset="0"/>
                        </a:rPr>
                        <a:t>Christopher E. Dawson Jr. , Steve Mann,</a:t>
                      </a:r>
                    </a:p>
                    <a:p>
                      <a:r>
                        <a:rPr lang="en-IN" sz="2400" dirty="0">
                          <a:latin typeface="Times New Roman" panose="02020603050405020304" pitchFamily="18" charset="0"/>
                          <a:cs typeface="Times New Roman" panose="02020603050405020304" pitchFamily="18" charset="0"/>
                        </a:rPr>
                        <a:t>Edward Roske , Gauthier Vasseur </a:t>
                      </a:r>
                    </a:p>
                    <a:p>
                      <a:r>
                        <a:rPr lang="en-IN" sz="2400" dirty="0">
                          <a:latin typeface="Times New Roman" panose="02020603050405020304" pitchFamily="18" charset="0"/>
                          <a:cs typeface="Times New Roman" panose="02020603050405020304" pitchFamily="18" charset="0"/>
                        </a:rPr>
                        <a:t>2021</a:t>
                      </a:r>
                    </a:p>
                  </a:txBody>
                  <a:tcPr/>
                </a:tc>
                <a:tc>
                  <a:txBody>
                    <a:bodyPr/>
                    <a:lstStyle/>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The paper employs a combination of qualitative and quantitative research methods. Qualitative research is likely used to understand user preferences, market trends, and Spotify's current challenges, while quantitative research involves the analysis of financial data and statistical trends</a:t>
                      </a: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The paper explores the application of data science and machine learning techniques to predict the commercial success of songs on Spotify. The primary goal is to help Spotify identify hit songs and artists before major record labels, potentially reducing licensing costs and increasing the platform's profitability.</a:t>
                      </a:r>
                    </a:p>
                  </a:txBody>
                  <a:tcPr/>
                </a:tc>
                <a:tc>
                  <a:txBody>
                    <a:bodyPr/>
                    <a:lstStyle/>
                    <a:p>
                      <a:r>
                        <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The paper acknowledges a lack of broader data, primarily focusing on the financial situation of the last year. This limitation suggests that the analysis might not capture a more extended historical context or recent developments.</a:t>
                      </a:r>
                    </a:p>
                    <a:p>
                      <a:endPar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sz="2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2400">
                          <a:latin typeface="Times New Roman" panose="02020603050405020304" pitchFamily="18" charset="0"/>
                          <a:cs typeface="Times New Roman" panose="02020603050405020304" pitchFamily="18" charset="0"/>
                        </a:rPr>
                        <a:t>The analysis focuses on Spotify data from the past three years, potentially limiting the capture of long-term trends or changes in user preferences.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3" name="TextBox 3"/>
          <p:cNvSpPr txBox="1"/>
          <p:nvPr/>
        </p:nvSpPr>
        <p:spPr>
          <a:xfrm>
            <a:off x="1905000" y="3543300"/>
            <a:ext cx="14520743" cy="2386423"/>
          </a:xfrm>
          <a:prstGeom prst="rect">
            <a:avLst/>
          </a:prstGeom>
        </p:spPr>
        <p:txBody>
          <a:bodyPr lIns="0" tIns="0" rIns="0" bIns="0" rtlCol="0" anchor="t">
            <a:spAutoFit/>
          </a:bodyPr>
          <a:lstStyle/>
          <a:p>
            <a:pPr marL="457200" indent="-457200" algn="just">
              <a:lnSpc>
                <a:spcPts val="6485"/>
              </a:lnSpc>
              <a:buFont typeface="Arial" panose="020B0604020202020204" pitchFamily="34" charset="0"/>
              <a:buChar char="•"/>
            </a:pPr>
            <a:r>
              <a:rPr lang="en-US" sz="2800" spc="122" dirty="0">
                <a:solidFill>
                  <a:srgbClr val="22423D"/>
                </a:solidFill>
                <a:latin typeface="Times New Roman" panose="02020603050405020304"/>
              </a:rPr>
              <a:t>Develop an interactive Music Recommendation System utilizing content-based filtering to suggest personalized song recommendations based on user input, enhancing the music discovery experience.</a:t>
            </a:r>
          </a:p>
        </p:txBody>
      </p:sp>
      <p:sp>
        <p:nvSpPr>
          <p:cNvPr id="5" name="TextBox 5"/>
          <p:cNvSpPr txBox="1"/>
          <p:nvPr/>
        </p:nvSpPr>
        <p:spPr>
          <a:xfrm>
            <a:off x="2627246" y="1705397"/>
            <a:ext cx="12839474" cy="1056764"/>
          </a:xfrm>
          <a:prstGeom prst="rect">
            <a:avLst/>
          </a:prstGeom>
        </p:spPr>
        <p:txBody>
          <a:bodyPr lIns="0" tIns="0" rIns="0" bIns="0" rtlCol="0" anchor="t">
            <a:spAutoFit/>
          </a:bodyPr>
          <a:lstStyle/>
          <a:p>
            <a:pPr>
              <a:lnSpc>
                <a:spcPts val="9320"/>
              </a:lnSpc>
            </a:pPr>
            <a:r>
              <a:rPr lang="en-US" sz="5400" dirty="0">
                <a:latin typeface="Times New Roman" panose="02020603050405020304"/>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3" name="TextBox 3"/>
          <p:cNvSpPr txBox="1"/>
          <p:nvPr/>
        </p:nvSpPr>
        <p:spPr>
          <a:xfrm>
            <a:off x="1239348" y="3144780"/>
            <a:ext cx="16019952" cy="3219984"/>
          </a:xfrm>
          <a:prstGeom prst="rect">
            <a:avLst/>
          </a:prstGeom>
        </p:spPr>
        <p:txBody>
          <a:bodyPr lIns="0" tIns="0" rIns="0" bIns="0" rtlCol="0" anchor="t">
            <a:spAutoFit/>
          </a:bodyPr>
          <a:lstStyle/>
          <a:p>
            <a:pPr marL="676275" lvl="1" indent="-337820">
              <a:lnSpc>
                <a:spcPts val="6485"/>
              </a:lnSpc>
              <a:buFont typeface="Arial" panose="020B0604020202020204"/>
              <a:buChar char="•"/>
            </a:pPr>
            <a:r>
              <a:rPr lang="en-US" sz="2800" spc="122" dirty="0">
                <a:solidFill>
                  <a:srgbClr val="22423D"/>
                </a:solidFill>
                <a:latin typeface="Times New Roman" panose="02020603050405020304"/>
              </a:rPr>
              <a:t>The proposed methodology involves implementing a content-based filtering approach using Scikit-Learn in Python. It utilizes the </a:t>
            </a:r>
            <a:r>
              <a:rPr lang="en-US" sz="2800" spc="122" dirty="0" err="1">
                <a:solidFill>
                  <a:srgbClr val="22423D"/>
                </a:solidFill>
                <a:latin typeface="Times New Roman" panose="02020603050405020304"/>
              </a:rPr>
              <a:t>CountVectorizer</a:t>
            </a:r>
            <a:r>
              <a:rPr lang="en-US" sz="2800" spc="122" dirty="0">
                <a:solidFill>
                  <a:srgbClr val="22423D"/>
                </a:solidFill>
                <a:latin typeface="Times New Roman" panose="02020603050405020304"/>
              </a:rPr>
              <a:t> to analyze song data, create a similarity matrix, and generate personalized song recommendations based on user input, enhancing the user's music exploration..</a:t>
            </a:r>
          </a:p>
        </p:txBody>
      </p:sp>
      <p:sp>
        <p:nvSpPr>
          <p:cNvPr id="5" name="TextBox 5"/>
          <p:cNvSpPr txBox="1"/>
          <p:nvPr/>
        </p:nvSpPr>
        <p:spPr>
          <a:xfrm>
            <a:off x="1917504" y="1705397"/>
            <a:ext cx="15230485" cy="1056764"/>
          </a:xfrm>
          <a:prstGeom prst="rect">
            <a:avLst/>
          </a:prstGeom>
        </p:spPr>
        <p:txBody>
          <a:bodyPr lIns="0" tIns="0" rIns="0" bIns="0" rtlCol="0" anchor="t">
            <a:spAutoFit/>
          </a:bodyPr>
          <a:lstStyle/>
          <a:p>
            <a:pPr>
              <a:lnSpc>
                <a:spcPts val="9320"/>
              </a:lnSpc>
            </a:pPr>
            <a:r>
              <a:rPr lang="en-US" sz="5400" dirty="0">
                <a:latin typeface="Times New Roman" panose="02020603050405020304"/>
              </a:rPr>
              <a:t>Proposed</a:t>
            </a:r>
            <a:r>
              <a:rPr lang="en-US" sz="5400" dirty="0">
                <a:solidFill>
                  <a:srgbClr val="22423D"/>
                </a:solidFill>
                <a:latin typeface="Times New Roman" panose="02020603050405020304"/>
              </a:rPr>
              <a:t> </a:t>
            </a:r>
            <a:r>
              <a:rPr lang="en-US" sz="5400" dirty="0">
                <a:latin typeface="Times New Roman" panose="02020603050405020304"/>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sp>
        <p:nvSpPr>
          <p:cNvPr id="3" name="TextBox 3"/>
          <p:cNvSpPr txBox="1"/>
          <p:nvPr/>
        </p:nvSpPr>
        <p:spPr>
          <a:xfrm>
            <a:off x="3672796" y="4121527"/>
            <a:ext cx="5471204" cy="3244836"/>
          </a:xfrm>
          <a:prstGeom prst="rect">
            <a:avLst/>
          </a:prstGeom>
        </p:spPr>
        <p:txBody>
          <a:bodyPr lIns="0" tIns="0" rIns="0" bIns="0" rtlCol="0" anchor="t">
            <a:spAutoFit/>
          </a:bodyPr>
          <a:lstStyle/>
          <a:p>
            <a:pPr>
              <a:lnSpc>
                <a:spcPts val="6485"/>
              </a:lnSpc>
            </a:pPr>
            <a:r>
              <a:rPr lang="en-US" sz="2800" spc="122" dirty="0">
                <a:solidFill>
                  <a:srgbClr val="22423D"/>
                </a:solidFill>
                <a:latin typeface="Times New Roman Bold" panose="02030802070405020303"/>
              </a:rPr>
              <a:t>Hardware Requirements:</a:t>
            </a:r>
          </a:p>
          <a:p>
            <a:pPr>
              <a:lnSpc>
                <a:spcPts val="6485"/>
              </a:lnSpc>
            </a:pPr>
            <a:r>
              <a:rPr lang="en-US" sz="2800" spc="122" dirty="0">
                <a:solidFill>
                  <a:srgbClr val="22423D"/>
                </a:solidFill>
                <a:latin typeface="Times New Roman" panose="02020603050405020304"/>
              </a:rPr>
              <a:t>-CPU : Processor i5 or more</a:t>
            </a:r>
          </a:p>
          <a:p>
            <a:pPr>
              <a:lnSpc>
                <a:spcPts val="6485"/>
              </a:lnSpc>
            </a:pPr>
            <a:r>
              <a:rPr lang="en-US" sz="2800" spc="122" dirty="0">
                <a:solidFill>
                  <a:srgbClr val="22423D"/>
                </a:solidFill>
                <a:latin typeface="Times New Roman" panose="02020603050405020304"/>
              </a:rPr>
              <a:t>-RAM : 8GB</a:t>
            </a:r>
          </a:p>
          <a:p>
            <a:pPr>
              <a:lnSpc>
                <a:spcPts val="6485"/>
              </a:lnSpc>
            </a:pPr>
            <a:r>
              <a:rPr lang="en-US" sz="2800" spc="122" dirty="0">
                <a:solidFill>
                  <a:srgbClr val="22423D"/>
                </a:solidFill>
                <a:latin typeface="Times New Roman" panose="02020603050405020304"/>
              </a:rPr>
              <a:t>-Operating System</a:t>
            </a:r>
          </a:p>
        </p:txBody>
      </p:sp>
      <p:sp>
        <p:nvSpPr>
          <p:cNvPr id="5" name="TextBox 5"/>
          <p:cNvSpPr txBox="1"/>
          <p:nvPr/>
        </p:nvSpPr>
        <p:spPr>
          <a:xfrm>
            <a:off x="2931425" y="1679704"/>
            <a:ext cx="13801143" cy="1403013"/>
          </a:xfrm>
          <a:prstGeom prst="rect">
            <a:avLst/>
          </a:prstGeom>
        </p:spPr>
        <p:txBody>
          <a:bodyPr lIns="0" tIns="0" rIns="0" bIns="0" rtlCol="0" anchor="t">
            <a:spAutoFit/>
          </a:bodyPr>
          <a:lstStyle/>
          <a:p>
            <a:pPr algn="ctr">
              <a:lnSpc>
                <a:spcPts val="12870"/>
              </a:lnSpc>
            </a:pPr>
            <a:r>
              <a:rPr lang="en-US" sz="5400" dirty="0">
                <a:latin typeface="Times New Roman" panose="02020603050405020304"/>
              </a:rPr>
              <a:t>System requirements</a:t>
            </a:r>
          </a:p>
        </p:txBody>
      </p:sp>
      <p:sp>
        <p:nvSpPr>
          <p:cNvPr id="6" name="TextBox 6"/>
          <p:cNvSpPr txBox="1"/>
          <p:nvPr/>
        </p:nvSpPr>
        <p:spPr>
          <a:xfrm>
            <a:off x="10325727" y="4121272"/>
            <a:ext cx="4828133" cy="3245092"/>
          </a:xfrm>
          <a:prstGeom prst="rect">
            <a:avLst/>
          </a:prstGeom>
        </p:spPr>
        <p:txBody>
          <a:bodyPr lIns="0" tIns="0" rIns="0" bIns="0" rtlCol="0" anchor="t">
            <a:spAutoFit/>
          </a:bodyPr>
          <a:lstStyle/>
          <a:p>
            <a:pPr>
              <a:lnSpc>
                <a:spcPts val="6480"/>
              </a:lnSpc>
            </a:pPr>
            <a:r>
              <a:rPr lang="en-US" sz="2800" spc="122" dirty="0">
                <a:solidFill>
                  <a:srgbClr val="22423D"/>
                </a:solidFill>
                <a:latin typeface="Times New Roman Bold" panose="02030802070405020303"/>
              </a:rPr>
              <a:t>Software Requirements</a:t>
            </a:r>
            <a:r>
              <a:rPr lang="en-US" sz="2800" spc="122" dirty="0">
                <a:solidFill>
                  <a:srgbClr val="22423D"/>
                </a:solidFill>
                <a:latin typeface="Times New Roman" panose="02020603050405020304"/>
              </a:rPr>
              <a:t>:</a:t>
            </a:r>
          </a:p>
          <a:p>
            <a:pPr>
              <a:lnSpc>
                <a:spcPts val="6480"/>
              </a:lnSpc>
            </a:pPr>
            <a:r>
              <a:rPr lang="en-US" sz="2800" spc="122" dirty="0">
                <a:solidFill>
                  <a:srgbClr val="22423D"/>
                </a:solidFill>
                <a:latin typeface="Times New Roman" panose="02020603050405020304"/>
              </a:rPr>
              <a:t>-</a:t>
            </a:r>
            <a:r>
              <a:rPr lang="en-US" sz="2800" spc="122" dirty="0" err="1">
                <a:solidFill>
                  <a:srgbClr val="22423D"/>
                </a:solidFill>
                <a:latin typeface="Times New Roman" panose="02020603050405020304"/>
              </a:rPr>
              <a:t>Jupyter</a:t>
            </a:r>
            <a:r>
              <a:rPr lang="en-US" sz="2800" spc="122" dirty="0">
                <a:solidFill>
                  <a:srgbClr val="22423D"/>
                </a:solidFill>
                <a:latin typeface="Times New Roman" panose="02020603050405020304"/>
              </a:rPr>
              <a:t> Notebook</a:t>
            </a:r>
          </a:p>
          <a:p>
            <a:pPr>
              <a:lnSpc>
                <a:spcPts val="6480"/>
              </a:lnSpc>
            </a:pPr>
            <a:r>
              <a:rPr lang="en-US" sz="2800" spc="122" dirty="0">
                <a:solidFill>
                  <a:srgbClr val="22423D"/>
                </a:solidFill>
                <a:latin typeface="Times New Roman" panose="02020603050405020304"/>
              </a:rPr>
              <a:t>-Anaconda </a:t>
            </a:r>
            <a:r>
              <a:rPr lang="en-US" sz="2800" spc="122" dirty="0" err="1">
                <a:solidFill>
                  <a:srgbClr val="22423D"/>
                </a:solidFill>
                <a:latin typeface="Times New Roman" panose="02020603050405020304"/>
              </a:rPr>
              <a:t>Navig</a:t>
            </a:r>
            <a:endParaRPr lang="en-US" sz="2800" spc="122" dirty="0">
              <a:solidFill>
                <a:srgbClr val="22423D"/>
              </a:solidFill>
              <a:latin typeface="Times New Roman" panose="02020603050405020304"/>
            </a:endParaRPr>
          </a:p>
          <a:p>
            <a:pPr>
              <a:lnSpc>
                <a:spcPts val="6480"/>
              </a:lnSpc>
            </a:pPr>
            <a:r>
              <a:rPr lang="en-US" sz="2800" spc="122" dirty="0">
                <a:solidFill>
                  <a:srgbClr val="22423D"/>
                </a:solidFill>
                <a:latin typeface="Times New Roman" panose="02020603050405020304"/>
              </a:rPr>
              <a:t>-Python 3.8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AF6"/>
        </a:solidFill>
        <a:effectLst/>
      </p:bgPr>
    </p:bg>
    <p:spTree>
      <p:nvGrpSpPr>
        <p:cNvPr id="1" name=""/>
        <p:cNvGrpSpPr/>
        <p:nvPr/>
      </p:nvGrpSpPr>
      <p:grpSpPr>
        <a:xfrm>
          <a:off x="0" y="0"/>
          <a:ext cx="0" cy="0"/>
          <a:chOff x="0" y="0"/>
          <a:chExt cx="0" cy="0"/>
        </a:xfrm>
      </p:grpSpPr>
      <p:grpSp>
        <p:nvGrpSpPr>
          <p:cNvPr id="5" name="Group 5"/>
          <p:cNvGrpSpPr/>
          <p:nvPr/>
        </p:nvGrpSpPr>
        <p:grpSpPr>
          <a:xfrm>
            <a:off x="13217014" y="5501461"/>
            <a:ext cx="817234" cy="1304709"/>
            <a:chOff x="0" y="0"/>
            <a:chExt cx="215239" cy="343627"/>
          </a:xfrm>
        </p:grpSpPr>
        <p:sp>
          <p:nvSpPr>
            <p:cNvPr id="6" name="Freeform 6"/>
            <p:cNvSpPr/>
            <p:nvPr/>
          </p:nvSpPr>
          <p:spPr>
            <a:xfrm>
              <a:off x="0" y="0"/>
              <a:ext cx="215239" cy="343627"/>
            </a:xfrm>
            <a:custGeom>
              <a:avLst/>
              <a:gdLst/>
              <a:ahLst/>
              <a:cxnLst/>
              <a:rect l="l" t="t" r="r" b="b"/>
              <a:pathLst>
                <a:path w="215239" h="343627">
                  <a:moveTo>
                    <a:pt x="0" y="0"/>
                  </a:moveTo>
                  <a:lnTo>
                    <a:pt x="215239" y="0"/>
                  </a:lnTo>
                  <a:lnTo>
                    <a:pt x="215239" y="343627"/>
                  </a:lnTo>
                  <a:lnTo>
                    <a:pt x="0" y="343627"/>
                  </a:lnTo>
                  <a:close/>
                </a:path>
              </a:pathLst>
            </a:custGeom>
            <a:solidFill>
              <a:srgbClr val="FFFFFF"/>
            </a:solidFill>
          </p:spPr>
        </p:sp>
        <p:sp>
          <p:nvSpPr>
            <p:cNvPr id="7" name="TextBox 7"/>
            <p:cNvSpPr txBox="1"/>
            <p:nvPr/>
          </p:nvSpPr>
          <p:spPr>
            <a:xfrm>
              <a:off x="0" y="-38100"/>
              <a:ext cx="215239" cy="381727"/>
            </a:xfrm>
            <a:prstGeom prst="rect">
              <a:avLst/>
            </a:prstGeom>
          </p:spPr>
          <p:txBody>
            <a:bodyPr lIns="50800" tIns="50800" rIns="50800" bIns="50800" rtlCol="0" anchor="ctr"/>
            <a:lstStyle/>
            <a:p>
              <a:pPr algn="ctr">
                <a:lnSpc>
                  <a:spcPts val="2660"/>
                </a:lnSpc>
                <a:spcBef>
                  <a:spcPct val="0"/>
                </a:spcBef>
              </a:pPr>
              <a:endParaRPr/>
            </a:p>
          </p:txBody>
        </p:sp>
      </p:grpSp>
      <p:sp>
        <p:nvSpPr>
          <p:cNvPr id="8" name="TextBox 8"/>
          <p:cNvSpPr txBox="1"/>
          <p:nvPr/>
        </p:nvSpPr>
        <p:spPr>
          <a:xfrm>
            <a:off x="2627246" y="1705397"/>
            <a:ext cx="9012892" cy="1056764"/>
          </a:xfrm>
          <a:prstGeom prst="rect">
            <a:avLst/>
          </a:prstGeom>
        </p:spPr>
        <p:txBody>
          <a:bodyPr lIns="0" tIns="0" rIns="0" bIns="0" rtlCol="0" anchor="t">
            <a:spAutoFit/>
          </a:bodyPr>
          <a:lstStyle/>
          <a:p>
            <a:pPr>
              <a:lnSpc>
                <a:spcPts val="9320"/>
              </a:lnSpc>
            </a:pPr>
            <a:r>
              <a:rPr lang="en-US" sz="5400" dirty="0">
                <a:solidFill>
                  <a:srgbClr val="22423D"/>
                </a:solidFill>
                <a:latin typeface="Times New Roman" panose="02020603050405020304"/>
              </a:rPr>
              <a:t>Architecture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840" y="2822945"/>
            <a:ext cx="5490339" cy="56168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2476728"/>
            <a:ext cx="5011071" cy="6309276"/>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7964</Words>
  <Application>Microsoft Office PowerPoint</Application>
  <PresentationFormat>Custom</PresentationFormat>
  <Paragraphs>240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ppt</dc:title>
  <dc:creator>Harsh Singh</dc:creator>
  <cp:lastModifiedBy>BIT_1D_HARSH SINGH</cp:lastModifiedBy>
  <cp:revision>4</cp:revision>
  <dcterms:created xsi:type="dcterms:W3CDTF">2006-08-16T00:00:00Z</dcterms:created>
  <dcterms:modified xsi:type="dcterms:W3CDTF">2023-12-19T06:25:42Z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8442AAC68E4F4D02A2246AB7E748D85D_12</vt:lpwstr>
  </property>
  <property fmtid="{D5CDD505-2E9C-101B-9397-08002B2CF9AE}" pid="3" name="KSOProductBuildVer">
    <vt:lpwstr>1033-12.2.0.13359</vt:lpwstr>
  </property>
</Properties>
</file>