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4393" autoAdjust="0"/>
  </p:normalViewPr>
  <p:slideViewPr>
    <p:cSldViewPr snapToGrid="0">
      <p:cViewPr varScale="1">
        <p:scale>
          <a:sx n="60" d="100"/>
          <a:sy n="60" d="100"/>
        </p:scale>
        <p:origin x="96"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874B32-6C33-4C80-A09D-5844ED8697B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752F5A2-54EA-4838-AFFD-4CCD53BFE6CF}">
      <dgm:prSet/>
      <dgm:spPr/>
      <dgm:t>
        <a:bodyPr/>
        <a:lstStyle/>
        <a:p>
          <a:r>
            <a:rPr lang="es-MX"/>
            <a:t>Son un enfoque en el que se crean escenarios típicos de uso y se les utiliza en el desarrollo de casos de prueba para el sistema.</a:t>
          </a:r>
          <a:endParaRPr lang="en-US"/>
        </a:p>
      </dgm:t>
    </dgm:pt>
    <dgm:pt modelId="{AD44D94C-C1B3-436E-B849-C13C9453DED3}" type="parTrans" cxnId="{2D1AE1F1-7838-488F-99E6-718520D14647}">
      <dgm:prSet/>
      <dgm:spPr/>
      <dgm:t>
        <a:bodyPr/>
        <a:lstStyle/>
        <a:p>
          <a:endParaRPr lang="en-US"/>
        </a:p>
      </dgm:t>
    </dgm:pt>
    <dgm:pt modelId="{B2449B9D-3F13-427A-B89D-4588CD7EC116}" type="sibTrans" cxnId="{2D1AE1F1-7838-488F-99E6-718520D14647}">
      <dgm:prSet/>
      <dgm:spPr/>
      <dgm:t>
        <a:bodyPr/>
        <a:lstStyle/>
        <a:p>
          <a:endParaRPr lang="en-US"/>
        </a:p>
      </dgm:t>
    </dgm:pt>
    <dgm:pt modelId="{F99B9776-33FC-40A4-BA55-B4A52B8942A3}">
      <dgm:prSet/>
      <dgm:spPr/>
      <dgm:t>
        <a:bodyPr/>
        <a:lstStyle/>
        <a:p>
          <a:r>
            <a:rPr lang="es-MX"/>
            <a:t>Los escenarios deben ser realistas, y los usuarios tienen que relacionarse con ellos.</a:t>
          </a:r>
          <a:endParaRPr lang="en-US"/>
        </a:p>
      </dgm:t>
    </dgm:pt>
    <dgm:pt modelId="{A3B0C564-9A90-4604-A5FC-57B9D69375F1}" type="parTrans" cxnId="{C4ECB2AC-2492-4668-8B27-26FDEBE0174E}">
      <dgm:prSet/>
      <dgm:spPr/>
      <dgm:t>
        <a:bodyPr/>
        <a:lstStyle/>
        <a:p>
          <a:endParaRPr lang="en-US"/>
        </a:p>
      </dgm:t>
    </dgm:pt>
    <dgm:pt modelId="{E23C5999-1141-40E9-BE3E-77AA99EA0811}" type="sibTrans" cxnId="{C4ECB2AC-2492-4668-8B27-26FDEBE0174E}">
      <dgm:prSet/>
      <dgm:spPr/>
      <dgm:t>
        <a:bodyPr/>
        <a:lstStyle/>
        <a:p>
          <a:endParaRPr lang="en-US"/>
        </a:p>
      </dgm:t>
    </dgm:pt>
    <dgm:pt modelId="{9FC264C9-F5B9-4B39-AB20-3ED265AC595C}">
      <dgm:prSet/>
      <dgm:spPr/>
      <dgm:t>
        <a:bodyPr/>
        <a:lstStyle/>
        <a:p>
          <a:r>
            <a:rPr lang="es-MX"/>
            <a:t>Se pueden poner a prueba varios requerimientos dentro del mismo escenario. </a:t>
          </a:r>
          <a:endParaRPr lang="en-US"/>
        </a:p>
      </dgm:t>
    </dgm:pt>
    <dgm:pt modelId="{0D88139D-61E9-40B3-A60D-F961C9D0E3AB}" type="parTrans" cxnId="{EDFAA0BE-F94F-42FC-B3BE-F90E7FE53119}">
      <dgm:prSet/>
      <dgm:spPr/>
      <dgm:t>
        <a:bodyPr/>
        <a:lstStyle/>
        <a:p>
          <a:endParaRPr lang="en-US"/>
        </a:p>
      </dgm:t>
    </dgm:pt>
    <dgm:pt modelId="{8BE25296-5D49-4F61-99AA-6E4AC380D4DF}" type="sibTrans" cxnId="{EDFAA0BE-F94F-42FC-B3BE-F90E7FE53119}">
      <dgm:prSet/>
      <dgm:spPr/>
      <dgm:t>
        <a:bodyPr/>
        <a:lstStyle/>
        <a:p>
          <a:endParaRPr lang="en-US"/>
        </a:p>
      </dgm:t>
    </dgm:pt>
    <dgm:pt modelId="{8BE5E58D-FB83-4FFE-B622-0252B545CD22}" type="pres">
      <dgm:prSet presAssocID="{69874B32-6C33-4C80-A09D-5844ED8697B5}" presName="linear" presStyleCnt="0">
        <dgm:presLayoutVars>
          <dgm:animLvl val="lvl"/>
          <dgm:resizeHandles val="exact"/>
        </dgm:presLayoutVars>
      </dgm:prSet>
      <dgm:spPr/>
    </dgm:pt>
    <dgm:pt modelId="{E3E611E9-B31F-4997-AC9C-F07EFA88111C}" type="pres">
      <dgm:prSet presAssocID="{6752F5A2-54EA-4838-AFFD-4CCD53BFE6CF}" presName="parentText" presStyleLbl="node1" presStyleIdx="0" presStyleCnt="3">
        <dgm:presLayoutVars>
          <dgm:chMax val="0"/>
          <dgm:bulletEnabled val="1"/>
        </dgm:presLayoutVars>
      </dgm:prSet>
      <dgm:spPr/>
    </dgm:pt>
    <dgm:pt modelId="{59A2AB79-F1B8-45E9-833D-EEB3D20E491B}" type="pres">
      <dgm:prSet presAssocID="{B2449B9D-3F13-427A-B89D-4588CD7EC116}" presName="spacer" presStyleCnt="0"/>
      <dgm:spPr/>
    </dgm:pt>
    <dgm:pt modelId="{802C2071-2E88-45DE-93C1-F132E9DEC9DF}" type="pres">
      <dgm:prSet presAssocID="{F99B9776-33FC-40A4-BA55-B4A52B8942A3}" presName="parentText" presStyleLbl="node1" presStyleIdx="1" presStyleCnt="3">
        <dgm:presLayoutVars>
          <dgm:chMax val="0"/>
          <dgm:bulletEnabled val="1"/>
        </dgm:presLayoutVars>
      </dgm:prSet>
      <dgm:spPr/>
    </dgm:pt>
    <dgm:pt modelId="{D4F541DE-780A-4304-802F-4C595AB7D010}" type="pres">
      <dgm:prSet presAssocID="{E23C5999-1141-40E9-BE3E-77AA99EA0811}" presName="spacer" presStyleCnt="0"/>
      <dgm:spPr/>
    </dgm:pt>
    <dgm:pt modelId="{7D721B2C-467D-4A0C-9786-7DA7504F4B7B}" type="pres">
      <dgm:prSet presAssocID="{9FC264C9-F5B9-4B39-AB20-3ED265AC595C}" presName="parentText" presStyleLbl="node1" presStyleIdx="2" presStyleCnt="3">
        <dgm:presLayoutVars>
          <dgm:chMax val="0"/>
          <dgm:bulletEnabled val="1"/>
        </dgm:presLayoutVars>
      </dgm:prSet>
      <dgm:spPr/>
    </dgm:pt>
  </dgm:ptLst>
  <dgm:cxnLst>
    <dgm:cxn modelId="{59D04B21-C236-43D1-AAA8-3C6B4F104F35}" type="presOf" srcId="{F99B9776-33FC-40A4-BA55-B4A52B8942A3}" destId="{802C2071-2E88-45DE-93C1-F132E9DEC9DF}" srcOrd="0" destOrd="0" presId="urn:microsoft.com/office/officeart/2005/8/layout/vList2"/>
    <dgm:cxn modelId="{C4ECB2AC-2492-4668-8B27-26FDEBE0174E}" srcId="{69874B32-6C33-4C80-A09D-5844ED8697B5}" destId="{F99B9776-33FC-40A4-BA55-B4A52B8942A3}" srcOrd="1" destOrd="0" parTransId="{A3B0C564-9A90-4604-A5FC-57B9D69375F1}" sibTransId="{E23C5999-1141-40E9-BE3E-77AA99EA0811}"/>
    <dgm:cxn modelId="{EDFAA0BE-F94F-42FC-B3BE-F90E7FE53119}" srcId="{69874B32-6C33-4C80-A09D-5844ED8697B5}" destId="{9FC264C9-F5B9-4B39-AB20-3ED265AC595C}" srcOrd="2" destOrd="0" parTransId="{0D88139D-61E9-40B3-A60D-F961C9D0E3AB}" sibTransId="{8BE25296-5D49-4F61-99AA-6E4AC380D4DF}"/>
    <dgm:cxn modelId="{E56427DB-277A-4AC5-8ED6-8CBEC5888D13}" type="presOf" srcId="{9FC264C9-F5B9-4B39-AB20-3ED265AC595C}" destId="{7D721B2C-467D-4A0C-9786-7DA7504F4B7B}" srcOrd="0" destOrd="0" presId="urn:microsoft.com/office/officeart/2005/8/layout/vList2"/>
    <dgm:cxn modelId="{6B1475E6-1685-484D-A844-867CA4FF1436}" type="presOf" srcId="{69874B32-6C33-4C80-A09D-5844ED8697B5}" destId="{8BE5E58D-FB83-4FFE-B622-0252B545CD22}" srcOrd="0" destOrd="0" presId="urn:microsoft.com/office/officeart/2005/8/layout/vList2"/>
    <dgm:cxn modelId="{2D1AE1F1-7838-488F-99E6-718520D14647}" srcId="{69874B32-6C33-4C80-A09D-5844ED8697B5}" destId="{6752F5A2-54EA-4838-AFFD-4CCD53BFE6CF}" srcOrd="0" destOrd="0" parTransId="{AD44D94C-C1B3-436E-B849-C13C9453DED3}" sibTransId="{B2449B9D-3F13-427A-B89D-4588CD7EC116}"/>
    <dgm:cxn modelId="{EEBAD9F4-3D2E-40F8-A411-5965A804A273}" type="presOf" srcId="{6752F5A2-54EA-4838-AFFD-4CCD53BFE6CF}" destId="{E3E611E9-B31F-4997-AC9C-F07EFA88111C}" srcOrd="0" destOrd="0" presId="urn:microsoft.com/office/officeart/2005/8/layout/vList2"/>
    <dgm:cxn modelId="{9D2547D6-7A85-4A62-8EEB-317C71C0D208}" type="presParOf" srcId="{8BE5E58D-FB83-4FFE-B622-0252B545CD22}" destId="{E3E611E9-B31F-4997-AC9C-F07EFA88111C}" srcOrd="0" destOrd="0" presId="urn:microsoft.com/office/officeart/2005/8/layout/vList2"/>
    <dgm:cxn modelId="{07BD97FA-B31E-4C3F-9287-8B7674C36DF1}" type="presParOf" srcId="{8BE5E58D-FB83-4FFE-B622-0252B545CD22}" destId="{59A2AB79-F1B8-45E9-833D-EEB3D20E491B}" srcOrd="1" destOrd="0" presId="urn:microsoft.com/office/officeart/2005/8/layout/vList2"/>
    <dgm:cxn modelId="{32C87A57-C587-40DB-850C-54B9C98EDEB5}" type="presParOf" srcId="{8BE5E58D-FB83-4FFE-B622-0252B545CD22}" destId="{802C2071-2E88-45DE-93C1-F132E9DEC9DF}" srcOrd="2" destOrd="0" presId="urn:microsoft.com/office/officeart/2005/8/layout/vList2"/>
    <dgm:cxn modelId="{D6CC856B-A829-481A-806D-D1CC4CB7EA43}" type="presParOf" srcId="{8BE5E58D-FB83-4FFE-B622-0252B545CD22}" destId="{D4F541DE-780A-4304-802F-4C595AB7D010}" srcOrd="3" destOrd="0" presId="urn:microsoft.com/office/officeart/2005/8/layout/vList2"/>
    <dgm:cxn modelId="{A5A6A914-91BC-46AC-B129-9A3D994C68B0}" type="presParOf" srcId="{8BE5E58D-FB83-4FFE-B622-0252B545CD22}" destId="{7D721B2C-467D-4A0C-9786-7DA7504F4B7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611E9-B31F-4997-AC9C-F07EFA88111C}">
      <dsp:nvSpPr>
        <dsp:cNvPr id="0" name=""/>
        <dsp:cNvSpPr/>
      </dsp:nvSpPr>
      <dsp:spPr>
        <a:xfrm>
          <a:off x="0" y="333209"/>
          <a:ext cx="6492875" cy="142974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a:t>Son un enfoque en el que se crean escenarios típicos de uso y se les utiliza en el desarrollo de casos de prueba para el sistema.</a:t>
          </a:r>
          <a:endParaRPr lang="en-US" sz="2600" kern="1200"/>
        </a:p>
      </dsp:txBody>
      <dsp:txXfrm>
        <a:off x="69794" y="403003"/>
        <a:ext cx="6353287" cy="1290152"/>
      </dsp:txXfrm>
    </dsp:sp>
    <dsp:sp modelId="{802C2071-2E88-45DE-93C1-F132E9DEC9DF}">
      <dsp:nvSpPr>
        <dsp:cNvPr id="0" name=""/>
        <dsp:cNvSpPr/>
      </dsp:nvSpPr>
      <dsp:spPr>
        <a:xfrm>
          <a:off x="0" y="1837830"/>
          <a:ext cx="6492875" cy="1429740"/>
        </a:xfrm>
        <a:prstGeom prst="roundRect">
          <a:avLst/>
        </a:prstGeom>
        <a:solidFill>
          <a:schemeClr val="accent2">
            <a:hueOff val="-661686"/>
            <a:satOff val="746"/>
            <a:lumOff val="17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a:t>Los escenarios deben ser realistas, y los usuarios tienen que relacionarse con ellos.</a:t>
          </a:r>
          <a:endParaRPr lang="en-US" sz="2600" kern="1200"/>
        </a:p>
      </dsp:txBody>
      <dsp:txXfrm>
        <a:off x="69794" y="1907624"/>
        <a:ext cx="6353287" cy="1290152"/>
      </dsp:txXfrm>
    </dsp:sp>
    <dsp:sp modelId="{7D721B2C-467D-4A0C-9786-7DA7504F4B7B}">
      <dsp:nvSpPr>
        <dsp:cNvPr id="0" name=""/>
        <dsp:cNvSpPr/>
      </dsp:nvSpPr>
      <dsp:spPr>
        <a:xfrm>
          <a:off x="0" y="3342450"/>
          <a:ext cx="6492875" cy="1429740"/>
        </a:xfrm>
        <a:prstGeom prst="roundRect">
          <a:avLst/>
        </a:prstGeom>
        <a:solidFill>
          <a:schemeClr val="accent2">
            <a:hueOff val="-1323373"/>
            <a:satOff val="1492"/>
            <a:lumOff val="353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a:t>Se pueden poner a prueba varios requerimientos dentro del mismo escenario. </a:t>
          </a:r>
          <a:endParaRPr lang="en-US" sz="2600" kern="1200"/>
        </a:p>
      </dsp:txBody>
      <dsp:txXfrm>
        <a:off x="69794" y="3412244"/>
        <a:ext cx="6353287" cy="1290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97A27-7C27-44AA-9313-7120C24CD173}" type="datetimeFigureOut">
              <a:rPr lang="es-MX" smtClean="0"/>
              <a:t>12/06/2023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8D863-EB6F-4EB5-9FA4-5F19F39F0377}" type="slidenum">
              <a:rPr lang="es-MX" smtClean="0"/>
              <a:t>‹Nº›</a:t>
            </a:fld>
            <a:endParaRPr lang="es-MX"/>
          </a:p>
        </p:txBody>
      </p:sp>
    </p:spTree>
    <p:extLst>
      <p:ext uri="{BB962C8B-B14F-4D97-AF65-F5344CB8AC3E}">
        <p14:creationId xmlns:p14="http://schemas.microsoft.com/office/powerpoint/2010/main" val="367204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meta principal del proceso de pruebas de versión es convencer al proveedor del sistema de que éste es suficientemente apto para su uso. Si es así, puede liberarse como un producto o entregarse al cliente. Por lo tanto, las pruebas de versión deben demostrar que el sistema entrega su funcionalidad, rendimiento confiabilidad especificados, y que no falla durante el uso normal.</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3</a:t>
            </a:fld>
            <a:endParaRPr lang="es-MX"/>
          </a:p>
        </p:txBody>
      </p:sp>
    </p:spTree>
    <p:extLst>
      <p:ext uri="{BB962C8B-B14F-4D97-AF65-F5344CB8AC3E}">
        <p14:creationId xmlns:p14="http://schemas.microsoft.com/office/powerpoint/2010/main" val="60000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344074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AF7030-C851-4056-9D1C-79FDE1759D1D}" type="datetimeFigureOut">
              <a:rPr lang="es-MX" smtClean="0"/>
              <a:t>12/06/2023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400169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21952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3940509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64543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862004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483390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892883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95553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53708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12/06/2023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39258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0AF7030-C851-4056-9D1C-79FDE1759D1D}" type="datetimeFigureOut">
              <a:rPr lang="es-MX" smtClean="0"/>
              <a:t>12/06/2023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89526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AF7030-C851-4056-9D1C-79FDE1759D1D}" type="datetimeFigureOut">
              <a:rPr lang="es-MX" smtClean="0"/>
              <a:t>12/06/2023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98563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0AF7030-C851-4056-9D1C-79FDE1759D1D}" type="datetimeFigureOut">
              <a:rPr lang="es-MX" smtClean="0"/>
              <a:t>12/06/2023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24833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F7030-C851-4056-9D1C-79FDE1759D1D}" type="datetimeFigureOut">
              <a:rPr lang="es-MX" smtClean="0"/>
              <a:t>12/06/2023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67734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AF7030-C851-4056-9D1C-79FDE1759D1D}" type="datetimeFigureOut">
              <a:rPr lang="es-MX" smtClean="0"/>
              <a:t>12/06/2023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424287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AF7030-C851-4056-9D1C-79FDE1759D1D}" type="datetimeFigureOut">
              <a:rPr lang="es-MX" smtClean="0"/>
              <a:t>12/06/2023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427791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AF7030-C851-4056-9D1C-79FDE1759D1D}" type="datetimeFigureOut">
              <a:rPr lang="es-MX" smtClean="0"/>
              <a:t>12/06/2023</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9D649F-48B2-41B0-AE9C-CD89D85A1824}" type="slidenum">
              <a:rPr lang="es-MX" smtClean="0"/>
              <a:t>‹Nº›</a:t>
            </a:fld>
            <a:endParaRPr lang="es-MX"/>
          </a:p>
        </p:txBody>
      </p:sp>
    </p:spTree>
    <p:extLst>
      <p:ext uri="{BB962C8B-B14F-4D97-AF65-F5344CB8AC3E}">
        <p14:creationId xmlns:p14="http://schemas.microsoft.com/office/powerpoint/2010/main" val="3829931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7B40A8-ADCA-2A61-3257-7CFC27F8E7BC}"/>
              </a:ext>
            </a:extLst>
          </p:cNvPr>
          <p:cNvSpPr>
            <a:spLocks noGrp="1"/>
          </p:cNvSpPr>
          <p:nvPr>
            <p:ph type="ctrTitle"/>
          </p:nvPr>
        </p:nvSpPr>
        <p:spPr/>
        <p:txBody>
          <a:bodyPr/>
          <a:lstStyle/>
          <a:p>
            <a:r>
              <a:rPr lang="es-MX" dirty="0"/>
              <a:t>Codificación y pruebas</a:t>
            </a:r>
          </a:p>
        </p:txBody>
      </p:sp>
      <p:sp>
        <p:nvSpPr>
          <p:cNvPr id="3" name="Subtítulo 2">
            <a:extLst>
              <a:ext uri="{FF2B5EF4-FFF2-40B4-BE49-F238E27FC236}">
                <a16:creationId xmlns:a16="http://schemas.microsoft.com/office/drawing/2014/main" id="{A5F3CAE8-1578-DD68-C5D8-1F8E208A8104}"/>
              </a:ext>
            </a:extLst>
          </p:cNvPr>
          <p:cNvSpPr>
            <a:spLocks noGrp="1"/>
          </p:cNvSpPr>
          <p:nvPr>
            <p:ph type="subTitle" idx="1"/>
          </p:nvPr>
        </p:nvSpPr>
        <p:spPr/>
        <p:txBody>
          <a:bodyPr/>
          <a:lstStyle/>
          <a:p>
            <a:r>
              <a:rPr lang="es-MX" dirty="0"/>
              <a:t>Pruebas de versión</a:t>
            </a:r>
          </a:p>
        </p:txBody>
      </p:sp>
    </p:spTree>
    <p:extLst>
      <p:ext uri="{BB962C8B-B14F-4D97-AF65-F5344CB8AC3E}">
        <p14:creationId xmlns:p14="http://schemas.microsoft.com/office/powerpoint/2010/main" val="367595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mbilla en fondo amarillo con rayos de luz y cable pintados">
            <a:extLst>
              <a:ext uri="{FF2B5EF4-FFF2-40B4-BE49-F238E27FC236}">
                <a16:creationId xmlns:a16="http://schemas.microsoft.com/office/drawing/2014/main" id="{0800C6F6-BFF6-9CFC-830E-B461FF482A46}"/>
              </a:ext>
            </a:extLst>
          </p:cNvPr>
          <p:cNvPicPr>
            <a:picLocks noChangeAspect="1"/>
          </p:cNvPicPr>
          <p:nvPr/>
        </p:nvPicPr>
        <p:blipFill rotWithShape="1">
          <a:blip r:embed="rId2">
            <a:alphaModFix amt="25000"/>
          </a:blip>
          <a:srcRect t="853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E40E6D7F-0BDF-307A-0B54-64CB8BEBCC7E}"/>
              </a:ext>
            </a:extLst>
          </p:cNvPr>
          <p:cNvSpPr>
            <a:spLocks noGrp="1"/>
          </p:cNvSpPr>
          <p:nvPr>
            <p:ph type="title"/>
          </p:nvPr>
        </p:nvSpPr>
        <p:spPr>
          <a:xfrm>
            <a:off x="1484311" y="685800"/>
            <a:ext cx="10018713" cy="1752599"/>
          </a:xfrm>
        </p:spPr>
        <p:txBody>
          <a:bodyPr anchor="b">
            <a:normAutofit/>
          </a:bodyPr>
          <a:lstStyle/>
          <a:p>
            <a:pPr algn="l"/>
            <a:r>
              <a:rPr lang="es-MX" dirty="0"/>
              <a:t>Pruebas de esfuerzo</a:t>
            </a:r>
            <a:endParaRPr lang="es-MX"/>
          </a:p>
        </p:txBody>
      </p:sp>
      <p:sp>
        <p:nvSpPr>
          <p:cNvPr id="3" name="Marcador de contenido 2">
            <a:extLst>
              <a:ext uri="{FF2B5EF4-FFF2-40B4-BE49-F238E27FC236}">
                <a16:creationId xmlns:a16="http://schemas.microsoft.com/office/drawing/2014/main" id="{B21428BA-A0BD-151E-A260-71FF13A87781}"/>
              </a:ext>
            </a:extLst>
          </p:cNvPr>
          <p:cNvSpPr>
            <a:spLocks noGrp="1"/>
          </p:cNvSpPr>
          <p:nvPr>
            <p:ph idx="1"/>
          </p:nvPr>
        </p:nvSpPr>
        <p:spPr>
          <a:xfrm>
            <a:off x="1269402" y="2666999"/>
            <a:ext cx="10233621" cy="3124201"/>
          </a:xfrm>
        </p:spPr>
        <p:txBody>
          <a:bodyPr anchor="t">
            <a:normAutofit/>
          </a:bodyPr>
          <a:lstStyle/>
          <a:p>
            <a:r>
              <a:rPr lang="es-MX" sz="2800" dirty="0"/>
              <a:t>Las pruebas de esfuerzo son particularmente relevantes para los sistemas distribuidos basados en redes de procesadores.</a:t>
            </a:r>
          </a:p>
          <a:p>
            <a:r>
              <a:rPr lang="es-MX" sz="2800" dirty="0"/>
              <a:t>Ayudan a descubrir cuándo comienza la degradación del sistema, de manera que se puedan adicionar comprobaciones al sistema para rechazar transacciones más allá de este punto.</a:t>
            </a:r>
          </a:p>
        </p:txBody>
      </p:sp>
    </p:spTree>
    <p:extLst>
      <p:ext uri="{BB962C8B-B14F-4D97-AF65-F5344CB8AC3E}">
        <p14:creationId xmlns:p14="http://schemas.microsoft.com/office/powerpoint/2010/main" val="13075591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9E3704C-4F46-10B1-74D2-57B3C35386F3}"/>
              </a:ext>
            </a:extLst>
          </p:cNvPr>
          <p:cNvSpPr>
            <a:spLocks noGrp="1"/>
          </p:cNvSpPr>
          <p:nvPr>
            <p:ph type="title"/>
          </p:nvPr>
        </p:nvSpPr>
        <p:spPr>
          <a:xfrm>
            <a:off x="1189702" y="1261872"/>
            <a:ext cx="3145536" cy="4334256"/>
          </a:xfrm>
        </p:spPr>
        <p:txBody>
          <a:bodyPr>
            <a:normAutofit/>
          </a:bodyPr>
          <a:lstStyle/>
          <a:p>
            <a:pPr algn="r"/>
            <a:r>
              <a:rPr lang="es-MX" sz="3600"/>
              <a:t>Pruebas de versión</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BEDF3A2-E2F4-6953-1238-45BD9F79F7B3}"/>
              </a:ext>
            </a:extLst>
          </p:cNvPr>
          <p:cNvSpPr>
            <a:spLocks noGrp="1"/>
          </p:cNvSpPr>
          <p:nvPr>
            <p:ph idx="1"/>
          </p:nvPr>
        </p:nvSpPr>
        <p:spPr>
          <a:xfrm>
            <a:off x="5007932" y="1261873"/>
            <a:ext cx="5951013" cy="4449422"/>
          </a:xfrm>
        </p:spPr>
        <p:txBody>
          <a:bodyPr>
            <a:normAutofit/>
          </a:bodyPr>
          <a:lstStyle/>
          <a:p>
            <a:r>
              <a:rPr lang="es-MX" sz="2800" dirty="0"/>
              <a:t>Son el proceso de poner a prueba una versión particular de un sistema que se pretende usar fuera del equipo de desarrollo. </a:t>
            </a:r>
          </a:p>
        </p:txBody>
      </p:sp>
    </p:spTree>
    <p:extLst>
      <p:ext uri="{BB962C8B-B14F-4D97-AF65-F5344CB8AC3E}">
        <p14:creationId xmlns:p14="http://schemas.microsoft.com/office/powerpoint/2010/main" val="21139679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DC52BED-9B70-BF44-3E8D-C0C43FD63B34}"/>
              </a:ext>
            </a:extLst>
          </p:cNvPr>
          <p:cNvSpPr>
            <a:spLocks noGrp="1"/>
          </p:cNvSpPr>
          <p:nvPr>
            <p:ph type="title"/>
          </p:nvPr>
        </p:nvSpPr>
        <p:spPr>
          <a:xfrm>
            <a:off x="3962399" y="685800"/>
            <a:ext cx="7345891" cy="1413933"/>
          </a:xfrm>
        </p:spPr>
        <p:txBody>
          <a:bodyPr>
            <a:normAutofit/>
          </a:bodyPr>
          <a:lstStyle/>
          <a:p>
            <a:r>
              <a:rPr lang="es-MX" dirty="0"/>
              <a:t>Pruebas de versión vs pruebas de sistema</a:t>
            </a:r>
          </a:p>
        </p:txBody>
      </p:sp>
      <p:pic>
        <p:nvPicPr>
          <p:cNvPr id="5" name="Picture 4" descr="Tubos de ensayo rellenos y uno de ellos con solución roja">
            <a:extLst>
              <a:ext uri="{FF2B5EF4-FFF2-40B4-BE49-F238E27FC236}">
                <a16:creationId xmlns:a16="http://schemas.microsoft.com/office/drawing/2014/main" id="{50DE3AE9-BF35-04EC-9F7D-6E4319436B6A}"/>
              </a:ext>
            </a:extLst>
          </p:cNvPr>
          <p:cNvPicPr>
            <a:picLocks noChangeAspect="1"/>
          </p:cNvPicPr>
          <p:nvPr/>
        </p:nvPicPr>
        <p:blipFill rotWithShape="1">
          <a:blip r:embed="rId4"/>
          <a:srcRect l="54819" r="11512"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Marcador de contenido 2">
            <a:extLst>
              <a:ext uri="{FF2B5EF4-FFF2-40B4-BE49-F238E27FC236}">
                <a16:creationId xmlns:a16="http://schemas.microsoft.com/office/drawing/2014/main" id="{A53FA1B5-A3EB-DD5C-C7C7-1C265564EA14}"/>
              </a:ext>
            </a:extLst>
          </p:cNvPr>
          <p:cNvSpPr>
            <a:spLocks noGrp="1"/>
          </p:cNvSpPr>
          <p:nvPr>
            <p:ph idx="1"/>
          </p:nvPr>
        </p:nvSpPr>
        <p:spPr>
          <a:xfrm>
            <a:off x="3843867" y="2048933"/>
            <a:ext cx="7659156" cy="3742267"/>
          </a:xfrm>
        </p:spPr>
        <p:txBody>
          <a:bodyPr>
            <a:normAutofit/>
          </a:bodyPr>
          <a:lstStyle/>
          <a:p>
            <a:r>
              <a:rPr lang="es-MX" dirty="0"/>
              <a:t>Realizadas por un equipo independiente al desarrollo. </a:t>
            </a:r>
          </a:p>
          <a:p>
            <a:r>
              <a:rPr lang="es-MX" dirty="0"/>
              <a:t>Se enfocan en comprobar que el sistema cumple con los requerimientos.</a:t>
            </a:r>
          </a:p>
        </p:txBody>
      </p:sp>
    </p:spTree>
    <p:extLst>
      <p:ext uri="{BB962C8B-B14F-4D97-AF65-F5344CB8AC3E}">
        <p14:creationId xmlns:p14="http://schemas.microsoft.com/office/powerpoint/2010/main" val="272156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e introduce una muestra con una pipeta en una placa de Petri">
            <a:extLst>
              <a:ext uri="{FF2B5EF4-FFF2-40B4-BE49-F238E27FC236}">
                <a16:creationId xmlns:a16="http://schemas.microsoft.com/office/drawing/2014/main" id="{34DA9773-C05F-4E0C-94E1-7A9F070B016E}"/>
              </a:ext>
            </a:extLst>
          </p:cNvPr>
          <p:cNvPicPr>
            <a:picLocks noChangeAspect="1"/>
          </p:cNvPicPr>
          <p:nvPr/>
        </p:nvPicPr>
        <p:blipFill rotWithShape="1">
          <a:blip r:embed="rId2">
            <a:duotone>
              <a:schemeClr val="bg2">
                <a:shade val="45000"/>
                <a:satMod val="135000"/>
              </a:schemeClr>
              <a:prstClr val="white"/>
            </a:duotone>
            <a:alphaModFix amt="25000"/>
          </a:blip>
          <a:srcRect t="17929" b="682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042EF10B-5944-00CE-BB0C-EE67329CA99C}"/>
              </a:ext>
            </a:extLst>
          </p:cNvPr>
          <p:cNvSpPr>
            <a:spLocks noGrp="1"/>
          </p:cNvSpPr>
          <p:nvPr>
            <p:ph type="title"/>
          </p:nvPr>
        </p:nvSpPr>
        <p:spPr>
          <a:xfrm>
            <a:off x="643467" y="639099"/>
            <a:ext cx="3647493" cy="4965833"/>
          </a:xfrm>
        </p:spPr>
        <p:txBody>
          <a:bodyPr>
            <a:normAutofit/>
          </a:bodyPr>
          <a:lstStyle/>
          <a:p>
            <a:pPr algn="r"/>
            <a:r>
              <a:rPr lang="es-MX" dirty="0"/>
              <a:t>Pruebas de versión</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7225AE1-8707-DAF2-822E-BD2A78CE8D64}"/>
              </a:ext>
            </a:extLst>
          </p:cNvPr>
          <p:cNvSpPr>
            <a:spLocks noGrp="1"/>
          </p:cNvSpPr>
          <p:nvPr>
            <p:ph idx="1"/>
          </p:nvPr>
        </p:nvSpPr>
        <p:spPr>
          <a:xfrm>
            <a:off x="4979938" y="639099"/>
            <a:ext cx="6591346" cy="4965833"/>
          </a:xfrm>
        </p:spPr>
        <p:txBody>
          <a:bodyPr>
            <a:normAutofit/>
          </a:bodyPr>
          <a:lstStyle/>
          <a:p>
            <a:r>
              <a:rPr lang="es-MX" sz="3200" dirty="0"/>
              <a:t>Pruebas basadas en requerimientos</a:t>
            </a:r>
          </a:p>
          <a:p>
            <a:r>
              <a:rPr lang="es-MX" sz="3200" dirty="0"/>
              <a:t>Pruebas de escenario</a:t>
            </a:r>
          </a:p>
          <a:p>
            <a:r>
              <a:rPr lang="es-MX" sz="3200" dirty="0"/>
              <a:t>Pruebas de rendimiento</a:t>
            </a:r>
          </a:p>
        </p:txBody>
      </p:sp>
    </p:spTree>
    <p:extLst>
      <p:ext uri="{BB962C8B-B14F-4D97-AF65-F5344CB8AC3E}">
        <p14:creationId xmlns:p14="http://schemas.microsoft.com/office/powerpoint/2010/main" val="1886953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6641AE19-5144-729A-F327-29858C3C2FA5}"/>
              </a:ext>
            </a:extLst>
          </p:cNvPr>
          <p:cNvSpPr>
            <a:spLocks noGrp="1"/>
          </p:cNvSpPr>
          <p:nvPr>
            <p:ph type="title"/>
          </p:nvPr>
        </p:nvSpPr>
        <p:spPr>
          <a:xfrm>
            <a:off x="3962399" y="685800"/>
            <a:ext cx="7345891" cy="1413933"/>
          </a:xfrm>
        </p:spPr>
        <p:txBody>
          <a:bodyPr>
            <a:normAutofit/>
          </a:bodyPr>
          <a:lstStyle/>
          <a:p>
            <a:r>
              <a:rPr lang="es-MX" dirty="0"/>
              <a:t>Pruebas basadas en requerimientos</a:t>
            </a:r>
          </a:p>
        </p:txBody>
      </p:sp>
      <p:pic>
        <p:nvPicPr>
          <p:cNvPr id="5" name="Picture 4" descr="Gafas encima de un libro">
            <a:extLst>
              <a:ext uri="{FF2B5EF4-FFF2-40B4-BE49-F238E27FC236}">
                <a16:creationId xmlns:a16="http://schemas.microsoft.com/office/drawing/2014/main" id="{CE3CED5A-0F34-2B9F-5F6B-51D96AE2F2DC}"/>
              </a:ext>
            </a:extLst>
          </p:cNvPr>
          <p:cNvPicPr>
            <a:picLocks noChangeAspect="1"/>
          </p:cNvPicPr>
          <p:nvPr/>
        </p:nvPicPr>
        <p:blipFill rotWithShape="1">
          <a:blip r:embed="rId3"/>
          <a:srcRect l="20626" r="45958"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Marcador de contenido 2">
            <a:extLst>
              <a:ext uri="{FF2B5EF4-FFF2-40B4-BE49-F238E27FC236}">
                <a16:creationId xmlns:a16="http://schemas.microsoft.com/office/drawing/2014/main" id="{90E81221-7E68-A234-F301-9F5E75BADB34}"/>
              </a:ext>
            </a:extLst>
          </p:cNvPr>
          <p:cNvSpPr>
            <a:spLocks noGrp="1"/>
          </p:cNvSpPr>
          <p:nvPr>
            <p:ph idx="1"/>
          </p:nvPr>
        </p:nvSpPr>
        <p:spPr>
          <a:xfrm>
            <a:off x="3843867" y="2048933"/>
            <a:ext cx="7659156" cy="3742267"/>
          </a:xfrm>
        </p:spPr>
        <p:txBody>
          <a:bodyPr>
            <a:normAutofit/>
          </a:bodyPr>
          <a:lstStyle/>
          <a:p>
            <a:r>
              <a:rPr lang="es-MX" dirty="0"/>
              <a:t>Son un enfoque sistemático al diseño de casos de prueba, donde se considera cada requerimiento y se deriva un conjunto de pruebas para éste.</a:t>
            </a:r>
          </a:p>
          <a:p>
            <a:r>
              <a:rPr lang="es-MX" dirty="0"/>
              <a:t>Se intente demostrar que el sistema implementó adecuadamente sus requerimientos.</a:t>
            </a:r>
          </a:p>
        </p:txBody>
      </p:sp>
    </p:spTree>
    <p:extLst>
      <p:ext uri="{BB962C8B-B14F-4D97-AF65-F5344CB8AC3E}">
        <p14:creationId xmlns:p14="http://schemas.microsoft.com/office/powerpoint/2010/main" val="310403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5198656C-7E45-D5BE-340A-31CC875CA19A}"/>
              </a:ext>
            </a:extLst>
          </p:cNvPr>
          <p:cNvSpPr>
            <a:spLocks noGrp="1"/>
          </p:cNvSpPr>
          <p:nvPr>
            <p:ph type="title"/>
          </p:nvPr>
        </p:nvSpPr>
        <p:spPr>
          <a:xfrm>
            <a:off x="535021" y="685800"/>
            <a:ext cx="2639962" cy="5105400"/>
          </a:xfrm>
        </p:spPr>
        <p:txBody>
          <a:bodyPr>
            <a:normAutofit/>
          </a:bodyPr>
          <a:lstStyle/>
          <a:p>
            <a:r>
              <a:rPr lang="es-MX">
                <a:solidFill>
                  <a:srgbClr val="FFFFFF"/>
                </a:solidFill>
              </a:rPr>
              <a:t>Pruebas de escenario</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8E3AB0F5-1853-1BAC-1439-815C82CA626D}"/>
              </a:ext>
            </a:extLst>
          </p:cNvPr>
          <p:cNvGraphicFramePr>
            <a:graphicFrameLocks noGrp="1"/>
          </p:cNvGraphicFramePr>
          <p:nvPr>
            <p:ph idx="1"/>
            <p:extLst>
              <p:ext uri="{D42A27DB-BD31-4B8C-83A1-F6EECF244321}">
                <p14:modId xmlns:p14="http://schemas.microsoft.com/office/powerpoint/2010/main" val="190354753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94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jas y transportador de rodillos">
            <a:extLst>
              <a:ext uri="{FF2B5EF4-FFF2-40B4-BE49-F238E27FC236}">
                <a16:creationId xmlns:a16="http://schemas.microsoft.com/office/drawing/2014/main" id="{B4428219-7F6B-6D06-EE94-5B7E1F2D7357}"/>
              </a:ext>
            </a:extLst>
          </p:cNvPr>
          <p:cNvPicPr>
            <a:picLocks noChangeAspect="1"/>
          </p:cNvPicPr>
          <p:nvPr/>
        </p:nvPicPr>
        <p:blipFill rotWithShape="1">
          <a:blip r:embed="rId3"/>
          <a:srcRect l="17298" r="2475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3CC2C180-CBA6-2BE0-A266-429131F50DD4}"/>
              </a:ext>
            </a:extLst>
          </p:cNvPr>
          <p:cNvSpPr>
            <a:spLocks noGrp="1"/>
          </p:cNvSpPr>
          <p:nvPr>
            <p:ph type="title"/>
          </p:nvPr>
        </p:nvSpPr>
        <p:spPr>
          <a:xfrm>
            <a:off x="972080" y="685800"/>
            <a:ext cx="5260680" cy="1752599"/>
          </a:xfrm>
        </p:spPr>
        <p:txBody>
          <a:bodyPr>
            <a:normAutofit/>
          </a:bodyPr>
          <a:lstStyle/>
          <a:p>
            <a:pPr algn="l"/>
            <a:r>
              <a:rPr lang="es-MX" dirty="0"/>
              <a:t>Pruebas de rendimiento</a:t>
            </a:r>
            <a:endParaRPr lang="es-MX"/>
          </a:p>
        </p:txBody>
      </p:sp>
      <p:sp>
        <p:nvSpPr>
          <p:cNvPr id="3" name="Marcador de contenido 2">
            <a:extLst>
              <a:ext uri="{FF2B5EF4-FFF2-40B4-BE49-F238E27FC236}">
                <a16:creationId xmlns:a16="http://schemas.microsoft.com/office/drawing/2014/main" id="{E5B403D9-D04D-6A6C-DB0E-772866B4771D}"/>
              </a:ext>
            </a:extLst>
          </p:cNvPr>
          <p:cNvSpPr>
            <a:spLocks noGrp="1"/>
          </p:cNvSpPr>
          <p:nvPr>
            <p:ph idx="1"/>
          </p:nvPr>
        </p:nvSpPr>
        <p:spPr>
          <a:xfrm>
            <a:off x="643468" y="2666999"/>
            <a:ext cx="5260680" cy="3124201"/>
          </a:xfrm>
        </p:spPr>
        <p:txBody>
          <a:bodyPr>
            <a:normAutofit/>
          </a:bodyPr>
          <a:lstStyle/>
          <a:p>
            <a:r>
              <a:rPr lang="es-MX" sz="2000"/>
              <a:t>Una vez integrado el sistema, es posible probar propiedades emergentes, como el rendimiento y la confiabilidad.</a:t>
            </a:r>
          </a:p>
          <a:p>
            <a:r>
              <a:rPr lang="es-MX" sz="2000"/>
              <a:t>Las pruebas de rendimiento deben diseñarse para garantizar que el sistema procese su carga pretendida.</a:t>
            </a:r>
          </a:p>
        </p:txBody>
      </p:sp>
    </p:spTree>
    <p:extLst>
      <p:ext uri="{BB962C8B-B14F-4D97-AF65-F5344CB8AC3E}">
        <p14:creationId xmlns:p14="http://schemas.microsoft.com/office/powerpoint/2010/main" val="373071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CD45F6EE-53E9-CADB-434A-AFF9729525DD}"/>
              </a:ext>
            </a:extLst>
          </p:cNvPr>
          <p:cNvSpPr>
            <a:spLocks noGrp="1"/>
          </p:cNvSpPr>
          <p:nvPr>
            <p:ph type="title"/>
          </p:nvPr>
        </p:nvSpPr>
        <p:spPr>
          <a:xfrm>
            <a:off x="3962399" y="685800"/>
            <a:ext cx="7345891" cy="1413933"/>
          </a:xfrm>
        </p:spPr>
        <p:txBody>
          <a:bodyPr>
            <a:normAutofit/>
          </a:bodyPr>
          <a:lstStyle/>
          <a:p>
            <a:r>
              <a:rPr lang="es-MX" dirty="0"/>
              <a:t>Pruebas de esfuerzo</a:t>
            </a:r>
          </a:p>
        </p:txBody>
      </p:sp>
      <p:pic>
        <p:nvPicPr>
          <p:cNvPr id="5" name="Picture 4" descr="Códigos en papeles">
            <a:extLst>
              <a:ext uri="{FF2B5EF4-FFF2-40B4-BE49-F238E27FC236}">
                <a16:creationId xmlns:a16="http://schemas.microsoft.com/office/drawing/2014/main" id="{F421878D-48C8-E0EE-A62A-167891AC5F2B}"/>
              </a:ext>
            </a:extLst>
          </p:cNvPr>
          <p:cNvPicPr>
            <a:picLocks noChangeAspect="1"/>
          </p:cNvPicPr>
          <p:nvPr/>
        </p:nvPicPr>
        <p:blipFill rotWithShape="1">
          <a:blip r:embed="rId3"/>
          <a:srcRect l="34140" r="32191"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Marcador de contenido 2">
            <a:extLst>
              <a:ext uri="{FF2B5EF4-FFF2-40B4-BE49-F238E27FC236}">
                <a16:creationId xmlns:a16="http://schemas.microsoft.com/office/drawing/2014/main" id="{DD9A4330-59EF-2BEF-D237-BEB8F2F66891}"/>
              </a:ext>
            </a:extLst>
          </p:cNvPr>
          <p:cNvSpPr>
            <a:spLocks noGrp="1"/>
          </p:cNvSpPr>
          <p:nvPr>
            <p:ph idx="1"/>
          </p:nvPr>
        </p:nvSpPr>
        <p:spPr>
          <a:xfrm>
            <a:off x="3843867" y="2048933"/>
            <a:ext cx="7659156" cy="3742267"/>
          </a:xfrm>
        </p:spPr>
        <p:txBody>
          <a:bodyPr>
            <a:normAutofit/>
          </a:bodyPr>
          <a:lstStyle/>
          <a:p>
            <a:r>
              <a:rPr lang="es-MX" dirty="0"/>
              <a:t>Una forma efectiva de descubrir defectos es diseñar pruebas sobre los límites del sistema.</a:t>
            </a:r>
          </a:p>
          <a:p>
            <a:r>
              <a:rPr lang="es-MX" dirty="0"/>
              <a:t>En las pruebas de rendimiento, esto significa estresar el sistema al hacer demandas que estén fuera de los límites del diseño del software.</a:t>
            </a:r>
          </a:p>
        </p:txBody>
      </p:sp>
    </p:spTree>
    <p:extLst>
      <p:ext uri="{BB962C8B-B14F-4D97-AF65-F5344CB8AC3E}">
        <p14:creationId xmlns:p14="http://schemas.microsoft.com/office/powerpoint/2010/main" val="105178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CD45F6EE-53E9-CADB-434A-AFF9729525DD}"/>
              </a:ext>
            </a:extLst>
          </p:cNvPr>
          <p:cNvSpPr>
            <a:spLocks noGrp="1"/>
          </p:cNvSpPr>
          <p:nvPr>
            <p:ph type="title"/>
          </p:nvPr>
        </p:nvSpPr>
        <p:spPr>
          <a:xfrm>
            <a:off x="3962399" y="685800"/>
            <a:ext cx="7345891" cy="1413933"/>
          </a:xfrm>
        </p:spPr>
        <p:txBody>
          <a:bodyPr>
            <a:normAutofit/>
          </a:bodyPr>
          <a:lstStyle/>
          <a:p>
            <a:r>
              <a:rPr lang="es-MX" dirty="0"/>
              <a:t>Pruebas de esfuerzo</a:t>
            </a:r>
          </a:p>
        </p:txBody>
      </p:sp>
      <p:pic>
        <p:nvPicPr>
          <p:cNvPr id="5" name="Picture 4" descr="Códigos en papeles">
            <a:extLst>
              <a:ext uri="{FF2B5EF4-FFF2-40B4-BE49-F238E27FC236}">
                <a16:creationId xmlns:a16="http://schemas.microsoft.com/office/drawing/2014/main" id="{F421878D-48C8-E0EE-A62A-167891AC5F2B}"/>
              </a:ext>
            </a:extLst>
          </p:cNvPr>
          <p:cNvPicPr>
            <a:picLocks noChangeAspect="1"/>
          </p:cNvPicPr>
          <p:nvPr/>
        </p:nvPicPr>
        <p:blipFill rotWithShape="1">
          <a:blip r:embed="rId3"/>
          <a:srcRect l="34140" r="32191"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Marcador de contenido 2">
            <a:extLst>
              <a:ext uri="{FF2B5EF4-FFF2-40B4-BE49-F238E27FC236}">
                <a16:creationId xmlns:a16="http://schemas.microsoft.com/office/drawing/2014/main" id="{DD9A4330-59EF-2BEF-D237-BEB8F2F66891}"/>
              </a:ext>
            </a:extLst>
          </p:cNvPr>
          <p:cNvSpPr>
            <a:spLocks noGrp="1"/>
          </p:cNvSpPr>
          <p:nvPr>
            <p:ph idx="1"/>
          </p:nvPr>
        </p:nvSpPr>
        <p:spPr>
          <a:xfrm>
            <a:off x="3843867" y="2048933"/>
            <a:ext cx="7659156" cy="3742267"/>
          </a:xfrm>
        </p:spPr>
        <p:txBody>
          <a:bodyPr>
            <a:normAutofit/>
          </a:bodyPr>
          <a:lstStyle/>
          <a:p>
            <a:r>
              <a:rPr lang="es-MX" dirty="0"/>
              <a:t>Prueba el comportamiento de falla del sistema.</a:t>
            </a:r>
          </a:p>
          <a:p>
            <a:r>
              <a:rPr lang="es-MX" dirty="0"/>
              <a:t>Fuerza al sistema y puede hacer que salgan a la luz defectos que no se descubrirían normalmente.</a:t>
            </a:r>
          </a:p>
        </p:txBody>
      </p:sp>
    </p:spTree>
    <p:extLst>
      <p:ext uri="{BB962C8B-B14F-4D97-AF65-F5344CB8AC3E}">
        <p14:creationId xmlns:p14="http://schemas.microsoft.com/office/powerpoint/2010/main" val="4144417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369</TotalTime>
  <Words>398</Words>
  <Application>Microsoft Office PowerPoint</Application>
  <PresentationFormat>Panorámica</PresentationFormat>
  <Paragraphs>32</Paragraphs>
  <Slides>10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Corbel</vt:lpstr>
      <vt:lpstr>Parallax</vt:lpstr>
      <vt:lpstr>Codificación y pruebas</vt:lpstr>
      <vt:lpstr>Pruebas de versión</vt:lpstr>
      <vt:lpstr>Pruebas de versión vs pruebas de sistema</vt:lpstr>
      <vt:lpstr>Pruebas de versión</vt:lpstr>
      <vt:lpstr>Pruebas basadas en requerimientos</vt:lpstr>
      <vt:lpstr>Pruebas de escenario</vt:lpstr>
      <vt:lpstr>Pruebas de rendimiento</vt:lpstr>
      <vt:lpstr>Pruebas de esfuerzo</vt:lpstr>
      <vt:lpstr>Pruebas de esfuerzo</vt:lpstr>
      <vt:lpstr>Pruebas de esfuerzo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Codificación y pruebas</dc:title>
  <dc:creator>Ary Shared Rosas Carrillo</dc:creator>
  <cp:lastModifiedBy>Ary Shared Rosas Carrillo</cp:lastModifiedBy>
  <cp:revision>29</cp:revision>
  <dcterms:created xsi:type="dcterms:W3CDTF">2023-06-05T17:38:56Z</dcterms:created>
  <dcterms:modified xsi:type="dcterms:W3CDTF">2023-06-12T19:42:28Z</dcterms:modified>
</cp:coreProperties>
</file>