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78" r:id="rId3"/>
    <p:sldId id="279" r:id="rId4"/>
    <p:sldId id="280" r:id="rId5"/>
    <p:sldId id="281" r:id="rId6"/>
    <p:sldId id="282" r:id="rId7"/>
    <p:sldId id="283" r:id="rId8"/>
    <p:sldId id="28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4393" autoAdjust="0"/>
  </p:normalViewPr>
  <p:slideViewPr>
    <p:cSldViewPr snapToGrid="0">
      <p:cViewPr varScale="1">
        <p:scale>
          <a:sx n="60" d="100"/>
          <a:sy n="60"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83F7C-ACE4-420B-B1DD-0FF5D917A1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465A204-7889-4116-BFE4-A5CDD2990042}">
      <dgm:prSet/>
      <dgm:spPr/>
      <dgm:t>
        <a:bodyPr/>
        <a:lstStyle/>
        <a:p>
          <a:pPr>
            <a:defRPr cap="all"/>
          </a:pPr>
          <a:r>
            <a:rPr lang="es-MX"/>
            <a:t>Solicitud de cliente.</a:t>
          </a:r>
          <a:endParaRPr lang="en-US"/>
        </a:p>
      </dgm:t>
    </dgm:pt>
    <dgm:pt modelId="{724CE699-E987-4336-A949-E7C37C1C8A36}" type="parTrans" cxnId="{E6362EC8-A065-4618-B217-AF5A6818451B}">
      <dgm:prSet/>
      <dgm:spPr/>
      <dgm:t>
        <a:bodyPr/>
        <a:lstStyle/>
        <a:p>
          <a:endParaRPr lang="en-US"/>
        </a:p>
      </dgm:t>
    </dgm:pt>
    <dgm:pt modelId="{14DC35BC-120F-4BEA-A5C6-6D0513834A40}" type="sibTrans" cxnId="{E6362EC8-A065-4618-B217-AF5A6818451B}">
      <dgm:prSet/>
      <dgm:spPr/>
      <dgm:t>
        <a:bodyPr/>
        <a:lstStyle/>
        <a:p>
          <a:endParaRPr lang="en-US"/>
        </a:p>
      </dgm:t>
    </dgm:pt>
    <dgm:pt modelId="{A8E6E9FC-2653-4271-885D-BADCB2CA2C6D}">
      <dgm:prSet/>
      <dgm:spPr/>
      <dgm:t>
        <a:bodyPr/>
        <a:lstStyle/>
        <a:p>
          <a:pPr>
            <a:defRPr cap="all"/>
          </a:pPr>
          <a:r>
            <a:rPr lang="es-MX"/>
            <a:t>Requerimiento de hardware.</a:t>
          </a:r>
          <a:endParaRPr lang="en-US"/>
        </a:p>
      </dgm:t>
    </dgm:pt>
    <dgm:pt modelId="{79407E0A-D2BE-42B1-B00F-7B7565E5AC6A}" type="parTrans" cxnId="{29F6D26D-E2A2-45C7-86A8-0119D2B9727C}">
      <dgm:prSet/>
      <dgm:spPr/>
      <dgm:t>
        <a:bodyPr/>
        <a:lstStyle/>
        <a:p>
          <a:endParaRPr lang="en-US"/>
        </a:p>
      </dgm:t>
    </dgm:pt>
    <dgm:pt modelId="{14F71619-4E01-4095-8F59-4288FB14956E}" type="sibTrans" cxnId="{29F6D26D-E2A2-45C7-86A8-0119D2B9727C}">
      <dgm:prSet/>
      <dgm:spPr/>
      <dgm:t>
        <a:bodyPr/>
        <a:lstStyle/>
        <a:p>
          <a:endParaRPr lang="en-US"/>
        </a:p>
      </dgm:t>
    </dgm:pt>
    <dgm:pt modelId="{F1401D67-2813-4BEB-902B-630FC3337450}">
      <dgm:prSet/>
      <dgm:spPr/>
      <dgm:t>
        <a:bodyPr/>
        <a:lstStyle/>
        <a:p>
          <a:pPr>
            <a:defRPr cap="all"/>
          </a:pPr>
          <a:r>
            <a:rPr lang="es-MX"/>
            <a:t>Propuesta del equipo de desarrollo.</a:t>
          </a:r>
          <a:endParaRPr lang="en-US"/>
        </a:p>
      </dgm:t>
    </dgm:pt>
    <dgm:pt modelId="{39E85A6D-8301-4B42-B8CE-EA8AE5C6FAAF}" type="parTrans" cxnId="{4708E133-68CA-4FEE-83F2-80E6DB458E93}">
      <dgm:prSet/>
      <dgm:spPr/>
      <dgm:t>
        <a:bodyPr/>
        <a:lstStyle/>
        <a:p>
          <a:endParaRPr lang="en-US"/>
        </a:p>
      </dgm:t>
    </dgm:pt>
    <dgm:pt modelId="{C30E1882-6317-4EDF-8C34-CCF72A7FD4D7}" type="sibTrans" cxnId="{4708E133-68CA-4FEE-83F2-80E6DB458E93}">
      <dgm:prSet/>
      <dgm:spPr/>
      <dgm:t>
        <a:bodyPr/>
        <a:lstStyle/>
        <a:p>
          <a:endParaRPr lang="en-US"/>
        </a:p>
      </dgm:t>
    </dgm:pt>
    <dgm:pt modelId="{A6037A1E-CAA3-43FA-B42C-B6071E55A1D7}" type="pres">
      <dgm:prSet presAssocID="{90983F7C-ACE4-420B-B1DD-0FF5D917A151}" presName="root" presStyleCnt="0">
        <dgm:presLayoutVars>
          <dgm:dir/>
          <dgm:resizeHandles val="exact"/>
        </dgm:presLayoutVars>
      </dgm:prSet>
      <dgm:spPr/>
    </dgm:pt>
    <dgm:pt modelId="{113F1F4A-333F-4623-8DBC-69CC914B08B7}" type="pres">
      <dgm:prSet presAssocID="{5465A204-7889-4116-BFE4-A5CDD2990042}" presName="compNode" presStyleCnt="0"/>
      <dgm:spPr/>
    </dgm:pt>
    <dgm:pt modelId="{5628F76F-60EF-4F64-8441-151CA427A163}" type="pres">
      <dgm:prSet presAssocID="{5465A204-7889-4116-BFE4-A5CDD2990042}" presName="iconBgRect" presStyleLbl="bgShp" presStyleIdx="0" presStyleCnt="3"/>
      <dgm:spPr/>
    </dgm:pt>
    <dgm:pt modelId="{A643CC25-5D2F-4A15-9437-533BF00AE608}" type="pres">
      <dgm:prSet presAssocID="{5465A204-7889-4116-BFE4-A5CDD29900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186A6975-61D5-42BA-B74D-629B8B13683D}" type="pres">
      <dgm:prSet presAssocID="{5465A204-7889-4116-BFE4-A5CDD2990042}" presName="spaceRect" presStyleCnt="0"/>
      <dgm:spPr/>
    </dgm:pt>
    <dgm:pt modelId="{EC132616-848D-467A-A677-5ED65AB5E68B}" type="pres">
      <dgm:prSet presAssocID="{5465A204-7889-4116-BFE4-A5CDD2990042}" presName="textRect" presStyleLbl="revTx" presStyleIdx="0" presStyleCnt="3">
        <dgm:presLayoutVars>
          <dgm:chMax val="1"/>
          <dgm:chPref val="1"/>
        </dgm:presLayoutVars>
      </dgm:prSet>
      <dgm:spPr/>
    </dgm:pt>
    <dgm:pt modelId="{C8CA3CDC-CBB0-42E1-9E7B-F2E4E2616E5B}" type="pres">
      <dgm:prSet presAssocID="{14DC35BC-120F-4BEA-A5C6-6D0513834A40}" presName="sibTrans" presStyleCnt="0"/>
      <dgm:spPr/>
    </dgm:pt>
    <dgm:pt modelId="{D0161D53-8583-4D55-A245-3B84685F6E4A}" type="pres">
      <dgm:prSet presAssocID="{A8E6E9FC-2653-4271-885D-BADCB2CA2C6D}" presName="compNode" presStyleCnt="0"/>
      <dgm:spPr/>
    </dgm:pt>
    <dgm:pt modelId="{8FF84E0E-B596-423B-94CF-030F6B100B75}" type="pres">
      <dgm:prSet presAssocID="{A8E6E9FC-2653-4271-885D-BADCB2CA2C6D}" presName="iconBgRect" presStyleLbl="bgShp" presStyleIdx="1" presStyleCnt="3"/>
      <dgm:spPr/>
    </dgm:pt>
    <dgm:pt modelId="{31221233-200C-4F3A-BE50-8D0AE5555E80}" type="pres">
      <dgm:prSet presAssocID="{A8E6E9FC-2653-4271-885D-BADCB2CA2C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llo de juez"/>
        </a:ext>
      </dgm:extLst>
    </dgm:pt>
    <dgm:pt modelId="{393B90F9-4CA8-49B5-910A-9EECD86B32EC}" type="pres">
      <dgm:prSet presAssocID="{A8E6E9FC-2653-4271-885D-BADCB2CA2C6D}" presName="spaceRect" presStyleCnt="0"/>
      <dgm:spPr/>
    </dgm:pt>
    <dgm:pt modelId="{0F5A5FFB-816C-44E1-BFD5-E7245414EBCB}" type="pres">
      <dgm:prSet presAssocID="{A8E6E9FC-2653-4271-885D-BADCB2CA2C6D}" presName="textRect" presStyleLbl="revTx" presStyleIdx="1" presStyleCnt="3">
        <dgm:presLayoutVars>
          <dgm:chMax val="1"/>
          <dgm:chPref val="1"/>
        </dgm:presLayoutVars>
      </dgm:prSet>
      <dgm:spPr/>
    </dgm:pt>
    <dgm:pt modelId="{1A418935-47F9-43F9-8CA1-BF9B945ACD26}" type="pres">
      <dgm:prSet presAssocID="{14F71619-4E01-4095-8F59-4288FB14956E}" presName="sibTrans" presStyleCnt="0"/>
      <dgm:spPr/>
    </dgm:pt>
    <dgm:pt modelId="{5FF036DF-213C-42E6-9539-74059DE0BB08}" type="pres">
      <dgm:prSet presAssocID="{F1401D67-2813-4BEB-902B-630FC3337450}" presName="compNode" presStyleCnt="0"/>
      <dgm:spPr/>
    </dgm:pt>
    <dgm:pt modelId="{9AEE34DE-1D5A-4B10-879A-C102184E64C1}" type="pres">
      <dgm:prSet presAssocID="{F1401D67-2813-4BEB-902B-630FC3337450}" presName="iconBgRect" presStyleLbl="bgShp" presStyleIdx="2" presStyleCnt="3"/>
      <dgm:spPr/>
    </dgm:pt>
    <dgm:pt modelId="{F4EC2615-7BEB-4DFD-A3EF-F9A3431A3CBF}" type="pres">
      <dgm:prSet presAssocID="{F1401D67-2813-4BEB-902B-630FC33374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uarios"/>
        </a:ext>
      </dgm:extLst>
    </dgm:pt>
    <dgm:pt modelId="{14F22043-3739-463C-8E6D-C3436F6B720C}" type="pres">
      <dgm:prSet presAssocID="{F1401D67-2813-4BEB-902B-630FC3337450}" presName="spaceRect" presStyleCnt="0"/>
      <dgm:spPr/>
    </dgm:pt>
    <dgm:pt modelId="{9F0B4964-C82F-4A1A-A70C-C863647B4149}" type="pres">
      <dgm:prSet presAssocID="{F1401D67-2813-4BEB-902B-630FC3337450}" presName="textRect" presStyleLbl="revTx" presStyleIdx="2" presStyleCnt="3">
        <dgm:presLayoutVars>
          <dgm:chMax val="1"/>
          <dgm:chPref val="1"/>
        </dgm:presLayoutVars>
      </dgm:prSet>
      <dgm:spPr/>
    </dgm:pt>
  </dgm:ptLst>
  <dgm:cxnLst>
    <dgm:cxn modelId="{B186B118-5FE9-4F7E-AE4E-0ED4B51E7656}" type="presOf" srcId="{F1401D67-2813-4BEB-902B-630FC3337450}" destId="{9F0B4964-C82F-4A1A-A70C-C863647B4149}" srcOrd="0" destOrd="0" presId="urn:microsoft.com/office/officeart/2018/5/layout/IconCircleLabelList"/>
    <dgm:cxn modelId="{1777FB24-62CC-4A68-BD9B-48D498CAEC45}" type="presOf" srcId="{A8E6E9FC-2653-4271-885D-BADCB2CA2C6D}" destId="{0F5A5FFB-816C-44E1-BFD5-E7245414EBCB}" srcOrd="0" destOrd="0" presId="urn:microsoft.com/office/officeart/2018/5/layout/IconCircleLabelList"/>
    <dgm:cxn modelId="{4708E133-68CA-4FEE-83F2-80E6DB458E93}" srcId="{90983F7C-ACE4-420B-B1DD-0FF5D917A151}" destId="{F1401D67-2813-4BEB-902B-630FC3337450}" srcOrd="2" destOrd="0" parTransId="{39E85A6D-8301-4B42-B8CE-EA8AE5C6FAAF}" sibTransId="{C30E1882-6317-4EDF-8C34-CCF72A7FD4D7}"/>
    <dgm:cxn modelId="{C4583E49-6D0B-4B4A-99B1-9FFBE4AAAEA4}" type="presOf" srcId="{5465A204-7889-4116-BFE4-A5CDD2990042}" destId="{EC132616-848D-467A-A677-5ED65AB5E68B}" srcOrd="0" destOrd="0" presId="urn:microsoft.com/office/officeart/2018/5/layout/IconCircleLabelList"/>
    <dgm:cxn modelId="{29F6D26D-E2A2-45C7-86A8-0119D2B9727C}" srcId="{90983F7C-ACE4-420B-B1DD-0FF5D917A151}" destId="{A8E6E9FC-2653-4271-885D-BADCB2CA2C6D}" srcOrd="1" destOrd="0" parTransId="{79407E0A-D2BE-42B1-B00F-7B7565E5AC6A}" sibTransId="{14F71619-4E01-4095-8F59-4288FB14956E}"/>
    <dgm:cxn modelId="{E6362EC8-A065-4618-B217-AF5A6818451B}" srcId="{90983F7C-ACE4-420B-B1DD-0FF5D917A151}" destId="{5465A204-7889-4116-BFE4-A5CDD2990042}" srcOrd="0" destOrd="0" parTransId="{724CE699-E987-4336-A949-E7C37C1C8A36}" sibTransId="{14DC35BC-120F-4BEA-A5C6-6D0513834A40}"/>
    <dgm:cxn modelId="{3D06CEE9-5EFC-4FD9-B8BC-AE392925358C}" type="presOf" srcId="{90983F7C-ACE4-420B-B1DD-0FF5D917A151}" destId="{A6037A1E-CAA3-43FA-B42C-B6071E55A1D7}" srcOrd="0" destOrd="0" presId="urn:microsoft.com/office/officeart/2018/5/layout/IconCircleLabelList"/>
    <dgm:cxn modelId="{8A436A6B-C2FC-4FBC-8007-D10F1BF8B389}" type="presParOf" srcId="{A6037A1E-CAA3-43FA-B42C-B6071E55A1D7}" destId="{113F1F4A-333F-4623-8DBC-69CC914B08B7}" srcOrd="0" destOrd="0" presId="urn:microsoft.com/office/officeart/2018/5/layout/IconCircleLabelList"/>
    <dgm:cxn modelId="{80971E14-BFCC-419C-882F-001212AA6CD6}" type="presParOf" srcId="{113F1F4A-333F-4623-8DBC-69CC914B08B7}" destId="{5628F76F-60EF-4F64-8441-151CA427A163}" srcOrd="0" destOrd="0" presId="urn:microsoft.com/office/officeart/2018/5/layout/IconCircleLabelList"/>
    <dgm:cxn modelId="{96EC1682-7522-4A92-A697-6A68D0520596}" type="presParOf" srcId="{113F1F4A-333F-4623-8DBC-69CC914B08B7}" destId="{A643CC25-5D2F-4A15-9437-533BF00AE608}" srcOrd="1" destOrd="0" presId="urn:microsoft.com/office/officeart/2018/5/layout/IconCircleLabelList"/>
    <dgm:cxn modelId="{B4768ACC-82A8-457C-8C06-573BCF45E0BA}" type="presParOf" srcId="{113F1F4A-333F-4623-8DBC-69CC914B08B7}" destId="{186A6975-61D5-42BA-B74D-629B8B13683D}" srcOrd="2" destOrd="0" presId="urn:microsoft.com/office/officeart/2018/5/layout/IconCircleLabelList"/>
    <dgm:cxn modelId="{BEBBA294-B4F7-4D0D-BF52-8FE937C304A7}" type="presParOf" srcId="{113F1F4A-333F-4623-8DBC-69CC914B08B7}" destId="{EC132616-848D-467A-A677-5ED65AB5E68B}" srcOrd="3" destOrd="0" presId="urn:microsoft.com/office/officeart/2018/5/layout/IconCircleLabelList"/>
    <dgm:cxn modelId="{DD381211-CB41-452A-A9E9-7B2F4F2FB254}" type="presParOf" srcId="{A6037A1E-CAA3-43FA-B42C-B6071E55A1D7}" destId="{C8CA3CDC-CBB0-42E1-9E7B-F2E4E2616E5B}" srcOrd="1" destOrd="0" presId="urn:microsoft.com/office/officeart/2018/5/layout/IconCircleLabelList"/>
    <dgm:cxn modelId="{AA8DB124-7A2B-41FC-AEE8-0863366AA77C}" type="presParOf" srcId="{A6037A1E-CAA3-43FA-B42C-B6071E55A1D7}" destId="{D0161D53-8583-4D55-A245-3B84685F6E4A}" srcOrd="2" destOrd="0" presId="urn:microsoft.com/office/officeart/2018/5/layout/IconCircleLabelList"/>
    <dgm:cxn modelId="{9462B1F0-6C52-450B-96EB-EBA6FAD66EBA}" type="presParOf" srcId="{D0161D53-8583-4D55-A245-3B84685F6E4A}" destId="{8FF84E0E-B596-423B-94CF-030F6B100B75}" srcOrd="0" destOrd="0" presId="urn:microsoft.com/office/officeart/2018/5/layout/IconCircleLabelList"/>
    <dgm:cxn modelId="{631D1DF5-9D2C-4DA6-AAEA-7CB975A40743}" type="presParOf" srcId="{D0161D53-8583-4D55-A245-3B84685F6E4A}" destId="{31221233-200C-4F3A-BE50-8D0AE5555E80}" srcOrd="1" destOrd="0" presId="urn:microsoft.com/office/officeart/2018/5/layout/IconCircleLabelList"/>
    <dgm:cxn modelId="{B0179E7E-4B5E-4F27-AE41-D0CFEEB26C5E}" type="presParOf" srcId="{D0161D53-8583-4D55-A245-3B84685F6E4A}" destId="{393B90F9-4CA8-49B5-910A-9EECD86B32EC}" srcOrd="2" destOrd="0" presId="urn:microsoft.com/office/officeart/2018/5/layout/IconCircleLabelList"/>
    <dgm:cxn modelId="{3FB84743-513C-418E-8827-81B539F352D0}" type="presParOf" srcId="{D0161D53-8583-4D55-A245-3B84685F6E4A}" destId="{0F5A5FFB-816C-44E1-BFD5-E7245414EBCB}" srcOrd="3" destOrd="0" presId="urn:microsoft.com/office/officeart/2018/5/layout/IconCircleLabelList"/>
    <dgm:cxn modelId="{C157A0DB-1319-4768-8085-09B338840884}" type="presParOf" srcId="{A6037A1E-CAA3-43FA-B42C-B6071E55A1D7}" destId="{1A418935-47F9-43F9-8CA1-BF9B945ACD26}" srcOrd="3" destOrd="0" presId="urn:microsoft.com/office/officeart/2018/5/layout/IconCircleLabelList"/>
    <dgm:cxn modelId="{D8AC5B5D-CFBE-4A81-8C4A-A11353EE5F9F}" type="presParOf" srcId="{A6037A1E-CAA3-43FA-B42C-B6071E55A1D7}" destId="{5FF036DF-213C-42E6-9539-74059DE0BB08}" srcOrd="4" destOrd="0" presId="urn:microsoft.com/office/officeart/2018/5/layout/IconCircleLabelList"/>
    <dgm:cxn modelId="{B60B883E-82AE-48CF-A22C-F0EC923BE2AB}" type="presParOf" srcId="{5FF036DF-213C-42E6-9539-74059DE0BB08}" destId="{9AEE34DE-1D5A-4B10-879A-C102184E64C1}" srcOrd="0" destOrd="0" presId="urn:microsoft.com/office/officeart/2018/5/layout/IconCircleLabelList"/>
    <dgm:cxn modelId="{14452F4A-8246-46D4-B024-BA9DEFAA3375}" type="presParOf" srcId="{5FF036DF-213C-42E6-9539-74059DE0BB08}" destId="{F4EC2615-7BEB-4DFD-A3EF-F9A3431A3CBF}" srcOrd="1" destOrd="0" presId="urn:microsoft.com/office/officeart/2018/5/layout/IconCircleLabelList"/>
    <dgm:cxn modelId="{90E76D37-6995-4DE0-803D-16389BFFFF55}" type="presParOf" srcId="{5FF036DF-213C-42E6-9539-74059DE0BB08}" destId="{14F22043-3739-463C-8E6D-C3436F6B720C}" srcOrd="2" destOrd="0" presId="urn:microsoft.com/office/officeart/2018/5/layout/IconCircleLabelList"/>
    <dgm:cxn modelId="{49913D35-B181-460F-B754-9626FFFD4438}" type="presParOf" srcId="{5FF036DF-213C-42E6-9539-74059DE0BB08}" destId="{9F0B4964-C82F-4A1A-A70C-C863647B414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8F76F-60EF-4F64-8441-151CA427A163}">
      <dsp:nvSpPr>
        <dsp:cNvPr id="0" name=""/>
        <dsp:cNvSpPr/>
      </dsp:nvSpPr>
      <dsp:spPr>
        <a:xfrm>
          <a:off x="625409" y="40818"/>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3CC25-5D2F-4A15-9437-533BF00AE608}">
      <dsp:nvSpPr>
        <dsp:cNvPr id="0" name=""/>
        <dsp:cNvSpPr/>
      </dsp:nvSpPr>
      <dsp:spPr>
        <a:xfrm>
          <a:off x="998346" y="413756"/>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132616-848D-467A-A677-5ED65AB5E68B}">
      <dsp:nvSpPr>
        <dsp:cNvPr id="0" name=""/>
        <dsp:cNvSpPr/>
      </dsp:nvSpPr>
      <dsp:spPr>
        <a:xfrm>
          <a:off x="66003"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s-MX" sz="2000" kern="1200"/>
            <a:t>Solicitud de cliente.</a:t>
          </a:r>
          <a:endParaRPr lang="en-US" sz="2000" kern="1200"/>
        </a:p>
      </dsp:txBody>
      <dsp:txXfrm>
        <a:off x="66003" y="2335819"/>
        <a:ext cx="2868750" cy="720000"/>
      </dsp:txXfrm>
    </dsp:sp>
    <dsp:sp modelId="{8FF84E0E-B596-423B-94CF-030F6B100B75}">
      <dsp:nvSpPr>
        <dsp:cNvPr id="0" name=""/>
        <dsp:cNvSpPr/>
      </dsp:nvSpPr>
      <dsp:spPr>
        <a:xfrm>
          <a:off x="3996190" y="40818"/>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221233-200C-4F3A-BE50-8D0AE5555E80}">
      <dsp:nvSpPr>
        <dsp:cNvPr id="0" name=""/>
        <dsp:cNvSpPr/>
      </dsp:nvSpPr>
      <dsp:spPr>
        <a:xfrm>
          <a:off x="4369128" y="413756"/>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5A5FFB-816C-44E1-BFD5-E7245414EBCB}">
      <dsp:nvSpPr>
        <dsp:cNvPr id="0" name=""/>
        <dsp:cNvSpPr/>
      </dsp:nvSpPr>
      <dsp:spPr>
        <a:xfrm>
          <a:off x="3436784"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s-MX" sz="2000" kern="1200"/>
            <a:t>Requerimiento de hardware.</a:t>
          </a:r>
          <a:endParaRPr lang="en-US" sz="2000" kern="1200"/>
        </a:p>
      </dsp:txBody>
      <dsp:txXfrm>
        <a:off x="3436784" y="2335819"/>
        <a:ext cx="2868750" cy="720000"/>
      </dsp:txXfrm>
    </dsp:sp>
    <dsp:sp modelId="{9AEE34DE-1D5A-4B10-879A-C102184E64C1}">
      <dsp:nvSpPr>
        <dsp:cNvPr id="0" name=""/>
        <dsp:cNvSpPr/>
      </dsp:nvSpPr>
      <dsp:spPr>
        <a:xfrm>
          <a:off x="7366972" y="40818"/>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C2615-7BEB-4DFD-A3EF-F9A3431A3CBF}">
      <dsp:nvSpPr>
        <dsp:cNvPr id="0" name=""/>
        <dsp:cNvSpPr/>
      </dsp:nvSpPr>
      <dsp:spPr>
        <a:xfrm>
          <a:off x="7739909" y="413756"/>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0B4964-C82F-4A1A-A70C-C863647B4149}">
      <dsp:nvSpPr>
        <dsp:cNvPr id="0" name=""/>
        <dsp:cNvSpPr/>
      </dsp:nvSpPr>
      <dsp:spPr>
        <a:xfrm>
          <a:off x="6807565"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s-MX" sz="2000" kern="1200"/>
            <a:t>Propuesta del equipo de desarrollo.</a:t>
          </a:r>
          <a:endParaRPr lang="en-US" sz="2000" kern="1200"/>
        </a:p>
      </dsp:txBody>
      <dsp:txXfrm>
        <a:off x="6807565" y="2335819"/>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97A27-7C27-44AA-9313-7120C24CD173}" type="datetimeFigureOut">
              <a:rPr lang="es-MX" smtClean="0"/>
              <a:t>24/07/2024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D863-EB6F-4EB5-9FA4-5F19F39F0377}" type="slidenum">
              <a:rPr lang="es-MX" smtClean="0"/>
              <a:t>‹Nº›</a:t>
            </a:fld>
            <a:endParaRPr lang="es-MX"/>
          </a:p>
        </p:txBody>
      </p:sp>
    </p:spTree>
    <p:extLst>
      <p:ext uri="{BB962C8B-B14F-4D97-AF65-F5344CB8AC3E}">
        <p14:creationId xmlns:p14="http://schemas.microsoft.com/office/powerpoint/2010/main" val="367204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de codificación es relativamente sencillo cuando un único individuo se encarga de llevarlo a cabo. Sin embargo, la mayor parte de los productos de software actuales son creados por un equipo de desarrolladores trabajando al mismo tiempo en diferentes componentes del software. </a:t>
            </a:r>
          </a:p>
          <a:p>
            <a:endParaRPr lang="es-MX" dirty="0"/>
          </a:p>
          <a:p>
            <a:r>
              <a:rPr lang="es-MX" dirty="0"/>
              <a:t>En esta unidad de abordan los problemas asociados al trabajo que realizan estos equipos de desarrollo durante el proceso de codificación del software.</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2</a:t>
            </a:fld>
            <a:endParaRPr lang="es-MX"/>
          </a:p>
        </p:txBody>
      </p:sp>
    </p:spTree>
    <p:extLst>
      <p:ext uri="{BB962C8B-B14F-4D97-AF65-F5344CB8AC3E}">
        <p14:creationId xmlns:p14="http://schemas.microsoft.com/office/powerpoint/2010/main" val="69184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muchos casos la selección del lenguaje de programación para la codificación del software es irrelevante.</a:t>
            </a:r>
            <a:endParaRPr lang="es-MX" b="1" dirty="0"/>
          </a:p>
          <a:p>
            <a:endParaRPr lang="es-MX" b="1" dirty="0"/>
          </a:p>
          <a:p>
            <a:pPr marL="228600" indent="-228600">
              <a:buAutoNum type="arabicPeriod"/>
            </a:pPr>
            <a:r>
              <a:rPr lang="es-MX" b="1" dirty="0"/>
              <a:t>El cliente puede solicitar el desarrollo en un lenguaje específico. </a:t>
            </a:r>
            <a:r>
              <a:rPr lang="es-MX" b="0" dirty="0"/>
              <a:t> En estos casos la opinión del equipo de desarrollo puede resultar irrelevante para el cliente, por lo que, si el lenguaje elegido no es adecuado, solo quedan dos opciones: trabajar con el lenguaje elegido o declinar el trabajo.</a:t>
            </a:r>
          </a:p>
          <a:p>
            <a:pPr marL="228600" indent="-228600">
              <a:buAutoNum type="arabicPeriod"/>
            </a:pPr>
            <a:endParaRPr lang="es-MX" b="0" dirty="0"/>
          </a:p>
          <a:p>
            <a:pPr marL="228600" indent="-228600">
              <a:buAutoNum type="arabicPeriod"/>
            </a:pPr>
            <a:r>
              <a:rPr lang="es-MX" b="1" dirty="0"/>
              <a:t>El software debe implementarse en un equipo de hardware específico. </a:t>
            </a:r>
            <a:r>
              <a:rPr lang="es-MX" b="0" dirty="0"/>
              <a:t>Puede ser que el hardware únicamente pueda ejecutar el código escrito en un lenguaje particular, de manera similar al caso anterior, la opinión del equipo de desarrollo resulta irrelevante.</a:t>
            </a:r>
          </a:p>
          <a:p>
            <a:pPr marL="228600" indent="-228600">
              <a:buAutoNum type="arabicPeriod"/>
            </a:pPr>
            <a:endParaRPr lang="es-MX" b="0" dirty="0"/>
          </a:p>
          <a:p>
            <a:pPr marL="228600" indent="-228600">
              <a:buAutoNum type="arabicPeriod"/>
            </a:pPr>
            <a:r>
              <a:rPr lang="es-MX" b="1" dirty="0"/>
              <a:t>El lenguaje es elegido por el equipo de desarrollo. </a:t>
            </a:r>
            <a:r>
              <a:rPr lang="es-MX" b="0" dirty="0"/>
              <a:t>Este es el caso más interesante, pues queda a cargo del equipo de desarrollo elegir el lenguaje “más adecuado” para la codificación. Sin embargo, esta opción representa varias complicaciones. Por ejemplo, si una organización está especializada en COBOL, este podría ser el lenguaje más adecuado para sus desarrollos, cambiar de lenguaje representa varios problemas en cuestión de recursos humanos y económicos.</a:t>
            </a:r>
          </a:p>
          <a:p>
            <a:pPr marL="228600" indent="-228600">
              <a:buAutoNum type="arabicPeriod"/>
            </a:pPr>
            <a:endParaRPr lang="es-MX" b="0" dirty="0"/>
          </a:p>
          <a:p>
            <a:pPr marL="0" indent="0">
              <a:buNone/>
            </a:pPr>
            <a:r>
              <a:rPr lang="es-MX" b="1" dirty="0"/>
              <a:t>Discusión: ¿Cuál es el lenguaje más adecuado para el desarrollo de software?</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3</a:t>
            </a:fld>
            <a:endParaRPr lang="es-MX"/>
          </a:p>
        </p:txBody>
      </p:sp>
    </p:spTree>
    <p:extLst>
      <p:ext uri="{BB962C8B-B14F-4D97-AF65-F5344CB8AC3E}">
        <p14:creationId xmlns:p14="http://schemas.microsoft.com/office/powerpoint/2010/main" val="142316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Es preferible usar nombres significativos para variables, constantes, clases, métodos, etc. De igual manera se busca que sean consistentes, es decir, que sigan la misma estructura en todo el código.</a:t>
            </a:r>
          </a:p>
          <a:p>
            <a:pPr marL="228600" indent="-228600">
              <a:buAutoNum type="arabicPeriod"/>
            </a:pPr>
            <a:endParaRPr lang="es-MX" dirty="0"/>
          </a:p>
          <a:p>
            <a:pPr marL="228600" indent="-228600">
              <a:buAutoNum type="arabicPeriod"/>
            </a:pPr>
            <a:r>
              <a:rPr lang="es-MX" dirty="0"/>
              <a:t>Existe la falsa creencia de que el código auto explicativo no requiere ser documentado. Cualquier pieza de código puede ser escrita considerando nombres consistentes y significativos, estructurado de forma que sea legible y apegado a estándares que lo conviertan en código de gran calidad. Sin embargo, es necesario que este cuente con la documentación que permita a otros desarrolladores comprender fácilmente el propósito del código, el responsable de su creación o modificación, la fecha en la que se realizó, quién y cuando lo revisó y aprobó, las entradas y salidas, las variables y constantes que emplea, etc.</a:t>
            </a:r>
          </a:p>
          <a:p>
            <a:pPr marL="228600" indent="-228600">
              <a:buAutoNum type="arabicPeriod"/>
            </a:pPr>
            <a:endParaRPr lang="es-MX" dirty="0"/>
          </a:p>
          <a:p>
            <a:pPr marL="228600" indent="-228600">
              <a:buAutoNum type="arabicPeriod"/>
            </a:pPr>
            <a:r>
              <a:rPr lang="es-MX" dirty="0"/>
              <a:t>Existen pocos datos que realmente son constantes, en la mayor parte de los casos estos pueden cambiar, aunque sea en raras ocasiones, por ello se recomienda no insertarlos en código duro, sino emplear los mecanismos adecuados para facilitar la modificación cuando esos valores “constantes” lleguen a cambiar.</a:t>
            </a:r>
          </a:p>
          <a:p>
            <a:pPr marL="228600" indent="-228600">
              <a:buAutoNum type="arabicPeriod"/>
            </a:pPr>
            <a:endParaRPr lang="es-MX" dirty="0"/>
          </a:p>
          <a:p>
            <a:pPr marL="228600" indent="-228600">
              <a:buAutoNum type="arabicPeriod"/>
            </a:pPr>
            <a:r>
              <a:rPr lang="es-MX" dirty="0"/>
              <a:t>La disposición del código contribuye a mejorar la legibilidad de este. Escribir una única instrucción por cada línea de código es un ejemplo de ello.</a:t>
            </a:r>
          </a:p>
          <a:p>
            <a:pPr marL="228600" indent="-228600">
              <a:buAutoNum type="arabicPeriod"/>
            </a:pPr>
            <a:endParaRPr lang="es-MX" dirty="0"/>
          </a:p>
          <a:p>
            <a:pPr marL="228600" indent="-228600">
              <a:buAutoNum type="arabicPeriod"/>
            </a:pPr>
            <a:r>
              <a:rPr lang="es-MX" dirty="0"/>
              <a:t>Las estructuras anidadas como la instrucción </a:t>
            </a:r>
            <a:r>
              <a:rPr lang="es-MX" b="1" dirty="0" err="1"/>
              <a:t>if</a:t>
            </a:r>
            <a:r>
              <a:rPr lang="es-MX" b="0" dirty="0"/>
              <a:t> son particularmente interesantes para el desarrollo de código de calidad. Se busca que al menos estén dispuestas de una manera que resulten fáciles de comprender, que se estructuren de modo que no realicen operaciones innecesarias y en algunos casos se recomienda que se usen lo menos posible.</a:t>
            </a:r>
          </a:p>
          <a:p>
            <a:pPr marL="228600" indent="-228600">
              <a:buAutoNum type="arabicPeriod"/>
            </a:pPr>
            <a:endParaRPr lang="es-MX" b="0" dirty="0"/>
          </a:p>
          <a:p>
            <a:pPr marL="228600" indent="-228600">
              <a:buAutoNum type="arabicPeriod"/>
            </a:pPr>
            <a:r>
              <a:rPr lang="es-MX" b="0" dirty="0"/>
              <a:t>Los estándares de codificación contienen, entre otras cosas, una guía para lidiar con los puntos discutidos (1-5). Su uso para equipos de desarrollo grandes es vital para asegurar que el desarrollo contará con la calidad adecuada para su despliegue y mantenimiento.</a:t>
            </a:r>
            <a:endParaRPr lang="es-MX"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4</a:t>
            </a:fld>
            <a:endParaRPr lang="es-MX"/>
          </a:p>
        </p:txBody>
      </p:sp>
    </p:spTree>
    <p:extLst>
      <p:ext uri="{BB962C8B-B14F-4D97-AF65-F5344CB8AC3E}">
        <p14:creationId xmlns:p14="http://schemas.microsoft.com/office/powerpoint/2010/main" val="195246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MX" dirty="0"/>
              <a:t>Los estándares de codificación ayudan a minimizar los errores en el código, siempre y cuando el equipo de desarrollo se apegue a dichos estándares. En la práctica profesional existen herramientas de análisis de código que permiten detectar deficiencias en el cumplimiento de un estándar, si bien estas deficiencias no son errores propiamente, son detalles que corregir en el código si es que los procesos de calidad de software de la organización son estrictos.</a:t>
            </a:r>
          </a:p>
          <a:p>
            <a:pPr marL="171450" indent="-171450">
              <a:buFont typeface="Arial" panose="020B0604020202020204" pitchFamily="34" charset="0"/>
              <a:buChar char="•"/>
            </a:pPr>
            <a:endParaRPr lang="es-MX" dirty="0"/>
          </a:p>
          <a:p>
            <a:pPr marL="0" indent="0">
              <a:buFont typeface="Arial" panose="020B0604020202020204" pitchFamily="34" charset="0"/>
              <a:buNone/>
            </a:pPr>
            <a:r>
              <a:rPr lang="es-MX" dirty="0"/>
              <a:t>Ejemplos de estándares de codificación:</a:t>
            </a:r>
          </a:p>
          <a:p>
            <a:pPr marL="228600" indent="-228600">
              <a:buFont typeface="Arial" panose="020B0604020202020204" pitchFamily="34" charset="0"/>
              <a:buAutoNum type="arabicPeriod"/>
            </a:pPr>
            <a:r>
              <a:rPr lang="es-MX" dirty="0"/>
              <a:t>Airbnb JavaScript Style Guide: https://github.com/airbnb/javascript</a:t>
            </a:r>
          </a:p>
          <a:p>
            <a:pPr marL="228600" indent="-228600">
              <a:buFont typeface="Arial" panose="020B0604020202020204" pitchFamily="34" charset="0"/>
              <a:buAutoNum type="arabicPeriod"/>
            </a:pPr>
            <a:r>
              <a:rPr lang="es-MX" dirty="0"/>
              <a:t>Google Style Guides: https://google.github.io/styleguide/</a:t>
            </a:r>
          </a:p>
          <a:p>
            <a:pPr marL="228600" indent="-228600">
              <a:buFont typeface="Arial" panose="020B0604020202020204" pitchFamily="34" charset="0"/>
              <a:buAutoNum type="arabicPeriod"/>
            </a:pPr>
            <a:r>
              <a:rPr lang="es-MX" dirty="0"/>
              <a:t>Python PEP8: https://peps.python.org/pep-0008/</a:t>
            </a:r>
          </a:p>
          <a:p>
            <a:pPr marL="228600" indent="-228600">
              <a:buFont typeface="Arial" panose="020B0604020202020204" pitchFamily="34" charset="0"/>
              <a:buAutoNum type="arabicPeriod"/>
            </a:pPr>
            <a:r>
              <a:rPr lang="es-MX" dirty="0"/>
              <a:t>Microsoft C#: https://learn.microsoft.com/en-us/dotnet/csharp/fundamentals/coding-style/coding-conventions</a:t>
            </a:r>
          </a:p>
        </p:txBody>
      </p:sp>
      <p:sp>
        <p:nvSpPr>
          <p:cNvPr id="4" name="Marcador de número de diapositiva 3"/>
          <p:cNvSpPr>
            <a:spLocks noGrp="1"/>
          </p:cNvSpPr>
          <p:nvPr>
            <p:ph type="sldNum" sz="quarter" idx="5"/>
          </p:nvPr>
        </p:nvSpPr>
        <p:spPr/>
        <p:txBody>
          <a:bodyPr/>
          <a:lstStyle/>
          <a:p>
            <a:fld id="{5D38D863-EB6F-4EB5-9FA4-5F19F39F0377}" type="slidenum">
              <a:rPr lang="es-MX" smtClean="0"/>
              <a:t>5</a:t>
            </a:fld>
            <a:endParaRPr lang="es-MX"/>
          </a:p>
        </p:txBody>
      </p:sp>
    </p:spTree>
    <p:extLst>
      <p:ext uri="{BB962C8B-B14F-4D97-AF65-F5344CB8AC3E}">
        <p14:creationId xmlns:p14="http://schemas.microsoft.com/office/powerpoint/2010/main" val="261560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reutilización de código se puede dar a diferentes niveles: </a:t>
            </a:r>
          </a:p>
          <a:p>
            <a:pPr marL="171450" indent="-171450">
              <a:buFontTx/>
              <a:buChar char="-"/>
            </a:pPr>
            <a:r>
              <a:rPr lang="es-MX" dirty="0"/>
              <a:t>Bibliotecas o </a:t>
            </a:r>
            <a:r>
              <a:rPr lang="es-MX" dirty="0" err="1"/>
              <a:t>frameworks</a:t>
            </a:r>
            <a:endParaRPr lang="es-MX" dirty="0"/>
          </a:p>
          <a:p>
            <a:pPr marL="171450" indent="-171450">
              <a:buFontTx/>
              <a:buChar char="-"/>
            </a:pPr>
            <a:r>
              <a:rPr lang="es-MX" dirty="0"/>
              <a:t>Componentes</a:t>
            </a:r>
          </a:p>
          <a:p>
            <a:pPr marL="171450" indent="-171450">
              <a:buFontTx/>
              <a:buChar char="-"/>
            </a:pPr>
            <a:r>
              <a:rPr lang="es-MX" dirty="0"/>
              <a:t>Servicios WEB / </a:t>
            </a:r>
            <a:r>
              <a:rPr lang="es-MX" dirty="0" err="1"/>
              <a:t>APIs</a:t>
            </a:r>
            <a:endParaRPr lang="es-MX" dirty="0"/>
          </a:p>
          <a:p>
            <a:pPr marL="171450" indent="-171450">
              <a:buFontTx/>
              <a:buChar char="-"/>
            </a:pPr>
            <a:r>
              <a:rPr lang="es-MX" dirty="0"/>
              <a:t>Patrones de diseño</a:t>
            </a:r>
          </a:p>
          <a:p>
            <a:pPr marL="171450" indent="-171450">
              <a:buFontTx/>
              <a:buChar char="-"/>
            </a:pPr>
            <a:r>
              <a:rPr lang="es-MX" dirty="0"/>
              <a:t>Plantillas</a:t>
            </a:r>
          </a:p>
          <a:p>
            <a:pPr marL="171450" indent="-171450">
              <a:buFontTx/>
              <a:buChar char="-"/>
            </a:pPr>
            <a:endParaRPr lang="es-MX" dirty="0"/>
          </a:p>
          <a:p>
            <a:pPr marL="0" indent="0">
              <a:buFontTx/>
              <a:buNone/>
            </a:pPr>
            <a:r>
              <a:rPr lang="es-MX" dirty="0"/>
              <a:t>Si bien la reutilización representa varias ventajas en cuanto a tiempo de desarrollo y costos, también representa desventajas interesantes que ponen en discusión uno de los pilares del paradigma orientado a objetos.</a:t>
            </a:r>
          </a:p>
          <a:p>
            <a:pPr marL="0" indent="0">
              <a:buFontTx/>
              <a:buNone/>
            </a:pPr>
            <a:endParaRPr lang="es-MX" dirty="0"/>
          </a:p>
          <a:p>
            <a:pPr marL="0" indent="0">
              <a:buFontTx/>
              <a:buNone/>
            </a:pPr>
            <a:r>
              <a:rPr lang="es-MX" b="1" dirty="0"/>
              <a:t>Actividad: </a:t>
            </a:r>
            <a:r>
              <a:rPr lang="es-MX" b="0" dirty="0"/>
              <a:t>¿Qué desventajas trae la reutilización de código y cómo se relaciona con el paradigma orientado a objetos?</a:t>
            </a:r>
            <a:endParaRPr lang="es-MX" b="1"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6</a:t>
            </a:fld>
            <a:endParaRPr lang="es-MX"/>
          </a:p>
        </p:txBody>
      </p:sp>
    </p:spTree>
    <p:extLst>
      <p:ext uri="{BB962C8B-B14F-4D97-AF65-F5344CB8AC3E}">
        <p14:creationId xmlns:p14="http://schemas.microsoft.com/office/powerpoint/2010/main" val="908714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dirty="0"/>
              <a:t>Tomemos como ejemplo un sistema compuesto por un conjunto de elementos que dependen entre sí como se muestra en la figura. La implementación e integración de cada componente puede realizarse de distintas maneras:</a:t>
            </a:r>
          </a:p>
          <a:p>
            <a:endParaRPr lang="es-MX" b="1" dirty="0"/>
          </a:p>
          <a:p>
            <a:pPr marL="228600" indent="-228600">
              <a:buAutoNum type="arabicPeriod"/>
            </a:pPr>
            <a:r>
              <a:rPr lang="es-MX" b="1" dirty="0"/>
              <a:t>Top-Down: </a:t>
            </a:r>
            <a:r>
              <a:rPr lang="es-MX" b="0" dirty="0"/>
              <a:t>Se desarrolla y prueba el componente </a:t>
            </a:r>
            <a:r>
              <a:rPr lang="es-MX" b="1" dirty="0"/>
              <a:t>a</a:t>
            </a:r>
            <a:r>
              <a:rPr lang="es-MX" b="0" dirty="0"/>
              <a:t> considerando que los componentes </a:t>
            </a:r>
            <a:r>
              <a:rPr lang="es-MX" b="1" dirty="0"/>
              <a:t>b</a:t>
            </a:r>
            <a:r>
              <a:rPr lang="es-MX" b="0" dirty="0"/>
              <a:t>,</a:t>
            </a:r>
            <a:r>
              <a:rPr lang="es-MX" b="1" dirty="0"/>
              <a:t> c </a:t>
            </a:r>
            <a:r>
              <a:rPr lang="es-MX" b="0" dirty="0"/>
              <a:t>y</a:t>
            </a:r>
            <a:r>
              <a:rPr lang="es-MX" b="1" dirty="0"/>
              <a:t> d </a:t>
            </a:r>
            <a:r>
              <a:rPr lang="es-MX" b="0" dirty="0"/>
              <a:t>son ficticios en el sentido en que no están implementados, únicamente devuelven los datos esperados para cumplir con el propósito de probar el componente </a:t>
            </a:r>
            <a:r>
              <a:rPr lang="es-MX" b="1" dirty="0"/>
              <a:t>a</a:t>
            </a:r>
            <a:r>
              <a:rPr lang="es-MX" b="0" dirty="0"/>
              <a:t>. Posteriormente se desarrolla y prueba el componente </a:t>
            </a:r>
            <a:r>
              <a:rPr lang="es-MX" b="1" dirty="0"/>
              <a:t>b</a:t>
            </a:r>
            <a:r>
              <a:rPr lang="es-MX" b="0" dirty="0"/>
              <a:t>, ahora considerando al componente </a:t>
            </a:r>
            <a:r>
              <a:rPr lang="es-MX" b="1" dirty="0"/>
              <a:t>e</a:t>
            </a:r>
            <a:r>
              <a:rPr lang="es-MX" b="0" dirty="0"/>
              <a:t>, como elemento ficticio para propósitos de las pruebas a realizar en </a:t>
            </a:r>
            <a:r>
              <a:rPr lang="es-MX" b="1" dirty="0"/>
              <a:t>b.</a:t>
            </a:r>
          </a:p>
          <a:p>
            <a:pPr marL="228600" indent="-228600">
              <a:buAutoNum type="arabicPeriod"/>
            </a:pPr>
            <a:endParaRPr lang="es-MX" b="1" dirty="0"/>
          </a:p>
          <a:p>
            <a:pPr marL="228600" indent="-228600">
              <a:buAutoNum type="arabicPeriod"/>
            </a:pPr>
            <a:r>
              <a:rPr lang="es-MX" b="1" dirty="0"/>
              <a:t>Bottom-Up: </a:t>
            </a:r>
            <a:r>
              <a:rPr lang="es-MX" b="0" dirty="0"/>
              <a:t>Los componentes independientes son desarrollados y probados primero, para posteriormente integrarlos al desarrollo de los componentes dependientes, en este caso, se desarrollan los componentes </a:t>
            </a:r>
            <a:r>
              <a:rPr lang="es-MX" b="1" dirty="0"/>
              <a:t>h, i, l </a:t>
            </a:r>
            <a:r>
              <a:rPr lang="es-MX" b="0" dirty="0"/>
              <a:t>y </a:t>
            </a:r>
            <a:r>
              <a:rPr lang="es-MX" b="1" dirty="0"/>
              <a:t>m </a:t>
            </a:r>
            <a:r>
              <a:rPr lang="es-MX" b="0" dirty="0"/>
              <a:t>antes de comenzar con el desarrollo de los componentes inmediatos superiores </a:t>
            </a:r>
            <a:r>
              <a:rPr lang="es-MX" b="1" dirty="0"/>
              <a:t>e, f, j </a:t>
            </a:r>
            <a:r>
              <a:rPr lang="es-MX" b="0" dirty="0"/>
              <a:t>y </a:t>
            </a:r>
            <a:r>
              <a:rPr lang="es-MX" b="1" dirty="0"/>
              <a:t>k.</a:t>
            </a:r>
          </a:p>
          <a:p>
            <a:pPr marL="228600" indent="-228600">
              <a:buAutoNum type="arabicPeriod"/>
            </a:pPr>
            <a:endParaRPr lang="es-MX" b="1" dirty="0"/>
          </a:p>
          <a:p>
            <a:pPr marL="228600" indent="-228600">
              <a:buAutoNum type="arabicPeriod"/>
            </a:pPr>
            <a:r>
              <a:rPr lang="es-MX" b="1" dirty="0" err="1"/>
              <a:t>Sandwich</a:t>
            </a:r>
            <a:r>
              <a:rPr lang="es-MX" b="1" dirty="0"/>
              <a:t>: </a:t>
            </a:r>
            <a:r>
              <a:rPr lang="es-MX" b="0" dirty="0"/>
              <a:t> No es más que aplicar las estrategias Top-Down y Bottom-Up combinadas.</a:t>
            </a:r>
          </a:p>
          <a:p>
            <a:pPr marL="228600" indent="-228600">
              <a:buAutoNum type="arabicPeriod"/>
            </a:pPr>
            <a:endParaRPr lang="es-MX" b="0" dirty="0"/>
          </a:p>
          <a:p>
            <a:pPr marL="0" indent="0">
              <a:buNone/>
            </a:pPr>
            <a:r>
              <a:rPr lang="es-MX" b="1" dirty="0"/>
              <a:t>Actividad: </a:t>
            </a:r>
            <a:r>
              <a:rPr lang="es-MX" b="0" dirty="0"/>
              <a:t>¿Qué ventajas y desventajas representa cada enfoque?</a:t>
            </a:r>
            <a:endParaRPr lang="es-MX" b="1"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7</a:t>
            </a:fld>
            <a:endParaRPr lang="es-MX"/>
          </a:p>
        </p:txBody>
      </p:sp>
    </p:spTree>
    <p:extLst>
      <p:ext uri="{BB962C8B-B14F-4D97-AF65-F5344CB8AC3E}">
        <p14:creationId xmlns:p14="http://schemas.microsoft.com/office/powerpoint/2010/main" val="378539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Discusión dirigida: </a:t>
            </a:r>
            <a:r>
              <a:rPr lang="es-MX" b="0" dirty="0"/>
              <a:t>Responder a la pregunta implica el análisis de los múltiples factores que pueden conducir a un escenario como ese. Destaca la importancia de los equipos de calidad de software en el proceso de integración.</a:t>
            </a:r>
            <a:endParaRPr lang="es-MX" b="1" dirty="0"/>
          </a:p>
        </p:txBody>
      </p:sp>
      <p:sp>
        <p:nvSpPr>
          <p:cNvPr id="4" name="Marcador de número de diapositiva 3"/>
          <p:cNvSpPr>
            <a:spLocks noGrp="1"/>
          </p:cNvSpPr>
          <p:nvPr>
            <p:ph type="sldNum" sz="quarter" idx="5"/>
          </p:nvPr>
        </p:nvSpPr>
        <p:spPr/>
        <p:txBody>
          <a:bodyPr/>
          <a:lstStyle/>
          <a:p>
            <a:fld id="{5D38D863-EB6F-4EB5-9FA4-5F19F39F0377}" type="slidenum">
              <a:rPr lang="es-MX" smtClean="0"/>
              <a:t>8</a:t>
            </a:fld>
            <a:endParaRPr lang="es-MX"/>
          </a:p>
        </p:txBody>
      </p:sp>
    </p:spTree>
    <p:extLst>
      <p:ext uri="{BB962C8B-B14F-4D97-AF65-F5344CB8AC3E}">
        <p14:creationId xmlns:p14="http://schemas.microsoft.com/office/powerpoint/2010/main" val="163746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344074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24/07/2024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0016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21952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3940509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6454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86200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483390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89288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95553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53708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AF7030-C851-4056-9D1C-79FDE1759D1D}" type="datetimeFigureOut">
              <a:rPr lang="es-MX" smtClean="0"/>
              <a:t>24/07/2024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39258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AF7030-C851-4056-9D1C-79FDE1759D1D}" type="datetimeFigureOut">
              <a:rPr lang="es-MX" smtClean="0"/>
              <a:t>24/07/2024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89526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AF7030-C851-4056-9D1C-79FDE1759D1D}" type="datetimeFigureOut">
              <a:rPr lang="es-MX" smtClean="0"/>
              <a:t>24/07/2024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98563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AF7030-C851-4056-9D1C-79FDE1759D1D}" type="datetimeFigureOut">
              <a:rPr lang="es-MX" smtClean="0"/>
              <a:t>24/07/2024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224833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F7030-C851-4056-9D1C-79FDE1759D1D}" type="datetimeFigureOut">
              <a:rPr lang="es-MX" smtClean="0"/>
              <a:t>24/07/2024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167734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24/07/2024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24287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AF7030-C851-4056-9D1C-79FDE1759D1D}" type="datetimeFigureOut">
              <a:rPr lang="es-MX" smtClean="0"/>
              <a:t>24/07/2024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89D649F-48B2-41B0-AE9C-CD89D85A1824}" type="slidenum">
              <a:rPr lang="es-MX" smtClean="0"/>
              <a:t>‹Nº›</a:t>
            </a:fld>
            <a:endParaRPr lang="es-MX"/>
          </a:p>
        </p:txBody>
      </p:sp>
    </p:spTree>
    <p:extLst>
      <p:ext uri="{BB962C8B-B14F-4D97-AF65-F5344CB8AC3E}">
        <p14:creationId xmlns:p14="http://schemas.microsoft.com/office/powerpoint/2010/main" val="427791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AF7030-C851-4056-9D1C-79FDE1759D1D}" type="datetimeFigureOut">
              <a:rPr lang="es-MX" smtClean="0"/>
              <a:t>24/07/2024</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9D649F-48B2-41B0-AE9C-CD89D85A1824}" type="slidenum">
              <a:rPr lang="es-MX" smtClean="0"/>
              <a:t>‹Nº›</a:t>
            </a:fld>
            <a:endParaRPr lang="es-MX"/>
          </a:p>
        </p:txBody>
      </p:sp>
    </p:spTree>
    <p:extLst>
      <p:ext uri="{BB962C8B-B14F-4D97-AF65-F5344CB8AC3E}">
        <p14:creationId xmlns:p14="http://schemas.microsoft.com/office/powerpoint/2010/main" val="382993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B40A8-ADCA-2A61-3257-7CFC27F8E7BC}"/>
              </a:ext>
            </a:extLst>
          </p:cNvPr>
          <p:cNvSpPr>
            <a:spLocks noGrp="1"/>
          </p:cNvSpPr>
          <p:nvPr>
            <p:ph type="ctrTitle"/>
          </p:nvPr>
        </p:nvSpPr>
        <p:spPr/>
        <p:txBody>
          <a:bodyPr/>
          <a:lstStyle/>
          <a:p>
            <a:r>
              <a:rPr lang="es-MX" dirty="0"/>
              <a:t>Codificación y pruebas</a:t>
            </a:r>
          </a:p>
        </p:txBody>
      </p:sp>
      <p:sp>
        <p:nvSpPr>
          <p:cNvPr id="3" name="Subtítulo 2">
            <a:extLst>
              <a:ext uri="{FF2B5EF4-FFF2-40B4-BE49-F238E27FC236}">
                <a16:creationId xmlns:a16="http://schemas.microsoft.com/office/drawing/2014/main" id="{A5F3CAE8-1578-DD68-C5D8-1F8E208A8104}"/>
              </a:ext>
            </a:extLst>
          </p:cNvPr>
          <p:cNvSpPr>
            <a:spLocks noGrp="1"/>
          </p:cNvSpPr>
          <p:nvPr>
            <p:ph type="subTitle" idx="1"/>
          </p:nvPr>
        </p:nvSpPr>
        <p:spPr/>
        <p:txBody>
          <a:bodyPr/>
          <a:lstStyle/>
          <a:p>
            <a:r>
              <a:rPr lang="es-MX" dirty="0"/>
              <a:t>Codificación</a:t>
            </a:r>
          </a:p>
        </p:txBody>
      </p:sp>
    </p:spTree>
    <p:extLst>
      <p:ext uri="{BB962C8B-B14F-4D97-AF65-F5344CB8AC3E}">
        <p14:creationId xmlns:p14="http://schemas.microsoft.com/office/powerpoint/2010/main" val="367595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5" name="Picture 4" descr="Muchos signos de interrogación sobre fondo negro">
            <a:extLst>
              <a:ext uri="{FF2B5EF4-FFF2-40B4-BE49-F238E27FC236}">
                <a16:creationId xmlns:a16="http://schemas.microsoft.com/office/drawing/2014/main" id="{5F0017A2-1114-B456-7763-10A4C217883B}"/>
              </a:ext>
            </a:extLst>
          </p:cNvPr>
          <p:cNvPicPr>
            <a:picLocks noChangeAspect="1"/>
          </p:cNvPicPr>
          <p:nvPr/>
        </p:nvPicPr>
        <p:blipFill rotWithShape="1">
          <a:blip r:embed="rId3">
            <a:duotone>
              <a:schemeClr val="bg2">
                <a:shade val="45000"/>
                <a:satMod val="135000"/>
              </a:schemeClr>
              <a:prstClr val="white"/>
            </a:duotone>
            <a:alphaModFix amt="25000"/>
          </a:blip>
          <a:srcRect t="778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F85E62C-3F9C-6980-DBF8-8D5494E58CA6}"/>
              </a:ext>
            </a:extLst>
          </p:cNvPr>
          <p:cNvSpPr>
            <a:spLocks noGrp="1"/>
          </p:cNvSpPr>
          <p:nvPr>
            <p:ph type="title"/>
          </p:nvPr>
        </p:nvSpPr>
        <p:spPr>
          <a:xfrm>
            <a:off x="643467" y="639099"/>
            <a:ext cx="3647493" cy="4965833"/>
          </a:xfrm>
        </p:spPr>
        <p:txBody>
          <a:bodyPr>
            <a:normAutofit/>
          </a:bodyPr>
          <a:lstStyle/>
          <a:p>
            <a:pPr algn="r"/>
            <a:r>
              <a:rPr lang="es-MX" dirty="0"/>
              <a:t>Codificación</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ADB165A-E5EA-F6D7-E366-367A07A947D8}"/>
              </a:ext>
            </a:extLst>
          </p:cNvPr>
          <p:cNvSpPr>
            <a:spLocks noGrp="1"/>
          </p:cNvSpPr>
          <p:nvPr>
            <p:ph idx="1"/>
          </p:nvPr>
        </p:nvSpPr>
        <p:spPr>
          <a:xfrm>
            <a:off x="4979938" y="639099"/>
            <a:ext cx="6591346" cy="4965833"/>
          </a:xfrm>
        </p:spPr>
        <p:txBody>
          <a:bodyPr>
            <a:normAutofit/>
          </a:bodyPr>
          <a:lstStyle/>
          <a:p>
            <a:r>
              <a:rPr lang="es-MX" dirty="0"/>
              <a:t>Es el proceso de trasladar un diseño detallado a código.</a:t>
            </a:r>
          </a:p>
        </p:txBody>
      </p:sp>
    </p:spTree>
    <p:extLst>
      <p:ext uri="{BB962C8B-B14F-4D97-AF65-F5344CB8AC3E}">
        <p14:creationId xmlns:p14="http://schemas.microsoft.com/office/powerpoint/2010/main" val="7690962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DA859-CC58-BDE9-B551-D49AA7AD5337}"/>
              </a:ext>
            </a:extLst>
          </p:cNvPr>
          <p:cNvSpPr>
            <a:spLocks noGrp="1"/>
          </p:cNvSpPr>
          <p:nvPr>
            <p:ph type="title"/>
          </p:nvPr>
        </p:nvSpPr>
        <p:spPr>
          <a:xfrm>
            <a:off x="1760706" y="685800"/>
            <a:ext cx="9742318" cy="1752599"/>
          </a:xfrm>
        </p:spPr>
        <p:txBody>
          <a:bodyPr>
            <a:normAutofit/>
          </a:bodyPr>
          <a:lstStyle/>
          <a:p>
            <a:r>
              <a:rPr lang="es-MX" dirty="0"/>
              <a:t>Selección del lenguaje de programación</a:t>
            </a:r>
          </a:p>
        </p:txBody>
      </p:sp>
      <p:graphicFrame>
        <p:nvGraphicFramePr>
          <p:cNvPr id="5" name="Marcador de contenido 2">
            <a:extLst>
              <a:ext uri="{FF2B5EF4-FFF2-40B4-BE49-F238E27FC236}">
                <a16:creationId xmlns:a16="http://schemas.microsoft.com/office/drawing/2014/main" id="{45ECDE70-0ECE-AE31-AD8C-4ADA76AC1F07}"/>
              </a:ext>
            </a:extLst>
          </p:cNvPr>
          <p:cNvGraphicFramePr>
            <a:graphicFrameLocks noGrp="1"/>
          </p:cNvGraphicFramePr>
          <p:nvPr>
            <p:ph idx="1"/>
            <p:extLst>
              <p:ext uri="{D42A27DB-BD31-4B8C-83A1-F6EECF244321}">
                <p14:modId xmlns:p14="http://schemas.microsoft.com/office/powerpoint/2010/main" val="1417985894"/>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729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1D1B552F-CC8F-BFBF-C96A-649FAEFA8228}"/>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Buenas prácticas y problemas de la codificación</a:t>
            </a:r>
          </a:p>
        </p:txBody>
      </p:sp>
      <p:sp>
        <p:nvSpPr>
          <p:cNvPr id="3" name="Marcador de contenido 2">
            <a:extLst>
              <a:ext uri="{FF2B5EF4-FFF2-40B4-BE49-F238E27FC236}">
                <a16:creationId xmlns:a16="http://schemas.microsoft.com/office/drawing/2014/main" id="{273536EE-E2F6-8245-B3E6-46B1FAA228C4}"/>
              </a:ext>
            </a:extLst>
          </p:cNvPr>
          <p:cNvSpPr>
            <a:spLocks noGrp="1"/>
          </p:cNvSpPr>
          <p:nvPr>
            <p:ph idx="1"/>
          </p:nvPr>
        </p:nvSpPr>
        <p:spPr>
          <a:xfrm>
            <a:off x="5149032" y="1072609"/>
            <a:ext cx="6383207" cy="4522647"/>
          </a:xfrm>
        </p:spPr>
        <p:txBody>
          <a:bodyPr anchor="ctr">
            <a:normAutofit/>
          </a:bodyPr>
          <a:lstStyle/>
          <a:p>
            <a:r>
              <a:rPr lang="es-MX" sz="2000" dirty="0"/>
              <a:t>Uso de nombres consistentes y significativos los elementos de software</a:t>
            </a:r>
          </a:p>
          <a:p>
            <a:r>
              <a:rPr lang="es-MX" sz="2000" dirty="0"/>
              <a:t>El problema el código auto explicativo</a:t>
            </a:r>
          </a:p>
          <a:p>
            <a:r>
              <a:rPr lang="es-MX" sz="2000" dirty="0"/>
              <a:t>Uso correcto de constantes</a:t>
            </a:r>
          </a:p>
          <a:p>
            <a:r>
              <a:rPr lang="es-MX" sz="2000" dirty="0"/>
              <a:t>Estandarización de la disposición del código</a:t>
            </a:r>
          </a:p>
          <a:p>
            <a:r>
              <a:rPr lang="es-MX" sz="2000" dirty="0"/>
              <a:t>Uso correcto de estructuras anidadas</a:t>
            </a:r>
          </a:p>
          <a:p>
            <a:r>
              <a:rPr lang="es-MX" sz="2000" dirty="0"/>
              <a:t>Uso de estándares de codificación</a:t>
            </a:r>
          </a:p>
        </p:txBody>
      </p:sp>
    </p:spTree>
    <p:extLst>
      <p:ext uri="{BB962C8B-B14F-4D97-AF65-F5344CB8AC3E}">
        <p14:creationId xmlns:p14="http://schemas.microsoft.com/office/powerpoint/2010/main" val="191876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1A4625A2-ED7B-DE5E-66B4-B98CE8EE2524}"/>
              </a:ext>
            </a:extLst>
          </p:cNvPr>
          <p:cNvSpPr>
            <a:spLocks noGrp="1"/>
          </p:cNvSpPr>
          <p:nvPr>
            <p:ph type="title"/>
          </p:nvPr>
        </p:nvSpPr>
        <p:spPr>
          <a:xfrm>
            <a:off x="1484312" y="685800"/>
            <a:ext cx="4278928" cy="1752599"/>
          </a:xfrm>
        </p:spPr>
        <p:txBody>
          <a:bodyPr>
            <a:normAutofit/>
          </a:bodyPr>
          <a:lstStyle/>
          <a:p>
            <a:r>
              <a:rPr lang="es-MX"/>
              <a:t>Estándares de codificación</a:t>
            </a:r>
            <a:endParaRPr lang="es-MX" dirty="0"/>
          </a:p>
        </p:txBody>
      </p:sp>
      <p:sp>
        <p:nvSpPr>
          <p:cNvPr id="3" name="Marcador de contenido 2">
            <a:extLst>
              <a:ext uri="{FF2B5EF4-FFF2-40B4-BE49-F238E27FC236}">
                <a16:creationId xmlns:a16="http://schemas.microsoft.com/office/drawing/2014/main" id="{6103E46A-A586-F679-24FF-13D68F879A01}"/>
              </a:ext>
            </a:extLst>
          </p:cNvPr>
          <p:cNvSpPr>
            <a:spLocks noGrp="1"/>
          </p:cNvSpPr>
          <p:nvPr>
            <p:ph idx="1"/>
          </p:nvPr>
        </p:nvSpPr>
        <p:spPr>
          <a:xfrm>
            <a:off x="1484310" y="2666999"/>
            <a:ext cx="4278929" cy="3124201"/>
          </a:xfrm>
        </p:spPr>
        <p:txBody>
          <a:bodyPr>
            <a:normAutofit fontScale="92500"/>
          </a:bodyPr>
          <a:lstStyle/>
          <a:p>
            <a:pPr>
              <a:lnSpc>
                <a:spcPct val="90000"/>
              </a:lnSpc>
            </a:pPr>
            <a:r>
              <a:rPr lang="es-MX" sz="1800" dirty="0"/>
              <a:t>Son un conjunto de directrices y convenciones que los desarrolladores deben seguir al escribir código.</a:t>
            </a:r>
          </a:p>
          <a:p>
            <a:pPr>
              <a:lnSpc>
                <a:spcPct val="90000"/>
              </a:lnSpc>
            </a:pPr>
            <a:r>
              <a:rPr lang="es-MX" sz="1800" dirty="0"/>
              <a:t>Aseguran que el código sea consistente, legible, mantenible y minimizan los errores*.</a:t>
            </a:r>
          </a:p>
          <a:p>
            <a:pPr>
              <a:lnSpc>
                <a:spcPct val="90000"/>
              </a:lnSpc>
            </a:pPr>
            <a:r>
              <a:rPr lang="es-MX" sz="1800" dirty="0"/>
              <a:t>Incluyen reglas sobre:</a:t>
            </a:r>
          </a:p>
          <a:p>
            <a:pPr lvl="1">
              <a:lnSpc>
                <a:spcPct val="90000"/>
              </a:lnSpc>
            </a:pPr>
            <a:r>
              <a:rPr lang="es-MX" sz="1800" dirty="0"/>
              <a:t>Nomenclatura</a:t>
            </a:r>
          </a:p>
          <a:p>
            <a:pPr lvl="1">
              <a:lnSpc>
                <a:spcPct val="90000"/>
              </a:lnSpc>
            </a:pPr>
            <a:r>
              <a:rPr lang="es-MX" sz="1800" dirty="0"/>
              <a:t>Uso de espacios/tabulaciones</a:t>
            </a:r>
          </a:p>
          <a:p>
            <a:pPr lvl="1">
              <a:lnSpc>
                <a:spcPct val="90000"/>
              </a:lnSpc>
            </a:pPr>
            <a:r>
              <a:rPr lang="es-MX" sz="1800" dirty="0"/>
              <a:t>Estructura y organización del código</a:t>
            </a:r>
          </a:p>
        </p:txBody>
      </p:sp>
      <p:sp>
        <p:nvSpPr>
          <p:cNvPr id="23"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ómo usar Airbnb? | WikiPLEXO">
            <a:extLst>
              <a:ext uri="{FF2B5EF4-FFF2-40B4-BE49-F238E27FC236}">
                <a16:creationId xmlns:a16="http://schemas.microsoft.com/office/drawing/2014/main" id="{0A371D40-F5BF-0D6E-C597-12CE4C1F3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599" y="1237613"/>
            <a:ext cx="1778002" cy="12262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a:extLst>
              <a:ext uri="{FF2B5EF4-FFF2-40B4-BE49-F238E27FC236}">
                <a16:creationId xmlns:a16="http://schemas.microsoft.com/office/drawing/2014/main" id="{C195078B-7597-06EB-9172-56BB6E9481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5511" y="3036506"/>
            <a:ext cx="30480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istoria de Python - Wikipedia, la enciclopedia libre">
            <a:extLst>
              <a:ext uri="{FF2B5EF4-FFF2-40B4-BE49-F238E27FC236}">
                <a16:creationId xmlns:a16="http://schemas.microsoft.com/office/drawing/2014/main" id="{18C37160-45B0-5B02-6076-C58C63851C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6703" y="4229099"/>
            <a:ext cx="1234911" cy="13560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96D86A5-7FC1-B09A-C9A4-5B4EC99ACB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0137" y="977105"/>
            <a:ext cx="1693804" cy="190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6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en un documento con un bolígrafo">
            <a:extLst>
              <a:ext uri="{FF2B5EF4-FFF2-40B4-BE49-F238E27FC236}">
                <a16:creationId xmlns:a16="http://schemas.microsoft.com/office/drawing/2014/main" id="{163ABDD1-43DA-7FA7-0F45-BEC5C1472048}"/>
              </a:ext>
            </a:extLst>
          </p:cNvPr>
          <p:cNvPicPr>
            <a:picLocks noChangeAspect="1"/>
          </p:cNvPicPr>
          <p:nvPr/>
        </p:nvPicPr>
        <p:blipFill>
          <a:blip r:embed="rId3">
            <a:duotone>
              <a:schemeClr val="bg2">
                <a:shade val="45000"/>
                <a:satMod val="135000"/>
              </a:schemeClr>
              <a:prstClr val="white"/>
            </a:duotone>
            <a:alphaModFix amt="25000"/>
          </a:blip>
          <a:srcRect t="1510" b="1422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93504B2-E40B-AB04-4C77-9C9454F2B6EF}"/>
              </a:ext>
            </a:extLst>
          </p:cNvPr>
          <p:cNvSpPr>
            <a:spLocks noGrp="1"/>
          </p:cNvSpPr>
          <p:nvPr>
            <p:ph type="title"/>
          </p:nvPr>
        </p:nvSpPr>
        <p:spPr>
          <a:xfrm>
            <a:off x="643467" y="639099"/>
            <a:ext cx="3647493" cy="4965833"/>
          </a:xfrm>
        </p:spPr>
        <p:txBody>
          <a:bodyPr>
            <a:normAutofit/>
          </a:bodyPr>
          <a:lstStyle/>
          <a:p>
            <a:pPr algn="r"/>
            <a:r>
              <a:rPr lang="es-MX" dirty="0"/>
              <a:t>Reutilización de código</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050B8C6-D323-077D-D42C-5D8316DDD3F7}"/>
              </a:ext>
            </a:extLst>
          </p:cNvPr>
          <p:cNvSpPr>
            <a:spLocks noGrp="1"/>
          </p:cNvSpPr>
          <p:nvPr>
            <p:ph idx="1"/>
          </p:nvPr>
        </p:nvSpPr>
        <p:spPr>
          <a:xfrm>
            <a:off x="4979938" y="639099"/>
            <a:ext cx="6591346" cy="4965833"/>
          </a:xfrm>
        </p:spPr>
        <p:txBody>
          <a:bodyPr>
            <a:normAutofit/>
          </a:bodyPr>
          <a:lstStyle/>
          <a:p>
            <a:r>
              <a:rPr lang="es-MX" dirty="0"/>
              <a:t>Es la práctica de usar componentes previamente desarrollados en múltiples sistemas, con el objetivo de mejorar la eficiencia del desarrollo, reducir el tiempo y los costos y aumentar la consistencia y calidad del software.</a:t>
            </a:r>
          </a:p>
        </p:txBody>
      </p:sp>
    </p:spTree>
    <p:extLst>
      <p:ext uri="{BB962C8B-B14F-4D97-AF65-F5344CB8AC3E}">
        <p14:creationId xmlns:p14="http://schemas.microsoft.com/office/powerpoint/2010/main" val="28751577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3"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4"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5"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6"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4A1FE64C-ABD3-19FD-0892-6B5FEBF99792}"/>
              </a:ext>
            </a:extLst>
          </p:cNvPr>
          <p:cNvSpPr>
            <a:spLocks noGrp="1"/>
          </p:cNvSpPr>
          <p:nvPr>
            <p:ph type="title"/>
          </p:nvPr>
        </p:nvSpPr>
        <p:spPr>
          <a:xfrm>
            <a:off x="1484312" y="685800"/>
            <a:ext cx="2812385" cy="1752599"/>
          </a:xfrm>
        </p:spPr>
        <p:txBody>
          <a:bodyPr>
            <a:normAutofit/>
          </a:bodyPr>
          <a:lstStyle/>
          <a:p>
            <a:r>
              <a:rPr lang="es-MX" sz="3200"/>
              <a:t>Integración</a:t>
            </a:r>
          </a:p>
        </p:txBody>
      </p:sp>
      <p:sp>
        <p:nvSpPr>
          <p:cNvPr id="3" name="Marcador de contenido 2">
            <a:extLst>
              <a:ext uri="{FF2B5EF4-FFF2-40B4-BE49-F238E27FC236}">
                <a16:creationId xmlns:a16="http://schemas.microsoft.com/office/drawing/2014/main" id="{8ADA79F9-45B8-B105-6D27-091D1E22CA38}"/>
              </a:ext>
            </a:extLst>
          </p:cNvPr>
          <p:cNvSpPr>
            <a:spLocks noGrp="1"/>
          </p:cNvSpPr>
          <p:nvPr>
            <p:ph idx="1"/>
          </p:nvPr>
        </p:nvSpPr>
        <p:spPr>
          <a:xfrm>
            <a:off x="1484310" y="2666999"/>
            <a:ext cx="2812387" cy="3124201"/>
          </a:xfrm>
        </p:spPr>
        <p:txBody>
          <a:bodyPr>
            <a:normAutofit fontScale="92500" lnSpcReduction="10000"/>
          </a:bodyPr>
          <a:lstStyle/>
          <a:p>
            <a:pPr>
              <a:lnSpc>
                <a:spcPct val="90000"/>
              </a:lnSpc>
            </a:pPr>
            <a:r>
              <a:rPr lang="es-MX" sz="1800" dirty="0"/>
              <a:t>Conjunto de actividades que se llevan a cabo para combinar diferentes componentes de software en un único sistema.</a:t>
            </a:r>
          </a:p>
          <a:p>
            <a:pPr>
              <a:lnSpc>
                <a:spcPct val="90000"/>
              </a:lnSpc>
            </a:pPr>
            <a:r>
              <a:rPr lang="es-MX" sz="1800" dirty="0"/>
              <a:t>Existen diferentes enfoques de integración, entre ellos tenemos:</a:t>
            </a:r>
          </a:p>
          <a:p>
            <a:pPr lvl="1">
              <a:lnSpc>
                <a:spcPct val="90000"/>
              </a:lnSpc>
            </a:pPr>
            <a:r>
              <a:rPr lang="es-MX" sz="1800" dirty="0"/>
              <a:t>Top-Down</a:t>
            </a:r>
          </a:p>
          <a:p>
            <a:pPr lvl="1">
              <a:lnSpc>
                <a:spcPct val="90000"/>
              </a:lnSpc>
            </a:pPr>
            <a:r>
              <a:rPr lang="es-MX" sz="1800" dirty="0"/>
              <a:t>Bottom-Up</a:t>
            </a:r>
          </a:p>
          <a:p>
            <a:pPr lvl="1">
              <a:lnSpc>
                <a:spcPct val="90000"/>
              </a:lnSpc>
            </a:pPr>
            <a:r>
              <a:rPr lang="es-MX" sz="1800" dirty="0" err="1"/>
              <a:t>Sandwich</a:t>
            </a:r>
            <a:endParaRPr lang="es-MX" sz="1800" dirty="0"/>
          </a:p>
          <a:p>
            <a:pPr lvl="1">
              <a:lnSpc>
                <a:spcPct val="90000"/>
              </a:lnSpc>
            </a:pPr>
            <a:endParaRPr lang="es-MX" sz="1500" dirty="0"/>
          </a:p>
        </p:txBody>
      </p:sp>
      <p:sp>
        <p:nvSpPr>
          <p:cNvPr id="18"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 Esquemático&#10;&#10;Descripción generada automáticamente">
            <a:extLst>
              <a:ext uri="{FF2B5EF4-FFF2-40B4-BE49-F238E27FC236}">
                <a16:creationId xmlns:a16="http://schemas.microsoft.com/office/drawing/2014/main" id="{39A5FC32-74E4-45C9-D436-651A573C2FCE}"/>
              </a:ext>
            </a:extLst>
          </p:cNvPr>
          <p:cNvPicPr>
            <a:picLocks noChangeAspect="1"/>
          </p:cNvPicPr>
          <p:nvPr/>
        </p:nvPicPr>
        <p:blipFill>
          <a:blip r:embed="rId4"/>
          <a:stretch>
            <a:fillRect/>
          </a:stretch>
        </p:blipFill>
        <p:spPr>
          <a:xfrm>
            <a:off x="4941202" y="1125369"/>
            <a:ext cx="6237359" cy="4319499"/>
          </a:xfrm>
          <a:prstGeom prst="rect">
            <a:avLst/>
          </a:prstGeom>
        </p:spPr>
      </p:pic>
    </p:spTree>
    <p:extLst>
      <p:ext uri="{BB962C8B-B14F-4D97-AF65-F5344CB8AC3E}">
        <p14:creationId xmlns:p14="http://schemas.microsoft.com/office/powerpoint/2010/main" val="60386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9F7658EC-728F-FBE2-A6C9-D4D0027ECB52}"/>
              </a:ext>
            </a:extLst>
          </p:cNvPr>
          <p:cNvSpPr>
            <a:spLocks noGrp="1"/>
          </p:cNvSpPr>
          <p:nvPr>
            <p:ph type="title"/>
          </p:nvPr>
        </p:nvSpPr>
        <p:spPr>
          <a:xfrm>
            <a:off x="792482" y="821265"/>
            <a:ext cx="6979918" cy="5222117"/>
          </a:xfrm>
        </p:spPr>
        <p:txBody>
          <a:bodyPr vert="horz" lIns="91440" tIns="45720" rIns="91440" bIns="45720" rtlCol="0" anchor="ctr">
            <a:normAutofit/>
          </a:bodyPr>
          <a:lstStyle/>
          <a:p>
            <a:pPr algn="r"/>
            <a:r>
              <a:rPr lang="en-US" sz="6000"/>
              <a:t>Gestión de la integración</a:t>
            </a:r>
          </a:p>
        </p:txBody>
      </p:sp>
      <p:sp>
        <p:nvSpPr>
          <p:cNvPr id="3" name="Marcador de contenido 2">
            <a:extLst>
              <a:ext uri="{FF2B5EF4-FFF2-40B4-BE49-F238E27FC236}">
                <a16:creationId xmlns:a16="http://schemas.microsoft.com/office/drawing/2014/main" id="{E13552A9-D785-0E80-552B-39C0245E1011}"/>
              </a:ext>
            </a:extLst>
          </p:cNvPr>
          <p:cNvSpPr>
            <a:spLocks noGrp="1"/>
          </p:cNvSpPr>
          <p:nvPr>
            <p:ph idx="1"/>
          </p:nvPr>
        </p:nvSpPr>
        <p:spPr>
          <a:xfrm>
            <a:off x="8392885" y="821265"/>
            <a:ext cx="2950028" cy="5222117"/>
          </a:xfrm>
        </p:spPr>
        <p:txBody>
          <a:bodyPr vert="horz" lIns="91440" tIns="45720" rIns="91440" bIns="45720" rtlCol="0" anchor="ctr">
            <a:normAutofit/>
          </a:bodyPr>
          <a:lstStyle/>
          <a:p>
            <a:pPr marL="0" indent="0">
              <a:buNone/>
            </a:pPr>
            <a:r>
              <a:rPr lang="en-US" sz="2100"/>
              <a:t>¿Qué pasa cuando en el proceso de integración se descubre que los componentes no son compatibles?</a:t>
            </a:r>
          </a:p>
        </p:txBody>
      </p:sp>
      <p:cxnSp>
        <p:nvCxnSpPr>
          <p:cNvPr id="20" name="Straight Connector 19">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477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1714</TotalTime>
  <Words>1292</Words>
  <Application>Microsoft Office PowerPoint</Application>
  <PresentationFormat>Panorámica</PresentationFormat>
  <Paragraphs>89</Paragraphs>
  <Slides>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Century Gothic</vt:lpstr>
      <vt:lpstr>Corbel</vt:lpstr>
      <vt:lpstr>Parallax</vt:lpstr>
      <vt:lpstr>Codificación y pruebas</vt:lpstr>
      <vt:lpstr>Codificación</vt:lpstr>
      <vt:lpstr>Selección del lenguaje de programación</vt:lpstr>
      <vt:lpstr>Buenas prácticas y problemas de la codificación</vt:lpstr>
      <vt:lpstr>Estándares de codificación</vt:lpstr>
      <vt:lpstr>Reutilización de código</vt:lpstr>
      <vt:lpstr>Integración</vt:lpstr>
      <vt:lpstr>Gestión de la integración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Codificación y pruebas</dc:title>
  <dc:creator>Ary Shared Rosas Carrillo</dc:creator>
  <cp:lastModifiedBy>Ary Shared Rosas Carrillo</cp:lastModifiedBy>
  <cp:revision>25</cp:revision>
  <dcterms:created xsi:type="dcterms:W3CDTF">2023-06-05T17:38:56Z</dcterms:created>
  <dcterms:modified xsi:type="dcterms:W3CDTF">2024-07-25T21:03:35Z</dcterms:modified>
</cp:coreProperties>
</file>